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4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esktop\ONE-PAGER\All%20Clou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sh.nagose\Desktop\Prashant\Partnership_Proposal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esktop\ONE-PAGER\All%20Clou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1"/>
                </a:solidFill>
              </a:rPr>
              <a:t>Analysis</a:t>
            </a:r>
            <a:r>
              <a:rPr lang="en-US" sz="2400" baseline="0" dirty="0">
                <a:solidFill>
                  <a:schemeClr val="accent1"/>
                </a:solidFill>
              </a:rPr>
              <a:t> of Ansible Implementation</a:t>
            </a:r>
            <a:endParaRPr lang="en-US" sz="2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7135800324441328"/>
          <c:y val="1.028413152432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50521773972348"/>
          <c:y val="7.7889542354122737E-2"/>
          <c:w val="0.86733803868969339"/>
          <c:h val="0.55641645793051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Sheet7!$D$5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Sheet7!$E$5:$G$5</c:f>
              <c:numCache>
                <c:formatCode>General</c:formatCode>
                <c:ptCount val="3"/>
                <c:pt idx="0">
                  <c:v>32</c:v>
                </c:pt>
                <c:pt idx="1">
                  <c:v>955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272-88D4-8F5C7353C842}"/>
            </c:ext>
          </c:extLst>
        </c:ser>
        <c:ser>
          <c:idx val="1"/>
          <c:order val="1"/>
          <c:tx>
            <c:strRef>
              <c:f>Sheet7!$D$6</c:f>
              <c:strCache>
                <c:ptCount val="1"/>
                <c:pt idx="0">
                  <c:v>AWS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Sheet7!$E$6:$G$6</c:f>
              <c:numCache>
                <c:formatCode>General</c:formatCode>
                <c:ptCount val="3"/>
                <c:pt idx="0">
                  <c:v>78</c:v>
                </c:pt>
                <c:pt idx="1">
                  <c:v>1715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7-4272-88D4-8F5C7353C842}"/>
            </c:ext>
          </c:extLst>
        </c:ser>
        <c:ser>
          <c:idx val="2"/>
          <c:order val="2"/>
          <c:tx>
            <c:strRef>
              <c:f>Sheet7!$D$7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Sheet7!$E$7:$G$7</c:f>
              <c:numCache>
                <c:formatCode>General</c:formatCode>
                <c:ptCount val="3"/>
                <c:pt idx="0">
                  <c:v>48</c:v>
                </c:pt>
                <c:pt idx="1">
                  <c:v>737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7-4272-88D4-8F5C7353C842}"/>
            </c:ext>
          </c:extLst>
        </c:ser>
        <c:ser>
          <c:idx val="3"/>
          <c:order val="3"/>
          <c:tx>
            <c:strRef>
              <c:f>Sheet7!$D$8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Sheet7!$E$8:$G$8</c:f>
              <c:numCache>
                <c:formatCode>General</c:formatCode>
                <c:ptCount val="3"/>
                <c:pt idx="0">
                  <c:v>91</c:v>
                </c:pt>
                <c:pt idx="1">
                  <c:v>1395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7-4272-88D4-8F5C7353C842}"/>
            </c:ext>
          </c:extLst>
        </c:ser>
        <c:ser>
          <c:idx val="4"/>
          <c:order val="4"/>
          <c:tx>
            <c:strRef>
              <c:f>Sheet7!$D$9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Sheet7!$E$9:$G$9</c:f>
              <c:numCache>
                <c:formatCode>General</c:formatCode>
                <c:ptCount val="3"/>
                <c:pt idx="0">
                  <c:v>38</c:v>
                </c:pt>
                <c:pt idx="1">
                  <c:v>311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7-4272-88D4-8F5C7353C842}"/>
            </c:ext>
          </c:extLst>
        </c:ser>
        <c:ser>
          <c:idx val="5"/>
          <c:order val="5"/>
          <c:tx>
            <c:strRef>
              <c:f>Sheet7!$D$10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Sheet7!$E$10:$G$10</c:f>
              <c:numCache>
                <c:formatCode>General</c:formatCode>
                <c:ptCount val="3"/>
                <c:pt idx="0">
                  <c:v>50</c:v>
                </c:pt>
                <c:pt idx="1">
                  <c:v>921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7-4272-88D4-8F5C7353C842}"/>
            </c:ext>
          </c:extLst>
        </c:ser>
        <c:ser>
          <c:idx val="6"/>
          <c:order val="6"/>
          <c:tx>
            <c:strRef>
              <c:f>Sheet7!$D$11</c:f>
              <c:strCache>
                <c:ptCount val="1"/>
                <c:pt idx="0">
                  <c:v>U Cloud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Sheet7!$E$11:$G$11</c:f>
              <c:numCache>
                <c:formatCode>General</c:formatCode>
                <c:ptCount val="3"/>
                <c:pt idx="0">
                  <c:v>71</c:v>
                </c:pt>
                <c:pt idx="1">
                  <c:v>347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7-4272-88D4-8F5C7353C8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86334160"/>
        <c:axId val="386334816"/>
      </c:barChart>
      <c:catAx>
        <c:axId val="3863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816"/>
        <c:crosses val="autoZero"/>
        <c:auto val="1"/>
        <c:lblAlgn val="ctr"/>
        <c:lblOffset val="100"/>
        <c:noMultiLvlLbl val="0"/>
      </c:catAx>
      <c:valAx>
        <c:axId val="3863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Market Size of Cloud for IaaS, PaaS and SaaS (2015-2018)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Sheet3!$D$2</c:f>
              <c:strCache>
                <c:ptCount val="1"/>
                <c:pt idx="0">
                  <c:v>IaaS (Billion)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Sheet3!$C$3:$C$4</c:f>
              <c:strCache>
                <c:ptCount val="2"/>
                <c:pt idx="0">
                  <c:v>Revenue - 2015</c:v>
                </c:pt>
                <c:pt idx="1">
                  <c:v>Revenue - 2018</c:v>
                </c:pt>
              </c:strCache>
            </c:strRef>
          </c:cat>
          <c:val>
            <c:numRef>
              <c:f>Sheet3!$D$3:$D$4</c:f>
              <c:numCache>
                <c:formatCode>General</c:formatCode>
                <c:ptCount val="2"/>
                <c:pt idx="0">
                  <c:v>16.5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0-4910-A022-D1224D919055}"/>
            </c:ext>
          </c:extLst>
        </c:ser>
        <c:ser>
          <c:idx val="1"/>
          <c:order val="1"/>
          <c:tx>
            <c:strRef>
              <c:f>Sheet3!$E$2</c:f>
              <c:strCache>
                <c:ptCount val="1"/>
                <c:pt idx="0">
                  <c:v>PaaS (Billion)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Sheet3!$C$3:$C$4</c:f>
              <c:strCache>
                <c:ptCount val="2"/>
                <c:pt idx="0">
                  <c:v>Revenue - 2015</c:v>
                </c:pt>
                <c:pt idx="1">
                  <c:v>Revenue - 2018</c:v>
                </c:pt>
              </c:strCache>
            </c:strRef>
          </c:cat>
          <c:val>
            <c:numRef>
              <c:f>Sheet3!$E$3:$E$4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0-4910-A022-D1224D919055}"/>
            </c:ext>
          </c:extLst>
        </c:ser>
        <c:ser>
          <c:idx val="2"/>
          <c:order val="2"/>
          <c:tx>
            <c:strRef>
              <c:f>Sheet3!$F$2</c:f>
              <c:strCache>
                <c:ptCount val="1"/>
                <c:pt idx="0">
                  <c:v>SaaS (Billion)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Sheet3!$C$3:$C$4</c:f>
              <c:strCache>
                <c:ptCount val="2"/>
                <c:pt idx="0">
                  <c:v>Revenue - 2015</c:v>
                </c:pt>
                <c:pt idx="1">
                  <c:v>Revenue - 2018</c:v>
                </c:pt>
              </c:strCache>
            </c:strRef>
          </c:cat>
          <c:val>
            <c:numRef>
              <c:f>Sheet3!$F$3:$F$4</c:f>
              <c:numCache>
                <c:formatCode>General</c:formatCode>
                <c:ptCount val="2"/>
                <c:pt idx="0">
                  <c:v>49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20-4910-A022-D1224D9190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7538984"/>
        <c:axId val="317539376"/>
      </c:barChart>
      <c:catAx>
        <c:axId val="31753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39376"/>
        <c:crosses val="autoZero"/>
        <c:auto val="1"/>
        <c:lblAlgn val="ctr"/>
        <c:lblOffset val="100"/>
        <c:noMultiLvlLbl val="0"/>
      </c:catAx>
      <c:valAx>
        <c:axId val="3175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Revenue in Billion USD</a:t>
                </a:r>
              </a:p>
            </c:rich>
          </c:tx>
          <c:layout>
            <c:manualLayout>
              <c:xMode val="edge"/>
              <c:yMode val="edge"/>
              <c:x val="5.7142638599582407E-3"/>
              <c:y val="0.30936222186071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3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>
          <a:lumMod val="40000"/>
          <a:lumOff val="60000"/>
        </a:schemeClr>
      </a:solidFill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Expected Growth Rate (%) 2015 Vs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Sheet3!$I$12</c:f>
              <c:strCache>
                <c:ptCount val="1"/>
                <c:pt idx="0">
                  <c:v>IaaS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105%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AD-49F4-ABD1-FB36B254F0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Sheet3!$H$13</c:f>
              <c:strCache>
                <c:ptCount val="1"/>
                <c:pt idx="0">
                  <c:v>Approx Growth % in 3 years</c:v>
                </c:pt>
              </c:strCache>
            </c:strRef>
          </c:cat>
          <c:val>
            <c:numRef>
              <c:f>Sheet3!$I$13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D-49F4-ABD1-FB36B254F0FE}"/>
            </c:ext>
          </c:extLst>
        </c:ser>
        <c:ser>
          <c:idx val="1"/>
          <c:order val="1"/>
          <c:tx>
            <c:strRef>
              <c:f>Sheet3!$J$12</c:f>
              <c:strCache>
                <c:ptCount val="1"/>
                <c:pt idx="0">
                  <c:v>PaaS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30%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AD-49F4-ABD1-FB36B254F0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Sheet3!$H$13</c:f>
              <c:strCache>
                <c:ptCount val="1"/>
                <c:pt idx="0">
                  <c:v>Approx Growth % in 3 years</c:v>
                </c:pt>
              </c:strCache>
            </c:strRef>
          </c:cat>
          <c:val>
            <c:numRef>
              <c:f>Sheet3!$J$13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AD-49F4-ABD1-FB36B254F0FE}"/>
            </c:ext>
          </c:extLst>
        </c:ser>
        <c:ser>
          <c:idx val="2"/>
          <c:order val="2"/>
          <c:tx>
            <c:strRef>
              <c:f>Sheet3!$K$12</c:f>
              <c:strCache>
                <c:ptCount val="1"/>
                <c:pt idx="0">
                  <c:v>SaaS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AD-49F4-ABD1-FB36B254F0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Sheet3!$H$13</c:f>
              <c:strCache>
                <c:ptCount val="1"/>
                <c:pt idx="0">
                  <c:v>Approx Growth % in 3 years</c:v>
                </c:pt>
              </c:strCache>
            </c:strRef>
          </c:cat>
          <c:val>
            <c:numRef>
              <c:f>Sheet3!$K$13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AD-49F4-ABD1-FB36B254F0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18227792"/>
        <c:axId val="318228968"/>
      </c:barChart>
      <c:catAx>
        <c:axId val="3182277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IaaS    PaaS       SaaS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18228968"/>
        <c:crosses val="autoZero"/>
        <c:auto val="1"/>
        <c:lblAlgn val="ctr"/>
        <c:lblOffset val="100"/>
        <c:noMultiLvlLbl val="0"/>
      </c:catAx>
      <c:valAx>
        <c:axId val="318228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Growth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22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tx1">
          <a:lumMod val="20000"/>
          <a:lumOff val="80000"/>
        </a:schemeClr>
      </a:solidFill>
    </a:ln>
    <a:effectLst/>
  </c:spPr>
  <c:txPr>
    <a:bodyPr/>
    <a:lstStyle/>
    <a:p>
      <a:pPr>
        <a:defRPr sz="1000" b="0">
          <a:solidFill>
            <a:schemeClr val="bg1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1"/>
                </a:solidFill>
              </a:rPr>
              <a:t>Analysis</a:t>
            </a:r>
            <a:r>
              <a:rPr lang="en-US" sz="2400" baseline="0" dirty="0">
                <a:solidFill>
                  <a:schemeClr val="accent1"/>
                </a:solidFill>
              </a:rPr>
              <a:t> of Ansible Implementation</a:t>
            </a:r>
            <a:endParaRPr lang="en-US" sz="2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7135800324441328"/>
          <c:y val="1.028413152432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50521773972348"/>
          <c:y val="7.7889542354122737E-2"/>
          <c:w val="0.86733803868969339"/>
          <c:h val="0.55641645793051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Sheet7!$D$5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Sheet7!$E$5:$G$5</c:f>
              <c:numCache>
                <c:formatCode>General</c:formatCode>
                <c:ptCount val="3"/>
                <c:pt idx="0">
                  <c:v>32</c:v>
                </c:pt>
                <c:pt idx="1">
                  <c:v>955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272-88D4-8F5C7353C842}"/>
            </c:ext>
          </c:extLst>
        </c:ser>
        <c:ser>
          <c:idx val="1"/>
          <c:order val="1"/>
          <c:tx>
            <c:strRef>
              <c:f>Sheet7!$D$6</c:f>
              <c:strCache>
                <c:ptCount val="1"/>
                <c:pt idx="0">
                  <c:v>AWS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Sheet7!$E$6:$G$6</c:f>
              <c:numCache>
                <c:formatCode>General</c:formatCode>
                <c:ptCount val="3"/>
                <c:pt idx="0">
                  <c:v>78</c:v>
                </c:pt>
                <c:pt idx="1">
                  <c:v>1715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7-4272-88D4-8F5C7353C842}"/>
            </c:ext>
          </c:extLst>
        </c:ser>
        <c:ser>
          <c:idx val="2"/>
          <c:order val="2"/>
          <c:tx>
            <c:strRef>
              <c:f>Sheet7!$D$7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Sheet7!$E$7:$G$7</c:f>
              <c:numCache>
                <c:formatCode>General</c:formatCode>
                <c:ptCount val="3"/>
                <c:pt idx="0">
                  <c:v>48</c:v>
                </c:pt>
                <c:pt idx="1">
                  <c:v>737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7-4272-88D4-8F5C7353C842}"/>
            </c:ext>
          </c:extLst>
        </c:ser>
        <c:ser>
          <c:idx val="3"/>
          <c:order val="3"/>
          <c:tx>
            <c:strRef>
              <c:f>Sheet7!$D$8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Sheet7!$E$8:$G$8</c:f>
              <c:numCache>
                <c:formatCode>General</c:formatCode>
                <c:ptCount val="3"/>
                <c:pt idx="0">
                  <c:v>91</c:v>
                </c:pt>
                <c:pt idx="1">
                  <c:v>1395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7-4272-88D4-8F5C7353C842}"/>
            </c:ext>
          </c:extLst>
        </c:ser>
        <c:ser>
          <c:idx val="4"/>
          <c:order val="4"/>
          <c:tx>
            <c:strRef>
              <c:f>Sheet7!$D$9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Sheet7!$E$9:$G$9</c:f>
              <c:numCache>
                <c:formatCode>General</c:formatCode>
                <c:ptCount val="3"/>
                <c:pt idx="0">
                  <c:v>38</c:v>
                </c:pt>
                <c:pt idx="1">
                  <c:v>311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7-4272-88D4-8F5C7353C842}"/>
            </c:ext>
          </c:extLst>
        </c:ser>
        <c:ser>
          <c:idx val="5"/>
          <c:order val="5"/>
          <c:tx>
            <c:strRef>
              <c:f>Sheet7!$D$10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Sheet7!$E$10:$G$10</c:f>
              <c:numCache>
                <c:formatCode>General</c:formatCode>
                <c:ptCount val="3"/>
                <c:pt idx="0">
                  <c:v>50</c:v>
                </c:pt>
                <c:pt idx="1">
                  <c:v>921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7-4272-88D4-8F5C7353C842}"/>
            </c:ext>
          </c:extLst>
        </c:ser>
        <c:ser>
          <c:idx val="6"/>
          <c:order val="6"/>
          <c:tx>
            <c:strRef>
              <c:f>Sheet7!$D$11</c:f>
              <c:strCache>
                <c:ptCount val="1"/>
                <c:pt idx="0">
                  <c:v>U Cloud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Sheet7!$E$11:$G$11</c:f>
              <c:numCache>
                <c:formatCode>General</c:formatCode>
                <c:ptCount val="3"/>
                <c:pt idx="0">
                  <c:v>71</c:v>
                </c:pt>
                <c:pt idx="1">
                  <c:v>347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7-4272-88D4-8F5C7353C8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86334160"/>
        <c:axId val="386334816"/>
      </c:barChart>
      <c:catAx>
        <c:axId val="3863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816"/>
        <c:crosses val="autoZero"/>
        <c:auto val="1"/>
        <c:lblAlgn val="ctr"/>
        <c:lblOffset val="100"/>
        <c:noMultiLvlLbl val="0"/>
      </c:catAx>
      <c:valAx>
        <c:axId val="3863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Container Service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E8-4A04-9B6B-34C49F515718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C2C Support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8-4A04-9B6B-34C49F515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925928"/>
        <c:axId val="545926584"/>
        <c:axId val="0"/>
      </c:bar3DChart>
      <c:catAx>
        <c:axId val="5459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6584"/>
        <c:crosses val="autoZero"/>
        <c:auto val="1"/>
        <c:lblAlgn val="ctr"/>
        <c:lblOffset val="100"/>
        <c:noMultiLvlLbl val="0"/>
      </c:catAx>
      <c:valAx>
        <c:axId val="54592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gradFill>
        <a:gsLst>
          <a:gs pos="3900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  <a:scene3d>
      <a:camera prst="orthographicFront"/>
      <a:lightRig rig="threePt" dir="t"/>
    </a:scene3d>
    <a:sp3d>
      <a:bevelB w="101600" prst="rible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33DD-FCCE-407A-99C5-8F74DA976AA1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E4BB3-56D0-4E91-A63F-D8F6CEC1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8DA-A9D2-4D8B-9CA5-46040C6A0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B61A-05D1-43C1-B2BF-0500F9A2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6D3F-60E7-4886-AC49-FAACF8D4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2CE9-BDED-4BA9-96F5-C1F49E92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4DD4-0BE5-4E7D-925F-C444C1D3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A5B8-04F6-4206-8F36-C0686F7B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18EA-DB8A-4D40-BD5A-682234738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6153-5987-4AAB-A5A3-FC20DF23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E3A1-31DB-4A8E-96FB-F24943B8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35FA-B98B-411C-942F-41FBDC67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36E5C-43B0-4FB3-971C-8F9786A17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2030F-17F3-450B-87DD-5FA5F1DA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6AE9-1CF3-4045-91EB-BA97F19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7E16-2AA4-4738-9EBE-EC5132B2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A003-8BDA-421C-96B0-F6EFAF72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449B-B2A0-445E-BD5D-7B6CE52B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C35B-C17D-4764-AE7E-F6A9AC3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CE2B-266D-462C-A89C-550B7E2A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7B43-A3DF-4DE2-A004-944E42B7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426C-BFA8-436E-A4EF-D0E63B7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A3A6-DB67-4FAF-AE66-B7ADA625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F05B-07B3-41C7-8441-A27D1314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2293-B6ED-4CCF-B941-D2B63411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F602-8BBC-45E6-8B2F-2B442CD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EE73-D627-42C4-8DE3-3C4211F4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CD9A-2662-47E0-9068-88C59C7D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4AD4-1712-4E45-9E36-A783210B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A81C-C3C7-4DB8-A9C3-8AC6B7D80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BD27-425A-4547-AF73-6259663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FDE4-D3B0-493E-A006-8FCD728A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0921F-EE3D-4E8B-B304-E5D0636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899-58A1-45FF-A875-CFBB130E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4FD9-6E99-4AE6-A852-8C31E952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69C-5BA3-453D-8563-0F169D9D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763CB-6778-4AF1-BC2A-BF1EB2EA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BBC7-F3A9-41DE-A470-39D1A5DDB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65AD0-6D9F-49DC-ACF4-2415137A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92817-66AE-4DD9-A97F-A73820F7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1C4AD-38C1-480B-A460-860AB4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816F-88D9-4EAC-859E-83E594B5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2C4AC-49C2-4276-BC4F-9DD4098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99A93-49A4-49F1-A097-D12E3BD6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814A-4757-47B3-8F4B-E8230261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A5017-83B5-409B-9AA0-96943D4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39E9-21E9-4E82-91A4-362466CF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2436-DAE8-449E-868E-66AC5290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595-0A20-49E1-9559-C126B4D2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44D4-329B-4A5B-B65A-6B5377D8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D231-8FAB-49C8-B85B-0E8031DA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23E9-8D6F-4779-B0E9-7FFEFEE7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F8B39-D723-4D8B-B583-8046DB98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5E34-122E-4C1B-975C-322CE1E6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BDB-4187-4074-B9A9-0C17E996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B666F-9E73-41E6-B3BB-6DFEEF0F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F7E1-609D-40BB-AA76-278C8668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215D-B960-4AB5-B916-F81DB19E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A81C-9850-4E21-A8B4-5E0406BF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5CD1-F5B3-482C-AD82-8034CB05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DFCED-5CF1-49E0-B2BF-C6A258B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11F-7319-46F3-A5F9-3E302D66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B8A7-3A16-4943-BDE2-D2DE08A9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6D6F-D62C-4855-B0BF-36AAE54FFA0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2802-DF4B-45E8-ACEC-184D81746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9D4D-84FA-4356-9EFE-CA5E8AC60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D99A-8797-42CC-8BAC-93E79F0BD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scale.com/blog/docker-usage-statistics-increased-adoption-by-enterprises-and-for-production-use" TargetMode="External"/><Relationship Id="rId3" Type="http://schemas.openxmlformats.org/officeDocument/2006/relationships/hyperlink" Target="https://cote.io/2017/04/22/the-news-from-docker-land-plus-the-money-being-fought-over-notebook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D2468-1C4A-40B0-86B6-01E4DAE993F7}"/>
              </a:ext>
            </a:extLst>
          </p:cNvPr>
          <p:cNvSpPr/>
          <p:nvPr/>
        </p:nvSpPr>
        <p:spPr>
          <a:xfrm>
            <a:off x="6668086" y="4276578"/>
            <a:ext cx="239151" cy="1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9143FAB2-BB90-480B-BBD3-4C640E90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34" y="190477"/>
            <a:ext cx="994207" cy="8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9D970-7BA6-4B49-A0DE-F9A5B50B8AD3}"/>
              </a:ext>
            </a:extLst>
          </p:cNvPr>
          <p:cNvSpPr/>
          <p:nvPr/>
        </p:nvSpPr>
        <p:spPr>
          <a:xfrm>
            <a:off x="121920" y="0"/>
            <a:ext cx="12070080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endParaRPr lang="en-US" dirty="0"/>
          </a:p>
          <a:p>
            <a:r>
              <a:rPr lang="en-US" b="1" dirty="0"/>
              <a:t>Stats for Ansible implementation: Alibaba Vs AWS Vs Baidu Vs Huawei Vs </a:t>
            </a:r>
            <a:r>
              <a:rPr lang="en-US" b="1" dirty="0" err="1"/>
              <a:t>JDCloud</a:t>
            </a:r>
            <a:r>
              <a:rPr lang="en-US" b="1" dirty="0"/>
              <a:t> Vs Tencent Vs U Cloud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1 – Total Cloud Services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2 - Total APIs Available for developers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3 - Ansible Available for developers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7585D-D444-433A-8FFF-74941FF91386}"/>
              </a:ext>
            </a:extLst>
          </p:cNvPr>
          <p:cNvCxnSpPr/>
          <p:nvPr/>
        </p:nvCxnSpPr>
        <p:spPr>
          <a:xfrm>
            <a:off x="183273" y="1441799"/>
            <a:ext cx="1170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04FB4-F391-401B-9613-D3E1E9A2A4C0}"/>
              </a:ext>
            </a:extLst>
          </p:cNvPr>
          <p:cNvSpPr txBox="1"/>
          <p:nvPr/>
        </p:nvSpPr>
        <p:spPr>
          <a:xfrm>
            <a:off x="183273" y="1562712"/>
            <a:ext cx="507804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+mj-lt"/>
              </a:rPr>
              <a:t>Chart Analysis:</a:t>
            </a:r>
          </a:p>
          <a:p>
            <a:endParaRPr lang="en-US" sz="5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The API required for Baidu are more as compare to AWS, Alibaba and Huawei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Baidu still need to develop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(737-0) </a:t>
            </a:r>
            <a:r>
              <a:rPr lang="en-US" sz="1600" dirty="0">
                <a:latin typeface="+mj-lt"/>
              </a:rPr>
              <a:t>Workbench calls (Interfaces)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/>
              <a:t>Baidu</a:t>
            </a:r>
            <a:r>
              <a:rPr lang="en-US" sz="1600" dirty="0">
                <a:latin typeface="+mj-lt"/>
              </a:rPr>
              <a:t> is lagging to provide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( 737-0) </a:t>
            </a:r>
            <a:r>
              <a:rPr lang="en-US" sz="1600" dirty="0">
                <a:latin typeface="+mj-lt"/>
              </a:rPr>
              <a:t>Ansible Implementation in market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Alibaba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37 </a:t>
            </a:r>
            <a:r>
              <a:rPr lang="en-US" sz="1600" dirty="0">
                <a:latin typeface="+mj-lt"/>
              </a:rPr>
              <a:t>and AWS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349</a:t>
            </a:r>
            <a:r>
              <a:rPr lang="en-US" sz="1600" dirty="0">
                <a:latin typeface="+mj-lt"/>
              </a:rPr>
              <a:t> Ansible Implementation is way ahead of the Baidu’s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Baidu has converted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0%</a:t>
            </a:r>
            <a:r>
              <a:rPr lang="en-US" sz="2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 their Workbench call (interfaces) in to Ansible as compared with Alibaba which is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4% </a:t>
            </a:r>
            <a:r>
              <a:rPr lang="en-US" sz="1600" dirty="0"/>
              <a:t>and AWS which is </a:t>
            </a:r>
            <a:r>
              <a:rPr lang="en-US" sz="2000" b="1" dirty="0">
                <a:solidFill>
                  <a:srgbClr val="7030A0"/>
                </a:solidFill>
              </a:rPr>
              <a:t>20%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DA76-15F0-4D2F-A3DD-9FEC10195B54}"/>
              </a:ext>
            </a:extLst>
          </p:cNvPr>
          <p:cNvSpPr txBox="1"/>
          <p:nvPr/>
        </p:nvSpPr>
        <p:spPr>
          <a:xfrm>
            <a:off x="0" y="6427995"/>
            <a:ext cx="12192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Minimum scope in current phase </a:t>
            </a:r>
            <a:r>
              <a:rPr lang="en-US" dirty="0"/>
              <a:t>= Ansible Implementation for 737 (737-0) Workbench calls (interfaces)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711DFD-9127-45FE-9A2A-B75BD3409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066176"/>
              </p:ext>
            </p:extLst>
          </p:nvPr>
        </p:nvGraphicFramePr>
        <p:xfrm>
          <a:off x="5261317" y="1441799"/>
          <a:ext cx="6930683" cy="493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84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31" y="195260"/>
            <a:ext cx="12023398" cy="51944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 Size of Cloud for IaaS, PaaS and SaaS (2015-2018)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1002" y="818698"/>
            <a:ext cx="2418131" cy="327056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vert="horz" lIns="91416" tIns="45708" rIns="91416" bIns="45708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PaaS Market Stats</a:t>
            </a:r>
          </a:p>
          <a:p>
            <a:endParaRPr lang="en-US" sz="1800" dirty="0"/>
          </a:p>
        </p:txBody>
      </p:sp>
      <p:sp>
        <p:nvSpPr>
          <p:cNvPr id="25" name="Freeform 24"/>
          <p:cNvSpPr/>
          <p:nvPr/>
        </p:nvSpPr>
        <p:spPr>
          <a:xfrm>
            <a:off x="8578810" y="187204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aphicFrame>
        <p:nvGraphicFramePr>
          <p:cNvPr id="60" name="Chart 59"/>
          <p:cNvGraphicFramePr>
            <a:graphicFrameLocks/>
          </p:cNvGraphicFramePr>
          <p:nvPr>
            <p:extLst/>
          </p:nvPr>
        </p:nvGraphicFramePr>
        <p:xfrm>
          <a:off x="441331" y="1234577"/>
          <a:ext cx="4445017" cy="425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Chart 61"/>
          <p:cNvGraphicFramePr>
            <a:graphicFrameLocks/>
          </p:cNvGraphicFramePr>
          <p:nvPr>
            <p:extLst/>
          </p:nvPr>
        </p:nvGraphicFramePr>
        <p:xfrm>
          <a:off x="5124728" y="1234577"/>
          <a:ext cx="2953076" cy="425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6777" y="5605324"/>
            <a:ext cx="354642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spc="-50" dirty="0">
                <a:solidFill>
                  <a:schemeClr val="bg1">
                    <a:lumMod val="10000"/>
                  </a:schemeClr>
                </a:solidFill>
              </a:rPr>
              <a:t>Current (2015) and expected (2018) market size for cloud business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97501" y="5609552"/>
            <a:ext cx="233009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spc="-50" dirty="0">
                <a:solidFill>
                  <a:schemeClr val="bg1">
                    <a:lumMod val="10000"/>
                  </a:schemeClr>
                </a:solidFill>
              </a:rPr>
              <a:t>Growth Expected in coming three years</a:t>
            </a:r>
          </a:p>
        </p:txBody>
      </p:sp>
      <p:pic>
        <p:nvPicPr>
          <p:cNvPr id="17" name="Picture 2" descr="C:\Users\nilesh.nagose\Desktop\Click2Cloud\Logo\Final Logo\click2cloud-logo-lightBG-250x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284" y="214747"/>
            <a:ext cx="754939" cy="6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datacenterknowledge.com/wp-content/uploads/2016/06/IaaS-market-piechart-2015-Struc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088" y="1485871"/>
            <a:ext cx="3393964" cy="375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21902" y="5572139"/>
            <a:ext cx="2832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200" dirty="0">
                <a:solidFill>
                  <a:srgbClr val="3F3F3F"/>
                </a:solidFill>
                <a:latin typeface="Open Sans"/>
              </a:rPr>
              <a:t>Source: Massive-Scale Cloud, April 30, 2016, Structure Research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8639216" y="1184858"/>
            <a:ext cx="3271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200" u="sng" dirty="0">
                <a:solidFill>
                  <a:srgbClr val="3F3F3F"/>
                </a:solidFill>
                <a:latin typeface="Open Sans"/>
              </a:rPr>
              <a:t>All values are in Million Dollar</a:t>
            </a:r>
            <a:endParaRPr lang="en-IN" sz="1200" u="sng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397501" y="6111405"/>
            <a:ext cx="6791324" cy="746869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" y="6224896"/>
            <a:ext cx="1587019" cy="43379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429987" y="6133440"/>
            <a:ext cx="2853484" cy="555264"/>
            <a:chOff x="1000745" y="2443309"/>
            <a:chExt cx="4367153" cy="8498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45" y="2443309"/>
              <a:ext cx="953604" cy="78500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928809" y="2539455"/>
              <a:ext cx="3439089" cy="75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Red Hat ISV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and Advanced Partner</a:t>
              </a: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-14513" y="6773622"/>
            <a:ext cx="4921904" cy="99432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ight Triangle 26"/>
          <p:cNvSpPr/>
          <p:nvPr/>
        </p:nvSpPr>
        <p:spPr bwMode="auto">
          <a:xfrm rot="16200000">
            <a:off x="4696975" y="6158670"/>
            <a:ext cx="739613" cy="667117"/>
          </a:xfrm>
          <a:prstGeom prst="rtTriangle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5660" y="6334069"/>
            <a:ext cx="1973563" cy="401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spc="-50" dirty="0">
                <a:solidFill>
                  <a:srgbClr val="FFFFFF"/>
                </a:solidFill>
              </a:rPr>
              <a:t>Click2Cloud Inc.</a:t>
            </a:r>
          </a:p>
          <a:p>
            <a:pPr algn="r">
              <a:lnSpc>
                <a:spcPct val="90000"/>
              </a:lnSpc>
            </a:pPr>
            <a:endParaRPr lang="en-US" sz="400" spc="-5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100" spc="-50" dirty="0">
                <a:solidFill>
                  <a:schemeClr val="bg2">
                    <a:lumMod val="75000"/>
                  </a:schemeClr>
                </a:solidFill>
              </a:rPr>
              <a:t>© 2017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46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D2468-1C4A-40B0-86B6-01E4DAE993F7}"/>
              </a:ext>
            </a:extLst>
          </p:cNvPr>
          <p:cNvSpPr/>
          <p:nvPr/>
        </p:nvSpPr>
        <p:spPr>
          <a:xfrm>
            <a:off x="6668086" y="4276578"/>
            <a:ext cx="239151" cy="1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9143FAB2-BB90-480B-BBD3-4C640E90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34" y="190477"/>
            <a:ext cx="994207" cy="8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9D970-7BA6-4B49-A0DE-F9A5B50B8AD3}"/>
              </a:ext>
            </a:extLst>
          </p:cNvPr>
          <p:cNvSpPr/>
          <p:nvPr/>
        </p:nvSpPr>
        <p:spPr>
          <a:xfrm>
            <a:off x="121920" y="0"/>
            <a:ext cx="12070080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endParaRPr lang="en-US" dirty="0"/>
          </a:p>
          <a:p>
            <a:r>
              <a:rPr lang="en-US" b="1" dirty="0"/>
              <a:t>Stats for Ansible implementation: Alibaba Vs AWS Vs Baidu Vs Huawei Vs </a:t>
            </a:r>
            <a:r>
              <a:rPr lang="en-US" b="1" dirty="0" err="1"/>
              <a:t>JDCloud</a:t>
            </a:r>
            <a:r>
              <a:rPr lang="en-US" b="1" dirty="0"/>
              <a:t> Vs Tencent Vs U Cloud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1 – Total Cloud Services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2 - Total APIs Available for developers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3 - Ansible Available for developers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7585D-D444-433A-8FFF-74941FF91386}"/>
              </a:ext>
            </a:extLst>
          </p:cNvPr>
          <p:cNvCxnSpPr/>
          <p:nvPr/>
        </p:nvCxnSpPr>
        <p:spPr>
          <a:xfrm>
            <a:off x="183273" y="1441799"/>
            <a:ext cx="1170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04FB4-F391-401B-9613-D3E1E9A2A4C0}"/>
              </a:ext>
            </a:extLst>
          </p:cNvPr>
          <p:cNvSpPr txBox="1"/>
          <p:nvPr/>
        </p:nvSpPr>
        <p:spPr>
          <a:xfrm>
            <a:off x="183273" y="1562712"/>
            <a:ext cx="507804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+mj-lt"/>
              </a:rPr>
              <a:t>Chart Analysis:</a:t>
            </a:r>
          </a:p>
          <a:p>
            <a:endParaRPr lang="en-US" sz="5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The API required for Baidu are more as compare to AWS, Alibaba and Huawei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Baidu still need to develop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(737-0) </a:t>
            </a:r>
            <a:r>
              <a:rPr lang="en-US" sz="1600" dirty="0">
                <a:latin typeface="+mj-lt"/>
              </a:rPr>
              <a:t>Workbench calls (Interfaces)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/>
              <a:t>Baidu</a:t>
            </a:r>
            <a:r>
              <a:rPr lang="en-US" sz="1600" dirty="0">
                <a:latin typeface="+mj-lt"/>
              </a:rPr>
              <a:t> is lagging to provide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( 737-0) </a:t>
            </a:r>
            <a:r>
              <a:rPr lang="en-US" sz="1600" dirty="0">
                <a:latin typeface="+mj-lt"/>
              </a:rPr>
              <a:t>Ansible Implementation in market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Alibaba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37 </a:t>
            </a:r>
            <a:r>
              <a:rPr lang="en-US" sz="1600" dirty="0">
                <a:latin typeface="+mj-lt"/>
              </a:rPr>
              <a:t>and AWS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349</a:t>
            </a:r>
            <a:r>
              <a:rPr lang="en-US" sz="1600" dirty="0">
                <a:latin typeface="+mj-lt"/>
              </a:rPr>
              <a:t> Ansible Implementation is way ahead of the Baidu’s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Baidu has converted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0%</a:t>
            </a:r>
            <a:r>
              <a:rPr lang="en-US" sz="2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 their Workbench call (interfaces) in to Ansible as compared with Alibaba which is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4% </a:t>
            </a:r>
            <a:r>
              <a:rPr lang="en-US" sz="1600" dirty="0"/>
              <a:t>and AWS which is </a:t>
            </a:r>
            <a:r>
              <a:rPr lang="en-US" sz="2000" b="1" dirty="0">
                <a:solidFill>
                  <a:srgbClr val="7030A0"/>
                </a:solidFill>
              </a:rPr>
              <a:t>20%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DA76-15F0-4D2F-A3DD-9FEC10195B54}"/>
              </a:ext>
            </a:extLst>
          </p:cNvPr>
          <p:cNvSpPr txBox="1"/>
          <p:nvPr/>
        </p:nvSpPr>
        <p:spPr>
          <a:xfrm>
            <a:off x="0" y="6427995"/>
            <a:ext cx="12192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Minimum scope in current phase </a:t>
            </a:r>
            <a:r>
              <a:rPr lang="en-US" dirty="0"/>
              <a:t>= Ansible Implementation for 737 (737-0) Workbench calls (interfaces)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711DFD-9127-45FE-9A2A-B75BD3409E2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61317" y="1441799"/>
          <a:ext cx="6930683" cy="493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0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84" y="224090"/>
            <a:ext cx="11726116" cy="6867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Containers Revenue ($m) by Docker</a:t>
            </a:r>
          </a:p>
        </p:txBody>
      </p:sp>
      <p:sp>
        <p:nvSpPr>
          <p:cNvPr id="25" name="Freeform 24"/>
          <p:cNvSpPr/>
          <p:nvPr/>
        </p:nvSpPr>
        <p:spPr>
          <a:xfrm>
            <a:off x="8578810" y="187204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17" name="Picture 2" descr="C:\Users\nilesh.nagose\Desktop\Click2Cloud\Logo\Final Logo\click2cloud-logo-lightBG-250x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284" y="214747"/>
            <a:ext cx="754939" cy="6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9668" y="4818565"/>
            <a:ext cx="467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Ref: </a:t>
            </a:r>
            <a:r>
              <a:rPr lang="en-US" sz="1200" dirty="0">
                <a:hlinkClick r:id="rId3"/>
              </a:rPr>
              <a:t>https://cote.io/2017/04/22/the-news-from-docker-land-plus-the-money-being-fought-over-notebook/</a:t>
            </a:r>
            <a:r>
              <a:rPr lang="en-US" sz="1200" dirty="0"/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97501" y="6111405"/>
            <a:ext cx="6791324" cy="746869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4" y="6224896"/>
            <a:ext cx="1587019" cy="4337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29987" y="6133440"/>
            <a:ext cx="2853484" cy="555264"/>
            <a:chOff x="1000745" y="2443309"/>
            <a:chExt cx="4367153" cy="84981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45" y="2443309"/>
              <a:ext cx="953604" cy="78500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28809" y="2539455"/>
              <a:ext cx="3439089" cy="75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j-lt"/>
                </a:rPr>
                <a:t>Red Hat ISV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and Advanced Partner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4513" y="6773622"/>
            <a:ext cx="4921904" cy="99432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1" name="Right Triangle 20"/>
          <p:cNvSpPr/>
          <p:nvPr/>
        </p:nvSpPr>
        <p:spPr bwMode="auto">
          <a:xfrm rot="16200000">
            <a:off x="4696975" y="6158670"/>
            <a:ext cx="739613" cy="667117"/>
          </a:xfrm>
          <a:prstGeom prst="rtTriangle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5660" y="6334069"/>
            <a:ext cx="1973563" cy="401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spc="-50" dirty="0">
                <a:solidFill>
                  <a:srgbClr val="FFFFFF"/>
                </a:solidFill>
              </a:rPr>
              <a:t>Click2Cloud Inc.</a:t>
            </a:r>
          </a:p>
          <a:p>
            <a:pPr algn="r">
              <a:lnSpc>
                <a:spcPct val="90000"/>
              </a:lnSpc>
            </a:pPr>
            <a:endParaRPr lang="en-US" sz="400" spc="-5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100" spc="-50" dirty="0">
                <a:solidFill>
                  <a:schemeClr val="bg2">
                    <a:lumMod val="75000"/>
                  </a:schemeClr>
                </a:solidFill>
              </a:rPr>
              <a:t>© 2017 – For Internal Use Only</a:t>
            </a:r>
          </a:p>
        </p:txBody>
      </p:sp>
      <p:pic>
        <p:nvPicPr>
          <p:cNvPr id="5122" name="Picture 2" descr="https://cote.files.wordpress.com/2017/04/screenshot-2017-04-10-13-56-56.png?w=6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9" y="1419243"/>
            <a:ext cx="4600102" cy="31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evOps_container_adop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66" y="1802133"/>
            <a:ext cx="5760357" cy="27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68866" y="4818566"/>
            <a:ext cx="593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Ref: </a:t>
            </a:r>
            <a:r>
              <a:rPr lang="en-US" sz="1200" dirty="0">
                <a:solidFill>
                  <a:srgbClr val="0070C0"/>
                </a:solidFill>
                <a:hlinkClick r:id="rId8"/>
              </a:rPr>
              <a:t>https://www.coscale.com/blog/docker-usage-statistics-increased-adoption-by-enterprises-and-for-production-use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583" y="1234577"/>
            <a:ext cx="37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Adoption Stats</a:t>
            </a:r>
          </a:p>
        </p:txBody>
      </p:sp>
    </p:spTree>
    <p:extLst>
      <p:ext uri="{BB962C8B-B14F-4D97-AF65-F5344CB8AC3E}">
        <p14:creationId xmlns:p14="http://schemas.microsoft.com/office/powerpoint/2010/main" val="8546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69171F-F1B0-4999-B97A-E3B929545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624393"/>
              </p:ext>
            </p:extLst>
          </p:nvPr>
        </p:nvGraphicFramePr>
        <p:xfrm>
          <a:off x="236805" y="228600"/>
          <a:ext cx="7036191" cy="335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28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460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Open Sans</vt:lpstr>
      <vt:lpstr>Segoe UI Light</vt:lpstr>
      <vt:lpstr>Office Theme</vt:lpstr>
      <vt:lpstr>PowerPoint Presentation</vt:lpstr>
      <vt:lpstr>Market Size of Cloud for IaaS, PaaS and SaaS (2015-2018)</vt:lpstr>
      <vt:lpstr>PowerPoint Presentation</vt:lpstr>
      <vt:lpstr>Containers Revenue ($m) by 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Jagtap</dc:creator>
  <cp:lastModifiedBy>Sachin Jagtap</cp:lastModifiedBy>
  <cp:revision>76</cp:revision>
  <dcterms:created xsi:type="dcterms:W3CDTF">2018-06-07T12:18:04Z</dcterms:created>
  <dcterms:modified xsi:type="dcterms:W3CDTF">2018-06-10T04:49:05Z</dcterms:modified>
</cp:coreProperties>
</file>