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56" r:id="rId5"/>
    <p:sldId id="258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6AA"/>
    <a:srgbClr val="27ED69"/>
    <a:srgbClr val="B40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esktop\ONE-PAGER\All%20Clou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s\Cloud%20Matrix%20V1.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AppData\Roaming\Microsoft\Excel\MigrationStudioReadiess%20(version%202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API/SDK Implementation</a:t>
            </a:r>
          </a:p>
        </c:rich>
      </c:tx>
      <c:layout>
        <c:manualLayout>
          <c:xMode val="edge"/>
          <c:yMode val="edge"/>
          <c:x val="0.38050441599630558"/>
          <c:y val="4.91821308538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'SDK-API'!$C$1</c:f>
              <c:strCache>
                <c:ptCount val="1"/>
                <c:pt idx="0">
                  <c:v>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5.600815337590229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12-40C4-893A-60BD8B1F075B}"/>
                </c:ext>
              </c:extLst>
            </c:dLbl>
            <c:dLbl>
              <c:idx val="1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12-40C4-893A-60BD8B1F075B}"/>
                </c:ext>
              </c:extLst>
            </c:dLbl>
            <c:dLbl>
              <c:idx val="2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'SDK-API'!$C$2:$C$4</c:f>
              <c:numCache>
                <c:formatCode>General</c:formatCode>
                <c:ptCount val="3"/>
                <c:pt idx="0">
                  <c:v>32</c:v>
                </c:pt>
                <c:pt idx="1">
                  <c:v>48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3-4FB0-8F1E-E5A0AE1DF7E7}"/>
            </c:ext>
          </c:extLst>
        </c:ser>
        <c:ser>
          <c:idx val="1"/>
          <c:order val="1"/>
          <c:tx>
            <c:strRef>
              <c:f>'SDK-API'!$D$1</c:f>
              <c:strCache>
                <c:ptCount val="1"/>
                <c:pt idx="0">
                  <c:v>Interfaces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4.0954354307590627E-3"/>
                  <c:y val="-1.24663800380863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1.6695697899891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12-40C4-893A-60BD8B1F075B}"/>
                </c:ext>
              </c:extLst>
            </c:dLbl>
            <c:dLbl>
              <c:idx val="2"/>
              <c:layout>
                <c:manualLayout>
                  <c:x val="2.0536322904497434E-2"/>
                  <c:y val="-1.0017418739934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'SDK-API'!$D$2:$D$4</c:f>
              <c:numCache>
                <c:formatCode>General</c:formatCode>
                <c:ptCount val="3"/>
                <c:pt idx="0">
                  <c:v>956</c:v>
                </c:pt>
                <c:pt idx="1">
                  <c:v>737</c:v>
                </c:pt>
                <c:pt idx="2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3-4FB0-8F1E-E5A0AE1DF7E7}"/>
            </c:ext>
          </c:extLst>
        </c:ser>
        <c:ser>
          <c:idx val="2"/>
          <c:order val="2"/>
          <c:tx>
            <c:strRef>
              <c:f>'SDK-API'!$E$1</c:f>
              <c:strCache>
                <c:ptCount val="1"/>
                <c:pt idx="0">
                  <c:v>API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1201613642822095E-2"/>
                  <c:y val="-1.8476991185189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6.67827915995661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12-40C4-893A-60BD8B1F075B}"/>
                </c:ext>
              </c:extLst>
            </c:dLbl>
            <c:dLbl>
              <c:idx val="2"/>
              <c:layout>
                <c:manualLayout>
                  <c:x val="1.306856912104391E-2"/>
                  <c:y val="-1.0017418739934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'SDK-API'!$E$2:$E$4</c:f>
              <c:numCache>
                <c:formatCode>General</c:formatCode>
                <c:ptCount val="3"/>
                <c:pt idx="0">
                  <c:v>947</c:v>
                </c:pt>
                <c:pt idx="1">
                  <c:v>718</c:v>
                </c:pt>
                <c:pt idx="2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3-4FB0-8F1E-E5A0AE1DF7E7}"/>
            </c:ext>
          </c:extLst>
        </c:ser>
        <c:ser>
          <c:idx val="3"/>
          <c:order val="3"/>
          <c:tx>
            <c:strRef>
              <c:f>'SDK-API'!$F$1</c:f>
              <c:strCache>
                <c:ptCount val="1"/>
                <c:pt idx="0">
                  <c:v>SDK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3068596353166092E-2"/>
                  <c:y val="-2.18161650666509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12-40C4-893A-60BD8B1F075B}"/>
                </c:ext>
              </c:extLst>
            </c:dLbl>
            <c:dLbl>
              <c:idx val="1"/>
              <c:layout>
                <c:manualLayout>
                  <c:x val="1.3068569121043842E-2"/>
                  <c:y val="-1.3356558319913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12-40C4-893A-60BD8B1F075B}"/>
                </c:ext>
              </c:extLst>
            </c:dLbl>
            <c:dLbl>
              <c:idx val="2"/>
              <c:layout>
                <c:manualLayout>
                  <c:x val="1.866938445863402E-2"/>
                  <c:y val="-3.33913957997837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12-40C4-893A-60BD8B1F075B}"/>
                </c:ext>
              </c:extLst>
            </c:dLbl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'SDK-API'!$F$2:$F$4</c:f>
              <c:numCache>
                <c:formatCode>General</c:formatCode>
                <c:ptCount val="3"/>
                <c:pt idx="0">
                  <c:v>741</c:v>
                </c:pt>
                <c:pt idx="1">
                  <c:v>330</c:v>
                </c:pt>
                <c:pt idx="2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C3-4FB0-8F1E-E5A0AE1DF7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9562112"/>
        <c:axId val="519556536"/>
        <c:axId val="0"/>
      </c:bar3DChart>
      <c:catAx>
        <c:axId val="5195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56536"/>
        <c:crosses val="autoZero"/>
        <c:auto val="1"/>
        <c:lblAlgn val="ctr"/>
        <c:lblOffset val="100"/>
        <c:noMultiLvlLbl val="0"/>
      </c:catAx>
      <c:valAx>
        <c:axId val="51955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6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764278030070407"/>
          <c:y val="0.91000795099829213"/>
          <c:w val="0.28471443939859192"/>
          <c:h val="5.25929088874492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0521773972348"/>
          <c:y val="1.4758124796759749E-2"/>
          <c:w val="0.86733803868969339"/>
          <c:h val="0.62627722678850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Sheet7!$D$5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Sheet7!$E$5:$G$5</c:f>
              <c:numCache>
                <c:formatCode>General</c:formatCode>
                <c:ptCount val="3"/>
                <c:pt idx="0">
                  <c:v>32</c:v>
                </c:pt>
                <c:pt idx="1">
                  <c:v>956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272-88D4-8F5C7353C842}"/>
            </c:ext>
          </c:extLst>
        </c:ser>
        <c:ser>
          <c:idx val="1"/>
          <c:order val="1"/>
          <c:tx>
            <c:strRef>
              <c:f>Sheet7!$D$6</c:f>
              <c:strCache>
                <c:ptCount val="1"/>
                <c:pt idx="0">
                  <c:v>AWS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Sheet7!$E$6:$G$6</c:f>
              <c:numCache>
                <c:formatCode>General</c:formatCode>
                <c:ptCount val="3"/>
                <c:pt idx="0">
                  <c:v>78</c:v>
                </c:pt>
                <c:pt idx="1">
                  <c:v>1715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7-4272-88D4-8F5C7353C842}"/>
            </c:ext>
          </c:extLst>
        </c:ser>
        <c:ser>
          <c:idx val="2"/>
          <c:order val="2"/>
          <c:tx>
            <c:strRef>
              <c:f>Sheet7!$D$7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Sheet7!$E$7:$G$7</c:f>
              <c:numCache>
                <c:formatCode>General</c:formatCode>
                <c:ptCount val="3"/>
                <c:pt idx="0">
                  <c:v>48</c:v>
                </c:pt>
                <c:pt idx="1">
                  <c:v>737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7-4272-88D4-8F5C7353C842}"/>
            </c:ext>
          </c:extLst>
        </c:ser>
        <c:ser>
          <c:idx val="3"/>
          <c:order val="3"/>
          <c:tx>
            <c:strRef>
              <c:f>Sheet7!$D$8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Sheet7!$E$8:$G$8</c:f>
              <c:numCache>
                <c:formatCode>General</c:formatCode>
                <c:ptCount val="3"/>
                <c:pt idx="0">
                  <c:v>91</c:v>
                </c:pt>
                <c:pt idx="1">
                  <c:v>1395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7-4272-88D4-8F5C7353C842}"/>
            </c:ext>
          </c:extLst>
        </c:ser>
        <c:ser>
          <c:idx val="4"/>
          <c:order val="4"/>
          <c:tx>
            <c:strRef>
              <c:f>Sheet7!$D$9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Sheet7!$E$9:$G$9</c:f>
              <c:numCache>
                <c:formatCode>General</c:formatCode>
                <c:ptCount val="3"/>
                <c:pt idx="0">
                  <c:v>31</c:v>
                </c:pt>
                <c:pt idx="1">
                  <c:v>311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7-4272-88D4-8F5C7353C842}"/>
            </c:ext>
          </c:extLst>
        </c:ser>
        <c:ser>
          <c:idx val="5"/>
          <c:order val="5"/>
          <c:tx>
            <c:strRef>
              <c:f>Sheet7!$D$10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Sheet7!$E$10:$G$10</c:f>
              <c:numCache>
                <c:formatCode>General</c:formatCode>
                <c:ptCount val="3"/>
                <c:pt idx="0">
                  <c:v>50</c:v>
                </c:pt>
                <c:pt idx="1">
                  <c:v>931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7-4272-88D4-8F5C7353C842}"/>
            </c:ext>
          </c:extLst>
        </c:ser>
        <c:ser>
          <c:idx val="6"/>
          <c:order val="6"/>
          <c:tx>
            <c:strRef>
              <c:f>Sheet7!$D$11</c:f>
              <c:strCache>
                <c:ptCount val="1"/>
                <c:pt idx="0">
                  <c:v>U Cloud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Sheet7!$E$11:$G$11</c:f>
              <c:numCache>
                <c:formatCode>General</c:formatCode>
                <c:ptCount val="3"/>
                <c:pt idx="0">
                  <c:v>71</c:v>
                </c:pt>
                <c:pt idx="1">
                  <c:v>347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7-4272-88D4-8F5C7353C8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86334160"/>
        <c:axId val="386334816"/>
      </c:barChart>
      <c:catAx>
        <c:axId val="3863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816"/>
        <c:crosses val="autoZero"/>
        <c:auto val="1"/>
        <c:lblAlgn val="ctr"/>
        <c:lblOffset val="100"/>
        <c:noMultiLvlLbl val="0"/>
      </c:catAx>
      <c:valAx>
        <c:axId val="38633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innerShdw blurRad="114300">
            <a:prstClr val="black">
              <a:alpha val="50000"/>
            </a:prstClr>
          </a:inn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Total Services and</a:t>
            </a:r>
            <a:r>
              <a:rPr lang="en-IN" sz="1400" baseline="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tx1"/>
                </a:solidFill>
              </a:rPr>
              <a:t>APIs Available</a:t>
            </a:r>
          </a:p>
        </c:rich>
      </c:tx>
      <c:layout>
        <c:manualLayout>
          <c:xMode val="edge"/>
          <c:yMode val="edge"/>
          <c:x val="0.25634219665735275"/>
          <c:y val="2.292009881093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548688432376"/>
          <c:y val="0.10157702612531019"/>
          <c:w val="0.72862021828944101"/>
          <c:h val="0.762549389511115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CHEF!$E$6</c:f>
              <c:strCache>
                <c:ptCount val="1"/>
                <c:pt idx="0">
                  <c:v>Total 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CHEF!$C$6:$D$12</c:f>
              <c:multiLvlStrCache>
                <c:ptCount val="7"/>
                <c:lvl>
                  <c:pt idx="0">
                    <c:v>Cloud Name</c:v>
                  </c:pt>
                  <c:pt idx="1">
                    <c:v>Alibaba</c:v>
                  </c:pt>
                  <c:pt idx="2">
                    <c:v>AWS</c:v>
                  </c:pt>
                  <c:pt idx="3">
                    <c:v>Baidu</c:v>
                  </c:pt>
                  <c:pt idx="4">
                    <c:v>Huawei</c:v>
                  </c:pt>
                  <c:pt idx="5">
                    <c:v>JD Cloud</c:v>
                  </c:pt>
                  <c:pt idx="6">
                    <c:v>Tencent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CHEF!$E$7:$E$12</c:f>
              <c:numCache>
                <c:formatCode>General</c:formatCode>
                <c:ptCount val="6"/>
                <c:pt idx="0">
                  <c:v>32</c:v>
                </c:pt>
                <c:pt idx="1">
                  <c:v>78</c:v>
                </c:pt>
                <c:pt idx="2">
                  <c:v>48</c:v>
                </c:pt>
                <c:pt idx="3">
                  <c:v>91</c:v>
                </c:pt>
                <c:pt idx="4">
                  <c:v>31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F-4633-8B2B-84178FC1B0CA}"/>
            </c:ext>
          </c:extLst>
        </c:ser>
        <c:ser>
          <c:idx val="1"/>
          <c:order val="1"/>
          <c:tx>
            <c:strRef>
              <c:f>CHEF!$F$6</c:f>
              <c:strCache>
                <c:ptCount val="1"/>
                <c:pt idx="0">
                  <c:v>Total API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CHEF!$C$6:$D$12</c:f>
              <c:multiLvlStrCache>
                <c:ptCount val="7"/>
                <c:lvl>
                  <c:pt idx="0">
                    <c:v>Cloud Name</c:v>
                  </c:pt>
                  <c:pt idx="1">
                    <c:v>Alibaba</c:v>
                  </c:pt>
                  <c:pt idx="2">
                    <c:v>AWS</c:v>
                  </c:pt>
                  <c:pt idx="3">
                    <c:v>Baidu</c:v>
                  </c:pt>
                  <c:pt idx="4">
                    <c:v>Huawei</c:v>
                  </c:pt>
                  <c:pt idx="5">
                    <c:v>JD Cloud</c:v>
                  </c:pt>
                  <c:pt idx="6">
                    <c:v>Tencent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CHEF!$F$7:$F$12</c:f>
              <c:numCache>
                <c:formatCode>General</c:formatCode>
                <c:ptCount val="6"/>
                <c:pt idx="0">
                  <c:v>947</c:v>
                </c:pt>
                <c:pt idx="1">
                  <c:v>1681</c:v>
                </c:pt>
                <c:pt idx="2">
                  <c:v>718</c:v>
                </c:pt>
                <c:pt idx="3">
                  <c:v>1146</c:v>
                </c:pt>
                <c:pt idx="4">
                  <c:v>189</c:v>
                </c:pt>
                <c:pt idx="5">
                  <c:v>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CF-4633-8B2B-84178FC1B0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0461312"/>
        <c:axId val="51913088"/>
      </c:barChart>
      <c:catAx>
        <c:axId val="5046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913088"/>
        <c:crosses val="autoZero"/>
        <c:auto val="1"/>
        <c:lblAlgn val="ctr"/>
        <c:lblOffset val="100"/>
        <c:noMultiLvlLbl val="0"/>
      </c:catAx>
      <c:valAx>
        <c:axId val="5191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46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96505044008329"/>
          <c:y val="0.12116845036618888"/>
          <c:w val="0.18527331151513712"/>
          <c:h val="0.10659372096761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210508476367246E-4"/>
          <c:y val="0.1102766813226059"/>
          <c:w val="0.94911300578921121"/>
          <c:h val="0.70423036159946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chef2!$H$6</c:f>
              <c:strCache>
                <c:ptCount val="1"/>
                <c:pt idx="0">
                  <c:v>Total 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spPr>
                <a:noFill/>
                <a:ln w="1270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296-434A-BBF6-0055B2C57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chef2!$H$7:$H$13</c:f>
              <c:numCache>
                <c:formatCode>General</c:formatCode>
                <c:ptCount val="7"/>
                <c:pt idx="0">
                  <c:v>947</c:v>
                </c:pt>
                <c:pt idx="1">
                  <c:v>1681</c:v>
                </c:pt>
                <c:pt idx="2">
                  <c:v>718</c:v>
                </c:pt>
                <c:pt idx="3">
                  <c:v>1146</c:v>
                </c:pt>
                <c:pt idx="4">
                  <c:v>189</c:v>
                </c:pt>
                <c:pt idx="5">
                  <c:v>931</c:v>
                </c:pt>
                <c:pt idx="6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6-434A-BBF6-0055B2C57EE9}"/>
            </c:ext>
          </c:extLst>
        </c:ser>
        <c:ser>
          <c:idx val="1"/>
          <c:order val="1"/>
          <c:tx>
            <c:strRef>
              <c:f>chef2!$I$6</c:f>
              <c:strCache>
                <c:ptCount val="1"/>
                <c:pt idx="0">
                  <c:v>Total chef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96-434A-BBF6-0055B2C57EE9}"/>
                </c:ext>
              </c:extLst>
            </c:dLbl>
            <c:dLbl>
              <c:idx val="1"/>
              <c:spPr>
                <a:noFill/>
                <a:ln w="127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96-434A-BBF6-0055B2C57EE9}"/>
                </c:ext>
              </c:extLst>
            </c:dLbl>
            <c:dLbl>
              <c:idx val="2"/>
              <c:layout>
                <c:manualLayout>
                  <c:x val="2.5807269684342549E-3"/>
                  <c:y val="-3.9787877354339448E-3"/>
                </c:manualLayout>
              </c:layout>
              <c:spPr>
                <a:noFill/>
                <a:ln w="1270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96-434A-BBF6-0055B2C57E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chef2!$I$7:$I$13</c:f>
              <c:numCache>
                <c:formatCode>General</c:formatCode>
                <c:ptCount val="7"/>
                <c:pt idx="0">
                  <c:v>11</c:v>
                </c:pt>
                <c:pt idx="1">
                  <c:v>38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96-434A-BBF6-0055B2C57EE9}"/>
            </c:ext>
          </c:extLst>
        </c:ser>
        <c:ser>
          <c:idx val="2"/>
          <c:order val="2"/>
          <c:tx>
            <c:strRef>
              <c:f>chef2!$J$6</c:f>
              <c:strCache>
                <c:ptCount val="1"/>
                <c:pt idx="0">
                  <c:v>Chef not implemented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chef2!$J$7:$J$13</c:f>
              <c:numCache>
                <c:formatCode>General</c:formatCode>
                <c:ptCount val="7"/>
                <c:pt idx="0">
                  <c:v>936</c:v>
                </c:pt>
                <c:pt idx="1">
                  <c:v>1643</c:v>
                </c:pt>
                <c:pt idx="2">
                  <c:v>718</c:v>
                </c:pt>
                <c:pt idx="3">
                  <c:v>1395</c:v>
                </c:pt>
                <c:pt idx="4">
                  <c:v>311</c:v>
                </c:pt>
                <c:pt idx="5">
                  <c:v>931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96-434A-BBF6-0055B2C57E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41312"/>
        <c:axId val="50397568"/>
      </c:barChart>
      <c:catAx>
        <c:axId val="4534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97568"/>
        <c:crosses val="autoZero"/>
        <c:auto val="1"/>
        <c:lblAlgn val="ctr"/>
        <c:lblOffset val="100"/>
        <c:noMultiLvlLbl val="0"/>
      </c:catAx>
      <c:valAx>
        <c:axId val="50397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057917126235659"/>
          <c:y val="2.1931134855066283E-2"/>
          <c:w val="0.39282734832045452"/>
          <c:h val="0.300298367045689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>
                <a:solidFill>
                  <a:sysClr val="windowText" lastClr="000000"/>
                </a:solidFill>
              </a:rPr>
              <a:t>Terraform</a:t>
            </a:r>
            <a:r>
              <a:rPr lang="en-IN" sz="1100" baseline="0" dirty="0">
                <a:solidFill>
                  <a:sysClr val="windowText" lastClr="000000"/>
                </a:solidFill>
              </a:rPr>
              <a:t> Implementation Statistics</a:t>
            </a:r>
            <a:endParaRPr lang="en-IN" sz="11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9940814013274142"/>
          <c:y val="1.57585541340457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718167864784663E-2"/>
          <c:y val="6.4018815961802256E-2"/>
          <c:w val="0.87611736887382552"/>
          <c:h val="0.864286587298977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CHEF!$E$19</c:f>
              <c:strCache>
                <c:ptCount val="1"/>
                <c:pt idx="0">
                  <c:v>Total Services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1.3922004803726665E-3"/>
                  <c:y val="4.62962962962954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AC-4CB9-9A85-800555BA9D58}"/>
                </c:ext>
              </c:extLst>
            </c:dLbl>
            <c:dLbl>
              <c:idx val="2"/>
              <c:layout>
                <c:manualLayout>
                  <c:x val="-2.9937346599017141E-3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AC-4CB9-9A85-800555BA9D58}"/>
                </c:ext>
              </c:extLst>
            </c:dLbl>
            <c:dLbl>
              <c:idx val="3"/>
              <c:layout>
                <c:manualLayout>
                  <c:x val="1.6243068832029633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AC-4CB9-9A85-800555BA9D58}"/>
                </c:ext>
              </c:extLst>
            </c:dLbl>
            <c:dLbl>
              <c:idx val="4"/>
              <c:layout>
                <c:manualLayout>
                  <c:x val="-4.4557860294280266E-3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AC-4CB9-9A85-800555BA9D58}"/>
                </c:ext>
              </c:extLst>
            </c:dLbl>
            <c:dLbl>
              <c:idx val="5"/>
              <c:layout>
                <c:manualLayout>
                  <c:x val="1.7480239752776026E-3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AC-4CB9-9A85-800555BA9D58}"/>
                </c:ext>
              </c:extLst>
            </c:dLbl>
            <c:dLbl>
              <c:idx val="6"/>
              <c:layout>
                <c:manualLayout>
                  <c:x val="-1.2997958558496616E-3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AC-4CB9-9A85-800555BA9D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CHEF!$C$20:$D$26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CHEF!$E$20:$E$26</c:f>
              <c:numCache>
                <c:formatCode>General</c:formatCode>
                <c:ptCount val="7"/>
                <c:pt idx="0">
                  <c:v>32</c:v>
                </c:pt>
                <c:pt idx="1">
                  <c:v>78</c:v>
                </c:pt>
                <c:pt idx="2">
                  <c:v>48</c:v>
                </c:pt>
                <c:pt idx="3">
                  <c:v>91</c:v>
                </c:pt>
                <c:pt idx="4">
                  <c:v>31</c:v>
                </c:pt>
                <c:pt idx="5">
                  <c:v>50</c:v>
                </c:pt>
                <c:pt idx="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AC-4CB9-9A85-800555BA9D58}"/>
            </c:ext>
          </c:extLst>
        </c:ser>
        <c:ser>
          <c:idx val="1"/>
          <c:order val="1"/>
          <c:tx>
            <c:strRef>
              <c:f>CHEF!$F$19</c:f>
              <c:strCache>
                <c:ptCount val="1"/>
                <c:pt idx="0">
                  <c:v>Total API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1.8910102781532477E-3"/>
                  <c:y val="-1.6975112544026657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AC-4CB9-9A85-800555BA9D58}"/>
                </c:ext>
              </c:extLst>
            </c:dLbl>
            <c:dLbl>
              <c:idx val="1"/>
              <c:layout>
                <c:manualLayout>
                  <c:x val="-6.6741539228948343E-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AC-4CB9-9A85-800555BA9D58}"/>
                </c:ext>
              </c:extLst>
            </c:dLbl>
            <c:dLbl>
              <c:idx val="2"/>
              <c:layout>
                <c:manualLayout>
                  <c:x val="-4.6719077460257216E-3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AAC-4CB9-9A85-800555BA9D58}"/>
                </c:ext>
              </c:extLst>
            </c:dLbl>
            <c:dLbl>
              <c:idx val="3"/>
              <c:layout>
                <c:manualLayout>
                  <c:x val="-3.448312860161702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AAC-4CB9-9A85-800555BA9D58}"/>
                </c:ext>
              </c:extLst>
            </c:dLbl>
            <c:dLbl>
              <c:idx val="4"/>
              <c:layout>
                <c:manualLayout>
                  <c:x val="-4.6719077460256704E-3"/>
                  <c:y val="4.629629629629586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AAC-4CB9-9A85-800555BA9D58}"/>
                </c:ext>
              </c:extLst>
            </c:dLbl>
            <c:dLbl>
              <c:idx val="5"/>
              <c:layout>
                <c:manualLayout>
                  <c:x val="8.8988718971907336E-4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AAC-4CB9-9A85-800555BA9D58}"/>
                </c:ext>
              </c:extLst>
            </c:dLbl>
            <c:dLbl>
              <c:idx val="6"/>
              <c:layout>
                <c:manualLayout>
                  <c:x val="-1.022222222222222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AAC-4CB9-9A85-800555BA9D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CHEF!$C$20:$D$26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CHEF!$F$20:$F$26</c:f>
              <c:numCache>
                <c:formatCode>General</c:formatCode>
                <c:ptCount val="7"/>
                <c:pt idx="0">
                  <c:v>947</c:v>
                </c:pt>
                <c:pt idx="1">
                  <c:v>1681</c:v>
                </c:pt>
                <c:pt idx="2">
                  <c:v>718</c:v>
                </c:pt>
                <c:pt idx="3">
                  <c:v>1146</c:v>
                </c:pt>
                <c:pt idx="4">
                  <c:v>189</c:v>
                </c:pt>
                <c:pt idx="5">
                  <c:v>931</c:v>
                </c:pt>
                <c:pt idx="6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AAC-4CB9-9A85-800555BA9D58}"/>
            </c:ext>
          </c:extLst>
        </c:ser>
        <c:ser>
          <c:idx val="2"/>
          <c:order val="2"/>
          <c:tx>
            <c:strRef>
              <c:f>CHEF!$G$19</c:f>
              <c:strCache>
                <c:ptCount val="1"/>
                <c:pt idx="0">
                  <c:v>Total Terraform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4.671907746025721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AAC-4CB9-9A85-800555BA9D58}"/>
                </c:ext>
              </c:extLst>
            </c:dLbl>
            <c:dLbl>
              <c:idx val="1"/>
              <c:layout>
                <c:manualLayout>
                  <c:x val="8.8988718971917539E-4"/>
                  <c:y val="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AAC-4CB9-9A85-800555BA9D58}"/>
                </c:ext>
              </c:extLst>
            </c:dLbl>
            <c:dLbl>
              <c:idx val="3"/>
              <c:layout>
                <c:manualLayout>
                  <c:x val="8.8988718971917539E-4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AAC-4CB9-9A85-800555BA9D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CHEF!$C$20:$D$26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CHEF!$G$20:$G$26</c:f>
              <c:numCache>
                <c:formatCode>General</c:formatCode>
                <c:ptCount val="7"/>
                <c:pt idx="0">
                  <c:v>198</c:v>
                </c:pt>
                <c:pt idx="1">
                  <c:v>255</c:v>
                </c:pt>
                <c:pt idx="2">
                  <c:v>0</c:v>
                </c:pt>
                <c:pt idx="3">
                  <c:v>187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AAC-4CB9-9A85-800555BA9D58}"/>
            </c:ext>
          </c:extLst>
        </c:ser>
        <c:ser>
          <c:idx val="3"/>
          <c:order val="3"/>
          <c:tx>
            <c:strRef>
              <c:f>CHEF!$H$19</c:f>
              <c:strCache>
                <c:ptCount val="1"/>
                <c:pt idx="0">
                  <c:v>Terraform scope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7.45280521389819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AAC-4CB9-9A85-800555BA9D58}"/>
                </c:ext>
              </c:extLst>
            </c:dLbl>
            <c:dLbl>
              <c:idx val="1"/>
              <c:layout>
                <c:manualLayout>
                  <c:x val="2.1134820755830414E-3"/>
                  <c:y val="-4.62962962962971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AAC-4CB9-9A85-800555BA9D58}"/>
                </c:ext>
              </c:extLst>
            </c:dLbl>
            <c:dLbl>
              <c:idx val="2"/>
              <c:layout>
                <c:manualLayout>
                  <c:x val="-1.8910102781532986E-3"/>
                  <c:y val="-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AAC-4CB9-9A85-800555BA9D58}"/>
                </c:ext>
              </c:extLst>
            </c:dLbl>
            <c:dLbl>
              <c:idx val="3"/>
              <c:layout>
                <c:manualLayout>
                  <c:x val="7.6752770113278877E-3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AAC-4CB9-9A85-800555BA9D58}"/>
                </c:ext>
              </c:extLst>
            </c:dLbl>
            <c:dLbl>
              <c:idx val="4"/>
              <c:layout>
                <c:manualLayout>
                  <c:x val="-1.891010278153247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AAC-4CB9-9A85-800555BA9D58}"/>
                </c:ext>
              </c:extLst>
            </c:dLbl>
            <c:dLbl>
              <c:idx val="5"/>
              <c:layout>
                <c:manualLayout>
                  <c:x val="8.8988718971907336E-4"/>
                  <c:y val="-2.121889068003332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AAC-4CB9-9A85-800555BA9D58}"/>
                </c:ext>
              </c:extLst>
            </c:dLbl>
            <c:dLbl>
              <c:idx val="6"/>
              <c:layout>
                <c:manualLayout>
                  <c:x val="-1.0233702681770516E-2"/>
                  <c:y val="-4.62962962962964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AAC-4CB9-9A85-800555BA9D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CHEF!$C$20:$D$26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CHEF!$H$20:$H$26</c:f>
              <c:numCache>
                <c:formatCode>General</c:formatCode>
                <c:ptCount val="7"/>
                <c:pt idx="0">
                  <c:v>749</c:v>
                </c:pt>
                <c:pt idx="1">
                  <c:v>1426</c:v>
                </c:pt>
                <c:pt idx="2">
                  <c:v>718</c:v>
                </c:pt>
                <c:pt idx="3">
                  <c:v>959</c:v>
                </c:pt>
                <c:pt idx="4">
                  <c:v>189</c:v>
                </c:pt>
                <c:pt idx="5">
                  <c:v>931</c:v>
                </c:pt>
                <c:pt idx="6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AAC-4CB9-9A85-800555BA9D5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45776232"/>
        <c:axId val="445770328"/>
      </c:barChart>
      <c:catAx>
        <c:axId val="445776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70328"/>
        <c:crosses val="autoZero"/>
        <c:auto val="1"/>
        <c:lblAlgn val="ctr"/>
        <c:lblOffset val="100"/>
        <c:noMultiLvlLbl val="0"/>
      </c:catAx>
      <c:valAx>
        <c:axId val="44577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76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683792650918638"/>
          <c:y val="8.3911490230387867E-2"/>
          <c:w val="0.33910192475940504"/>
          <c:h val="0.203125546806649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Clouds</a:t>
            </a:r>
            <a:r>
              <a:rPr lang="en-IN" baseline="0" dirty="0"/>
              <a:t> Supporting Databases</a:t>
            </a:r>
            <a:endParaRPr lang="en-IN" dirty="0"/>
          </a:p>
        </c:rich>
      </c:tx>
      <c:layout>
        <c:manualLayout>
          <c:xMode val="edge"/>
          <c:yMode val="edge"/>
          <c:x val="0.27546344691827312"/>
          <c:y val="2.35721305648556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2261064349715"/>
          <c:y val="0.11601416926336473"/>
          <c:w val="0.85267394108064076"/>
          <c:h val="0.750901046237569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Sheet1!$F$5</c:f>
              <c:strCache>
                <c:ptCount val="1"/>
                <c:pt idx="0">
                  <c:v>MSSQL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Sheet1!$F$6:$F$12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6-4B97-BA34-8E2B8092DD1D}"/>
            </c:ext>
          </c:extLst>
        </c:ser>
        <c:ser>
          <c:idx val="1"/>
          <c:order val="1"/>
          <c:tx>
            <c:strRef>
              <c:f>Sheet1!$G$5</c:f>
              <c:strCache>
                <c:ptCount val="1"/>
                <c:pt idx="0">
                  <c:v>MySQL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Sheet1!$G$6:$G$12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6-4B97-BA34-8E2B8092DD1D}"/>
            </c:ext>
          </c:extLst>
        </c:ser>
        <c:ser>
          <c:idx val="2"/>
          <c:order val="2"/>
          <c:tx>
            <c:strRef>
              <c:f>Sheet1!$H$5</c:f>
              <c:strCache>
                <c:ptCount val="1"/>
                <c:pt idx="0">
                  <c:v>PosgreSQL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Sheet1!$H$6:$H$12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6-4B97-BA34-8E2B8092DD1D}"/>
            </c:ext>
          </c:extLst>
        </c:ser>
        <c:ser>
          <c:idx val="3"/>
          <c:order val="3"/>
          <c:tx>
            <c:strRef>
              <c:f>Sheet1!$I$5</c:f>
              <c:strCache>
                <c:ptCount val="1"/>
                <c:pt idx="0">
                  <c:v>OracleDB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Sheet1!$I$6:$I$12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16-4B97-BA34-8E2B8092DD1D}"/>
            </c:ext>
          </c:extLst>
        </c:ser>
        <c:ser>
          <c:idx val="4"/>
          <c:order val="4"/>
          <c:tx>
            <c:strRef>
              <c:f>Sheet1!$J$5</c:f>
              <c:strCache>
                <c:ptCount val="1"/>
                <c:pt idx="0">
                  <c:v>MongoDB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Sheet1!$J$6:$J$12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16-4B97-BA34-8E2B8092DD1D}"/>
            </c:ext>
          </c:extLst>
        </c:ser>
        <c:ser>
          <c:idx val="5"/>
          <c:order val="5"/>
          <c:tx>
            <c:strRef>
              <c:f>Sheet1!$K$5</c:f>
              <c:strCache>
                <c:ptCount val="1"/>
                <c:pt idx="0">
                  <c:v>DynamoDB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Sheet1!$K$6:$K$12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16-4B97-BA34-8E2B8092DD1D}"/>
            </c:ext>
          </c:extLst>
        </c:ser>
        <c:ser>
          <c:idx val="6"/>
          <c:order val="6"/>
          <c:tx>
            <c:strRef>
              <c:f>Sheet1!$L$5</c:f>
              <c:strCache>
                <c:ptCount val="1"/>
                <c:pt idx="0">
                  <c:v>MariaDB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Sheet1!$E$6:$E$12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Sheet1!$L$6:$L$12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16-4B97-BA34-8E2B8092D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97600"/>
        <c:axId val="100699136"/>
      </c:barChart>
      <c:catAx>
        <c:axId val="10069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99136"/>
        <c:crosses val="autoZero"/>
        <c:auto val="1"/>
        <c:lblAlgn val="ctr"/>
        <c:lblOffset val="100"/>
        <c:noMultiLvlLbl val="0"/>
      </c:catAx>
      <c:valAx>
        <c:axId val="100699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06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Clouds Supporting Migration</a:t>
            </a:r>
            <a:r>
              <a:rPr lang="en-IN" baseline="0" dirty="0"/>
              <a:t> Services </a:t>
            </a:r>
            <a:endParaRPr lang="en-IN" dirty="0"/>
          </a:p>
        </c:rich>
      </c:tx>
      <c:layout>
        <c:manualLayout>
          <c:xMode val="edge"/>
          <c:yMode val="edge"/>
          <c:x val="0.25704019199634409"/>
          <c:y val="1.2967907245191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Sheet2!$E$33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Sheet2!$E$34:$E$38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66E-9FAE-071840719D4A}"/>
            </c:ext>
          </c:extLst>
        </c:ser>
        <c:ser>
          <c:idx val="1"/>
          <c:order val="1"/>
          <c:tx>
            <c:strRef>
              <c:f>Sheet2!$F$33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Sheet2!$F$34:$F$38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E-466E-9FAE-071840719D4A}"/>
            </c:ext>
          </c:extLst>
        </c:ser>
        <c:ser>
          <c:idx val="2"/>
          <c:order val="2"/>
          <c:tx>
            <c:strRef>
              <c:f>Sheet2!$G$33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Sheet2!$G$34:$G$38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3E-466E-9FAE-071840719D4A}"/>
            </c:ext>
          </c:extLst>
        </c:ser>
        <c:ser>
          <c:idx val="3"/>
          <c:order val="3"/>
          <c:tx>
            <c:strRef>
              <c:f>Sheet2!$H$33</c:f>
              <c:strCache>
                <c:ptCount val="1"/>
                <c:pt idx="0">
                  <c:v>Ucloud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Sheet2!$H$34:$H$38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3E-466E-9FAE-071840719D4A}"/>
            </c:ext>
          </c:extLst>
        </c:ser>
        <c:ser>
          <c:idx val="4"/>
          <c:order val="4"/>
          <c:tx>
            <c:strRef>
              <c:f>Sheet2!$I$33</c:f>
              <c:strCache>
                <c:ptCount val="1"/>
                <c:pt idx="0">
                  <c:v>AWS</c:v>
                </c:pt>
              </c:strCache>
            </c:strRef>
          </c:tx>
          <c:spPr>
            <a:solidFill>
              <a:srgbClr val="B4086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Sheet2!$I$34:$I$38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3E-466E-9FAE-071840719D4A}"/>
            </c:ext>
          </c:extLst>
        </c:ser>
        <c:ser>
          <c:idx val="5"/>
          <c:order val="5"/>
          <c:tx>
            <c:strRef>
              <c:f>Sheet2!$J$33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Sheet2!$J$34:$J$38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3E-466E-9FAE-071840719D4A}"/>
            </c:ext>
          </c:extLst>
        </c:ser>
        <c:ser>
          <c:idx val="6"/>
          <c:order val="6"/>
          <c:tx>
            <c:strRef>
              <c:f>Sheet2!$K$33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Sheet2!$K$34:$K$38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3E-466E-9FAE-071840719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498432"/>
        <c:axId val="100504320"/>
        <c:axId val="0"/>
      </c:bar3DChart>
      <c:catAx>
        <c:axId val="10049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04320"/>
        <c:crosses val="autoZero"/>
        <c:auto val="1"/>
        <c:lblAlgn val="ctr"/>
        <c:lblOffset val="100"/>
        <c:noMultiLvlLbl val="0"/>
      </c:catAx>
      <c:valAx>
        <c:axId val="100504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49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Container Service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D-420A-B3DC-1B79F452BBFD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C2C Support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D-420A-B3DC-1B79F452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925928"/>
        <c:axId val="545926584"/>
        <c:axId val="0"/>
      </c:bar3DChart>
      <c:catAx>
        <c:axId val="5459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6584"/>
        <c:crosses val="autoZero"/>
        <c:auto val="1"/>
        <c:lblAlgn val="ctr"/>
        <c:lblOffset val="100"/>
        <c:noMultiLvlLbl val="0"/>
      </c:catAx>
      <c:valAx>
        <c:axId val="54592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98169-8725-4296-BBCF-6BBC386133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8C8BBA-5E0A-48A7-9C71-23DB18E40D4A}">
      <dgm:prSet phldrT="[Text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/>
            <a:t>SDK/API</a:t>
          </a:r>
        </a:p>
      </dgm:t>
    </dgm:pt>
    <dgm:pt modelId="{887FB87F-F2FC-4CB5-BB75-2A23F8025BCB}" type="parTrans" cxnId="{FA9C9D54-C00D-46B7-9531-231803F4EAEC}">
      <dgm:prSet/>
      <dgm:spPr/>
      <dgm:t>
        <a:bodyPr/>
        <a:lstStyle/>
        <a:p>
          <a:endParaRPr lang="en-US"/>
        </a:p>
      </dgm:t>
    </dgm:pt>
    <dgm:pt modelId="{018E3BB6-DF5A-4454-BBDD-D35DCFE01E1E}" type="sibTrans" cxnId="{FA9C9D54-C00D-46B7-9531-231803F4EAEC}">
      <dgm:prSet/>
      <dgm:spPr/>
      <dgm:t>
        <a:bodyPr/>
        <a:lstStyle/>
        <a:p>
          <a:endParaRPr lang="en-US"/>
        </a:p>
      </dgm:t>
    </dgm:pt>
    <dgm:pt modelId="{EB155502-A7A4-4430-9248-B3BCC6D655D1}">
      <dgm:prSet phldrT="[Text]" custT="1"/>
      <dgm:spPr>
        <a:solidFill>
          <a:srgbClr val="27ED69"/>
        </a:solidFill>
        <a:ln>
          <a:solidFill>
            <a:srgbClr val="27ED69"/>
          </a:solidFill>
        </a:ln>
      </dgm:spPr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Migration Studio</a:t>
          </a:r>
        </a:p>
      </dgm:t>
    </dgm:pt>
    <dgm:pt modelId="{C54B9B66-3524-4238-AC50-5FC0FD7FF411}" type="parTrans" cxnId="{5FB2B32E-B82A-4410-99D5-F503F9D22375}">
      <dgm:prSet/>
      <dgm:spPr/>
      <dgm:t>
        <a:bodyPr/>
        <a:lstStyle/>
        <a:p>
          <a:endParaRPr lang="en-US"/>
        </a:p>
      </dgm:t>
    </dgm:pt>
    <dgm:pt modelId="{1F9665F8-6CF2-4EE9-91C6-C79B9441B4D7}" type="sibTrans" cxnId="{5FB2B32E-B82A-4410-99D5-F503F9D22375}">
      <dgm:prSet/>
      <dgm:spPr/>
      <dgm:t>
        <a:bodyPr/>
        <a:lstStyle/>
        <a:p>
          <a:endParaRPr lang="en-US"/>
        </a:p>
      </dgm:t>
    </dgm:pt>
    <dgm:pt modelId="{BC7073BD-A293-4BF9-89C5-6429CA731DB5}">
      <dgm:prSet phldrT="[Text]"/>
      <dgm:spPr>
        <a:solidFill>
          <a:srgbClr val="CA36AA"/>
        </a:solidFill>
        <a:ln>
          <a:solidFill>
            <a:srgbClr val="CA36AA"/>
          </a:solidFill>
        </a:ln>
      </dgm:spPr>
      <dgm:t>
        <a:bodyPr/>
        <a:lstStyle/>
        <a:p>
          <a:r>
            <a:rPr lang="en-US" dirty="0" err="1"/>
            <a:t>Contianer</a:t>
          </a:r>
          <a:r>
            <a:rPr lang="en-US" dirty="0"/>
            <a:t> </a:t>
          </a:r>
          <a:r>
            <a:rPr lang="en-US" dirty="0" err="1"/>
            <a:t>ShiftM</a:t>
          </a:r>
          <a:r>
            <a:rPr lang="en-US" dirty="0"/>
            <a:t>, </a:t>
          </a:r>
          <a:r>
            <a:rPr lang="en-US" dirty="0" err="1"/>
            <a:t>DockM</a:t>
          </a:r>
          <a:endParaRPr lang="en-US" dirty="0"/>
        </a:p>
      </dgm:t>
    </dgm:pt>
    <dgm:pt modelId="{32900DC8-544C-4455-BF4C-463FC5D34CD5}" type="parTrans" cxnId="{2D3519DA-EC58-4A49-8FDD-6F6B1689E755}">
      <dgm:prSet/>
      <dgm:spPr/>
      <dgm:t>
        <a:bodyPr/>
        <a:lstStyle/>
        <a:p>
          <a:endParaRPr lang="en-US"/>
        </a:p>
      </dgm:t>
    </dgm:pt>
    <dgm:pt modelId="{0E3C559B-480E-4D36-8770-89F29DB386A0}" type="sibTrans" cxnId="{2D3519DA-EC58-4A49-8FDD-6F6B1689E755}">
      <dgm:prSet/>
      <dgm:spPr/>
      <dgm:t>
        <a:bodyPr/>
        <a:lstStyle/>
        <a:p>
          <a:endParaRPr lang="en-US"/>
        </a:p>
      </dgm:t>
    </dgm:pt>
    <dgm:pt modelId="{68695613-4D21-4A13-97BF-960109810817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DevOps</a:t>
          </a:r>
        </a:p>
      </dgm:t>
    </dgm:pt>
    <dgm:pt modelId="{82E10662-F44F-4855-9FE7-3B5BAFBF1E5C}" type="parTrans" cxnId="{953F812C-0E42-4251-A2F6-A294F8B00B77}">
      <dgm:prSet/>
      <dgm:spPr/>
      <dgm:t>
        <a:bodyPr/>
        <a:lstStyle/>
        <a:p>
          <a:endParaRPr lang="en-US"/>
        </a:p>
      </dgm:t>
    </dgm:pt>
    <dgm:pt modelId="{2776CFFE-1CF2-480C-84AB-A42886F4BC11}" type="sibTrans" cxnId="{953F812C-0E42-4251-A2F6-A294F8B00B77}">
      <dgm:prSet/>
      <dgm:spPr/>
      <dgm:t>
        <a:bodyPr/>
        <a:lstStyle/>
        <a:p>
          <a:endParaRPr lang="en-US"/>
        </a:p>
      </dgm:t>
    </dgm:pt>
    <dgm:pt modelId="{1D599F33-C7C5-4181-8873-75888D7AACBC}" type="pres">
      <dgm:prSet presAssocID="{B6398169-8725-4296-BBCF-6BBC3861334E}" presName="Name0" presStyleCnt="0">
        <dgm:presLayoutVars>
          <dgm:dir/>
          <dgm:animLvl val="lvl"/>
          <dgm:resizeHandles val="exact"/>
        </dgm:presLayoutVars>
      </dgm:prSet>
      <dgm:spPr/>
    </dgm:pt>
    <dgm:pt modelId="{30B10DE1-898C-47BE-9880-5DC7E18D7E6A}" type="pres">
      <dgm:prSet presAssocID="{098C8BBA-5E0A-48A7-9C71-23DB18E40D4A}" presName="parTxOnly" presStyleLbl="node1" presStyleIdx="0" presStyleCnt="4" custLinFactNeighborX="-27227" custLinFactNeighborY="17831">
        <dgm:presLayoutVars>
          <dgm:chMax val="0"/>
          <dgm:chPref val="0"/>
          <dgm:bulletEnabled val="1"/>
        </dgm:presLayoutVars>
      </dgm:prSet>
      <dgm:spPr/>
    </dgm:pt>
    <dgm:pt modelId="{0F3CD9BF-A743-48DC-B113-FAE70242C167}" type="pres">
      <dgm:prSet presAssocID="{018E3BB6-DF5A-4454-BBDD-D35DCFE01E1E}" presName="parTxOnlySpace" presStyleCnt="0"/>
      <dgm:spPr/>
    </dgm:pt>
    <dgm:pt modelId="{600241A1-E704-4073-AA7B-50DCAC159635}" type="pres">
      <dgm:prSet presAssocID="{68695613-4D21-4A13-97BF-9601098108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FE4CA-A66A-4604-B4E4-061EE6602E37}" type="pres">
      <dgm:prSet presAssocID="{2776CFFE-1CF2-480C-84AB-A42886F4BC11}" presName="parTxOnlySpace" presStyleCnt="0"/>
      <dgm:spPr/>
    </dgm:pt>
    <dgm:pt modelId="{95479D64-2EE7-4CDA-AFFE-F54F16ECFB8E}" type="pres">
      <dgm:prSet presAssocID="{EB155502-A7A4-4430-9248-B3BCC6D655D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D4D0DD-3381-4AEC-B765-EAB447550348}" type="pres">
      <dgm:prSet presAssocID="{1F9665F8-6CF2-4EE9-91C6-C79B9441B4D7}" presName="parTxOnlySpace" presStyleCnt="0"/>
      <dgm:spPr/>
    </dgm:pt>
    <dgm:pt modelId="{0D8D8BA0-5BAB-4CD2-A5F8-F50CD97D99ED}" type="pres">
      <dgm:prSet presAssocID="{BC7073BD-A293-4BF9-89C5-6429CA731DB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3F812C-0E42-4251-A2F6-A294F8B00B77}" srcId="{B6398169-8725-4296-BBCF-6BBC3861334E}" destId="{68695613-4D21-4A13-97BF-960109810817}" srcOrd="1" destOrd="0" parTransId="{82E10662-F44F-4855-9FE7-3B5BAFBF1E5C}" sibTransId="{2776CFFE-1CF2-480C-84AB-A42886F4BC11}"/>
    <dgm:cxn modelId="{5FB2B32E-B82A-4410-99D5-F503F9D22375}" srcId="{B6398169-8725-4296-BBCF-6BBC3861334E}" destId="{EB155502-A7A4-4430-9248-B3BCC6D655D1}" srcOrd="2" destOrd="0" parTransId="{C54B9B66-3524-4238-AC50-5FC0FD7FF411}" sibTransId="{1F9665F8-6CF2-4EE9-91C6-C79B9441B4D7}"/>
    <dgm:cxn modelId="{A9D6AF4F-125A-433D-A350-71BF78CD96C9}" type="presOf" srcId="{EB155502-A7A4-4430-9248-B3BCC6D655D1}" destId="{95479D64-2EE7-4CDA-AFFE-F54F16ECFB8E}" srcOrd="0" destOrd="0" presId="urn:microsoft.com/office/officeart/2005/8/layout/chevron1"/>
    <dgm:cxn modelId="{FA9C9D54-C00D-46B7-9531-231803F4EAEC}" srcId="{B6398169-8725-4296-BBCF-6BBC3861334E}" destId="{098C8BBA-5E0A-48A7-9C71-23DB18E40D4A}" srcOrd="0" destOrd="0" parTransId="{887FB87F-F2FC-4CB5-BB75-2A23F8025BCB}" sibTransId="{018E3BB6-DF5A-4454-BBDD-D35DCFE01E1E}"/>
    <dgm:cxn modelId="{78BB1093-DB88-4E41-8294-1E0277465D7D}" type="presOf" srcId="{BC7073BD-A293-4BF9-89C5-6429CA731DB5}" destId="{0D8D8BA0-5BAB-4CD2-A5F8-F50CD97D99ED}" srcOrd="0" destOrd="0" presId="urn:microsoft.com/office/officeart/2005/8/layout/chevron1"/>
    <dgm:cxn modelId="{010B52A0-888D-422B-B416-8A443B42151A}" type="presOf" srcId="{68695613-4D21-4A13-97BF-960109810817}" destId="{600241A1-E704-4073-AA7B-50DCAC159635}" srcOrd="0" destOrd="0" presId="urn:microsoft.com/office/officeart/2005/8/layout/chevron1"/>
    <dgm:cxn modelId="{A2353DBB-F569-4421-A3C6-927B88B32108}" type="presOf" srcId="{098C8BBA-5E0A-48A7-9C71-23DB18E40D4A}" destId="{30B10DE1-898C-47BE-9880-5DC7E18D7E6A}" srcOrd="0" destOrd="0" presId="urn:microsoft.com/office/officeart/2005/8/layout/chevron1"/>
    <dgm:cxn modelId="{79F2F5BB-5D81-446C-8A8A-695C35A71204}" type="presOf" srcId="{B6398169-8725-4296-BBCF-6BBC3861334E}" destId="{1D599F33-C7C5-4181-8873-75888D7AACBC}" srcOrd="0" destOrd="0" presId="urn:microsoft.com/office/officeart/2005/8/layout/chevron1"/>
    <dgm:cxn modelId="{2D3519DA-EC58-4A49-8FDD-6F6B1689E755}" srcId="{B6398169-8725-4296-BBCF-6BBC3861334E}" destId="{BC7073BD-A293-4BF9-89C5-6429CA731DB5}" srcOrd="3" destOrd="0" parTransId="{32900DC8-544C-4455-BF4C-463FC5D34CD5}" sibTransId="{0E3C559B-480E-4D36-8770-89F29DB386A0}"/>
    <dgm:cxn modelId="{77C53FFE-3916-4821-B092-8CAEDBAC5170}" type="presParOf" srcId="{1D599F33-C7C5-4181-8873-75888D7AACBC}" destId="{30B10DE1-898C-47BE-9880-5DC7E18D7E6A}" srcOrd="0" destOrd="0" presId="urn:microsoft.com/office/officeart/2005/8/layout/chevron1"/>
    <dgm:cxn modelId="{81B803DE-3922-4E2A-A4EE-2DE6AC8F3FDD}" type="presParOf" srcId="{1D599F33-C7C5-4181-8873-75888D7AACBC}" destId="{0F3CD9BF-A743-48DC-B113-FAE70242C167}" srcOrd="1" destOrd="0" presId="urn:microsoft.com/office/officeart/2005/8/layout/chevron1"/>
    <dgm:cxn modelId="{87442A0D-AC55-44E6-8D44-275D9A76F77D}" type="presParOf" srcId="{1D599F33-C7C5-4181-8873-75888D7AACBC}" destId="{600241A1-E704-4073-AA7B-50DCAC159635}" srcOrd="2" destOrd="0" presId="urn:microsoft.com/office/officeart/2005/8/layout/chevron1"/>
    <dgm:cxn modelId="{04FB749A-E045-458C-9AFE-29649ADA3C29}" type="presParOf" srcId="{1D599F33-C7C5-4181-8873-75888D7AACBC}" destId="{2A6FE4CA-A66A-4604-B4E4-061EE6602E37}" srcOrd="3" destOrd="0" presId="urn:microsoft.com/office/officeart/2005/8/layout/chevron1"/>
    <dgm:cxn modelId="{F3B5551F-FB9C-4B4A-A0E1-0190525C345A}" type="presParOf" srcId="{1D599F33-C7C5-4181-8873-75888D7AACBC}" destId="{95479D64-2EE7-4CDA-AFFE-F54F16ECFB8E}" srcOrd="4" destOrd="0" presId="urn:microsoft.com/office/officeart/2005/8/layout/chevron1"/>
    <dgm:cxn modelId="{17B56E1D-80A8-485A-B265-1673E58E20D1}" type="presParOf" srcId="{1D599F33-C7C5-4181-8873-75888D7AACBC}" destId="{A1D4D0DD-3381-4AEC-B765-EAB447550348}" srcOrd="5" destOrd="0" presId="urn:microsoft.com/office/officeart/2005/8/layout/chevron1"/>
    <dgm:cxn modelId="{E7FB53DB-E1C9-4979-8541-48A91FB467F4}" type="presParOf" srcId="{1D599F33-C7C5-4181-8873-75888D7AACBC}" destId="{0D8D8BA0-5BAB-4CD2-A5F8-F50CD97D99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0DE1-898C-47BE-9880-5DC7E18D7E6A}">
      <dsp:nvSpPr>
        <dsp:cNvPr id="0" name=""/>
        <dsp:cNvSpPr/>
      </dsp:nvSpPr>
      <dsp:spPr>
        <a:xfrm>
          <a:off x="0" y="0"/>
          <a:ext cx="3100838" cy="289263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SDK/API</a:t>
          </a:r>
        </a:p>
      </dsp:txBody>
      <dsp:txXfrm>
        <a:off x="144632" y="0"/>
        <a:ext cx="2811575" cy="289263"/>
      </dsp:txXfrm>
    </dsp:sp>
    <dsp:sp modelId="{600241A1-E704-4073-AA7B-50DCAC159635}">
      <dsp:nvSpPr>
        <dsp:cNvPr id="0" name=""/>
        <dsp:cNvSpPr/>
      </dsp:nvSpPr>
      <dsp:spPr>
        <a:xfrm>
          <a:off x="2796081" y="0"/>
          <a:ext cx="3100838" cy="28926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DevOps</a:t>
          </a:r>
        </a:p>
      </dsp:txBody>
      <dsp:txXfrm>
        <a:off x="2940713" y="0"/>
        <a:ext cx="2811575" cy="289263"/>
      </dsp:txXfrm>
    </dsp:sp>
    <dsp:sp modelId="{95479D64-2EE7-4CDA-AFFE-F54F16ECFB8E}">
      <dsp:nvSpPr>
        <dsp:cNvPr id="0" name=""/>
        <dsp:cNvSpPr/>
      </dsp:nvSpPr>
      <dsp:spPr>
        <a:xfrm>
          <a:off x="5586837" y="0"/>
          <a:ext cx="3100838" cy="289263"/>
        </a:xfrm>
        <a:prstGeom prst="chevron">
          <a:avLst/>
        </a:prstGeom>
        <a:solidFill>
          <a:srgbClr val="27ED69"/>
        </a:solidFill>
        <a:ln w="12700" cap="flat" cmpd="sng" algn="ctr">
          <a:solidFill>
            <a:srgbClr val="27ED6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Migration Studio</a:t>
          </a:r>
        </a:p>
      </dsp:txBody>
      <dsp:txXfrm>
        <a:off x="5731469" y="0"/>
        <a:ext cx="2811575" cy="289263"/>
      </dsp:txXfrm>
    </dsp:sp>
    <dsp:sp modelId="{0D8D8BA0-5BAB-4CD2-A5F8-F50CD97D99ED}">
      <dsp:nvSpPr>
        <dsp:cNvPr id="0" name=""/>
        <dsp:cNvSpPr/>
      </dsp:nvSpPr>
      <dsp:spPr>
        <a:xfrm>
          <a:off x="8377592" y="0"/>
          <a:ext cx="3100838" cy="289263"/>
        </a:xfrm>
        <a:prstGeom prst="chevron">
          <a:avLst/>
        </a:prstGeom>
        <a:solidFill>
          <a:srgbClr val="CA36AA"/>
        </a:solidFill>
        <a:ln w="12700" cap="flat" cmpd="sng" algn="ctr">
          <a:solidFill>
            <a:srgbClr val="CA36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Contianer</a:t>
          </a:r>
          <a:r>
            <a:rPr lang="en-US" sz="1700" kern="1200" dirty="0"/>
            <a:t> </a:t>
          </a:r>
          <a:r>
            <a:rPr lang="en-US" sz="1700" kern="1200" dirty="0" err="1"/>
            <a:t>ShiftM</a:t>
          </a:r>
          <a:r>
            <a:rPr lang="en-US" sz="1700" kern="1200" dirty="0"/>
            <a:t>, </a:t>
          </a:r>
          <a:r>
            <a:rPr lang="en-US" sz="1700" kern="1200" dirty="0" err="1"/>
            <a:t>DockM</a:t>
          </a:r>
          <a:endParaRPr lang="en-US" sz="1700" kern="1200" dirty="0"/>
        </a:p>
      </dsp:txBody>
      <dsp:txXfrm>
        <a:off x="8522224" y="0"/>
        <a:ext cx="2811575" cy="289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0.10327</cdr:x>
      <cdr:y>0.64878</cdr:y>
    </cdr:from>
    <cdr:to>
      <cdr:x>0.19579</cdr:x>
      <cdr:y>0.7524</cdr:y>
    </cdr:to>
    <cdr:pic>
      <cdr:nvPicPr>
        <cdr:cNvPr id="8" name="Picture 7">
          <a:extLst xmlns:a="http://schemas.openxmlformats.org/drawingml/2006/main">
            <a:ext uri="{FF2B5EF4-FFF2-40B4-BE49-F238E27FC236}">
              <a16:creationId xmlns:a16="http://schemas.microsoft.com/office/drawing/2014/main" id="{251D9FD3-4708-4CDF-994E-88C91C4B76B8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26903" t="24976" r="5995" b="17304"/>
        <a:stretch xmlns:a="http://schemas.openxmlformats.org/drawingml/2006/main"/>
      </cdr:blipFill>
      <cdr:spPr>
        <a:xfrm xmlns:a="http://schemas.openxmlformats.org/drawingml/2006/main">
          <a:off x="608535" y="2236082"/>
          <a:ext cx="545187" cy="3571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0.07875</cdr:x>
      <cdr:y>0.76873</cdr:y>
    </cdr:from>
    <cdr:to>
      <cdr:x>0.2146</cdr:x>
      <cdr:y>0.84302</cdr:y>
    </cdr:to>
    <cdr:pic>
      <cdr:nvPicPr>
        <cdr:cNvPr id="6" name="Picture 5">
          <a:extLst xmlns:a="http://schemas.openxmlformats.org/drawingml/2006/main">
            <a:ext uri="{FF2B5EF4-FFF2-40B4-BE49-F238E27FC236}">
              <a16:creationId xmlns:a16="http://schemas.microsoft.com/office/drawing/2014/main" id="{9181A236-4727-4ADE-8525-E9F246173317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9103" t="29657"/>
        <a:stretch xmlns:a="http://schemas.openxmlformats.org/drawingml/2006/main"/>
      </cdr:blipFill>
      <cdr:spPr>
        <a:xfrm xmlns:a="http://schemas.openxmlformats.org/drawingml/2006/main">
          <a:off x="464030" y="2649502"/>
          <a:ext cx="800514" cy="2560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0.05564</cdr:x>
      <cdr:y>0.32871</cdr:y>
    </cdr:from>
    <cdr:to>
      <cdr:x>0.23614</cdr:x>
      <cdr:y>0.40461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2350BF80-6086-43ED-83D9-BC2F21F53072}"/>
            </a:ext>
          </a:extLst>
        </cdr:cNvPr>
        <cdr:cNvSpPr/>
      </cdr:nvSpPr>
      <cdr:spPr>
        <a:xfrm xmlns:a="http://schemas.openxmlformats.org/drawingml/2006/main">
          <a:off x="327857" y="1132909"/>
          <a:ext cx="1063609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JD Cloud</a:t>
          </a:r>
        </a:p>
      </cdr:txBody>
    </cdr:sp>
  </cdr:relSizeAnchor>
  <cdr:relSizeAnchor xmlns:cdr="http://schemas.openxmlformats.org/drawingml/2006/chartDrawing">
    <cdr:from>
      <cdr:x>0.05063</cdr:x>
      <cdr:y>0.11384</cdr:y>
    </cdr:from>
    <cdr:to>
      <cdr:x>0.23753</cdr:x>
      <cdr:y>0.18974</cdr:y>
    </cdr:to>
    <cdr:sp macro="" textlink="">
      <cdr:nvSpPr>
        <cdr:cNvPr id="12" name="Rectangle 11">
          <a:extLst xmlns:a="http://schemas.openxmlformats.org/drawingml/2006/main">
            <a:ext uri="{FF2B5EF4-FFF2-40B4-BE49-F238E27FC236}">
              <a16:creationId xmlns:a16="http://schemas.microsoft.com/office/drawing/2014/main" id="{3AF08CE5-DEB1-47DA-B568-95D4AB6DB85E}"/>
            </a:ext>
          </a:extLst>
        </cdr:cNvPr>
        <cdr:cNvSpPr/>
      </cdr:nvSpPr>
      <cdr:spPr>
        <a:xfrm xmlns:a="http://schemas.openxmlformats.org/drawingml/2006/main">
          <a:off x="298348" y="392360"/>
          <a:ext cx="1101329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 Cloud</a:t>
          </a:r>
          <a:endParaRPr lang="en-US" b="1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0.36786</cdr:x>
      <cdr:y>0.11764</cdr:y>
    </cdr:from>
    <cdr:to>
      <cdr:x>0.39634</cdr:x>
      <cdr:y>0.14359</cdr:y>
    </cdr:to>
    <cdr:sp macro="" textlink="">
      <cdr:nvSpPr>
        <cdr:cNvPr id="16" name="TextBox 15">
          <a:extLst xmlns:a="http://schemas.openxmlformats.org/drawingml/2006/main">
            <a:ext uri="{FF2B5EF4-FFF2-40B4-BE49-F238E27FC236}">
              <a16:creationId xmlns:a16="http://schemas.microsoft.com/office/drawing/2014/main" id="{1331D1EE-D434-4E81-91E3-F4E83566DC8D}"/>
            </a:ext>
          </a:extLst>
        </cdr:cNvPr>
        <cdr:cNvSpPr txBox="1"/>
      </cdr:nvSpPr>
      <cdr:spPr>
        <a:xfrm xmlns:a="http://schemas.openxmlformats.org/drawingml/2006/main">
          <a:off x="1722504" y="367022"/>
          <a:ext cx="133350" cy="809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0.84939</cdr:x>
      <cdr:y>0.26546</cdr:y>
    </cdr:from>
    <cdr:to>
      <cdr:x>0.89747</cdr:x>
      <cdr:y>0.3585</cdr:y>
    </cdr:to>
    <cdr:sp macro="" textlink="">
      <cdr:nvSpPr>
        <cdr:cNvPr id="4" name="Arrow: Down 3">
          <a:extLst xmlns:a="http://schemas.openxmlformats.org/drawingml/2006/main">
            <a:ext uri="{FF2B5EF4-FFF2-40B4-BE49-F238E27FC236}">
              <a16:creationId xmlns:a16="http://schemas.microsoft.com/office/drawing/2014/main" id="{37DBC333-6FA1-49C4-9E0A-7AD8F5A26B8D}"/>
            </a:ext>
          </a:extLst>
        </cdr:cNvPr>
        <cdr:cNvSpPr/>
      </cdr:nvSpPr>
      <cdr:spPr>
        <a:xfrm xmlns:a="http://schemas.openxmlformats.org/drawingml/2006/main">
          <a:off x="4895470" y="869699"/>
          <a:ext cx="277092" cy="304800"/>
        </a:xfrm>
        <a:prstGeom xmlns:a="http://schemas.openxmlformats.org/drawingml/2006/main" prst="downArrow">
          <a:avLst>
            <a:gd name="adj1" fmla="val 50000"/>
            <a:gd name="adj2" fmla="val 46000"/>
          </a:avLst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0.45013</cdr:x>
      <cdr:y>0.05286</cdr:y>
    </cdr:from>
    <cdr:to>
      <cdr:x>0.92874</cdr:x>
      <cdr:y>0.18872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06F4DCF3-1618-4AEE-8107-4BCC72BA0F6B}"/>
            </a:ext>
          </a:extLst>
        </cdr:cNvPr>
        <cdr:cNvSpPr txBox="1"/>
      </cdr:nvSpPr>
      <cdr:spPr>
        <a:xfrm xmlns:a="http://schemas.openxmlformats.org/drawingml/2006/main">
          <a:off x="2594325" y="173176"/>
          <a:ext cx="2758466" cy="4450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/>
            <a:t>Container Services Statistics</a:t>
          </a:r>
          <a:r>
            <a:rPr lang="en-US" dirty="0"/>
            <a:t> 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0.79925</cdr:x>
      <cdr:y>0.17503</cdr:y>
    </cdr:from>
    <cdr:to>
      <cdr:x>0.92462</cdr:x>
      <cdr:y>0.25057</cdr:y>
    </cdr:to>
    <cdr:pic>
      <cdr:nvPicPr>
        <cdr:cNvPr id="6" name="Picture 5">
          <a:extLst xmlns:a="http://schemas.openxmlformats.org/drawingml/2006/main">
            <a:ext uri="{FF2B5EF4-FFF2-40B4-BE49-F238E27FC236}">
              <a16:creationId xmlns:a16="http://schemas.microsoft.com/office/drawing/2014/main" id="{029895B8-DCC8-4D30-A8CE-2D334C67A24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606481" y="573439"/>
          <a:ext cx="722537" cy="24746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A41-BCCE-4444-8B0A-F44CD834A8B6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D860-0D42-45CF-BEC6-43B7EDEF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7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05D4-03BF-4AA0-95A6-5190824B469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E242-4CBA-48E6-A66F-2418A6D7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DE2DC-73A9-4A00-B6CD-8C4DB80B4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284A-944B-4409-B3DA-29D4F609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E0B7-1769-44F4-B8C6-E4BE732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01A9-F6D0-4B7F-8374-2919C04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D7B-69D0-4B5B-95A4-E9C480DD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1068-A549-48B9-99B1-11C0E385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21D8-8A31-4D35-AAB9-E0C641F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55C8-816C-471F-BE6C-F7477AC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6BF0-67F0-44B0-874D-24022FE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58C5F-3375-49EA-84D0-9C557FFFE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4D83-A3DB-440F-A516-53942034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6458-E9D8-4D19-9D92-CC550D87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5B92-2EFD-4EE0-B9EA-D32C634F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1A4B-2C5E-4AF4-95EE-686577C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FBD-D6E3-4181-A498-39B3FDCB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BB72-5BB4-46F6-9A14-C945658D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BFD3-7148-407B-988B-919D3E4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A045-599E-45E4-876D-760CC35A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4C7B-B2CF-48A5-BD21-E9E4FAA4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067D-AA5C-443A-B6F1-B9887367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A552-67A9-4BEA-B249-2CFEB66E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392-61C4-47AA-AA80-2CEDFB3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075E-2A08-4174-830A-3CCC6ACF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B0B-A988-4DF8-9E65-A76CFC6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57BC-9D0D-4AA8-A301-54A7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DEDC-A047-412F-B3E0-F9F94DD2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95CC-DFC8-491A-8BC3-9B3A5F28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B979-FB46-4496-B6F9-9080B855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AD07-9D3A-40CB-9DD5-22BED1B7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2B62-9C82-428F-834B-557BA9C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0E8E-0F0F-4216-AF48-D7E7B4F8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80E0-AF50-41CB-B1CC-85F01D40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D1D9A-88DA-4B85-A75E-1BC6F6B1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A74C1-5FE5-457F-9AFF-B4CFAD01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19E1-ED97-4029-AAAF-62C399F7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1E209-1F95-4B40-8FBA-E1C929F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34CE-F555-46BC-9959-AC5CFB6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BEC41-D09C-469F-AF38-10CAF15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15-759E-4A2D-B275-17D3313F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30A78-E3C9-4125-B47C-DDDF497A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105D5-F34D-487F-A765-BA3B43B3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D59B-3BD0-4DAA-9199-4BF56ED6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9C619-676A-4634-A61C-B6CDA3B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22E74-DEEF-4E69-93B9-766967C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5827-37B5-4AA0-8A26-C7E31862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CD9C-FAE0-49FC-AF93-6BB77989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3495-5841-4F50-979F-8AF7DB66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5CE4-125C-4501-9643-061DD9E3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5D4-CCA9-45D6-90E0-9B3DD33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33E6-AC18-4EB1-85DA-D4D9543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C4AF-2450-478B-A63B-A5E5E5B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99-F370-4CDD-B86E-396E5B75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9EF4C-6438-4B06-BE57-24E16FF9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96BF-2A21-4398-8F90-F230CA78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E4BA-5EA0-4BB9-BFBE-F1AC5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3257-7C4A-41C0-AAE4-AFA5F07C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BCC0-2EB1-44B2-B544-B2D68C5C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95F6E-F94B-4EB1-99B1-C825B85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2EDA-BA0E-486C-932D-68671CD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4B1F-2F84-4CC5-A39C-E8907F78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6814-4382-4D62-A743-29DA3AEC960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75FE-2C91-46FE-B251-AAEC2DF23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7C7C-2035-42E3-801B-6808E4DE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API/SDK Implementation</a:t>
            </a:r>
          </a:p>
        </p:txBody>
      </p:sp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C590C5-5E05-42BF-9002-4A21388C2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55750"/>
              </p:ext>
            </p:extLst>
          </p:nvPr>
        </p:nvGraphicFramePr>
        <p:xfrm>
          <a:off x="5115341" y="775336"/>
          <a:ext cx="7076659" cy="407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63F250FA-F228-4BD0-B6AC-2D8D7ADA73B4}"/>
              </a:ext>
            </a:extLst>
          </p:cNvPr>
          <p:cNvSpPr txBox="1"/>
          <p:nvPr/>
        </p:nvSpPr>
        <p:spPr>
          <a:xfrm>
            <a:off x="284080" y="1080656"/>
            <a:ext cx="4831260" cy="5631956"/>
          </a:xfrm>
          <a:prstGeom prst="round2DiagRect">
            <a:avLst>
              <a:gd name="adj1" fmla="val 0"/>
              <a:gd name="adj2" fmla="val 1795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737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Interfaces available which are less as compare to Alibaba’s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956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Interfaces and Huawei’s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1395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Interfaces.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718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API available which are less as compare to Alibaba’s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947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1146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APIs.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Baidu has Implemented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330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SDK’s which are less as compare to Alibaba’s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741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662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Baidu has implemented SDK for only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46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APIs where as Alibaba, Huawei has implemented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79%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58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SDK respectively.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lot of scope for SDK implementation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as compare to other cloud providers.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A610ED-4AE2-4E42-91BD-75F88DF07A1C}"/>
              </a:ext>
            </a:extLst>
          </p:cNvPr>
          <p:cNvCxnSpPr/>
          <p:nvPr/>
        </p:nvCxnSpPr>
        <p:spPr>
          <a:xfrm>
            <a:off x="-1" y="887893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7AE76D-05CC-4595-A644-C9214BFB4BC5}"/>
              </a:ext>
            </a:extLst>
          </p:cNvPr>
          <p:cNvSpPr/>
          <p:nvPr/>
        </p:nvSpPr>
        <p:spPr>
          <a:xfrm>
            <a:off x="866262" y="4850296"/>
            <a:ext cx="33828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Baidu</a:t>
            </a:r>
            <a:r>
              <a:rPr lang="en-IN" sz="1400" dirty="0"/>
              <a:t> consist of: </a:t>
            </a:r>
          </a:p>
          <a:p>
            <a:r>
              <a:rPr lang="en-IN" sz="1400" dirty="0"/>
              <a:t> </a:t>
            </a:r>
            <a:r>
              <a:rPr lang="en-IN" sz="1400" b="1" dirty="0">
                <a:solidFill>
                  <a:schemeClr val="accent2"/>
                </a:solidFill>
              </a:rPr>
              <a:t>718    </a:t>
            </a:r>
            <a:r>
              <a:rPr lang="en-IN" sz="1400" dirty="0"/>
              <a:t>-    APIs </a:t>
            </a:r>
          </a:p>
          <a:p>
            <a:r>
              <a:rPr lang="en-IN" sz="1400" b="1" dirty="0">
                <a:solidFill>
                  <a:schemeClr val="accent2"/>
                </a:solidFill>
              </a:rPr>
              <a:t> 330    </a:t>
            </a:r>
            <a:r>
              <a:rPr lang="en-IN" sz="1400" dirty="0"/>
              <a:t>-    SDK’s </a:t>
            </a:r>
          </a:p>
          <a:p>
            <a:r>
              <a:rPr lang="en-IN" sz="1400" dirty="0"/>
              <a:t> available for the respective interfaces</a:t>
            </a:r>
          </a:p>
          <a:p>
            <a:endParaRPr lang="en-IN" sz="1400" dirty="0"/>
          </a:p>
          <a:p>
            <a:r>
              <a:rPr lang="en-IN" sz="1400" dirty="0"/>
              <a:t>Whereas other cloud providers consists of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</a:t>
            </a:r>
            <a:r>
              <a:rPr lang="en-IN" sz="1400" b="1" dirty="0"/>
              <a:t>Huawei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1146</a:t>
            </a:r>
            <a:r>
              <a:rPr lang="en-IN" sz="1400" dirty="0"/>
              <a:t> APIs and </a:t>
            </a:r>
            <a:r>
              <a:rPr lang="en-IN" sz="1400" b="1" dirty="0">
                <a:solidFill>
                  <a:schemeClr val="accent2"/>
                </a:solidFill>
              </a:rPr>
              <a:t>662</a:t>
            </a:r>
            <a:r>
              <a:rPr lang="en-IN" sz="1400" dirty="0"/>
              <a:t> SDK’s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Alibaba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947</a:t>
            </a:r>
            <a:r>
              <a:rPr lang="en-IN" sz="1400" dirty="0"/>
              <a:t> APIs and </a:t>
            </a:r>
            <a:r>
              <a:rPr lang="en-IN" sz="1400" b="1" dirty="0">
                <a:solidFill>
                  <a:schemeClr val="accent2"/>
                </a:solidFill>
              </a:rPr>
              <a:t>741</a:t>
            </a:r>
            <a:r>
              <a:rPr lang="en-IN" sz="1400" dirty="0"/>
              <a:t> SDK’s </a:t>
            </a:r>
            <a:endParaRPr lang="en-US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72F959-A96F-4634-9181-2A8D6B21AB2A}"/>
              </a:ext>
            </a:extLst>
          </p:cNvPr>
          <p:cNvCxnSpPr/>
          <p:nvPr/>
        </p:nvCxnSpPr>
        <p:spPr>
          <a:xfrm>
            <a:off x="284080" y="4784091"/>
            <a:ext cx="483126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7E683-9927-4E44-BEA3-2111DD2BB7F3}"/>
              </a:ext>
            </a:extLst>
          </p:cNvPr>
          <p:cNvSpPr txBox="1"/>
          <p:nvPr/>
        </p:nvSpPr>
        <p:spPr>
          <a:xfrm flipH="1">
            <a:off x="5687628" y="4784091"/>
            <a:ext cx="5932081" cy="1928521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9262E-A509-4B88-9313-684DA822F1B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5884364" y="4919735"/>
            <a:ext cx="665774" cy="622083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DDEE1B-D812-4B92-9551-E3171F2BD3CB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57">
              <a:extLst>
                <a:ext uri="{FF2B5EF4-FFF2-40B4-BE49-F238E27FC236}">
                  <a16:creationId xmlns:a16="http://schemas.microsoft.com/office/drawing/2014/main" id="{DFCF771C-D707-4720-85E8-DCD46170BDBD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8">
              <a:extLst>
                <a:ext uri="{FF2B5EF4-FFF2-40B4-BE49-F238E27FC236}">
                  <a16:creationId xmlns:a16="http://schemas.microsoft.com/office/drawing/2014/main" id="{1759CD5D-1411-4427-AA74-78F9FA1E230C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DE4E2-F5A9-42AC-90B4-758FAC6E42E4}"/>
              </a:ext>
            </a:extLst>
          </p:cNvPr>
          <p:cNvSpPr/>
          <p:nvPr/>
        </p:nvSpPr>
        <p:spPr>
          <a:xfrm>
            <a:off x="6007024" y="5680265"/>
            <a:ext cx="5239612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scope of SDK implementation for 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388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more SDK’s in Baidu which is </a:t>
            </a: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55%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compare to the APIs.</a:t>
            </a:r>
          </a:p>
          <a:p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D6047E-F86C-4E7F-A399-EC33B29C1174}"/>
              </a:ext>
            </a:extLst>
          </p:cNvPr>
          <p:cNvSpPr/>
          <p:nvPr/>
        </p:nvSpPr>
        <p:spPr>
          <a:xfrm>
            <a:off x="6662359" y="5026940"/>
            <a:ext cx="446161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&amp; Recommendations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92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D2468-1C4A-40B0-86B6-01E4DAE993F7}"/>
              </a:ext>
            </a:extLst>
          </p:cNvPr>
          <p:cNvSpPr/>
          <p:nvPr/>
        </p:nvSpPr>
        <p:spPr>
          <a:xfrm>
            <a:off x="6668086" y="4276578"/>
            <a:ext cx="239151" cy="1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9143FAB2-BB90-480B-BBD3-4C640E90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34" y="190477"/>
            <a:ext cx="994207" cy="8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9D970-7BA6-4B49-A0DE-F9A5B50B8AD3}"/>
              </a:ext>
            </a:extLst>
          </p:cNvPr>
          <p:cNvSpPr/>
          <p:nvPr/>
        </p:nvSpPr>
        <p:spPr>
          <a:xfrm>
            <a:off x="-12438" y="10132"/>
            <a:ext cx="12070080" cy="1672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Statistics for Ansible implementation: Alibaba Vs AWS Vs Baidu Vs Huawei Vs JD Cloud Vs Tencent Vs U Cloud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1 – Total Cloud Services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2 - Total APIs Available for developers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3 – Total Implemented Ansible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7585D-D444-433A-8FFF-74941FF91386}"/>
              </a:ext>
            </a:extLst>
          </p:cNvPr>
          <p:cNvCxnSpPr/>
          <p:nvPr/>
        </p:nvCxnSpPr>
        <p:spPr>
          <a:xfrm>
            <a:off x="62332" y="1672253"/>
            <a:ext cx="1170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04FB4-F391-401B-9613-D3E1E9A2A4C0}"/>
              </a:ext>
            </a:extLst>
          </p:cNvPr>
          <p:cNvSpPr txBox="1"/>
          <p:nvPr/>
        </p:nvSpPr>
        <p:spPr>
          <a:xfrm>
            <a:off x="183273" y="1712216"/>
            <a:ext cx="50780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API required for Baidu are more as compare to AWS, Alibaba and Huawei.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Baidu still need to develop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(737-0) </a:t>
            </a:r>
            <a:r>
              <a:rPr lang="en-US" sz="1600" dirty="0">
                <a:latin typeface="+mj-lt"/>
              </a:rPr>
              <a:t>Workbench calls (Interfaces).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/>
              <a:t>Baidu</a:t>
            </a:r>
            <a:r>
              <a:rPr lang="en-US" sz="1600" dirty="0">
                <a:latin typeface="+mj-lt"/>
              </a:rPr>
              <a:t> is lagging to provide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( 737-0) </a:t>
            </a:r>
            <a:r>
              <a:rPr lang="en-US" sz="1600" dirty="0">
                <a:latin typeface="+mj-lt"/>
              </a:rPr>
              <a:t>Ansible Implementation in market.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Alibaba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37 </a:t>
            </a:r>
            <a:r>
              <a:rPr lang="en-US" sz="1600" dirty="0">
                <a:latin typeface="+mj-lt"/>
              </a:rPr>
              <a:t>and AWS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349</a:t>
            </a:r>
            <a:r>
              <a:rPr lang="en-US" sz="1600" dirty="0">
                <a:latin typeface="+mj-lt"/>
              </a:rPr>
              <a:t> Ansible Implementation is way ahead of the Baidu’s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Baidu has converted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0%</a:t>
            </a:r>
            <a:r>
              <a:rPr lang="en-US" sz="2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 their Workbench call (interfaces) into Ansible where as Alibaba </a:t>
            </a:r>
            <a:r>
              <a:rPr lang="en-US" sz="1600" dirty="0"/>
              <a:t>and AWS has converted </a:t>
            </a:r>
            <a:r>
              <a:rPr lang="en-US" sz="2000" b="1" dirty="0">
                <a:solidFill>
                  <a:srgbClr val="7030A0"/>
                </a:solidFill>
              </a:rPr>
              <a:t>4%, 20% </a:t>
            </a:r>
            <a:r>
              <a:rPr lang="en-US" sz="1600" dirty="0">
                <a:latin typeface="+mj-lt"/>
              </a:rPr>
              <a:t>API calls respectively.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DA76-15F0-4D2F-A3DD-9FEC10195B54}"/>
              </a:ext>
            </a:extLst>
          </p:cNvPr>
          <p:cNvSpPr txBox="1"/>
          <p:nvPr/>
        </p:nvSpPr>
        <p:spPr>
          <a:xfrm>
            <a:off x="121920" y="6418791"/>
            <a:ext cx="119357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Scope in current phase:-  </a:t>
            </a:r>
            <a:r>
              <a:rPr lang="en-US" dirty="0"/>
              <a:t>Ansible Implementation for 737 (737-0) Workbench calls (interfaces)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711DFD-9127-45FE-9A2A-B75BD3409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999433"/>
              </p:ext>
            </p:extLst>
          </p:nvPr>
        </p:nvGraphicFramePr>
        <p:xfrm>
          <a:off x="5088835" y="1672253"/>
          <a:ext cx="6968807" cy="472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A56B86-ED84-45F0-BEEB-310052F5B30C}"/>
              </a:ext>
            </a:extLst>
          </p:cNvPr>
          <p:cNvSpPr txBox="1"/>
          <p:nvPr/>
        </p:nvSpPr>
        <p:spPr>
          <a:xfrm>
            <a:off x="62332" y="35819"/>
            <a:ext cx="7019321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Ansible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33A4B-6C03-465F-97A2-063BEF6DCA7C}"/>
              </a:ext>
            </a:extLst>
          </p:cNvPr>
          <p:cNvSpPr/>
          <p:nvPr/>
        </p:nvSpPr>
        <p:spPr>
          <a:xfrm>
            <a:off x="653069" y="1789853"/>
            <a:ext cx="3577436" cy="47901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lIns="137160" tIns="91440" rIns="0" anchor="t" anchorCtr="0">
            <a:noAutofit/>
          </a:bodyPr>
          <a:lstStyle/>
          <a:p>
            <a:pPr lvl="0">
              <a:buSzPct val="115000"/>
              <a:defRPr/>
            </a:pPr>
            <a:r>
              <a:rPr lang="en-US" spc="7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 per the analysis report</a:t>
            </a:r>
          </a:p>
          <a:p>
            <a:pPr lvl="0">
              <a:buSzPct val="115000"/>
              <a:defRPr/>
            </a:pPr>
            <a:endParaRPr lang="en-US" spc="7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498133-0B08-47C1-B450-505CAC82BDEF}"/>
              </a:ext>
            </a:extLst>
          </p:cNvPr>
          <p:cNvSpPr/>
          <p:nvPr/>
        </p:nvSpPr>
        <p:spPr>
          <a:xfrm>
            <a:off x="296294" y="1789853"/>
            <a:ext cx="468870" cy="479017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E5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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3B9EF-5899-423D-9733-8FF22DAFE6C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21920" y="6016360"/>
            <a:ext cx="946463" cy="804862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1F111B-FAAE-4B93-8173-CB9940F43469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57">
              <a:extLst>
                <a:ext uri="{FF2B5EF4-FFF2-40B4-BE49-F238E27FC236}">
                  <a16:creationId xmlns:a16="http://schemas.microsoft.com/office/drawing/2014/main" id="{2796100E-7A63-4D17-83A9-007DFF29C37B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58">
              <a:extLst>
                <a:ext uri="{FF2B5EF4-FFF2-40B4-BE49-F238E27FC236}">
                  <a16:creationId xmlns:a16="http://schemas.microsoft.com/office/drawing/2014/main" id="{7FDAB5E1-9EAC-4943-906F-E5DF57868EBE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Picture 25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36DD372E-266D-4C59-9110-3996BB35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51" y="59915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B94DF-6FAF-423C-A34A-DC175E624AFF}"/>
              </a:ext>
            </a:extLst>
          </p:cNvPr>
          <p:cNvSpPr txBox="1"/>
          <p:nvPr/>
        </p:nvSpPr>
        <p:spPr>
          <a:xfrm>
            <a:off x="7463640" y="1654457"/>
            <a:ext cx="313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Ansible Implementation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865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50201360-2222-44B7-9EDF-AC0069C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51" y="59915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B45554B-6C3B-4399-986A-3B0531AB5945}"/>
              </a:ext>
            </a:extLst>
          </p:cNvPr>
          <p:cNvGrpSpPr/>
          <p:nvPr/>
        </p:nvGrpSpPr>
        <p:grpSpPr>
          <a:xfrm>
            <a:off x="5658489" y="1289619"/>
            <a:ext cx="3038879" cy="2693045"/>
            <a:chOff x="4750338" y="1132766"/>
            <a:chExt cx="3026371" cy="22902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5FF072-2CFD-42C4-9933-8CB6057621F1}"/>
                </a:ext>
              </a:extLst>
            </p:cNvPr>
            <p:cNvSpPr txBox="1"/>
            <p:nvPr/>
          </p:nvSpPr>
          <p:spPr>
            <a:xfrm>
              <a:off x="4787898" y="1132766"/>
              <a:ext cx="2988811" cy="229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     </a:t>
              </a:r>
              <a:r>
                <a:rPr lang="en-IN" sz="1400" b="1" dirty="0"/>
                <a:t>Baidu</a:t>
              </a:r>
              <a:r>
                <a:rPr lang="en-IN" sz="1400" dirty="0"/>
                <a:t> consist of: </a:t>
              </a:r>
            </a:p>
            <a:p>
              <a:r>
                <a:rPr lang="en-IN" sz="1400" dirty="0"/>
                <a:t>       </a:t>
              </a:r>
              <a:r>
                <a:rPr lang="en-IN" sz="1400" b="1" dirty="0">
                  <a:solidFill>
                    <a:schemeClr val="accent2"/>
                  </a:solidFill>
                </a:rPr>
                <a:t>48      </a:t>
              </a:r>
              <a:r>
                <a:rPr lang="en-IN" sz="1600" dirty="0"/>
                <a:t>-    </a:t>
              </a:r>
              <a:r>
                <a:rPr lang="en-IN" sz="1400" dirty="0"/>
                <a:t>Services </a:t>
              </a:r>
            </a:p>
            <a:p>
              <a:r>
                <a:rPr lang="en-IN" sz="1400" b="1" dirty="0">
                  <a:solidFill>
                    <a:schemeClr val="accent2"/>
                  </a:solidFill>
                </a:rPr>
                <a:t>       718    </a:t>
              </a:r>
              <a:r>
                <a:rPr lang="en-IN" sz="1600" dirty="0"/>
                <a:t>-    </a:t>
              </a:r>
              <a:r>
                <a:rPr lang="en-IN" sz="1400" dirty="0"/>
                <a:t>APIs</a:t>
              </a:r>
              <a:r>
                <a:rPr lang="en-IN" sz="1600" dirty="0"/>
                <a:t> </a:t>
              </a:r>
            </a:p>
            <a:p>
              <a:endParaRPr lang="en-IN" sz="800" dirty="0"/>
            </a:p>
            <a:p>
              <a:r>
                <a:rPr lang="en-IN" sz="1100" dirty="0"/>
                <a:t> </a:t>
              </a:r>
              <a:r>
                <a:rPr lang="en-IN" sz="1400" dirty="0"/>
                <a:t>available for the respective interfaces</a:t>
              </a:r>
            </a:p>
            <a:p>
              <a:endParaRPr lang="en-IN" sz="1600" dirty="0"/>
            </a:p>
            <a:p>
              <a:r>
                <a:rPr lang="en-IN" sz="1400" dirty="0"/>
                <a:t>Whereas other cloud providers consists of :</a:t>
              </a:r>
            </a:p>
            <a:p>
              <a:endParaRPr lang="en-IN" sz="800" dirty="0"/>
            </a:p>
            <a:p>
              <a:r>
                <a:rPr lang="en-IN" sz="1400" dirty="0"/>
                <a:t>      </a:t>
              </a:r>
              <a:r>
                <a:rPr lang="en-IN" sz="1400" b="1" dirty="0"/>
                <a:t>AWS</a:t>
              </a:r>
              <a:r>
                <a:rPr lang="en-IN" sz="1400" dirty="0"/>
                <a:t>        -   </a:t>
              </a:r>
              <a:r>
                <a:rPr lang="en-IN" sz="1400" b="1" dirty="0">
                  <a:solidFill>
                    <a:schemeClr val="accent2"/>
                  </a:solidFill>
                </a:rPr>
                <a:t>78</a:t>
              </a:r>
              <a:r>
                <a:rPr lang="en-IN" sz="1400" dirty="0"/>
                <a:t> services</a:t>
              </a:r>
            </a:p>
            <a:p>
              <a:r>
                <a:rPr lang="en-IN" sz="1400" dirty="0"/>
                <a:t>      </a:t>
              </a:r>
              <a:r>
                <a:rPr lang="en-IN" sz="1400" b="1" dirty="0"/>
                <a:t>Huawei  </a:t>
              </a:r>
              <a:r>
                <a:rPr lang="en-IN" sz="1400" dirty="0"/>
                <a:t> -   </a:t>
              </a:r>
              <a:r>
                <a:rPr lang="en-IN" sz="1400" b="1" dirty="0">
                  <a:solidFill>
                    <a:schemeClr val="accent2"/>
                  </a:solidFill>
                </a:rPr>
                <a:t>91</a:t>
              </a:r>
              <a:r>
                <a:rPr lang="en-IN" sz="1400" dirty="0"/>
                <a:t> services </a:t>
              </a:r>
            </a:p>
            <a:p>
              <a:r>
                <a:rPr lang="en-IN" sz="1400" b="1" dirty="0"/>
                <a:t>      Alibaba  </a:t>
              </a:r>
              <a:r>
                <a:rPr lang="en-IN" sz="1400" dirty="0"/>
                <a:t> -   </a:t>
              </a:r>
              <a:r>
                <a:rPr lang="en-IN" sz="1400" b="1" dirty="0">
                  <a:solidFill>
                    <a:schemeClr val="accent2"/>
                  </a:solidFill>
                </a:rPr>
                <a:t>32</a:t>
              </a:r>
              <a:r>
                <a:rPr lang="en-IN" sz="1400" dirty="0"/>
                <a:t> services resp.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2D41DA-C0FF-4AF1-A285-30E8C0E1A41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338" y="2174314"/>
              <a:ext cx="302637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EE69381-FEFF-4DE7-B01B-F176CB0E28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" y="2161365"/>
            <a:ext cx="787133" cy="28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E024E-6DD4-4963-8DCD-AA3877F5D1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8" y="1377913"/>
            <a:ext cx="527071" cy="3244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AD6156-304C-47D4-9DEF-15BB622BFFA2}"/>
              </a:ext>
            </a:extLst>
          </p:cNvPr>
          <p:cNvSpPr txBox="1"/>
          <p:nvPr/>
        </p:nvSpPr>
        <p:spPr>
          <a:xfrm>
            <a:off x="9489389" y="901121"/>
            <a:ext cx="23651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Statistics</a:t>
            </a:r>
            <a:r>
              <a:rPr lang="en-US" dirty="0"/>
              <a:t> </a:t>
            </a:r>
            <a:r>
              <a:rPr lang="en-IN" sz="1400" dirty="0"/>
              <a:t>of </a:t>
            </a:r>
            <a:r>
              <a:rPr lang="en-IN" sz="1400" b="1" dirty="0"/>
              <a:t>Chef</a:t>
            </a:r>
            <a:r>
              <a:rPr lang="en-IN" sz="1400" dirty="0"/>
              <a:t> </a:t>
            </a:r>
            <a:r>
              <a:rPr lang="en-IN" sz="1400" b="1" dirty="0"/>
              <a:t>implemented</a:t>
            </a:r>
            <a:r>
              <a:rPr lang="en-IN" sz="1400" dirty="0"/>
              <a:t> on various interfaces of available services: 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E7B988-C2D3-46EC-9775-9F92DBCD18C6}"/>
              </a:ext>
            </a:extLst>
          </p:cNvPr>
          <p:cNvGrpSpPr/>
          <p:nvPr/>
        </p:nvGrpSpPr>
        <p:grpSpPr>
          <a:xfrm>
            <a:off x="9642419" y="1954170"/>
            <a:ext cx="1774796" cy="1582057"/>
            <a:chOff x="9324227" y="1663045"/>
            <a:chExt cx="1774796" cy="136661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71AFDB-9BB6-4A1A-A1BC-719A2BBEFA60}"/>
                </a:ext>
              </a:extLst>
            </p:cNvPr>
            <p:cNvSpPr txBox="1"/>
            <p:nvPr/>
          </p:nvSpPr>
          <p:spPr>
            <a:xfrm>
              <a:off x="10634203" y="2162627"/>
              <a:ext cx="4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accent2"/>
                  </a:solidFill>
                </a:rPr>
                <a:t>11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270AFD-BCEE-4782-AC5A-CEE2318137A0}"/>
                </a:ext>
              </a:extLst>
            </p:cNvPr>
            <p:cNvGrpSpPr/>
            <p:nvPr/>
          </p:nvGrpSpPr>
          <p:grpSpPr>
            <a:xfrm>
              <a:off x="9324227" y="1663045"/>
              <a:ext cx="1765743" cy="1366613"/>
              <a:chOff x="9310159" y="1663045"/>
              <a:chExt cx="1765743" cy="13666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C1E7E51-AF09-4CFC-8B6F-787ACDB93B28}"/>
                  </a:ext>
                </a:extLst>
              </p:cNvPr>
              <p:cNvGrpSpPr/>
              <p:nvPr/>
            </p:nvGrpSpPr>
            <p:grpSpPr>
              <a:xfrm>
                <a:off x="9310159" y="1663045"/>
                <a:ext cx="1765743" cy="852794"/>
                <a:chOff x="9085071" y="1663045"/>
                <a:chExt cx="1765743" cy="85279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4AA0A54A-FF58-43D5-8AD7-2EE04E3D9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903" t="24976" r="5995" b="17304"/>
                <a:stretch/>
              </p:blipFill>
              <p:spPr>
                <a:xfrm>
                  <a:off x="9217278" y="1663045"/>
                  <a:ext cx="574319" cy="43796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5599F1-F7D0-498F-8F2E-D9025D1BABA8}"/>
                    </a:ext>
                  </a:extLst>
                </p:cNvPr>
                <p:cNvSpPr txBox="1"/>
                <p:nvPr/>
              </p:nvSpPr>
              <p:spPr>
                <a:xfrm>
                  <a:off x="10385994" y="1700396"/>
                  <a:ext cx="464820" cy="3456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chemeClr val="accent2"/>
                      </a:solidFill>
                    </a:rPr>
                    <a:t>38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8000AEA-F50A-4A0B-B737-AC0D64D7C85F}"/>
                    </a:ext>
                  </a:extLst>
                </p:cNvPr>
                <p:cNvCxnSpPr/>
                <p:nvPr/>
              </p:nvCxnSpPr>
              <p:spPr>
                <a:xfrm>
                  <a:off x="9907137" y="1900451"/>
                  <a:ext cx="3616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6DD944B-AF02-43BD-84D5-23866592C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0" t="26399" r="19718"/>
                <a:stretch/>
              </p:blipFill>
              <p:spPr>
                <a:xfrm>
                  <a:off x="9085071" y="2141981"/>
                  <a:ext cx="641340" cy="373858"/>
                </a:xfrm>
                <a:prstGeom prst="rect">
                  <a:avLst/>
                </a:prstGeom>
              </p:spPr>
            </p:pic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EA00665F-3453-4648-9A77-EABEF8451592}"/>
                    </a:ext>
                  </a:extLst>
                </p:cNvPr>
                <p:cNvCxnSpPr/>
                <p:nvPr/>
              </p:nvCxnSpPr>
              <p:spPr>
                <a:xfrm>
                  <a:off x="9907138" y="2352184"/>
                  <a:ext cx="3616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48DB389-D148-4ABD-827F-EED2B3156EC3}"/>
                  </a:ext>
                </a:extLst>
              </p:cNvPr>
              <p:cNvGrpSpPr/>
              <p:nvPr/>
            </p:nvGrpSpPr>
            <p:grpSpPr>
              <a:xfrm>
                <a:off x="9414502" y="2629548"/>
                <a:ext cx="1587028" cy="400110"/>
                <a:chOff x="9414502" y="2629548"/>
                <a:chExt cx="1587028" cy="40011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A117C74D-F53B-4499-B076-86767946A8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4116" r="37633"/>
                <a:stretch/>
              </p:blipFill>
              <p:spPr>
                <a:xfrm>
                  <a:off x="9414502" y="2642227"/>
                  <a:ext cx="493801" cy="287661"/>
                </a:xfrm>
                <a:prstGeom prst="rect">
                  <a:avLst/>
                </a:prstGeom>
              </p:spPr>
            </p:pic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E6440FB-4AD6-4C34-A1DE-65EEC95D83B5}"/>
                    </a:ext>
                  </a:extLst>
                </p:cNvPr>
                <p:cNvCxnSpPr/>
                <p:nvPr/>
              </p:nvCxnSpPr>
              <p:spPr>
                <a:xfrm>
                  <a:off x="10132226" y="2800078"/>
                  <a:ext cx="36166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8951F2-02D3-4F37-9580-DAA358FFB594}"/>
                    </a:ext>
                  </a:extLst>
                </p:cNvPr>
                <p:cNvSpPr txBox="1"/>
                <p:nvPr/>
              </p:nvSpPr>
              <p:spPr>
                <a:xfrm>
                  <a:off x="10678564" y="2629548"/>
                  <a:ext cx="3229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</p:grpSp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029895B8-DCC8-4D30-A8CE-2D334C67A2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" y="2554514"/>
            <a:ext cx="722537" cy="247469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235037" y="4083578"/>
            <a:ext cx="3380618" cy="2634722"/>
            <a:chOff x="2688497" y="2454837"/>
            <a:chExt cx="5913730" cy="2244163"/>
          </a:xfrm>
        </p:grpSpPr>
        <p:grpSp>
          <p:nvGrpSpPr>
            <p:cNvPr id="60" name="Group 59"/>
            <p:cNvGrpSpPr/>
            <p:nvPr/>
          </p:nvGrpSpPr>
          <p:grpSpPr>
            <a:xfrm>
              <a:off x="2688497" y="2454837"/>
              <a:ext cx="5913730" cy="2244163"/>
              <a:chOff x="2688497" y="2454837"/>
              <a:chExt cx="5913730" cy="2244163"/>
            </a:xfrm>
          </p:grpSpPr>
          <p:sp>
            <p:nvSpPr>
              <p:cNvPr id="62" name="Rounded Rectangle 17">
                <a:extLst>
                  <a:ext uri="{FF2B5EF4-FFF2-40B4-BE49-F238E27FC236}">
                    <a16:creationId xmlns:a16="http://schemas.microsoft.com/office/drawing/2014/main" id="{7D58432A-BF8D-497B-9627-7CBA647F1534}"/>
                  </a:ext>
                </a:extLst>
              </p:cNvPr>
              <p:cNvSpPr/>
              <p:nvPr/>
            </p:nvSpPr>
            <p:spPr>
              <a:xfrm>
                <a:off x="2688497" y="2454837"/>
                <a:ext cx="5913730" cy="394660"/>
              </a:xfrm>
              <a:prstGeom prst="roundRect">
                <a:avLst>
                  <a:gd name="adj" fmla="val 1494"/>
                </a:avLst>
              </a:prstGeom>
              <a:solidFill>
                <a:srgbClr val="00B0F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IN" sz="1600" b="1" dirty="0"/>
                  <a:t>SUGGESTIONS</a:t>
                </a:r>
                <a:endParaRPr lang="en-US" sz="1700" dirty="0">
                  <a:solidFill>
                    <a:srgbClr val="EEEEE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88497" y="2859448"/>
                <a:ext cx="5913730" cy="18395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01197" y="2880836"/>
              <a:ext cx="5666231" cy="1363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b="1" dirty="0"/>
                <a:t>Baidu</a:t>
              </a:r>
              <a:r>
                <a:rPr lang="en-IN" sz="1400" dirty="0"/>
                <a:t> has great scope for  </a:t>
              </a:r>
              <a:r>
                <a:rPr lang="en-IN" sz="1400" b="1" dirty="0"/>
                <a:t>Chef</a:t>
              </a:r>
              <a:r>
                <a:rPr lang="en-IN" sz="1400" dirty="0"/>
                <a:t> implementation for its available services such as </a:t>
              </a:r>
              <a:r>
                <a:rPr lang="en-IN" sz="1400" b="1" dirty="0">
                  <a:solidFill>
                    <a:schemeClr val="accent2">
                      <a:lumMod val="75000"/>
                    </a:schemeClr>
                  </a:solidFill>
                </a:rPr>
                <a:t>Computing, Networking, Database, Storage and CDN</a:t>
              </a:r>
              <a:r>
                <a:rPr lang="en-IN" sz="1400" b="1" dirty="0">
                  <a:solidFill>
                    <a:schemeClr val="accent2"/>
                  </a:solidFill>
                </a:rPr>
                <a:t> </a:t>
              </a:r>
              <a:r>
                <a:rPr lang="en-IN" sz="1400" dirty="0"/>
                <a:t>etc.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b="1" dirty="0"/>
                <a:t>Baidu</a:t>
              </a:r>
              <a:r>
                <a:rPr lang="en-IN" sz="1400" dirty="0"/>
                <a:t> still has the scope to develop service actions (Interfaces).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94D9C6-5477-48D1-8EC2-4CFD0AD4F84E}"/>
              </a:ext>
            </a:extLst>
          </p:cNvPr>
          <p:cNvGrpSpPr/>
          <p:nvPr/>
        </p:nvGrpSpPr>
        <p:grpSpPr>
          <a:xfrm>
            <a:off x="3828990" y="4083578"/>
            <a:ext cx="3380618" cy="2634722"/>
            <a:chOff x="2688497" y="2454837"/>
            <a:chExt cx="5913730" cy="2244163"/>
          </a:xfrm>
        </p:grpSpPr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628BB455-232A-46F8-8B9D-1022FBD7612C}"/>
                </a:ext>
              </a:extLst>
            </p:cNvPr>
            <p:cNvSpPr/>
            <p:nvPr/>
          </p:nvSpPr>
          <p:spPr>
            <a:xfrm>
              <a:off x="2688497" y="2454837"/>
              <a:ext cx="5913730" cy="394660"/>
            </a:xfrm>
            <a:prstGeom prst="roundRect">
              <a:avLst>
                <a:gd name="adj" fmla="val 1494"/>
              </a:avLst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r>
                <a:rPr lang="en-US" sz="1600" b="1" dirty="0"/>
                <a:t>RECOMMENDATIONS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DE6DBB-07BD-42F3-9D9D-25598F2670A3}"/>
                </a:ext>
              </a:extLst>
            </p:cNvPr>
            <p:cNvSpPr/>
            <p:nvPr/>
          </p:nvSpPr>
          <p:spPr>
            <a:xfrm>
              <a:off x="2688497" y="2859448"/>
              <a:ext cx="5913730" cy="1839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6024F-7455-41C4-8566-30F880E7E3A9}"/>
              </a:ext>
            </a:extLst>
          </p:cNvPr>
          <p:cNvSpPr/>
          <p:nvPr/>
        </p:nvSpPr>
        <p:spPr>
          <a:xfrm>
            <a:off x="3922792" y="4629356"/>
            <a:ext cx="3158861" cy="11706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Chef</a:t>
            </a:r>
            <a:r>
              <a:rPr lang="en-IN" sz="1400" dirty="0"/>
              <a:t> implementation for primary interfaces such as </a:t>
            </a: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</a:rPr>
              <a:t>Elastic compute service (ECS), Virtual Private Cloud (VPC), Elastic IP’s (EIP) </a:t>
            </a:r>
            <a:r>
              <a:rPr lang="en-IN" sz="1400" dirty="0"/>
              <a:t>should be done.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F3752-A2B4-4CA6-B7A9-1C5E187DA4EA}"/>
              </a:ext>
            </a:extLst>
          </p:cNvPr>
          <p:cNvGrpSpPr/>
          <p:nvPr/>
        </p:nvGrpSpPr>
        <p:grpSpPr>
          <a:xfrm>
            <a:off x="5384525" y="643100"/>
            <a:ext cx="3624165" cy="664462"/>
            <a:chOff x="5630747" y="118470"/>
            <a:chExt cx="3624165" cy="664462"/>
          </a:xfrm>
        </p:grpSpPr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4BCC5C5D-0274-46DF-975B-724B17EE2E5C}"/>
                </a:ext>
              </a:extLst>
            </p:cNvPr>
            <p:cNvSpPr/>
            <p:nvPr/>
          </p:nvSpPr>
          <p:spPr>
            <a:xfrm>
              <a:off x="5630747" y="118470"/>
              <a:ext cx="3312842" cy="664462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AA53CB-3EB1-428B-AC16-5BE26AF67203}"/>
                </a:ext>
              </a:extLst>
            </p:cNvPr>
            <p:cNvSpPr txBox="1"/>
            <p:nvPr/>
          </p:nvSpPr>
          <p:spPr>
            <a:xfrm>
              <a:off x="5942426" y="321267"/>
              <a:ext cx="3312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pattFill prst="pct5">
                    <a:fgClr>
                      <a:schemeClr val="lt1"/>
                    </a:fgClr>
                    <a:bgClr>
                      <a:schemeClr val="bg1"/>
                    </a:bgClr>
                  </a:patt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AS YOU CAN SEE IN THE STATISTICS REPORT</a:t>
              </a:r>
            </a:p>
            <a:p>
              <a:endParaRPr lang="en-IN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FEC400-E274-4E1D-906A-B48D501497BB}"/>
              </a:ext>
            </a:extLst>
          </p:cNvPr>
          <p:cNvGrpSpPr/>
          <p:nvPr/>
        </p:nvGrpSpPr>
        <p:grpSpPr>
          <a:xfrm rot="16200000">
            <a:off x="7521041" y="1927637"/>
            <a:ext cx="3130666" cy="751606"/>
            <a:chOff x="5630747" y="118470"/>
            <a:chExt cx="3470181" cy="751606"/>
          </a:xfrm>
        </p:grpSpPr>
        <p:sp>
          <p:nvSpPr>
            <p:cNvPr id="42" name="Arrow: Left 41">
              <a:extLst>
                <a:ext uri="{FF2B5EF4-FFF2-40B4-BE49-F238E27FC236}">
                  <a16:creationId xmlns:a16="http://schemas.microsoft.com/office/drawing/2014/main" id="{B64A02F5-CF8F-4E24-8F42-1DCC48977A03}"/>
                </a:ext>
              </a:extLst>
            </p:cNvPr>
            <p:cNvSpPr/>
            <p:nvPr/>
          </p:nvSpPr>
          <p:spPr>
            <a:xfrm>
              <a:off x="5630747" y="118470"/>
              <a:ext cx="3387757" cy="751606"/>
            </a:xfrm>
            <a:prstGeom prst="lef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B59C78-7CDD-4ABD-AB84-FF3DB8FEB451}"/>
                </a:ext>
              </a:extLst>
            </p:cNvPr>
            <p:cNvSpPr txBox="1"/>
            <p:nvPr/>
          </p:nvSpPr>
          <p:spPr>
            <a:xfrm>
              <a:off x="5766779" y="369988"/>
              <a:ext cx="3334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pattFill prst="pct5">
                    <a:fgClr>
                      <a:schemeClr val="lt1"/>
                    </a:fgClr>
                    <a:bgClr>
                      <a:schemeClr val="bg1"/>
                    </a:bgClr>
                  </a:patt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 PER THE STATISTICS REPORTS BELOW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1376D31-8D75-409C-A6A3-1DD1255824A6}"/>
              </a:ext>
            </a:extLst>
          </p:cNvPr>
          <p:cNvSpPr txBox="1"/>
          <p:nvPr/>
        </p:nvSpPr>
        <p:spPr>
          <a:xfrm>
            <a:off x="214732" y="188219"/>
            <a:ext cx="7019321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Chef Implementation</a:t>
            </a: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E1F90765-CD7E-4F90-A028-27A1F3B15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18250"/>
              </p:ext>
            </p:extLst>
          </p:nvPr>
        </p:nvGraphicFramePr>
        <p:xfrm>
          <a:off x="-154798" y="667136"/>
          <a:ext cx="5892635" cy="344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8E614085-F063-4B29-BBCF-7950C3A3C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552598"/>
              </p:ext>
            </p:extLst>
          </p:nvPr>
        </p:nvGraphicFramePr>
        <p:xfrm>
          <a:off x="7450679" y="3666222"/>
          <a:ext cx="4592165" cy="289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C8C365F-2DEE-4464-8A99-5F2A4F8FD7B8}"/>
              </a:ext>
            </a:extLst>
          </p:cNvPr>
          <p:cNvSpPr txBox="1"/>
          <p:nvPr/>
        </p:nvSpPr>
        <p:spPr>
          <a:xfrm>
            <a:off x="7254740" y="6395135"/>
            <a:ext cx="4634700" cy="3231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IN" sz="1400" b="1" dirty="0">
                <a:solidFill>
                  <a:schemeClr val="tx1"/>
                </a:solidFill>
                <a:latin typeface="+mn-lt"/>
                <a:cs typeface="+mn-cs"/>
              </a:rPr>
              <a:t>Statistics for Chef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0386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69F5A24-FF5D-4431-8B17-923BA1F89F3D}"/>
              </a:ext>
            </a:extLst>
          </p:cNvPr>
          <p:cNvGrpSpPr/>
          <p:nvPr/>
        </p:nvGrpSpPr>
        <p:grpSpPr>
          <a:xfrm>
            <a:off x="6168297" y="812355"/>
            <a:ext cx="5913732" cy="3139111"/>
            <a:chOff x="6186655" y="820732"/>
            <a:chExt cx="5895373" cy="2966405"/>
          </a:xfrm>
        </p:grpSpPr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F12735E8-5A47-42CF-B3DB-67C9D2823583}"/>
                </a:ext>
              </a:extLst>
            </p:cNvPr>
            <p:cNvSpPr/>
            <p:nvPr/>
          </p:nvSpPr>
          <p:spPr>
            <a:xfrm>
              <a:off x="6186657" y="3144635"/>
              <a:ext cx="5895371" cy="642502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Baidu’s </a:t>
              </a:r>
              <a:r>
                <a:rPr lang="en-US" sz="2000" b="1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718</a:t>
              </a: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APIs need Terraform implementation.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5210D6-4D06-4DE0-A5E9-F95453A12237}"/>
                </a:ext>
              </a:extLst>
            </p:cNvPr>
            <p:cNvGrpSpPr/>
            <p:nvPr/>
          </p:nvGrpSpPr>
          <p:grpSpPr>
            <a:xfrm>
              <a:off x="6186655" y="820732"/>
              <a:ext cx="5895372" cy="2278722"/>
              <a:chOff x="6266771" y="2420816"/>
              <a:chExt cx="5244012" cy="2689714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:a16="http://schemas.microsoft.com/office/drawing/2014/main" id="{A56873D8-ABD8-4ED9-B6FF-4FAD0A7DBD9A}"/>
                  </a:ext>
                </a:extLst>
              </p:cNvPr>
              <p:cNvSpPr/>
              <p:nvPr/>
            </p:nvSpPr>
            <p:spPr>
              <a:xfrm>
                <a:off x="6266772" y="2947435"/>
                <a:ext cx="5244011" cy="688018"/>
              </a:xfrm>
              <a:prstGeom prst="roundRect">
                <a:avLst>
                  <a:gd name="adj" fmla="val 1494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AWS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255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interfaces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8EDF6F0C-1F2D-493E-89C6-39106B4E8433}"/>
                  </a:ext>
                </a:extLst>
              </p:cNvPr>
              <p:cNvSpPr/>
              <p:nvPr/>
            </p:nvSpPr>
            <p:spPr>
              <a:xfrm>
                <a:off x="6266772" y="3698274"/>
                <a:ext cx="5244011" cy="608486"/>
              </a:xfrm>
              <a:prstGeom prst="roundRect">
                <a:avLst>
                  <a:gd name="adj" fmla="val 108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Alibaba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198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interfaces.</a:t>
                </a:r>
              </a:p>
            </p:txBody>
          </p:sp>
          <p:sp>
            <p:nvSpPr>
              <p:cNvPr id="9" name="Rounded Rectangle 28">
                <a:extLst>
                  <a:ext uri="{FF2B5EF4-FFF2-40B4-BE49-F238E27FC236}">
                    <a16:creationId xmlns:a16="http://schemas.microsoft.com/office/drawing/2014/main" id="{9BB8E93A-1273-46D6-91EC-9DAF46D4D8C8}"/>
                  </a:ext>
                </a:extLst>
              </p:cNvPr>
              <p:cNvSpPr/>
              <p:nvPr/>
            </p:nvSpPr>
            <p:spPr>
              <a:xfrm>
                <a:off x="6266772" y="4352146"/>
                <a:ext cx="5244011" cy="758384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Huawei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187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interfaces.</a:t>
                </a:r>
              </a:p>
            </p:txBody>
          </p:sp>
          <p:sp>
            <p:nvSpPr>
              <p:cNvPr id="12" name="Rounded Rectangle 17">
                <a:extLst>
                  <a:ext uri="{FF2B5EF4-FFF2-40B4-BE49-F238E27FC236}">
                    <a16:creationId xmlns:a16="http://schemas.microsoft.com/office/drawing/2014/main" id="{7D58432A-BF8D-497B-9627-7CBA647F1534}"/>
                  </a:ext>
                </a:extLst>
              </p:cNvPr>
              <p:cNvSpPr/>
              <p:nvPr/>
            </p:nvSpPr>
            <p:spPr>
              <a:xfrm>
                <a:off x="6266771" y="2420816"/>
                <a:ext cx="5244011" cy="532657"/>
              </a:xfrm>
              <a:prstGeom prst="roundRect">
                <a:avLst>
                  <a:gd name="adj" fmla="val 1494"/>
                </a:avLst>
              </a:prstGeom>
              <a:solidFill>
                <a:schemeClr val="accent1">
                  <a:lumMod val="5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1700" dirty="0">
                    <a:solidFill>
                      <a:srgbClr val="EEEEE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 WE CAN SEE IN THE GIVEN STATISTICS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B15FC7-5144-4158-9545-295160B80A96}"/>
              </a:ext>
            </a:extLst>
          </p:cNvPr>
          <p:cNvSpPr txBox="1"/>
          <p:nvPr/>
        </p:nvSpPr>
        <p:spPr>
          <a:xfrm>
            <a:off x="131775" y="67596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Terraform Implementation</a:t>
            </a:r>
          </a:p>
        </p:txBody>
      </p:sp>
      <p:pic>
        <p:nvPicPr>
          <p:cNvPr id="18" name="Picture 1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3A7D2B61-8B2A-4946-9D89-304BE088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2A25CB-5ABA-42AD-9E41-FE8DD169303C}"/>
              </a:ext>
            </a:extLst>
          </p:cNvPr>
          <p:cNvSpPr txBox="1"/>
          <p:nvPr/>
        </p:nvSpPr>
        <p:spPr>
          <a:xfrm>
            <a:off x="255008" y="4271712"/>
            <a:ext cx="5790053" cy="2332481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take this as a reference and prioritise the services they need to focus on for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there is full scope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implement Terraform for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718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APIs.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BA33D-CD0A-4211-B534-AC1EEEDD5AF9}"/>
              </a:ext>
            </a:extLst>
          </p:cNvPr>
          <p:cNvSpPr txBox="1"/>
          <p:nvPr/>
        </p:nvSpPr>
        <p:spPr>
          <a:xfrm flipH="1">
            <a:off x="6149946" y="4271712"/>
            <a:ext cx="5932081" cy="2332480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implementations for the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dominant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interfaces available with respective API such as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Disk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Hosting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VPC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etc. should be done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D2E8F10-65C2-41AB-A495-596B399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37244"/>
              </p:ext>
            </p:extLst>
          </p:nvPr>
        </p:nvGraphicFramePr>
        <p:xfrm>
          <a:off x="255007" y="727820"/>
          <a:ext cx="5790053" cy="322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332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ACD28C-52BB-49E1-A475-4803B357931F}"/>
              </a:ext>
            </a:extLst>
          </p:cNvPr>
          <p:cNvSpPr txBox="1"/>
          <p:nvPr/>
        </p:nvSpPr>
        <p:spPr>
          <a:xfrm>
            <a:off x="131775" y="67596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Migration Studio Readiness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5CFE3-D17E-478D-B4FE-425FEB5C1D3B}"/>
              </a:ext>
            </a:extLst>
          </p:cNvPr>
          <p:cNvSpPr txBox="1"/>
          <p:nvPr/>
        </p:nvSpPr>
        <p:spPr>
          <a:xfrm>
            <a:off x="185631" y="698442"/>
            <a:ext cx="5896263" cy="2911322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Studio supports </a:t>
            </a:r>
            <a:r>
              <a:rPr lang="en-IN" sz="14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to Cloud, Virtual to Cloud, Storage to Cloud, Application to Cloud, Database to Cloud migration.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Services such as </a:t>
            </a:r>
            <a:r>
              <a:rPr lang="en-IN" sz="14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to Cloud </a:t>
            </a:r>
            <a:r>
              <a:rPr lang="en-IN"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IN" sz="14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 to Cloud </a:t>
            </a:r>
            <a:r>
              <a:rPr lang="en-IN"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not supported by Baidu. For migration studio readiness Baidu needs to expose APIs for services such as IMS etc.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5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Services like MSSQL, MySQL, PostgreSQL can be migrated to Baidu cloud.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5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BBA15477-88DB-496D-9009-8C15FD85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BA6DB8-76A7-4D24-89F1-68C2B9229EB8}"/>
              </a:ext>
            </a:extLst>
          </p:cNvPr>
          <p:cNvSpPr txBox="1"/>
          <p:nvPr/>
        </p:nvSpPr>
        <p:spPr>
          <a:xfrm>
            <a:off x="6081894" y="3878321"/>
            <a:ext cx="5982940" cy="2642766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Suggestions and Recommendations :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 supports Storage to Cloud, Application to Cloud and Database to Cloud Services.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Database to Cloud Migration, there is scope for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MSSQL, MySQL and PostgreSQL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database migration on </a:t>
            </a:r>
            <a:r>
              <a:rPr lang="en-I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 cloud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AC5CDC-6E19-48EB-A030-82796871DB1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152756" y="3959231"/>
            <a:ext cx="737571" cy="689169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921FDE-2139-45CB-A443-6C8B3F5D8624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57">
              <a:extLst>
                <a:ext uri="{FF2B5EF4-FFF2-40B4-BE49-F238E27FC236}">
                  <a16:creationId xmlns:a16="http://schemas.microsoft.com/office/drawing/2014/main" id="{841D7994-61E3-4600-B4FB-1C76206F7813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8">
              <a:extLst>
                <a:ext uri="{FF2B5EF4-FFF2-40B4-BE49-F238E27FC236}">
                  <a16:creationId xmlns:a16="http://schemas.microsoft.com/office/drawing/2014/main" id="{8E7E77A1-7792-48ED-9BF0-143993392F1B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43F9DA0-88F4-4DAD-BCCB-5273FC719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33786"/>
              </p:ext>
            </p:extLst>
          </p:nvPr>
        </p:nvGraphicFramePr>
        <p:xfrm>
          <a:off x="259956" y="3690674"/>
          <a:ext cx="5780502" cy="300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8204ACA-EDEF-45F9-84CA-D9F008501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849302"/>
              </p:ext>
            </p:extLst>
          </p:nvPr>
        </p:nvGraphicFramePr>
        <p:xfrm>
          <a:off x="6125952" y="698441"/>
          <a:ext cx="6389705" cy="299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028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C2C - Container Services Shift’M, </a:t>
            </a:r>
            <a:r>
              <a:rPr lang="en-IN" sz="3200" dirty="0" err="1"/>
              <a:t>DockM</a:t>
            </a:r>
            <a:r>
              <a:rPr lang="en-IN" sz="3200" dirty="0"/>
              <a:t> Support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69171F-F1B0-4999-B97A-E3B929545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14554"/>
              </p:ext>
            </p:extLst>
          </p:nvPr>
        </p:nvGraphicFramePr>
        <p:xfrm>
          <a:off x="451661" y="898750"/>
          <a:ext cx="5763493" cy="3276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E41C57F-5174-4DBB-98B1-A41F5C5B918E}"/>
              </a:ext>
            </a:extLst>
          </p:cNvPr>
          <p:cNvSpPr/>
          <p:nvPr/>
        </p:nvSpPr>
        <p:spPr>
          <a:xfrm flipH="1">
            <a:off x="5624223" y="3561674"/>
            <a:ext cx="6491016" cy="2138477"/>
          </a:xfrm>
          <a:prstGeom prst="homePlate">
            <a:avLst/>
          </a:prstGeom>
          <a:solidFill>
            <a:schemeClr val="accent6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Ins="640080" rtlCol="0" anchor="ctr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Services of C2C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DockM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 lightweight management UI which allows you to easily manage your different Docker environments like Docker hosts or Swarm clusters.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Helps users to containerize their we app/API, by providing the source code present under GitHub repository with the help of builder images of Python, Perl, Ruby, NodeJS, .NET Core 2.0, . NET Legacy etc.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 -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E0E58B3-E553-476B-BF05-09558700B1B9}"/>
              </a:ext>
            </a:extLst>
          </p:cNvPr>
          <p:cNvSpPr/>
          <p:nvPr/>
        </p:nvSpPr>
        <p:spPr>
          <a:xfrm>
            <a:off x="91445" y="4704564"/>
            <a:ext cx="6483927" cy="213847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defRPr/>
            </a:pPr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&amp; Recommendations : </a:t>
            </a:r>
          </a:p>
          <a:p>
            <a:pPr>
              <a:defRPr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Baidu can use Shift’M, DockM application of C2C that provides </a:t>
            </a: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lightweight management UI which allows you to easily manage your different Docker environments like Docker hosts or Swarm clusters and provides the kubernetes Dashboard.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E11254-290D-43AC-B98F-2FAFE79813FA}"/>
              </a:ext>
            </a:extLst>
          </p:cNvPr>
          <p:cNvGrpSpPr/>
          <p:nvPr/>
        </p:nvGrpSpPr>
        <p:grpSpPr>
          <a:xfrm>
            <a:off x="6160459" y="1131352"/>
            <a:ext cx="5921569" cy="2197720"/>
            <a:chOff x="-2866181" y="3632565"/>
            <a:chExt cx="5244011" cy="2630038"/>
          </a:xfrm>
        </p:grpSpPr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0C87A4EA-19A1-41E4-B522-228C22A19F63}"/>
                </a:ext>
              </a:extLst>
            </p:cNvPr>
            <p:cNvSpPr/>
            <p:nvPr/>
          </p:nvSpPr>
          <p:spPr>
            <a:xfrm>
              <a:off x="-2866181" y="4165223"/>
              <a:ext cx="5244011" cy="688018"/>
            </a:xfrm>
            <a:prstGeom prst="roundRect">
              <a:avLst>
                <a:gd name="adj" fmla="val 1494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C2C tools for container services provides support for Alibaba cloud.</a:t>
              </a:r>
            </a:p>
          </p:txBody>
        </p:sp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1DD434CC-120B-4E30-B7E6-BF17D3BD14FF}"/>
                </a:ext>
              </a:extLst>
            </p:cNvPr>
            <p:cNvSpPr/>
            <p:nvPr/>
          </p:nvSpPr>
          <p:spPr>
            <a:xfrm>
              <a:off x="-2866181" y="4853243"/>
              <a:ext cx="5244011" cy="650974"/>
            </a:xfrm>
            <a:prstGeom prst="roundRect">
              <a:avLst>
                <a:gd name="adj" fmla="val 108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C2C tools for container services provides support for Qing cloud.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Rounded Rectangle 28">
              <a:extLst>
                <a:ext uri="{FF2B5EF4-FFF2-40B4-BE49-F238E27FC236}">
                  <a16:creationId xmlns:a16="http://schemas.microsoft.com/office/drawing/2014/main" id="{552A256C-A0AB-4224-A060-F6AFF2F35D1B}"/>
                </a:ext>
              </a:extLst>
            </p:cNvPr>
            <p:cNvSpPr/>
            <p:nvPr/>
          </p:nvSpPr>
          <p:spPr>
            <a:xfrm>
              <a:off x="-2866181" y="5504218"/>
              <a:ext cx="5244011" cy="758385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C2C tools for container services does not provide support for Baidu cloud.</a:t>
              </a: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:a16="http://schemas.microsoft.com/office/drawing/2014/main" id="{9B180FFB-12BE-4FE8-86D1-50818B4E790A}"/>
                </a:ext>
              </a:extLst>
            </p:cNvPr>
            <p:cNvSpPr/>
            <p:nvPr/>
          </p:nvSpPr>
          <p:spPr>
            <a:xfrm>
              <a:off x="-2866181" y="3632565"/>
              <a:ext cx="5244011" cy="532656"/>
            </a:xfrm>
            <a:prstGeom prst="roundRect">
              <a:avLst>
                <a:gd name="adj" fmla="val 1494"/>
              </a:avLst>
            </a:prstGeom>
            <a:solidFill>
              <a:schemeClr val="accent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700" dirty="0">
                  <a:solidFill>
                    <a:srgbClr val="EEEEE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 WE CAN SEE IN THE GIVEN 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9B043842-427A-4D82-9C28-E066B4E8D752}"/>
              </a:ext>
            </a:extLst>
          </p:cNvPr>
          <p:cNvSpPr/>
          <p:nvPr/>
        </p:nvSpPr>
        <p:spPr>
          <a:xfrm>
            <a:off x="9741581" y="2699700"/>
            <a:ext cx="1521349" cy="1503518"/>
          </a:xfrm>
          <a:prstGeom prst="donut">
            <a:avLst>
              <a:gd name="adj" fmla="val 20338"/>
            </a:avLst>
          </a:prstGeom>
          <a:solidFill>
            <a:srgbClr val="CA36AA"/>
          </a:solidFill>
          <a:ln>
            <a:solidFill>
              <a:srgbClr val="CA3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7FA7C1C2-7930-49F5-B253-7F03CA6453A1}"/>
              </a:ext>
            </a:extLst>
          </p:cNvPr>
          <p:cNvSpPr/>
          <p:nvPr/>
        </p:nvSpPr>
        <p:spPr>
          <a:xfrm>
            <a:off x="6773179" y="4399134"/>
            <a:ext cx="1521349" cy="1503518"/>
          </a:xfrm>
          <a:prstGeom prst="donut">
            <a:avLst>
              <a:gd name="adj" fmla="val 18661"/>
            </a:avLst>
          </a:prstGeom>
          <a:solidFill>
            <a:srgbClr val="27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8C7121FA-05AF-4BDA-A71C-25E2639102C2}"/>
              </a:ext>
            </a:extLst>
          </p:cNvPr>
          <p:cNvSpPr/>
          <p:nvPr/>
        </p:nvSpPr>
        <p:spPr>
          <a:xfrm>
            <a:off x="4055546" y="2710779"/>
            <a:ext cx="1521349" cy="1503518"/>
          </a:xfrm>
          <a:prstGeom prst="donut">
            <a:avLst>
              <a:gd name="adj" fmla="val 203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B621625-C80D-460C-B77F-5DC6DB38178B}"/>
              </a:ext>
            </a:extLst>
          </p:cNvPr>
          <p:cNvSpPr/>
          <p:nvPr/>
        </p:nvSpPr>
        <p:spPr>
          <a:xfrm>
            <a:off x="1159692" y="4399134"/>
            <a:ext cx="1575867" cy="1503518"/>
          </a:xfrm>
          <a:prstGeom prst="donut">
            <a:avLst>
              <a:gd name="adj" fmla="val 203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`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057AA1-A4B9-4989-BA4F-A576884FD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29968"/>
              </p:ext>
            </p:extLst>
          </p:nvPr>
        </p:nvGraphicFramePr>
        <p:xfrm>
          <a:off x="411347" y="4162084"/>
          <a:ext cx="11483758" cy="28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FE79F67-A792-4288-A683-05A4C691B0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89" b="58800"/>
          <a:stretch/>
        </p:blipFill>
        <p:spPr>
          <a:xfrm>
            <a:off x="10176005" y="3199422"/>
            <a:ext cx="663136" cy="515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162F89-C333-4FA7-8687-57291CFEB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80" y="4883136"/>
            <a:ext cx="1119481" cy="58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D10572-17C7-4CF4-A85B-FB463BDA7E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86" y="4854686"/>
            <a:ext cx="662274" cy="592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744DA-2B42-4655-86C3-BF7BFA73F0EC}"/>
              </a:ext>
            </a:extLst>
          </p:cNvPr>
          <p:cNvSpPr txBox="1"/>
          <p:nvPr/>
        </p:nvSpPr>
        <p:spPr>
          <a:xfrm>
            <a:off x="489570" y="2322259"/>
            <a:ext cx="271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 has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718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APIs out of which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330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SDK’s are implemented.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is implementation scope of further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338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SDKs which is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55%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the remaining SDKs.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00B89-ECC8-4D00-9E71-D9F52C85B55D}"/>
              </a:ext>
            </a:extLst>
          </p:cNvPr>
          <p:cNvSpPr txBox="1"/>
          <p:nvPr/>
        </p:nvSpPr>
        <p:spPr>
          <a:xfrm>
            <a:off x="3245030" y="4578569"/>
            <a:ext cx="2946139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4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We can implement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737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We can implement Interfaces for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718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Chef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We can implement Interfaces for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718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APIs for Baidu.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DEE70-3A9A-4A16-9709-F829A75C334B}"/>
              </a:ext>
            </a:extLst>
          </p:cNvPr>
          <p:cNvSpPr txBox="1"/>
          <p:nvPr/>
        </p:nvSpPr>
        <p:spPr>
          <a:xfrm>
            <a:off x="6084369" y="425603"/>
            <a:ext cx="2855101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Studio supports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to Cloud, Virtual to Cloud, Storage to Cloud, Application to Cloud, Database to Cloud migration. </a:t>
            </a:r>
          </a:p>
          <a:p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 supports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 to Cloud, Application to Cloud and Database to Cloud Services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In Database to Cloud Migration, there is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MSSQL, MySQL and PostgreSQL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migration on Baidu cloud.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Services like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MSSQL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be migrated to Baidu cloud.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30317D-FE56-47B8-B1C2-C5BBB2F5FA5E}"/>
              </a:ext>
            </a:extLst>
          </p:cNvPr>
          <p:cNvSpPr txBox="1"/>
          <p:nvPr/>
        </p:nvSpPr>
        <p:spPr>
          <a:xfrm>
            <a:off x="8865911" y="4551796"/>
            <a:ext cx="2997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 can use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ShiftM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DockM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application of Click2Cloud that provides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lightweight management UI which allows you to easily manage your different Docker environments like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hosts or Swarm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clusters and provides the </a:t>
            </a:r>
            <a:r>
              <a:rPr lang="en-I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kubernetes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Dashboard.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8E0536-5564-4949-BFF3-643B018C8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57" y="3199422"/>
            <a:ext cx="614928" cy="515804"/>
          </a:xfrm>
          <a:prstGeom prst="rect">
            <a:avLst/>
          </a:prstGeom>
        </p:spPr>
      </p:pic>
      <p:pic>
        <p:nvPicPr>
          <p:cNvPr id="21" name="Picture 20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CFE1A65B-190E-42E5-AA3E-8C760748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0A55F0BD-EC45-4014-9D21-37751FD544EA}"/>
              </a:ext>
            </a:extLst>
          </p:cNvPr>
          <p:cNvSpPr txBox="1">
            <a:spLocks/>
          </p:cNvSpPr>
          <p:nvPr/>
        </p:nvSpPr>
        <p:spPr>
          <a:xfrm>
            <a:off x="-581187" y="106121"/>
            <a:ext cx="6734413" cy="7493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                  </a:t>
            </a:r>
            <a:r>
              <a:rPr lang="en-US" sz="3200" spc="-100" dirty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latin typeface="Segoe UI Light" pitchFamily="34" charset="0"/>
                <a:ea typeface="+mn-ea"/>
                <a:cs typeface="Segoe UI Light" panose="020B0502040204020203" pitchFamily="34" charset="0"/>
              </a:rPr>
              <a:t>Suggestion &amp; Recommendations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D7326B-B019-4E33-B6A8-AA0846B0F26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0239" y="49045"/>
            <a:ext cx="573270" cy="535650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2DE48B-43A2-4330-836C-45B20919A1C4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57">
              <a:extLst>
                <a:ext uri="{FF2B5EF4-FFF2-40B4-BE49-F238E27FC236}">
                  <a16:creationId xmlns:a16="http://schemas.microsoft.com/office/drawing/2014/main" id="{E555FFCC-C453-4EF6-84F9-4CC99CD7C9FD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58">
              <a:extLst>
                <a:ext uri="{FF2B5EF4-FFF2-40B4-BE49-F238E27FC236}">
                  <a16:creationId xmlns:a16="http://schemas.microsoft.com/office/drawing/2014/main" id="{76EC0BEC-AEA3-4D90-881B-1EEBEA47150E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3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1681</TotalTime>
  <Words>995</Words>
  <Application>Microsoft Office PowerPoint</Application>
  <PresentationFormat>Widescreen</PresentationFormat>
  <Paragraphs>163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 Black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Rohini Burde</dc:creator>
  <cp:lastModifiedBy>Sachin Jagtap</cp:lastModifiedBy>
  <cp:revision>344</cp:revision>
  <dcterms:created xsi:type="dcterms:W3CDTF">2018-06-08T08:22:36Z</dcterms:created>
  <dcterms:modified xsi:type="dcterms:W3CDTF">2018-06-20T11:00:30Z</dcterms:modified>
</cp:coreProperties>
</file>