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7"/>
  </p:sldMasterIdLst>
  <p:notesMasterIdLst>
    <p:notesMasterId r:id="rId21"/>
  </p:notesMasterIdLst>
  <p:handoutMasterIdLst>
    <p:handoutMasterId r:id="rId22"/>
  </p:handoutMasterIdLst>
  <p:sldIdLst>
    <p:sldId id="257" r:id="rId8"/>
    <p:sldId id="354" r:id="rId9"/>
    <p:sldId id="346" r:id="rId10"/>
    <p:sldId id="1764" r:id="rId11"/>
    <p:sldId id="343" r:id="rId12"/>
    <p:sldId id="1752" r:id="rId13"/>
    <p:sldId id="1773" r:id="rId14"/>
    <p:sldId id="1761" r:id="rId15"/>
    <p:sldId id="1775" r:id="rId16"/>
    <p:sldId id="1766" r:id="rId17"/>
    <p:sldId id="1776" r:id="rId18"/>
    <p:sldId id="265" r:id="rId19"/>
    <p:sldId id="17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EC4A27-EBD8-4E89-A175-A17D4D944841}">
          <p14:sldIdLst>
            <p14:sldId id="257"/>
            <p14:sldId id="354"/>
            <p14:sldId id="346"/>
            <p14:sldId id="1764"/>
            <p14:sldId id="343"/>
            <p14:sldId id="1752"/>
            <p14:sldId id="1773"/>
            <p14:sldId id="1761"/>
            <p14:sldId id="1775"/>
            <p14:sldId id="1766"/>
            <p14:sldId id="1776"/>
            <p14:sldId id="265"/>
            <p14:sldId id="1754"/>
          </p14:sldIdLst>
        </p14:section>
        <p14:section name="Appendix" id="{8FAB1ED8-83DC-46A9-990D-7312E83D37C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CD7"/>
    <a:srgbClr val="000000"/>
    <a:srgbClr val="3DBDD7"/>
    <a:srgbClr val="006C31"/>
    <a:srgbClr val="FFFFFF"/>
    <a:srgbClr val="9B277A"/>
    <a:srgbClr val="FF0000"/>
    <a:srgbClr val="25C6E3"/>
    <a:srgbClr val="D4F434"/>
    <a:srgbClr val="D3F4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5583" autoAdjust="0"/>
  </p:normalViewPr>
  <p:slideViewPr>
    <p:cSldViewPr snapToGrid="0">
      <p:cViewPr>
        <p:scale>
          <a:sx n="59" d="100"/>
          <a:sy n="59" d="100"/>
        </p:scale>
        <p:origin x="1008" y="198"/>
      </p:cViewPr>
      <p:guideLst/>
    </p:cSldViewPr>
  </p:slideViewPr>
  <p:outlineViewPr>
    <p:cViewPr>
      <p:scale>
        <a:sx n="33" d="100"/>
        <a:sy n="33" d="100"/>
      </p:scale>
      <p:origin x="0" y="-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2018/11/28</a:t>
            </a:fld>
            <a:endParaRPr lang="en-ZA"/>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2018/11/28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C05D4-03BF-4AA0-95A6-5190824B4699}" type="slidenum">
              <a:rPr lang="en-US" smtClean="0"/>
              <a:pPr/>
              <a:t>1</a:t>
            </a:fld>
            <a:endParaRPr lang="en-US" dirty="0"/>
          </a:p>
        </p:txBody>
      </p:sp>
    </p:spTree>
    <p:extLst>
      <p:ext uri="{BB962C8B-B14F-4D97-AF65-F5344CB8AC3E}">
        <p14:creationId xmlns:p14="http://schemas.microsoft.com/office/powerpoint/2010/main" val="90278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changes</a:t>
            </a:r>
          </a:p>
        </p:txBody>
      </p:sp>
      <p:sp>
        <p:nvSpPr>
          <p:cNvPr id="4" name="Slide Number Placeholder 3"/>
          <p:cNvSpPr>
            <a:spLocks noGrp="1"/>
          </p:cNvSpPr>
          <p:nvPr>
            <p:ph type="sldNum" sz="quarter" idx="10"/>
          </p:nvPr>
        </p:nvSpPr>
        <p:spPr/>
        <p:txBody>
          <a:bodyPr/>
          <a:lstStyle/>
          <a:p>
            <a:fld id="{8530193B-564F-4854-8A52-728F3FB19C85}" type="slidenum">
              <a:rPr lang="en-ZA" smtClean="0"/>
              <a:t>2</a:t>
            </a:fld>
            <a:endParaRPr lang="en-ZA"/>
          </a:p>
        </p:txBody>
      </p:sp>
    </p:spTree>
    <p:extLst>
      <p:ext uri="{BB962C8B-B14F-4D97-AF65-F5344CB8AC3E}">
        <p14:creationId xmlns:p14="http://schemas.microsoft.com/office/powerpoint/2010/main" val="3299266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3</a:t>
            </a:fld>
            <a:endParaRPr lang="en-ZA"/>
          </a:p>
        </p:txBody>
      </p:sp>
    </p:spTree>
    <p:extLst>
      <p:ext uri="{BB962C8B-B14F-4D97-AF65-F5344CB8AC3E}">
        <p14:creationId xmlns:p14="http://schemas.microsoft.com/office/powerpoint/2010/main" val="100799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4</a:t>
            </a:fld>
            <a:endParaRPr lang="en-ZA"/>
          </a:p>
        </p:txBody>
      </p:sp>
    </p:spTree>
    <p:extLst>
      <p:ext uri="{BB962C8B-B14F-4D97-AF65-F5344CB8AC3E}">
        <p14:creationId xmlns:p14="http://schemas.microsoft.com/office/powerpoint/2010/main" val="3529031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6</a:t>
            </a:fld>
            <a:endParaRPr lang="en-ZA"/>
          </a:p>
        </p:txBody>
      </p:sp>
    </p:spTree>
    <p:extLst>
      <p:ext uri="{BB962C8B-B14F-4D97-AF65-F5344CB8AC3E}">
        <p14:creationId xmlns:p14="http://schemas.microsoft.com/office/powerpoint/2010/main" val="386891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28710A-C000-4BC6-86A5-E27572324581}" type="slidenum">
              <a:rPr lang="en-US" smtClean="0"/>
              <a:t>7</a:t>
            </a:fld>
            <a:endParaRPr lang="en-US"/>
          </a:p>
        </p:txBody>
      </p:sp>
    </p:spTree>
    <p:extLst>
      <p:ext uri="{BB962C8B-B14F-4D97-AF65-F5344CB8AC3E}">
        <p14:creationId xmlns:p14="http://schemas.microsoft.com/office/powerpoint/2010/main" val="220071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8</a:t>
            </a:fld>
            <a:endParaRPr lang="en-ZA"/>
          </a:p>
        </p:txBody>
      </p:sp>
    </p:spTree>
    <p:extLst>
      <p:ext uri="{BB962C8B-B14F-4D97-AF65-F5344CB8AC3E}">
        <p14:creationId xmlns:p14="http://schemas.microsoft.com/office/powerpoint/2010/main" val="142950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30193B-564F-4854-8A52-728F3FB19C85}" type="slidenum">
              <a:rPr lang="en-ZA" smtClean="0"/>
              <a:t>13</a:t>
            </a:fld>
            <a:endParaRPr lang="en-ZA"/>
          </a:p>
        </p:txBody>
      </p:sp>
    </p:spTree>
    <p:extLst>
      <p:ext uri="{BB962C8B-B14F-4D97-AF65-F5344CB8AC3E}">
        <p14:creationId xmlns:p14="http://schemas.microsoft.com/office/powerpoint/2010/main" val="303146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a:t>Add a footer</a:t>
            </a:r>
            <a:endParaRPr lang="en-ZA" dirty="0"/>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a:t>Add a footer</a:t>
            </a:r>
            <a:endParaRPr lang="en-ZA" dirty="0"/>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7609-9BAC-4CBF-934E-3467647AEC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E8DD23-F9EB-495E-BAB8-D3C3A2245594}"/>
              </a:ext>
            </a:extLst>
          </p:cNvPr>
          <p:cNvSpPr>
            <a:spLocks noGrp="1"/>
          </p:cNvSpPr>
          <p:nvPr>
            <p:ph type="dt" sz="half" idx="10"/>
          </p:nvPr>
        </p:nvSpPr>
        <p:spPr/>
        <p:txBody>
          <a:bodyPr/>
          <a:lstStyle/>
          <a:p>
            <a:fld id="{B2CBADE7-EBD0-4431-B109-91C0EF0DB922}" type="datetimeFigureOut">
              <a:rPr lang="en-US" smtClean="0"/>
              <a:t>11/28/2018</a:t>
            </a:fld>
            <a:endParaRPr lang="en-US"/>
          </a:p>
        </p:txBody>
      </p:sp>
      <p:sp>
        <p:nvSpPr>
          <p:cNvPr id="4" name="Footer Placeholder 3">
            <a:extLst>
              <a:ext uri="{FF2B5EF4-FFF2-40B4-BE49-F238E27FC236}">
                <a16:creationId xmlns:a16="http://schemas.microsoft.com/office/drawing/2014/main" id="{A6D1BE89-6BB3-46FD-8662-FD6338DE7A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9BB805-CF20-45AB-8086-91608098D0CC}"/>
              </a:ext>
            </a:extLst>
          </p:cNvPr>
          <p:cNvSpPr>
            <a:spLocks noGrp="1"/>
          </p:cNvSpPr>
          <p:nvPr>
            <p:ph type="sldNum" sz="quarter" idx="12"/>
          </p:nvPr>
        </p:nvSpPr>
        <p:spPr/>
        <p:txBody>
          <a:bodyPr/>
          <a:lstStyle/>
          <a:p>
            <a:fld id="{74B01976-BFBC-4472-B1A0-12D57D769D29}" type="slidenum">
              <a:rPr lang="en-US" smtClean="0"/>
              <a:t>‹#›</a:t>
            </a:fld>
            <a:endParaRPr lang="en-US"/>
          </a:p>
        </p:txBody>
      </p:sp>
    </p:spTree>
    <p:extLst>
      <p:ext uri="{BB962C8B-B14F-4D97-AF65-F5344CB8AC3E}">
        <p14:creationId xmlns:p14="http://schemas.microsoft.com/office/powerpoint/2010/main" val="3797041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a:t>Add a footer</a:t>
            </a:r>
            <a:endParaRPr lang="en-ZA" dirty="0"/>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476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6320-82C8-41DE-B710-D640F34C9A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6598DB-5BF7-493F-8540-1775E4966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40B21-D373-4A7C-BE1A-7E03C7832813}"/>
              </a:ext>
            </a:extLst>
          </p:cNvPr>
          <p:cNvSpPr>
            <a:spLocks noGrp="1"/>
          </p:cNvSpPr>
          <p:nvPr>
            <p:ph type="dt" sz="half" idx="10"/>
          </p:nvPr>
        </p:nvSpPr>
        <p:spPr/>
        <p:txBody>
          <a:bodyPr/>
          <a:lstStyle/>
          <a:p>
            <a:fld id="{B2CBADE7-EBD0-4431-B109-91C0EF0DB922}" type="datetimeFigureOut">
              <a:rPr lang="en-US" smtClean="0"/>
              <a:t>11/28/2018</a:t>
            </a:fld>
            <a:endParaRPr lang="en-US"/>
          </a:p>
        </p:txBody>
      </p:sp>
      <p:sp>
        <p:nvSpPr>
          <p:cNvPr id="5" name="Footer Placeholder 4">
            <a:extLst>
              <a:ext uri="{FF2B5EF4-FFF2-40B4-BE49-F238E27FC236}">
                <a16:creationId xmlns:a16="http://schemas.microsoft.com/office/drawing/2014/main" id="{5C3D1E18-0EDE-407A-8A69-9735C3554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3B996-3CBA-44E3-A587-21E90E08736C}"/>
              </a:ext>
            </a:extLst>
          </p:cNvPr>
          <p:cNvSpPr>
            <a:spLocks noGrp="1"/>
          </p:cNvSpPr>
          <p:nvPr>
            <p:ph type="sldNum" sz="quarter" idx="12"/>
          </p:nvPr>
        </p:nvSpPr>
        <p:spPr/>
        <p:txBody>
          <a:bodyPr/>
          <a:lstStyle/>
          <a:p>
            <a:fld id="{74B01976-BFBC-4472-B1A0-12D57D769D29}" type="slidenum">
              <a:rPr lang="en-US" smtClean="0"/>
              <a:t>‹#›</a:t>
            </a:fld>
            <a:endParaRPr lang="en-US"/>
          </a:p>
        </p:txBody>
      </p:sp>
    </p:spTree>
    <p:extLst>
      <p:ext uri="{BB962C8B-B14F-4D97-AF65-F5344CB8AC3E}">
        <p14:creationId xmlns:p14="http://schemas.microsoft.com/office/powerpoint/2010/main" val="4242564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a:t>Add a footer</a:t>
            </a:r>
            <a:endParaRPr lang="en-ZA" dirty="0"/>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65846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0AC9-7092-4A3A-AADE-4EAE207C3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28C415-1E95-4D17-91C1-1F160A2441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05213-D27D-463E-B140-F00593D32EF5}"/>
              </a:ext>
            </a:extLst>
          </p:cNvPr>
          <p:cNvSpPr>
            <a:spLocks noGrp="1"/>
          </p:cNvSpPr>
          <p:nvPr>
            <p:ph type="dt" sz="half" idx="10"/>
          </p:nvPr>
        </p:nvSpPr>
        <p:spPr/>
        <p:txBody>
          <a:bodyPr/>
          <a:lstStyle/>
          <a:p>
            <a:fld id="{B7616E1C-2CA3-468E-8C78-7FBDC310C741}" type="datetimeFigureOut">
              <a:rPr lang="en-US" smtClean="0"/>
              <a:t>11/28/2018</a:t>
            </a:fld>
            <a:endParaRPr lang="en-US"/>
          </a:p>
        </p:txBody>
      </p:sp>
      <p:sp>
        <p:nvSpPr>
          <p:cNvPr id="5" name="Footer Placeholder 4">
            <a:extLst>
              <a:ext uri="{FF2B5EF4-FFF2-40B4-BE49-F238E27FC236}">
                <a16:creationId xmlns:a16="http://schemas.microsoft.com/office/drawing/2014/main" id="{A5846E97-BCA6-47BD-918E-9DB19F63D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3C79E-1990-474A-90C9-C56DF5AB6DAC}"/>
              </a:ext>
            </a:extLst>
          </p:cNvPr>
          <p:cNvSpPr>
            <a:spLocks noGrp="1"/>
          </p:cNvSpPr>
          <p:nvPr>
            <p:ph type="sldNum" sz="quarter" idx="12"/>
          </p:nvPr>
        </p:nvSpPr>
        <p:spPr/>
        <p:txBody>
          <a:bodyPr/>
          <a:lstStyle/>
          <a:p>
            <a:fld id="{3DF5D6FF-A719-41B1-B53C-211268FFB7D5}" type="slidenum">
              <a:rPr lang="en-US" smtClean="0"/>
              <a:t>‹#›</a:t>
            </a:fld>
            <a:endParaRPr lang="en-US"/>
          </a:p>
        </p:txBody>
      </p:sp>
    </p:spTree>
    <p:extLst>
      <p:ext uri="{BB962C8B-B14F-4D97-AF65-F5344CB8AC3E}">
        <p14:creationId xmlns:p14="http://schemas.microsoft.com/office/powerpoint/2010/main" val="91809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a:t>Add a footer</a:t>
            </a: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a:t>Add a footer</a:t>
            </a: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dirty="0"/>
              <a:t>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a:t>Add a footer</a:t>
            </a:r>
            <a:endParaRPr lang="en-ZA" dirty="0"/>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Enter your caption</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Thank You</a:t>
            </a:r>
            <a:endParaRPr lang="en-ZA" dirty="0"/>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ZA" smtClean="0"/>
              <a:pPr/>
              <a:t>‹#›</a:t>
            </a:fld>
            <a:endParaRPr lang="en-ZA"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AA541BD-2317-4210-9238-40DB57229582}"/>
              </a:ext>
            </a:extLst>
          </p:cNvPr>
          <p:cNvSpPr/>
          <p:nvPr/>
        </p:nvSpPr>
        <p:spPr>
          <a:xfrm>
            <a:off x="9777413" y="6371350"/>
            <a:ext cx="1982587" cy="43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2" descr="C:\Users\nilesh.nagose\Desktop\Click2Cloud\Logo\Final Logo\click2cloud-logo-lightBG-250x200.png">
            <a:extLst>
              <a:ext uri="{FF2B5EF4-FFF2-40B4-BE49-F238E27FC236}">
                <a16:creationId xmlns:a16="http://schemas.microsoft.com/office/drawing/2014/main" id="{7314EB52-AE0E-4803-A5BC-DDC8A8C35119}"/>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987867" y="6372938"/>
            <a:ext cx="515648" cy="4125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6C6AC5C-7CDB-4E49-8B79-C5397655C814}"/>
              </a:ext>
            </a:extLst>
          </p:cNvPr>
          <p:cNvSpPr txBox="1"/>
          <p:nvPr/>
        </p:nvSpPr>
        <p:spPr>
          <a:xfrm>
            <a:off x="10535554" y="6415800"/>
            <a:ext cx="1119416" cy="338554"/>
          </a:xfrm>
          <a:prstGeom prst="rect">
            <a:avLst/>
          </a:prstGeom>
          <a:noFill/>
        </p:spPr>
        <p:txBody>
          <a:bodyPr wrap="square" rtlCol="0">
            <a:spAutoFit/>
          </a:bodyPr>
          <a:lstStyle/>
          <a:p>
            <a:r>
              <a:rPr lang="en-US" sz="800" dirty="0">
                <a:latin typeface="Segoe UI Light" panose="020B0502040204020203" pitchFamily="34" charset="0"/>
                <a:cs typeface="Segoe UI Light" panose="020B0502040204020203" pitchFamily="34" charset="0"/>
              </a:rPr>
              <a:t>Cloud Migration Technology Company</a:t>
            </a:r>
            <a:endParaRPr lang="en-IN" sz="80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68" r:id="rId15"/>
    <p:sldLayoutId id="2147483670" r:id="rId16"/>
    <p:sldLayoutId id="2147483672" r:id="rId17"/>
    <p:sldLayoutId id="2147483673" r:id="rId18"/>
    <p:sldLayoutId id="2147483674" r:id="rId19"/>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9.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Layout" Target="../slideLayouts/slideLayout18.xml"/><Relationship Id="rId6" Type="http://schemas.openxmlformats.org/officeDocument/2006/relationships/image" Target="../media/image42.jpeg"/><Relationship Id="rId5" Type="http://schemas.openxmlformats.org/officeDocument/2006/relationships/image" Target="../media/image2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26" Type="http://schemas.openxmlformats.org/officeDocument/2006/relationships/image" Target="../media/image14.jpeg"/><Relationship Id="rId3" Type="http://schemas.openxmlformats.org/officeDocument/2006/relationships/image" Target="../media/image44.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5" Type="http://schemas.openxmlformats.org/officeDocument/2006/relationships/image" Target="../media/image11.png"/><Relationship Id="rId2" Type="http://schemas.openxmlformats.org/officeDocument/2006/relationships/image" Target="../media/image43.jpeg"/><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slideLayout" Target="../slideLayouts/slideLayout19.xml"/><Relationship Id="rId6" Type="http://schemas.openxmlformats.org/officeDocument/2006/relationships/image" Target="../media/image47.png"/><Relationship Id="rId11" Type="http://schemas.openxmlformats.org/officeDocument/2006/relationships/image" Target="../media/image52.gif"/><Relationship Id="rId24" Type="http://schemas.openxmlformats.org/officeDocument/2006/relationships/image" Target="../media/image42.jpeg"/><Relationship Id="rId5" Type="http://schemas.openxmlformats.org/officeDocument/2006/relationships/image" Target="../media/image46.jpeg"/><Relationship Id="rId15" Type="http://schemas.openxmlformats.org/officeDocument/2006/relationships/image" Target="../media/image56.jpg"/><Relationship Id="rId23" Type="http://schemas.openxmlformats.org/officeDocument/2006/relationships/image" Target="../media/image64.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3.png"/></Relationships>
</file>

<file path=ppt/slides/_rels/slide13.xml.rels><?xml version="1.0" encoding="UTF-8" standalone="yes"?>
<Relationships xmlns="http://schemas.openxmlformats.org/package/2006/relationships"><Relationship Id="rId8" Type="http://schemas.openxmlformats.org/officeDocument/2006/relationships/hyperlink" Target="http://www.click2yun.com/" TargetMode="External"/><Relationship Id="rId3" Type="http://schemas.openxmlformats.org/officeDocument/2006/relationships/hyperlink" Target="mailto:contact@click2cloud.net" TargetMode="External"/><Relationship Id="rId7" Type="http://schemas.openxmlformats.org/officeDocument/2006/relationships/hyperlink" Target="mailto:contact@click2yun.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www.click2cloud.net/"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7.png"/><Relationship Id="rId11" Type="http://schemas.microsoft.com/office/2007/relationships/hdphoto" Target="../media/hdphoto3.wdp"/><Relationship Id="rId5" Type="http://schemas.openxmlformats.org/officeDocument/2006/relationships/image" Target="../media/image1.png"/><Relationship Id="rId15" Type="http://schemas.openxmlformats.org/officeDocument/2006/relationships/image" Target="../media/image14.jpeg"/><Relationship Id="rId10"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9.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jpe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png"/><Relationship Id="rId3" Type="http://schemas.openxmlformats.org/officeDocument/2006/relationships/image" Target="../media/image17.png"/><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25.png"/><Relationship Id="rId11" Type="http://schemas.openxmlformats.org/officeDocument/2006/relationships/image" Target="../media/image28.png"/><Relationship Id="rId5" Type="http://schemas.openxmlformats.org/officeDocument/2006/relationships/image" Target="../media/image14.jpeg"/><Relationship Id="rId10" Type="http://schemas.openxmlformats.org/officeDocument/2006/relationships/image" Target="../media/image11.png"/><Relationship Id="rId4" Type="http://schemas.openxmlformats.org/officeDocument/2006/relationships/image" Target="../media/image2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4.jpeg"/><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7.png"/><Relationship Id="rId5" Type="http://schemas.openxmlformats.org/officeDocument/2006/relationships/image" Target="../media/image14.jpe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lick2Cloud/manageiq" TargetMode="External"/><Relationship Id="rId7" Type="http://schemas.openxmlformats.org/officeDocument/2006/relationships/image" Target="../media/image14.jpeg"/><Relationship Id="rId2" Type="http://schemas.openxmlformats.org/officeDocument/2006/relationships/image" Target="../media/image38.png"/><Relationship Id="rId1" Type="http://schemas.openxmlformats.org/officeDocument/2006/relationships/slideLayout" Target="../slideLayouts/slideLayout18.xml"/><Relationship Id="rId6" Type="http://schemas.openxmlformats.org/officeDocument/2006/relationships/hyperlink" Target="https://github.com/Click2Cloud/manageiq-providers-telefonica.git" TargetMode="External"/><Relationship Id="rId5" Type="http://schemas.openxmlformats.org/officeDocument/2006/relationships/hyperlink" Target="https://github.com/Click2Cloud/manageiq-ui-classic" TargetMode="External"/><Relationship Id="rId4" Type="http://schemas.openxmlformats.org/officeDocument/2006/relationships/hyperlink" Target="https://github.com/Click2Cloud/manageiq-sche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flipH="1">
            <a:off x="486382" y="26634"/>
            <a:ext cx="11705618" cy="5972784"/>
            <a:chOff x="0" y="0"/>
            <a:chExt cx="8536489" cy="4185186"/>
          </a:xfrm>
        </p:grpSpPr>
        <p:pic>
          <p:nvPicPr>
            <p:cNvPr id="32" name="Picture 31" descr="bigstock-Group-Of-Young-People-Stacking-64470934.jpg"/>
            <p:cNvPicPr>
              <a:picLocks noChangeAspect="1"/>
            </p:cNvPicPr>
            <p:nvPr/>
          </p:nvPicPr>
          <p:blipFill>
            <a:blip r:embed="rId3" cstate="print"/>
            <a:stretch>
              <a:fillRect/>
            </a:stretch>
          </p:blipFill>
          <p:spPr>
            <a:xfrm>
              <a:off x="0" y="0"/>
              <a:ext cx="5741438" cy="3992351"/>
            </a:xfrm>
            <a:prstGeom prst="rect">
              <a:avLst/>
            </a:prstGeom>
          </p:spPr>
        </p:pic>
        <p:sp>
          <p:nvSpPr>
            <p:cNvPr id="33" name="Isosceles Triangle 32"/>
            <p:cNvSpPr/>
            <p:nvPr/>
          </p:nvSpPr>
          <p:spPr>
            <a:xfrm>
              <a:off x="2962151" y="1"/>
              <a:ext cx="5574338" cy="418518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p:cNvSpPr/>
          <p:nvPr/>
        </p:nvSpPr>
        <p:spPr>
          <a:xfrm>
            <a:off x="-8" y="5713824"/>
            <a:ext cx="7261412" cy="10345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179094" y="5697583"/>
            <a:ext cx="8012906" cy="116041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6203576"/>
            <a:ext cx="7261412" cy="6544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p:cNvSpPr/>
          <p:nvPr/>
        </p:nvSpPr>
        <p:spPr>
          <a:xfrm>
            <a:off x="3328554" y="5596410"/>
            <a:ext cx="1700646" cy="102101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24536" y="2973681"/>
            <a:ext cx="6365462" cy="1055810"/>
          </a:xfrm>
          <a:custGeom>
            <a:avLst/>
            <a:gdLst>
              <a:gd name="connsiteX0" fmla="*/ 0 w 6244619"/>
              <a:gd name="connsiteY0" fmla="*/ 0 h 830997"/>
              <a:gd name="connsiteX1" fmla="*/ 6244619 w 6244619"/>
              <a:gd name="connsiteY1" fmla="*/ 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62019 w 6244619"/>
              <a:gd name="connsiteY1" fmla="*/ 635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12700 h 843697"/>
              <a:gd name="connsiteX1" fmla="*/ 5698519 w 6244619"/>
              <a:gd name="connsiteY1" fmla="*/ 0 h 843697"/>
              <a:gd name="connsiteX2" fmla="*/ 6244619 w 6244619"/>
              <a:gd name="connsiteY2" fmla="*/ 843697 h 843697"/>
              <a:gd name="connsiteX3" fmla="*/ 0 w 6244619"/>
              <a:gd name="connsiteY3" fmla="*/ 843697 h 843697"/>
              <a:gd name="connsiteX4" fmla="*/ 0 w 6244619"/>
              <a:gd name="connsiteY4" fmla="*/ 12700 h 8436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1270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711219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84610 w 6244619"/>
              <a:gd name="connsiteY1" fmla="*/ 5080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568735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44619"/>
              <a:gd name="connsiteY0" fmla="*/ 0 h 830997"/>
              <a:gd name="connsiteX1" fmla="*/ 5626933 w 6244619"/>
              <a:gd name="connsiteY1" fmla="*/ 2581 h 830997"/>
              <a:gd name="connsiteX2" fmla="*/ 6244619 w 6244619"/>
              <a:gd name="connsiteY2" fmla="*/ 830997 h 830997"/>
              <a:gd name="connsiteX3" fmla="*/ 0 w 6244619"/>
              <a:gd name="connsiteY3" fmla="*/ 830997 h 830997"/>
              <a:gd name="connsiteX4" fmla="*/ 0 w 6244619"/>
              <a:gd name="connsiteY4" fmla="*/ 0 h 830997"/>
              <a:gd name="connsiteX0" fmla="*/ 0 w 6296477"/>
              <a:gd name="connsiteY0" fmla="*/ 0 h 834746"/>
              <a:gd name="connsiteX1" fmla="*/ 5626933 w 6296477"/>
              <a:gd name="connsiteY1" fmla="*/ 2581 h 834746"/>
              <a:gd name="connsiteX2" fmla="*/ 6296477 w 6296477"/>
              <a:gd name="connsiteY2" fmla="*/ 834746 h 834746"/>
              <a:gd name="connsiteX3" fmla="*/ 0 w 6296477"/>
              <a:gd name="connsiteY3" fmla="*/ 830997 h 834746"/>
              <a:gd name="connsiteX4" fmla="*/ 0 w 6296477"/>
              <a:gd name="connsiteY4" fmla="*/ 0 h 834746"/>
              <a:gd name="connsiteX0" fmla="*/ 0 w 6301191"/>
              <a:gd name="connsiteY0" fmla="*/ 0 h 830998"/>
              <a:gd name="connsiteX1" fmla="*/ 5626933 w 6301191"/>
              <a:gd name="connsiteY1" fmla="*/ 2581 h 830998"/>
              <a:gd name="connsiteX2" fmla="*/ 6301191 w 6301191"/>
              <a:gd name="connsiteY2" fmla="*/ 830998 h 830998"/>
              <a:gd name="connsiteX3" fmla="*/ 0 w 6301191"/>
              <a:gd name="connsiteY3" fmla="*/ 830997 h 830998"/>
              <a:gd name="connsiteX4" fmla="*/ 0 w 6301191"/>
              <a:gd name="connsiteY4" fmla="*/ 0 h 83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1191" h="830998">
                <a:moveTo>
                  <a:pt x="0" y="0"/>
                </a:moveTo>
                <a:lnTo>
                  <a:pt x="5626933" y="2581"/>
                </a:lnTo>
                <a:lnTo>
                  <a:pt x="6301191" y="830998"/>
                </a:lnTo>
                <a:lnTo>
                  <a:pt x="0" y="830997"/>
                </a:lnTo>
                <a:lnTo>
                  <a:pt x="0" y="0"/>
                </a:lnTo>
                <a:close/>
              </a:path>
            </a:pathLst>
          </a:custGeom>
          <a:solidFill>
            <a:srgbClr val="00B0F0"/>
          </a:solidFill>
        </p:spPr>
        <p:txBody>
          <a:bodyPr wrap="square" rtlCol="0" anchor="ctr" anchorCtr="0">
            <a:noAutofit/>
          </a:bodyPr>
          <a:lstStyle/>
          <a:p>
            <a:endParaRPr lang="en-US" sz="2400" dirty="0">
              <a:latin typeface="Bahnschrift Light" panose="020B0502040204020203" pitchFamily="34" charset="0"/>
              <a:cs typeface="Segoe UI Light" panose="020B0502040204020203" pitchFamily="34" charset="0"/>
            </a:endParaRPr>
          </a:p>
        </p:txBody>
      </p:sp>
      <p:sp>
        <p:nvSpPr>
          <p:cNvPr id="20" name="Rectangle 19"/>
          <p:cNvSpPr/>
          <p:nvPr/>
        </p:nvSpPr>
        <p:spPr>
          <a:xfrm>
            <a:off x="1097971" y="6303378"/>
            <a:ext cx="2561778" cy="490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050" dirty="0">
                <a:solidFill>
                  <a:schemeClr val="bg1"/>
                </a:solidFill>
                <a:latin typeface="Segoe UI Light" panose="020B0502040204020203" pitchFamily="34" charset="0"/>
                <a:cs typeface="Segoe UI Light" panose="020B0502040204020203" pitchFamily="34" charset="0"/>
              </a:rPr>
              <a:t>2549 152nd NE Ave, Redmond 98052, WA USA.</a:t>
            </a:r>
            <a:r>
              <a:rPr lang="en-IN" sz="1050" dirty="0">
                <a:solidFill>
                  <a:schemeClr val="bg1"/>
                </a:solidFill>
                <a:latin typeface="Segoe UI Light" panose="020B0502040204020203" pitchFamily="34" charset="0"/>
                <a:cs typeface="Segoe UI Light" panose="020B0502040204020203" pitchFamily="34" charset="0"/>
              </a:rPr>
              <a:t>  </a:t>
            </a:r>
          </a:p>
        </p:txBody>
      </p:sp>
      <p:pic>
        <p:nvPicPr>
          <p:cNvPr id="67" name="Picture 4" descr="http://vignette4.wikia.nocookie.net/uncyclopedia/images/a/a5/US_flag.png/revision/latest?cb=2005120900115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157" y="6303378"/>
            <a:ext cx="932591" cy="490776"/>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p:cNvSpPr txBox="1"/>
          <p:nvPr/>
        </p:nvSpPr>
        <p:spPr>
          <a:xfrm>
            <a:off x="3640699" y="6387181"/>
            <a:ext cx="3620705"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2"/>
            <a:r>
              <a:rPr lang="en-US" sz="1050" dirty="0">
                <a:latin typeface="Segoe UI Light" panose="020B0502040204020203" pitchFamily="34" charset="0"/>
                <a:cs typeface="Segoe UI Light" panose="020B0502040204020203" pitchFamily="34" charset="0"/>
              </a:rPr>
              <a:t>Plot No. 21, IT Park, Wing - A, 1st Floor, </a:t>
            </a:r>
            <a:r>
              <a:rPr lang="en-US" sz="1050" dirty="0" err="1">
                <a:latin typeface="Segoe UI Light" panose="020B0502040204020203" pitchFamily="34" charset="0"/>
                <a:cs typeface="Segoe UI Light" panose="020B0502040204020203" pitchFamily="34" charset="0"/>
              </a:rPr>
              <a:t>Gayatri</a:t>
            </a:r>
            <a:r>
              <a:rPr lang="en-US" sz="1050" dirty="0">
                <a:latin typeface="Segoe UI Light" panose="020B0502040204020203" pitchFamily="34" charset="0"/>
                <a:cs typeface="Segoe UI Light" panose="020B0502040204020203" pitchFamily="34" charset="0"/>
              </a:rPr>
              <a:t> Nagar, Nagpur, Maharashtra 440022 </a:t>
            </a:r>
          </a:p>
        </p:txBody>
      </p:sp>
      <p:pic>
        <p:nvPicPr>
          <p:cNvPr id="70" name="Picture 8" descr="http://www.clker.com/cliparts/J/6/u/w/s/M/flag-of-india-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0763" y="6303379"/>
            <a:ext cx="736164" cy="4907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C:\Users\nilesh.nagose\Desktop\Click2Cloud\Logo\Final Logo\click2cloud-logo-lightBG-250x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1451" y="1599091"/>
            <a:ext cx="1463040" cy="117043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F9679EE0-AA30-4E0F-AA16-E7E55BAC978A}"/>
              </a:ext>
            </a:extLst>
          </p:cNvPr>
          <p:cNvSpPr txBox="1"/>
          <p:nvPr/>
        </p:nvSpPr>
        <p:spPr>
          <a:xfrm>
            <a:off x="8175804" y="6365881"/>
            <a:ext cx="3647601"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en-US"/>
            </a:defPPr>
            <a:lvl1pPr>
              <a:defRPr sz="1050">
                <a:solidFill>
                  <a:schemeClr val="bg1"/>
                </a:solidFill>
                <a:latin typeface="Segoe UI Light" panose="020B0502040204020203" pitchFamily="34" charset="0"/>
                <a:cs typeface="Segoe UI Light"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North Taikoo Li, 11 </a:t>
            </a:r>
            <a:r>
              <a:rPr lang="en-US" dirty="0" err="1"/>
              <a:t>Saniltun</a:t>
            </a:r>
            <a:r>
              <a:rPr lang="en-US" dirty="0"/>
              <a:t> Road, TWR N3 3/F, Chaoyang, Beijing </a:t>
            </a:r>
            <a:endParaRPr lang="en-US" dirty="0">
              <a:solidFill>
                <a:schemeClr val="lt1"/>
              </a:solidFill>
            </a:endParaRPr>
          </a:p>
        </p:txBody>
      </p:sp>
      <p:pic>
        <p:nvPicPr>
          <p:cNvPr id="27" name="Picture 2" descr="Image result for china flag image">
            <a:extLst>
              <a:ext uri="{FF2B5EF4-FFF2-40B4-BE49-F238E27FC236}">
                <a16:creationId xmlns:a16="http://schemas.microsoft.com/office/drawing/2014/main" id="{A6C7E7D2-C1FF-405A-B4D0-EC992E1887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90389" y="6307079"/>
            <a:ext cx="726090" cy="4840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FDD8BB0-FB15-4F40-B446-0EDDB82C9DF2}"/>
              </a:ext>
            </a:extLst>
          </p:cNvPr>
          <p:cNvSpPr txBox="1"/>
          <p:nvPr/>
        </p:nvSpPr>
        <p:spPr>
          <a:xfrm>
            <a:off x="621451" y="3115157"/>
            <a:ext cx="5912083" cy="769441"/>
          </a:xfrm>
          <a:prstGeom prst="rect">
            <a:avLst/>
          </a:prstGeom>
          <a:noFill/>
        </p:spPr>
        <p:txBody>
          <a:bodyPr wrap="square" rtlCol="0">
            <a:spAutoFit/>
          </a:bodyPr>
          <a:lstStyle/>
          <a:p>
            <a:r>
              <a:rPr lang="en-US" sz="4400" b="1" dirty="0" err="1">
                <a:solidFill>
                  <a:schemeClr val="bg1"/>
                </a:solidFill>
                <a:latin typeface="Bahnschrift Light" panose="020B0502040204020203" pitchFamily="34" charset="0"/>
              </a:rPr>
              <a:t>ManageIQ</a:t>
            </a:r>
            <a:r>
              <a:rPr lang="en-US" sz="4400" b="1" dirty="0">
                <a:solidFill>
                  <a:schemeClr val="bg1"/>
                </a:solidFill>
                <a:latin typeface="Bahnschrift Light" panose="020B0502040204020203" pitchFamily="34" charset="0"/>
              </a:rPr>
              <a:t>-Telefonica</a:t>
            </a:r>
          </a:p>
        </p:txBody>
      </p:sp>
    </p:spTree>
    <p:extLst>
      <p:ext uri="{BB962C8B-B14F-4D97-AF65-F5344CB8AC3E}">
        <p14:creationId xmlns:p14="http://schemas.microsoft.com/office/powerpoint/2010/main" val="333964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indoor, black&#10;&#10;Description automatically generated">
            <a:extLst>
              <a:ext uri="{FF2B5EF4-FFF2-40B4-BE49-F238E27FC236}">
                <a16:creationId xmlns:a16="http://schemas.microsoft.com/office/drawing/2014/main" id="{814B2A2A-E0A1-4E3C-9CB5-693DC88281B9}"/>
              </a:ext>
            </a:extLst>
          </p:cNvPr>
          <p:cNvPicPr>
            <a:picLocks noChangeAspect="1"/>
          </p:cNvPicPr>
          <p:nvPr/>
        </p:nvPicPr>
        <p:blipFill>
          <a:blip r:embed="rId2"/>
          <a:stretch>
            <a:fillRect/>
          </a:stretch>
        </p:blipFill>
        <p:spPr>
          <a:xfrm>
            <a:off x="316710" y="1187274"/>
            <a:ext cx="6483073" cy="4991966"/>
          </a:xfrm>
          <a:prstGeom prst="rect">
            <a:avLst/>
          </a:prstGeom>
        </p:spPr>
      </p:pic>
      <p:sp>
        <p:nvSpPr>
          <p:cNvPr id="27" name="Rectangle: Rounded Corners 26">
            <a:extLst>
              <a:ext uri="{FF2B5EF4-FFF2-40B4-BE49-F238E27FC236}">
                <a16:creationId xmlns:a16="http://schemas.microsoft.com/office/drawing/2014/main" id="{2B6FB3ED-C7DC-4498-9F73-EA7673166410}"/>
              </a:ext>
            </a:extLst>
          </p:cNvPr>
          <p:cNvSpPr/>
          <p:nvPr/>
        </p:nvSpPr>
        <p:spPr>
          <a:xfrm>
            <a:off x="8444368" y="3110014"/>
            <a:ext cx="2273507" cy="1146487"/>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r="100000" b="100000"/>
            </a:path>
            <a:tileRect l="-100000" t="-10000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solidFill>
                  <a:schemeClr val="tx1"/>
                </a:solidFill>
                <a:latin typeface="Segoe UI" panose="020B0502040204020203" pitchFamily="34" charset="0"/>
                <a:cs typeface="Segoe UI" panose="020B0502040204020203" pitchFamily="34" charset="0"/>
              </a:rPr>
              <a:t>Network</a:t>
            </a:r>
            <a:endParaRPr lang="en-US" sz="1600" b="1" dirty="0">
              <a:solidFill>
                <a:schemeClr val="tx1"/>
              </a:solidFill>
              <a:latin typeface="Segoe UI" panose="020B0502040204020203" pitchFamily="34" charset="0"/>
              <a:cs typeface="Segoe UI" panose="020B0502040204020203" pitchFamily="34" charset="0"/>
            </a:endParaRPr>
          </a:p>
          <a:p>
            <a:pPr algn="ctr"/>
            <a:r>
              <a:rPr lang="en-US" sz="1400" dirty="0">
                <a:solidFill>
                  <a:schemeClr val="tx1"/>
                </a:solidFill>
                <a:latin typeface="Segoe UI" panose="020B0502040204020203" pitchFamily="34" charset="0"/>
                <a:cs typeface="Segoe UI" panose="020B0502040204020203" pitchFamily="34" charset="0"/>
              </a:rPr>
              <a:t>Load Balancer</a:t>
            </a:r>
          </a:p>
        </p:txBody>
      </p:sp>
      <p:sp>
        <p:nvSpPr>
          <p:cNvPr id="20" name="Rectangle: Rounded Corners 19">
            <a:extLst>
              <a:ext uri="{FF2B5EF4-FFF2-40B4-BE49-F238E27FC236}">
                <a16:creationId xmlns:a16="http://schemas.microsoft.com/office/drawing/2014/main" id="{2787A153-4C30-40E5-BC42-3FD78D8C3DED}"/>
              </a:ext>
            </a:extLst>
          </p:cNvPr>
          <p:cNvSpPr/>
          <p:nvPr/>
        </p:nvSpPr>
        <p:spPr>
          <a:xfrm>
            <a:off x="7331847" y="1861934"/>
            <a:ext cx="2273507" cy="1146487"/>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r="100000" b="100000"/>
            </a:path>
            <a:tileRect l="-100000" t="-10000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latin typeface="Segoe UI" panose="020B0502040204020203" pitchFamily="34" charset="0"/>
                <a:cs typeface="Segoe UI" panose="020B0502040204020203" pitchFamily="34" charset="0"/>
              </a:rPr>
              <a:t>Control</a:t>
            </a:r>
            <a:endParaRPr lang="en-US" sz="1600" b="1" dirty="0">
              <a:solidFill>
                <a:schemeClr val="tx1"/>
              </a:solidFill>
              <a:latin typeface="Segoe UI" panose="020B0502040204020203" pitchFamily="34" charset="0"/>
              <a:cs typeface="Segoe UI" panose="020B0502040204020203" pitchFamily="34" charset="0"/>
            </a:endParaRPr>
          </a:p>
          <a:p>
            <a:pPr algn="ctr"/>
            <a:r>
              <a:rPr lang="en-US" sz="1400" dirty="0">
                <a:solidFill>
                  <a:schemeClr val="tx1"/>
                </a:solidFill>
                <a:latin typeface="Segoe UI" panose="020B0502040204020203" pitchFamily="34" charset="0"/>
                <a:cs typeface="Segoe UI" panose="020B0502040204020203" pitchFamily="34" charset="0"/>
              </a:rPr>
              <a:t>Explorer Simulation</a:t>
            </a:r>
          </a:p>
          <a:p>
            <a:pPr algn="ctr"/>
            <a:r>
              <a:rPr lang="en-US" sz="1400" dirty="0">
                <a:solidFill>
                  <a:schemeClr val="tx1"/>
                </a:solidFill>
                <a:latin typeface="Segoe UI" panose="020B0502040204020203" pitchFamily="34" charset="0"/>
                <a:cs typeface="Segoe UI" panose="020B0502040204020203" pitchFamily="34" charset="0"/>
              </a:rPr>
              <a:t>Import/Export Log</a:t>
            </a:r>
          </a:p>
        </p:txBody>
      </p:sp>
      <p:sp>
        <p:nvSpPr>
          <p:cNvPr id="24" name="Rectangle: Rounded Corners 23">
            <a:extLst>
              <a:ext uri="{FF2B5EF4-FFF2-40B4-BE49-F238E27FC236}">
                <a16:creationId xmlns:a16="http://schemas.microsoft.com/office/drawing/2014/main" id="{1C17F304-32A5-4708-B29E-BDF34D3C07ED}"/>
              </a:ext>
            </a:extLst>
          </p:cNvPr>
          <p:cNvSpPr/>
          <p:nvPr/>
        </p:nvSpPr>
        <p:spPr>
          <a:xfrm>
            <a:off x="6096000" y="3099552"/>
            <a:ext cx="2273507" cy="1146487"/>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r="100000" b="100000"/>
            </a:path>
            <a:tileRect l="-100000" t="-10000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solidFill>
                  <a:schemeClr val="tx1"/>
                </a:solidFill>
                <a:latin typeface="Segoe UI" panose="020B0502040204020203" pitchFamily="34" charset="0"/>
                <a:cs typeface="Segoe UI" panose="020B0502040204020203" pitchFamily="34" charset="0"/>
              </a:rPr>
              <a:t>Optimize</a:t>
            </a:r>
            <a:endParaRPr lang="en-US" sz="1600" b="1" dirty="0">
              <a:solidFill>
                <a:schemeClr val="tx1"/>
              </a:solidFill>
              <a:latin typeface="Segoe UI" panose="020B0502040204020203" pitchFamily="34" charset="0"/>
              <a:cs typeface="Segoe UI" panose="020B0502040204020203" pitchFamily="34" charset="0"/>
            </a:endParaRPr>
          </a:p>
          <a:p>
            <a:pPr algn="ctr"/>
            <a:r>
              <a:rPr lang="en-US" sz="1400" dirty="0">
                <a:solidFill>
                  <a:schemeClr val="tx1"/>
                </a:solidFill>
                <a:latin typeface="Segoe UI" panose="020B0502040204020203" pitchFamily="34" charset="0"/>
                <a:cs typeface="Segoe UI" panose="020B0502040204020203" pitchFamily="34" charset="0"/>
              </a:rPr>
              <a:t>Utilization</a:t>
            </a:r>
          </a:p>
          <a:p>
            <a:pPr algn="ctr"/>
            <a:r>
              <a:rPr lang="en-US" sz="1400" dirty="0">
                <a:solidFill>
                  <a:schemeClr val="tx1"/>
                </a:solidFill>
                <a:latin typeface="Segoe UI" panose="020B0502040204020203" pitchFamily="34" charset="0"/>
                <a:cs typeface="Segoe UI" panose="020B0502040204020203" pitchFamily="34" charset="0"/>
              </a:rPr>
              <a:t>Planning</a:t>
            </a:r>
          </a:p>
          <a:p>
            <a:pPr algn="ctr"/>
            <a:r>
              <a:rPr lang="en-US" sz="1400" dirty="0">
                <a:solidFill>
                  <a:schemeClr val="tx1"/>
                </a:solidFill>
                <a:latin typeface="Segoe UI" panose="020B0502040204020203" pitchFamily="34" charset="0"/>
                <a:cs typeface="Segoe UI" panose="020B0502040204020203" pitchFamily="34" charset="0"/>
              </a:rPr>
              <a:t>Bottleneck</a:t>
            </a:r>
          </a:p>
        </p:txBody>
      </p:sp>
      <p:sp>
        <p:nvSpPr>
          <p:cNvPr id="2" name="Rectangle: Rounded Corners 1">
            <a:extLst>
              <a:ext uri="{FF2B5EF4-FFF2-40B4-BE49-F238E27FC236}">
                <a16:creationId xmlns:a16="http://schemas.microsoft.com/office/drawing/2014/main" id="{D94899B9-F5EF-4A68-80D5-329ADE395FEB}"/>
              </a:ext>
            </a:extLst>
          </p:cNvPr>
          <p:cNvSpPr/>
          <p:nvPr/>
        </p:nvSpPr>
        <p:spPr>
          <a:xfrm>
            <a:off x="4992893" y="1861934"/>
            <a:ext cx="2273507" cy="1146487"/>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r="100000" b="100000"/>
            </a:path>
            <a:tileRect l="-100000" t="-10000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latin typeface="Segoe UI" panose="020B0502040204020203" pitchFamily="34" charset="0"/>
                <a:cs typeface="Segoe UI" panose="020B0502040204020203" pitchFamily="34" charset="0"/>
              </a:rPr>
              <a:t>Storage</a:t>
            </a:r>
            <a:endParaRPr lang="en-US" sz="1600" b="1" dirty="0">
              <a:solidFill>
                <a:schemeClr val="tx1"/>
              </a:solidFill>
              <a:latin typeface="Segoe UI" panose="020B0502040204020203" pitchFamily="34" charset="0"/>
              <a:cs typeface="Segoe UI" panose="020B0502040204020203" pitchFamily="34" charset="0"/>
            </a:endParaRPr>
          </a:p>
          <a:p>
            <a:pPr algn="ctr"/>
            <a:r>
              <a:rPr lang="en-US" sz="1400" dirty="0">
                <a:solidFill>
                  <a:schemeClr val="tx1"/>
                </a:solidFill>
                <a:latin typeface="Segoe UI" panose="020B0502040204020203" pitchFamily="34" charset="0"/>
                <a:cs typeface="Segoe UI" panose="020B0502040204020203" pitchFamily="34" charset="0"/>
              </a:rPr>
              <a:t>Object Storage</a:t>
            </a:r>
          </a:p>
        </p:txBody>
      </p:sp>
      <p:sp>
        <p:nvSpPr>
          <p:cNvPr id="22" name="TextBox 21">
            <a:extLst>
              <a:ext uri="{FF2B5EF4-FFF2-40B4-BE49-F238E27FC236}">
                <a16:creationId xmlns:a16="http://schemas.microsoft.com/office/drawing/2014/main" id="{19BB3C8C-A5D8-40BA-A127-2BFD069368D2}"/>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23" name="Title 1">
            <a:extLst>
              <a:ext uri="{FF2B5EF4-FFF2-40B4-BE49-F238E27FC236}">
                <a16:creationId xmlns:a16="http://schemas.microsoft.com/office/drawing/2014/main" id="{81DB443F-FCCE-4724-884E-D47C9D896498}"/>
              </a:ext>
            </a:extLst>
          </p:cNvPr>
          <p:cNvSpPr txBox="1">
            <a:spLocks/>
          </p:cNvSpPr>
          <p:nvPr/>
        </p:nvSpPr>
        <p:spPr>
          <a:xfrm>
            <a:off x="562812" y="227864"/>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cs typeface="Segoe UI" panose="020B0502040204020203" pitchFamily="34" charset="0"/>
              </a:rPr>
              <a:t>Future Roadmap</a:t>
            </a:r>
          </a:p>
        </p:txBody>
      </p:sp>
      <p:sp>
        <p:nvSpPr>
          <p:cNvPr id="25" name="Slide Number Placeholder 7">
            <a:extLst>
              <a:ext uri="{FF2B5EF4-FFF2-40B4-BE49-F238E27FC236}">
                <a16:creationId xmlns:a16="http://schemas.microsoft.com/office/drawing/2014/main" id="{CC391B80-F483-467A-801D-DFF21BF52020}"/>
              </a:ext>
            </a:extLst>
          </p:cNvPr>
          <p:cNvSpPr txBox="1">
            <a:spLocks/>
          </p:cNvSpPr>
          <p:nvPr/>
        </p:nvSpPr>
        <p:spPr>
          <a:xfrm>
            <a:off x="11759999" y="6426000"/>
            <a:ext cx="441191" cy="317481"/>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sz="1400" b="1" dirty="0"/>
              <a:t> </a:t>
            </a:r>
            <a:fld id="{19B51A1E-902D-48AF-9020-955120F399B6}" type="slidenum">
              <a:rPr lang="en-ZA" sz="1400" b="1" smtClean="0"/>
              <a:pPr/>
              <a:t>10</a:t>
            </a:fld>
            <a:endParaRPr lang="en-ZA" sz="1400" b="1" dirty="0"/>
          </a:p>
        </p:txBody>
      </p:sp>
      <p:sp>
        <p:nvSpPr>
          <p:cNvPr id="21" name="Rectangle: Rounded Corners 20">
            <a:extLst>
              <a:ext uri="{FF2B5EF4-FFF2-40B4-BE49-F238E27FC236}">
                <a16:creationId xmlns:a16="http://schemas.microsoft.com/office/drawing/2014/main" id="{81F5BBE1-D5E5-42A1-A730-8F0D7F63A143}"/>
              </a:ext>
            </a:extLst>
          </p:cNvPr>
          <p:cNvSpPr/>
          <p:nvPr/>
        </p:nvSpPr>
        <p:spPr>
          <a:xfrm>
            <a:off x="9736247" y="1881711"/>
            <a:ext cx="2273507" cy="1146487"/>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r="100000" b="100000"/>
            </a:path>
            <a:tileRect l="-100000" t="-10000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tx1"/>
                </a:solidFill>
                <a:latin typeface="Segoe UI" panose="020B0502040204020203" pitchFamily="34" charset="0"/>
                <a:cs typeface="Segoe UI" panose="020B0502040204020203" pitchFamily="34" charset="0"/>
              </a:rPr>
              <a:t>Automation</a:t>
            </a:r>
            <a:endParaRPr lang="en-US" sz="1400" b="1" dirty="0">
              <a:solidFill>
                <a:schemeClr val="tx1"/>
              </a:solidFill>
              <a:latin typeface="Segoe UI" panose="020B0502040204020203" pitchFamily="34" charset="0"/>
              <a:cs typeface="Segoe UI" panose="020B0502040204020203" pitchFamily="34" charset="0"/>
            </a:endParaRPr>
          </a:p>
          <a:p>
            <a:pPr algn="ctr"/>
            <a:r>
              <a:rPr lang="en-US" sz="1400" dirty="0">
                <a:solidFill>
                  <a:schemeClr val="tx1"/>
                </a:solidFill>
                <a:latin typeface="Segoe UI" panose="020B0502040204020203" pitchFamily="34" charset="0"/>
                <a:cs typeface="Segoe UI" panose="020B0502040204020203" pitchFamily="34" charset="0"/>
              </a:rPr>
              <a:t>Ansible</a:t>
            </a:r>
          </a:p>
          <a:p>
            <a:pPr algn="ctr"/>
            <a:r>
              <a:rPr lang="en-US" sz="1400" dirty="0">
                <a:solidFill>
                  <a:schemeClr val="tx1"/>
                </a:solidFill>
                <a:latin typeface="Segoe UI" panose="020B0502040204020203" pitchFamily="34" charset="0"/>
                <a:cs typeface="Segoe UI" panose="020B0502040204020203" pitchFamily="34" charset="0"/>
              </a:rPr>
              <a:t>Ansible Tower</a:t>
            </a:r>
          </a:p>
          <a:p>
            <a:pPr algn="ctr"/>
            <a:r>
              <a:rPr lang="en-US" sz="1400" dirty="0">
                <a:solidFill>
                  <a:schemeClr val="tx1"/>
                </a:solidFill>
                <a:latin typeface="Segoe UI" panose="020B0502040204020203" pitchFamily="34" charset="0"/>
                <a:cs typeface="Segoe UI" panose="020B0502040204020203" pitchFamily="34" charset="0"/>
              </a:rPr>
              <a:t>Automate</a:t>
            </a:r>
          </a:p>
        </p:txBody>
      </p:sp>
      <p:sp>
        <p:nvSpPr>
          <p:cNvPr id="26" name="Rectangle: Rounded Corners 25">
            <a:extLst>
              <a:ext uri="{FF2B5EF4-FFF2-40B4-BE49-F238E27FC236}">
                <a16:creationId xmlns:a16="http://schemas.microsoft.com/office/drawing/2014/main" id="{3110815A-5303-475F-8407-A9BAC4C672FB}"/>
              </a:ext>
            </a:extLst>
          </p:cNvPr>
          <p:cNvSpPr/>
          <p:nvPr/>
        </p:nvSpPr>
        <p:spPr>
          <a:xfrm>
            <a:off x="7366485" y="4293741"/>
            <a:ext cx="2273507" cy="1146487"/>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r="100000" b="100000"/>
            </a:path>
            <a:tileRect l="-100000" t="-100000"/>
          </a:gra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solidFill>
                  <a:schemeClr val="tx1"/>
                </a:solidFill>
              </a:rPr>
              <a:t> </a:t>
            </a:r>
            <a:r>
              <a:rPr lang="en-US" sz="2000" b="1" dirty="0">
                <a:solidFill>
                  <a:schemeClr val="tx1"/>
                </a:solidFill>
                <a:latin typeface="Segoe UI" panose="020B0502040204020203" pitchFamily="34" charset="0"/>
                <a:cs typeface="Segoe UI" panose="020B0502040204020203" pitchFamily="34" charset="0"/>
              </a:rPr>
              <a:t>Compute</a:t>
            </a:r>
            <a:endParaRPr lang="en-US" sz="1600" b="1" dirty="0">
              <a:solidFill>
                <a:schemeClr val="tx1"/>
              </a:solidFill>
              <a:latin typeface="Segoe UI" panose="020B0502040204020203" pitchFamily="34" charset="0"/>
              <a:cs typeface="Segoe UI" panose="020B0502040204020203" pitchFamily="34" charset="0"/>
            </a:endParaRPr>
          </a:p>
          <a:p>
            <a:pPr algn="ctr"/>
            <a:r>
              <a:rPr lang="en-US" sz="1400" dirty="0">
                <a:solidFill>
                  <a:schemeClr val="tx1"/>
                </a:solidFill>
                <a:latin typeface="Segoe UI" panose="020B0502040204020203" pitchFamily="34" charset="0"/>
                <a:cs typeface="Segoe UI" panose="020B0502040204020203" pitchFamily="34" charset="0"/>
              </a:rPr>
              <a:t> Containers</a:t>
            </a:r>
          </a:p>
          <a:p>
            <a:pPr algn="ctr"/>
            <a:r>
              <a:rPr lang="en-US" sz="1400" dirty="0">
                <a:solidFill>
                  <a:schemeClr val="tx1"/>
                </a:solidFill>
                <a:latin typeface="Segoe UI" panose="020B0502040204020203" pitchFamily="34" charset="0"/>
                <a:cs typeface="Segoe UI" panose="020B0502040204020203" pitchFamily="34" charset="0"/>
              </a:rPr>
              <a:t> Migration</a:t>
            </a:r>
          </a:p>
        </p:txBody>
      </p:sp>
      <p:pic>
        <p:nvPicPr>
          <p:cNvPr id="13" name="Picture 26" descr="Image result for click2cloud">
            <a:extLst>
              <a:ext uri="{FF2B5EF4-FFF2-40B4-BE49-F238E27FC236}">
                <a16:creationId xmlns:a16="http://schemas.microsoft.com/office/drawing/2014/main" id="{18384DA1-C423-4902-9390-A6C87C4C9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A79D20D-13F2-4C6F-9415-07232D7AE778}"/>
              </a:ext>
            </a:extLst>
          </p:cNvPr>
          <p:cNvSpPr/>
          <p:nvPr/>
        </p:nvSpPr>
        <p:spPr>
          <a:xfrm>
            <a:off x="7366485" y="1366859"/>
            <a:ext cx="3047065" cy="369332"/>
          </a:xfrm>
          <a:prstGeom prst="rect">
            <a:avLst/>
          </a:prstGeom>
        </p:spPr>
        <p:txBody>
          <a:bodyPr wrap="square">
            <a:spAutoFit/>
          </a:bodyPr>
          <a:lstStyle/>
          <a:p>
            <a:r>
              <a:rPr lang="en-US" b="1" u="sng" dirty="0"/>
              <a:t>Proposed Services </a:t>
            </a:r>
          </a:p>
        </p:txBody>
      </p:sp>
    </p:spTree>
    <p:extLst>
      <p:ext uri="{BB962C8B-B14F-4D97-AF65-F5344CB8AC3E}">
        <p14:creationId xmlns:p14="http://schemas.microsoft.com/office/powerpoint/2010/main" val="357632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19BB3C8C-A5D8-40BA-A127-2BFD069368D2}"/>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23" name="Title 1">
            <a:extLst>
              <a:ext uri="{FF2B5EF4-FFF2-40B4-BE49-F238E27FC236}">
                <a16:creationId xmlns:a16="http://schemas.microsoft.com/office/drawing/2014/main" id="{81DB443F-FCCE-4724-884E-D47C9D896498}"/>
              </a:ext>
            </a:extLst>
          </p:cNvPr>
          <p:cNvSpPr txBox="1">
            <a:spLocks/>
          </p:cNvSpPr>
          <p:nvPr/>
        </p:nvSpPr>
        <p:spPr>
          <a:xfrm>
            <a:off x="562812" y="227864"/>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cs typeface="Segoe UI" panose="020B0502040204020203" pitchFamily="34" charset="0"/>
              </a:rPr>
              <a:t>Enterprise Version of ManageIQ – Migration Studio</a:t>
            </a:r>
          </a:p>
        </p:txBody>
      </p:sp>
      <p:sp>
        <p:nvSpPr>
          <p:cNvPr id="25" name="Slide Number Placeholder 7">
            <a:extLst>
              <a:ext uri="{FF2B5EF4-FFF2-40B4-BE49-F238E27FC236}">
                <a16:creationId xmlns:a16="http://schemas.microsoft.com/office/drawing/2014/main" id="{CC391B80-F483-467A-801D-DFF21BF52020}"/>
              </a:ext>
            </a:extLst>
          </p:cNvPr>
          <p:cNvSpPr txBox="1">
            <a:spLocks/>
          </p:cNvSpPr>
          <p:nvPr/>
        </p:nvSpPr>
        <p:spPr>
          <a:xfrm>
            <a:off x="11759999" y="6426000"/>
            <a:ext cx="441191" cy="317481"/>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sz="1400" b="1" dirty="0"/>
              <a:t> </a:t>
            </a:r>
            <a:fld id="{19B51A1E-902D-48AF-9020-955120F399B6}" type="slidenum">
              <a:rPr lang="en-ZA" sz="1400" b="1" smtClean="0"/>
              <a:pPr/>
              <a:t>11</a:t>
            </a:fld>
            <a:endParaRPr lang="en-ZA" sz="1400" b="1" dirty="0"/>
          </a:p>
        </p:txBody>
      </p:sp>
      <p:pic>
        <p:nvPicPr>
          <p:cNvPr id="13" name="Picture 26" descr="Image result for click2cloud">
            <a:extLst>
              <a:ext uri="{FF2B5EF4-FFF2-40B4-BE49-F238E27FC236}">
                <a16:creationId xmlns:a16="http://schemas.microsoft.com/office/drawing/2014/main" id="{18384DA1-C423-4902-9390-A6C87C4C9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04;p36">
            <a:extLst>
              <a:ext uri="{FF2B5EF4-FFF2-40B4-BE49-F238E27FC236}">
                <a16:creationId xmlns:a16="http://schemas.microsoft.com/office/drawing/2014/main" id="{3770E47D-C4BB-4DCF-B36B-55A752D464ED}"/>
              </a:ext>
            </a:extLst>
          </p:cNvPr>
          <p:cNvSpPr/>
          <p:nvPr/>
        </p:nvSpPr>
        <p:spPr>
          <a:xfrm>
            <a:off x="6934148" y="3637192"/>
            <a:ext cx="1472996" cy="849732"/>
          </a:xfrm>
          <a:prstGeom prst="roundRect">
            <a:avLst>
              <a:gd name="adj" fmla="val 16667"/>
            </a:avLst>
          </a:prstGeom>
          <a:solidFill>
            <a:srgbClr val="FDCCC3"/>
          </a:solidFill>
          <a:ln w="57150" cap="flat" cmpd="sng">
            <a:solidFill>
              <a:srgbClr val="FA684C"/>
            </a:solidFill>
            <a:prstDash val="solid"/>
            <a:miter lim="400000"/>
            <a:headEnd type="none" w="sm" len="sm"/>
            <a:tailEnd type="none" w="sm" len="sm"/>
          </a:ln>
          <a:effectLst>
            <a:outerShdw blurRad="38100" dist="25400" dir="5400000" rotWithShape="0">
              <a:srgbClr val="000000">
                <a:alpha val="49803"/>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6" name="Google Shape;305;p36">
            <a:extLst>
              <a:ext uri="{FF2B5EF4-FFF2-40B4-BE49-F238E27FC236}">
                <a16:creationId xmlns:a16="http://schemas.microsoft.com/office/drawing/2014/main" id="{416F235D-6C10-4545-A72C-34B79C7FEE3B}"/>
              </a:ext>
            </a:extLst>
          </p:cNvPr>
          <p:cNvSpPr txBox="1"/>
          <p:nvPr/>
        </p:nvSpPr>
        <p:spPr>
          <a:xfrm>
            <a:off x="6884828" y="3690377"/>
            <a:ext cx="1652547" cy="689501"/>
          </a:xfrm>
          <a:prstGeom prst="rect">
            <a:avLst/>
          </a:prstGeom>
          <a:no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595959"/>
              </a:buClr>
              <a:buSzPts val="1600"/>
              <a:buFont typeface="Arial"/>
              <a:buNone/>
            </a:pPr>
            <a:r>
              <a:rPr lang="en-US" sz="1600" b="1" i="0" u="none" strike="noStrike" cap="none" dirty="0">
                <a:solidFill>
                  <a:srgbClr val="595959"/>
                </a:solidFill>
                <a:latin typeface="Arial"/>
                <a:ea typeface="Arial"/>
                <a:cs typeface="Arial"/>
                <a:sym typeface="Arial"/>
              </a:rPr>
              <a:t>Huawei / Telefonica Customers </a:t>
            </a:r>
            <a:endParaRPr sz="1600" b="1" i="0" u="none" strike="noStrike" cap="none" dirty="0">
              <a:solidFill>
                <a:srgbClr val="595959"/>
              </a:solidFill>
              <a:latin typeface="Arial"/>
              <a:ea typeface="Arial"/>
              <a:cs typeface="Arial"/>
              <a:sym typeface="Arial"/>
            </a:endParaRPr>
          </a:p>
        </p:txBody>
      </p:sp>
      <p:grpSp>
        <p:nvGrpSpPr>
          <p:cNvPr id="17" name="Google Shape;306;p36">
            <a:extLst>
              <a:ext uri="{FF2B5EF4-FFF2-40B4-BE49-F238E27FC236}">
                <a16:creationId xmlns:a16="http://schemas.microsoft.com/office/drawing/2014/main" id="{44763583-5688-4A5E-9E6D-969381A8B597}"/>
              </a:ext>
            </a:extLst>
          </p:cNvPr>
          <p:cNvGrpSpPr/>
          <p:nvPr/>
        </p:nvGrpSpPr>
        <p:grpSpPr>
          <a:xfrm>
            <a:off x="2513006" y="3853571"/>
            <a:ext cx="1078550" cy="318321"/>
            <a:chOff x="5188720" y="946422"/>
            <a:chExt cx="1132965" cy="234790"/>
          </a:xfrm>
        </p:grpSpPr>
        <p:cxnSp>
          <p:nvCxnSpPr>
            <p:cNvPr id="18" name="Google Shape;307;p36">
              <a:extLst>
                <a:ext uri="{FF2B5EF4-FFF2-40B4-BE49-F238E27FC236}">
                  <a16:creationId xmlns:a16="http://schemas.microsoft.com/office/drawing/2014/main" id="{4D2EEFC7-273E-4B8B-A31E-B009E17887FE}"/>
                </a:ext>
              </a:extLst>
            </p:cNvPr>
            <p:cNvCxnSpPr/>
            <p:nvPr/>
          </p:nvCxnSpPr>
          <p:spPr>
            <a:xfrm rot="10800000">
              <a:off x="5188720" y="1181212"/>
              <a:ext cx="1080000" cy="0"/>
            </a:xfrm>
            <a:prstGeom prst="straightConnector1">
              <a:avLst/>
            </a:prstGeom>
            <a:noFill/>
            <a:ln w="47625" cap="flat" cmpd="sng">
              <a:solidFill>
                <a:srgbClr val="FA684C"/>
              </a:solidFill>
              <a:prstDash val="dash"/>
              <a:round/>
              <a:headEnd type="none" w="lg" len="lg"/>
              <a:tailEnd type="triangle" w="med" len="med"/>
            </a:ln>
          </p:spPr>
        </p:cxnSp>
        <p:cxnSp>
          <p:nvCxnSpPr>
            <p:cNvPr id="19" name="Google Shape;308;p36">
              <a:extLst>
                <a:ext uri="{FF2B5EF4-FFF2-40B4-BE49-F238E27FC236}">
                  <a16:creationId xmlns:a16="http://schemas.microsoft.com/office/drawing/2014/main" id="{9152A420-5C46-41D2-AD10-636E9E59189E}"/>
                </a:ext>
              </a:extLst>
            </p:cNvPr>
            <p:cNvCxnSpPr/>
            <p:nvPr/>
          </p:nvCxnSpPr>
          <p:spPr>
            <a:xfrm>
              <a:off x="5241685" y="946422"/>
              <a:ext cx="1080000" cy="0"/>
            </a:xfrm>
            <a:prstGeom prst="straightConnector1">
              <a:avLst/>
            </a:prstGeom>
            <a:noFill/>
            <a:ln w="47625" cap="flat" cmpd="sng">
              <a:solidFill>
                <a:srgbClr val="FA684C"/>
              </a:solidFill>
              <a:prstDash val="dash"/>
              <a:round/>
              <a:headEnd type="none" w="lg" len="lg"/>
              <a:tailEnd type="triangle" w="med" len="med"/>
            </a:ln>
          </p:spPr>
        </p:cxnSp>
      </p:grpSp>
      <p:sp>
        <p:nvSpPr>
          <p:cNvPr id="28" name="Google Shape;312;p36">
            <a:extLst>
              <a:ext uri="{FF2B5EF4-FFF2-40B4-BE49-F238E27FC236}">
                <a16:creationId xmlns:a16="http://schemas.microsoft.com/office/drawing/2014/main" id="{0452DE7F-63F8-49CF-B6D9-322981B0D4C7}"/>
              </a:ext>
            </a:extLst>
          </p:cNvPr>
          <p:cNvSpPr txBox="1"/>
          <p:nvPr/>
        </p:nvSpPr>
        <p:spPr>
          <a:xfrm>
            <a:off x="4353492" y="1415733"/>
            <a:ext cx="3590358" cy="849727"/>
          </a:xfrm>
          <a:prstGeom prst="rect">
            <a:avLst/>
          </a:prstGeom>
          <a:noFill/>
          <a:ln>
            <a:noFill/>
          </a:ln>
        </p:spPr>
        <p:txBody>
          <a:bodyPr spcFirstLastPara="1" wrap="square" lIns="45700" tIns="45700" rIns="45700" bIns="45700" anchor="t" anchorCtr="0">
            <a:noAutofit/>
          </a:bodyPr>
          <a:lstStyle/>
          <a:p>
            <a:pPr lvl="0">
              <a:buClr>
                <a:srgbClr val="002060"/>
              </a:buClr>
              <a:buSzPts val="1200"/>
            </a:pPr>
            <a:r>
              <a:rPr lang="en-US" sz="1600" b="1" dirty="0">
                <a:latin typeface="Segoe UI" panose="020B0502040204020203" pitchFamily="34" charset="0"/>
                <a:cs typeface="Segoe UI" panose="020B0502040204020203" pitchFamily="34" charset="0"/>
                <a:sym typeface="Arial"/>
              </a:rPr>
              <a:t>Step2: As MSP Click2Cloud will migrate workload on Huawei/Telefonica Cloud</a:t>
            </a:r>
            <a:r>
              <a:rPr lang="en-US" sz="1600" b="1" dirty="0">
                <a:ea typeface="Arial"/>
                <a:cs typeface="Arial"/>
                <a:sym typeface="Arial"/>
              </a:rPr>
              <a:t>. </a:t>
            </a:r>
            <a:endParaRPr sz="1600" b="1" i="0" u="none" strike="noStrike" cap="none" dirty="0">
              <a:ea typeface="Arial"/>
              <a:cs typeface="Arial"/>
              <a:sym typeface="Arial"/>
            </a:endParaRPr>
          </a:p>
        </p:txBody>
      </p:sp>
      <p:pic>
        <p:nvPicPr>
          <p:cNvPr id="29" name="Google Shape;313;p36">
            <a:extLst>
              <a:ext uri="{FF2B5EF4-FFF2-40B4-BE49-F238E27FC236}">
                <a16:creationId xmlns:a16="http://schemas.microsoft.com/office/drawing/2014/main" id="{C33F8DFB-83CC-4685-AEF8-AF9063469131}"/>
              </a:ext>
            </a:extLst>
          </p:cNvPr>
          <p:cNvPicPr preferRelativeResize="0"/>
          <p:nvPr/>
        </p:nvPicPr>
        <p:blipFill rotWithShape="1">
          <a:blip r:embed="rId3">
            <a:alphaModFix/>
          </a:blip>
          <a:srcRect/>
          <a:stretch/>
        </p:blipFill>
        <p:spPr>
          <a:xfrm>
            <a:off x="4128403" y="4713120"/>
            <a:ext cx="850217" cy="850217"/>
          </a:xfrm>
          <a:prstGeom prst="rect">
            <a:avLst/>
          </a:prstGeom>
          <a:noFill/>
          <a:ln>
            <a:noFill/>
          </a:ln>
        </p:spPr>
      </p:pic>
      <p:pic>
        <p:nvPicPr>
          <p:cNvPr id="30" name="Google Shape;314;p36">
            <a:extLst>
              <a:ext uri="{FF2B5EF4-FFF2-40B4-BE49-F238E27FC236}">
                <a16:creationId xmlns:a16="http://schemas.microsoft.com/office/drawing/2014/main" id="{BC0BBB64-ADBA-4AE5-895D-F3C441778726}"/>
              </a:ext>
            </a:extLst>
          </p:cNvPr>
          <p:cNvPicPr preferRelativeResize="0"/>
          <p:nvPr/>
        </p:nvPicPr>
        <p:blipFill rotWithShape="1">
          <a:blip r:embed="rId4">
            <a:alphaModFix/>
          </a:blip>
          <a:srcRect/>
          <a:stretch/>
        </p:blipFill>
        <p:spPr>
          <a:xfrm>
            <a:off x="10372174" y="2637358"/>
            <a:ext cx="955189" cy="991675"/>
          </a:xfrm>
          <a:prstGeom prst="rect">
            <a:avLst/>
          </a:prstGeom>
          <a:noFill/>
          <a:ln>
            <a:noFill/>
          </a:ln>
        </p:spPr>
      </p:pic>
      <p:sp>
        <p:nvSpPr>
          <p:cNvPr id="31" name="Google Shape;322;p36">
            <a:extLst>
              <a:ext uri="{FF2B5EF4-FFF2-40B4-BE49-F238E27FC236}">
                <a16:creationId xmlns:a16="http://schemas.microsoft.com/office/drawing/2014/main" id="{FD0763D9-2E0A-4E9C-A628-6393E9A2EE64}"/>
              </a:ext>
            </a:extLst>
          </p:cNvPr>
          <p:cNvSpPr txBox="1"/>
          <p:nvPr/>
        </p:nvSpPr>
        <p:spPr>
          <a:xfrm>
            <a:off x="1705232" y="4954977"/>
            <a:ext cx="2846070" cy="461663"/>
          </a:xfrm>
          <a:prstGeom prst="rect">
            <a:avLst/>
          </a:prstGeom>
          <a:no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2060"/>
              </a:buClr>
              <a:buSzPts val="1200"/>
              <a:buFont typeface="Arial"/>
              <a:buNone/>
            </a:pPr>
            <a:r>
              <a:rPr lang="en-US" sz="1200" b="1" i="0" u="none" strike="noStrike" cap="none" dirty="0">
                <a:solidFill>
                  <a:srgbClr val="002060"/>
                </a:solidFill>
                <a:latin typeface="Segoe UI" panose="020B0502040204020203" pitchFamily="34" charset="0"/>
                <a:ea typeface="Arial"/>
                <a:cs typeface="Segoe UI" panose="020B0502040204020203" pitchFamily="34" charset="0"/>
                <a:sym typeface="Arial"/>
              </a:rPr>
              <a:t>Huawei/Telefonica ⇔ Click2Cloud</a:t>
            </a:r>
            <a:endParaRPr dirty="0">
              <a:latin typeface="Segoe UI" panose="020B0502040204020203" pitchFamily="34" charset="0"/>
              <a:cs typeface="Segoe UI" panose="020B0502040204020203" pitchFamily="34" charset="0"/>
            </a:endParaRPr>
          </a:p>
          <a:p>
            <a:pPr marL="0" marR="0" lvl="0" indent="0" algn="l" rtl="0">
              <a:lnSpc>
                <a:spcPct val="100000"/>
              </a:lnSpc>
              <a:spcBef>
                <a:spcPts val="0"/>
              </a:spcBef>
              <a:spcAft>
                <a:spcPts val="0"/>
              </a:spcAft>
              <a:buClr>
                <a:srgbClr val="002060"/>
              </a:buClr>
              <a:buSzPts val="1200"/>
              <a:buFont typeface="Arial"/>
              <a:buNone/>
            </a:pPr>
            <a:r>
              <a:rPr lang="en-US" sz="1200" b="1" i="0" u="none" strike="noStrike" cap="none" dirty="0">
                <a:solidFill>
                  <a:srgbClr val="002060"/>
                </a:solidFill>
                <a:latin typeface="Segoe UI" panose="020B0502040204020203" pitchFamily="34" charset="0"/>
                <a:ea typeface="Arial"/>
                <a:cs typeface="Segoe UI" panose="020B0502040204020203" pitchFamily="34" charset="0"/>
                <a:sym typeface="Arial"/>
              </a:rPr>
              <a:t>①Support each other</a:t>
            </a:r>
            <a:endParaRPr dirty="0">
              <a:latin typeface="Segoe UI" panose="020B0502040204020203" pitchFamily="34" charset="0"/>
              <a:cs typeface="Segoe UI" panose="020B0502040204020203" pitchFamily="34" charset="0"/>
            </a:endParaRPr>
          </a:p>
        </p:txBody>
      </p:sp>
      <p:pic>
        <p:nvPicPr>
          <p:cNvPr id="32" name="Google Shape;327;p36">
            <a:extLst>
              <a:ext uri="{FF2B5EF4-FFF2-40B4-BE49-F238E27FC236}">
                <a16:creationId xmlns:a16="http://schemas.microsoft.com/office/drawing/2014/main" id="{DCD4DFAF-CC70-44CB-B221-823A1A7C8150}"/>
              </a:ext>
            </a:extLst>
          </p:cNvPr>
          <p:cNvPicPr preferRelativeResize="0"/>
          <p:nvPr/>
        </p:nvPicPr>
        <p:blipFill rotWithShape="1">
          <a:blip r:embed="rId4">
            <a:alphaModFix/>
          </a:blip>
          <a:srcRect/>
          <a:stretch/>
        </p:blipFill>
        <p:spPr>
          <a:xfrm>
            <a:off x="10372173" y="3685050"/>
            <a:ext cx="955189" cy="991674"/>
          </a:xfrm>
          <a:prstGeom prst="rect">
            <a:avLst/>
          </a:prstGeom>
          <a:noFill/>
          <a:ln>
            <a:noFill/>
          </a:ln>
        </p:spPr>
      </p:pic>
      <p:pic>
        <p:nvPicPr>
          <p:cNvPr id="33" name="Google Shape;328;p36">
            <a:extLst>
              <a:ext uri="{FF2B5EF4-FFF2-40B4-BE49-F238E27FC236}">
                <a16:creationId xmlns:a16="http://schemas.microsoft.com/office/drawing/2014/main" id="{3F2261EF-51E7-402C-B6BB-438C4ED01B83}"/>
              </a:ext>
            </a:extLst>
          </p:cNvPr>
          <p:cNvPicPr preferRelativeResize="0"/>
          <p:nvPr/>
        </p:nvPicPr>
        <p:blipFill rotWithShape="1">
          <a:blip r:embed="rId4">
            <a:alphaModFix/>
          </a:blip>
          <a:srcRect/>
          <a:stretch/>
        </p:blipFill>
        <p:spPr>
          <a:xfrm>
            <a:off x="10372079" y="4651075"/>
            <a:ext cx="955189" cy="991670"/>
          </a:xfrm>
          <a:prstGeom prst="rect">
            <a:avLst/>
          </a:prstGeom>
          <a:noFill/>
          <a:ln>
            <a:noFill/>
          </a:ln>
        </p:spPr>
      </p:pic>
      <p:sp>
        <p:nvSpPr>
          <p:cNvPr id="34" name="Google Shape;335;p36">
            <a:extLst>
              <a:ext uri="{FF2B5EF4-FFF2-40B4-BE49-F238E27FC236}">
                <a16:creationId xmlns:a16="http://schemas.microsoft.com/office/drawing/2014/main" id="{2CD32195-15D5-4538-919F-5F515C7A94CE}"/>
              </a:ext>
            </a:extLst>
          </p:cNvPr>
          <p:cNvSpPr txBox="1"/>
          <p:nvPr/>
        </p:nvSpPr>
        <p:spPr>
          <a:xfrm>
            <a:off x="8619078" y="1402818"/>
            <a:ext cx="3222402" cy="1007829"/>
          </a:xfrm>
          <a:prstGeom prst="rect">
            <a:avLst/>
          </a:prstGeom>
          <a:noFill/>
          <a:ln>
            <a:noFill/>
          </a:ln>
        </p:spPr>
        <p:txBody>
          <a:bodyPr spcFirstLastPara="1" wrap="square" lIns="45700" tIns="45700" rIns="45700" bIns="45700" anchor="t" anchorCtr="0">
            <a:noAutofit/>
          </a:bodyPr>
          <a:lstStyle/>
          <a:p>
            <a:pPr lvl="0">
              <a:buClr>
                <a:srgbClr val="002060"/>
              </a:buClr>
              <a:buSzPts val="1200"/>
            </a:pPr>
            <a:r>
              <a:rPr lang="en-US" sz="1600" b="1" dirty="0">
                <a:latin typeface="Segoe UI" panose="020B0502040204020203" pitchFamily="34" charset="0"/>
                <a:cs typeface="Segoe UI" panose="020B0502040204020203" pitchFamily="34" charset="0"/>
                <a:sym typeface="Arial"/>
              </a:rPr>
              <a:t>Step3: Click2Cloud will also provide  post-migration support using ManageIQ-Enterprise version</a:t>
            </a:r>
          </a:p>
        </p:txBody>
      </p:sp>
      <p:pic>
        <p:nvPicPr>
          <p:cNvPr id="35" name="Picture 2" descr="Image result for click2cloud logo">
            <a:extLst>
              <a:ext uri="{FF2B5EF4-FFF2-40B4-BE49-F238E27FC236}">
                <a16:creationId xmlns:a16="http://schemas.microsoft.com/office/drawing/2014/main" id="{66CB05CD-CBE8-4DC9-83C0-47AC7ACB04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0405" y="3533279"/>
            <a:ext cx="1201979" cy="961583"/>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oogle Shape;306;p36">
            <a:extLst>
              <a:ext uri="{FF2B5EF4-FFF2-40B4-BE49-F238E27FC236}">
                <a16:creationId xmlns:a16="http://schemas.microsoft.com/office/drawing/2014/main" id="{5C8F6437-0310-42C8-87AD-948EA9C2C547}"/>
              </a:ext>
            </a:extLst>
          </p:cNvPr>
          <p:cNvGrpSpPr/>
          <p:nvPr/>
        </p:nvGrpSpPr>
        <p:grpSpPr>
          <a:xfrm>
            <a:off x="5426196" y="4352663"/>
            <a:ext cx="1078550" cy="318321"/>
            <a:chOff x="5188720" y="946422"/>
            <a:chExt cx="1132965" cy="234790"/>
          </a:xfrm>
        </p:grpSpPr>
        <p:cxnSp>
          <p:nvCxnSpPr>
            <p:cNvPr id="37" name="Google Shape;307;p36">
              <a:extLst>
                <a:ext uri="{FF2B5EF4-FFF2-40B4-BE49-F238E27FC236}">
                  <a16:creationId xmlns:a16="http://schemas.microsoft.com/office/drawing/2014/main" id="{4B2442C2-FFC8-4A7C-B4E7-C5F159CCA26E}"/>
                </a:ext>
              </a:extLst>
            </p:cNvPr>
            <p:cNvCxnSpPr/>
            <p:nvPr/>
          </p:nvCxnSpPr>
          <p:spPr>
            <a:xfrm rot="10800000">
              <a:off x="5188720" y="1181212"/>
              <a:ext cx="1080000" cy="0"/>
            </a:xfrm>
            <a:prstGeom prst="straightConnector1">
              <a:avLst/>
            </a:prstGeom>
            <a:noFill/>
            <a:ln w="47625" cap="flat" cmpd="sng">
              <a:solidFill>
                <a:srgbClr val="FA684C"/>
              </a:solidFill>
              <a:prstDash val="dash"/>
              <a:round/>
              <a:headEnd type="none" w="lg" len="lg"/>
              <a:tailEnd type="triangle" w="med" len="med"/>
            </a:ln>
          </p:spPr>
        </p:cxnSp>
        <p:cxnSp>
          <p:nvCxnSpPr>
            <p:cNvPr id="38" name="Google Shape;308;p36">
              <a:extLst>
                <a:ext uri="{FF2B5EF4-FFF2-40B4-BE49-F238E27FC236}">
                  <a16:creationId xmlns:a16="http://schemas.microsoft.com/office/drawing/2014/main" id="{B029156B-98B6-4A26-8247-EAE3CBFAB55D}"/>
                </a:ext>
              </a:extLst>
            </p:cNvPr>
            <p:cNvCxnSpPr/>
            <p:nvPr/>
          </p:nvCxnSpPr>
          <p:spPr>
            <a:xfrm>
              <a:off x="5241685" y="946422"/>
              <a:ext cx="1080000" cy="0"/>
            </a:xfrm>
            <a:prstGeom prst="straightConnector1">
              <a:avLst/>
            </a:prstGeom>
            <a:noFill/>
            <a:ln w="47625" cap="flat" cmpd="sng">
              <a:solidFill>
                <a:srgbClr val="FA684C"/>
              </a:solidFill>
              <a:prstDash val="dash"/>
              <a:round/>
              <a:headEnd type="none" w="lg" len="lg"/>
              <a:tailEnd type="triangle" w="med" len="med"/>
            </a:ln>
          </p:spPr>
        </p:cxnSp>
      </p:grpSp>
      <p:grpSp>
        <p:nvGrpSpPr>
          <p:cNvPr id="39" name="Google Shape;306;p36">
            <a:extLst>
              <a:ext uri="{FF2B5EF4-FFF2-40B4-BE49-F238E27FC236}">
                <a16:creationId xmlns:a16="http://schemas.microsoft.com/office/drawing/2014/main" id="{A7053EEE-4955-4511-A192-E6ACDAD30A71}"/>
              </a:ext>
            </a:extLst>
          </p:cNvPr>
          <p:cNvGrpSpPr/>
          <p:nvPr/>
        </p:nvGrpSpPr>
        <p:grpSpPr>
          <a:xfrm>
            <a:off x="8932876" y="2974034"/>
            <a:ext cx="1078550" cy="318321"/>
            <a:chOff x="5188720" y="946422"/>
            <a:chExt cx="1132965" cy="234790"/>
          </a:xfrm>
        </p:grpSpPr>
        <p:cxnSp>
          <p:nvCxnSpPr>
            <p:cNvPr id="40" name="Google Shape;307;p36">
              <a:extLst>
                <a:ext uri="{FF2B5EF4-FFF2-40B4-BE49-F238E27FC236}">
                  <a16:creationId xmlns:a16="http://schemas.microsoft.com/office/drawing/2014/main" id="{A61820EA-766D-4E6D-A591-1B719226E3DE}"/>
                </a:ext>
              </a:extLst>
            </p:cNvPr>
            <p:cNvCxnSpPr/>
            <p:nvPr/>
          </p:nvCxnSpPr>
          <p:spPr>
            <a:xfrm rot="10800000">
              <a:off x="5188720" y="1181212"/>
              <a:ext cx="1080000" cy="0"/>
            </a:xfrm>
            <a:prstGeom prst="straightConnector1">
              <a:avLst/>
            </a:prstGeom>
            <a:noFill/>
            <a:ln w="47625" cap="flat" cmpd="sng">
              <a:solidFill>
                <a:srgbClr val="FA684C"/>
              </a:solidFill>
              <a:prstDash val="dash"/>
              <a:round/>
              <a:headEnd type="none" w="lg" len="lg"/>
              <a:tailEnd type="triangle" w="med" len="med"/>
            </a:ln>
          </p:spPr>
        </p:cxnSp>
        <p:cxnSp>
          <p:nvCxnSpPr>
            <p:cNvPr id="41" name="Google Shape;308;p36">
              <a:extLst>
                <a:ext uri="{FF2B5EF4-FFF2-40B4-BE49-F238E27FC236}">
                  <a16:creationId xmlns:a16="http://schemas.microsoft.com/office/drawing/2014/main" id="{CC7694BF-744C-4F98-9436-9399D7F00B62}"/>
                </a:ext>
              </a:extLst>
            </p:cNvPr>
            <p:cNvCxnSpPr/>
            <p:nvPr/>
          </p:nvCxnSpPr>
          <p:spPr>
            <a:xfrm>
              <a:off x="5241685" y="946422"/>
              <a:ext cx="1080000" cy="0"/>
            </a:xfrm>
            <a:prstGeom prst="straightConnector1">
              <a:avLst/>
            </a:prstGeom>
            <a:noFill/>
            <a:ln w="47625" cap="flat" cmpd="sng">
              <a:solidFill>
                <a:srgbClr val="FA684C"/>
              </a:solidFill>
              <a:prstDash val="dash"/>
              <a:round/>
              <a:headEnd type="none" w="lg" len="lg"/>
              <a:tailEnd type="triangle" w="med" len="med"/>
            </a:ln>
          </p:spPr>
        </p:cxnSp>
      </p:grpSp>
      <p:grpSp>
        <p:nvGrpSpPr>
          <p:cNvPr id="42" name="Google Shape;306;p36">
            <a:extLst>
              <a:ext uri="{FF2B5EF4-FFF2-40B4-BE49-F238E27FC236}">
                <a16:creationId xmlns:a16="http://schemas.microsoft.com/office/drawing/2014/main" id="{63EC881C-B6CA-4B54-85EF-2AD5AE091C96}"/>
              </a:ext>
            </a:extLst>
          </p:cNvPr>
          <p:cNvGrpSpPr/>
          <p:nvPr/>
        </p:nvGrpSpPr>
        <p:grpSpPr>
          <a:xfrm>
            <a:off x="5375869" y="3452323"/>
            <a:ext cx="1078550" cy="318321"/>
            <a:chOff x="5188720" y="946422"/>
            <a:chExt cx="1132965" cy="234790"/>
          </a:xfrm>
        </p:grpSpPr>
        <p:cxnSp>
          <p:nvCxnSpPr>
            <p:cNvPr id="44" name="Google Shape;307;p36">
              <a:extLst>
                <a:ext uri="{FF2B5EF4-FFF2-40B4-BE49-F238E27FC236}">
                  <a16:creationId xmlns:a16="http://schemas.microsoft.com/office/drawing/2014/main" id="{ABF6F00A-DF81-47A3-9AA9-C66EF65A5953}"/>
                </a:ext>
              </a:extLst>
            </p:cNvPr>
            <p:cNvCxnSpPr/>
            <p:nvPr/>
          </p:nvCxnSpPr>
          <p:spPr>
            <a:xfrm rot="10800000">
              <a:off x="5188720" y="1181212"/>
              <a:ext cx="1080000" cy="0"/>
            </a:xfrm>
            <a:prstGeom prst="straightConnector1">
              <a:avLst/>
            </a:prstGeom>
            <a:noFill/>
            <a:ln w="47625" cap="flat" cmpd="sng">
              <a:solidFill>
                <a:srgbClr val="FA684C"/>
              </a:solidFill>
              <a:prstDash val="dash"/>
              <a:round/>
              <a:headEnd type="none" w="lg" len="lg"/>
              <a:tailEnd type="triangle" w="med" len="med"/>
            </a:ln>
          </p:spPr>
        </p:cxnSp>
        <p:cxnSp>
          <p:nvCxnSpPr>
            <p:cNvPr id="45" name="Google Shape;308;p36">
              <a:extLst>
                <a:ext uri="{FF2B5EF4-FFF2-40B4-BE49-F238E27FC236}">
                  <a16:creationId xmlns:a16="http://schemas.microsoft.com/office/drawing/2014/main" id="{BB405CE6-8D8F-4D16-92BD-AE35B3A98971}"/>
                </a:ext>
              </a:extLst>
            </p:cNvPr>
            <p:cNvCxnSpPr/>
            <p:nvPr/>
          </p:nvCxnSpPr>
          <p:spPr>
            <a:xfrm>
              <a:off x="5241685" y="946422"/>
              <a:ext cx="1080000" cy="0"/>
            </a:xfrm>
            <a:prstGeom prst="straightConnector1">
              <a:avLst/>
            </a:prstGeom>
            <a:noFill/>
            <a:ln w="47625" cap="flat" cmpd="sng">
              <a:solidFill>
                <a:srgbClr val="FA684C"/>
              </a:solidFill>
              <a:prstDash val="dash"/>
              <a:round/>
              <a:headEnd type="none" w="lg" len="lg"/>
              <a:tailEnd type="triangle" w="med" len="med"/>
            </a:ln>
          </p:spPr>
        </p:cxnSp>
      </p:grpSp>
      <p:sp>
        <p:nvSpPr>
          <p:cNvPr id="46" name="Rectangle 45">
            <a:extLst>
              <a:ext uri="{FF2B5EF4-FFF2-40B4-BE49-F238E27FC236}">
                <a16:creationId xmlns:a16="http://schemas.microsoft.com/office/drawing/2014/main" id="{165220AA-52F2-4DD0-99FA-248D2D1A31DD}"/>
              </a:ext>
            </a:extLst>
          </p:cNvPr>
          <p:cNvSpPr/>
          <p:nvPr/>
        </p:nvSpPr>
        <p:spPr>
          <a:xfrm>
            <a:off x="10407339" y="5715572"/>
            <a:ext cx="996811" cy="307777"/>
          </a:xfrm>
          <a:prstGeom prst="rect">
            <a:avLst/>
          </a:prstGeom>
        </p:spPr>
        <p:txBody>
          <a:bodyPr wrap="none">
            <a:spAutoFit/>
          </a:bodyPr>
          <a:lstStyle/>
          <a:p>
            <a:pPr lvl="0">
              <a:buClr>
                <a:srgbClr val="595959"/>
              </a:buClr>
              <a:buSzPts val="1600"/>
            </a:pPr>
            <a:r>
              <a:rPr lang="en-US" sz="1400" b="1" dirty="0">
                <a:solidFill>
                  <a:srgbClr val="002060"/>
                </a:solidFill>
                <a:latin typeface="Segoe UI" panose="020B0502040204020203" pitchFamily="34" charset="0"/>
                <a:cs typeface="Segoe UI" panose="020B0502040204020203" pitchFamily="34" charset="0"/>
              </a:rPr>
              <a:t>End</a:t>
            </a:r>
            <a:r>
              <a:rPr lang="en-US" sz="1400" b="1" dirty="0">
                <a:solidFill>
                  <a:srgbClr val="002060"/>
                </a:solidFill>
              </a:rPr>
              <a:t> </a:t>
            </a:r>
            <a:r>
              <a:rPr lang="en-US" sz="1400" b="1" dirty="0">
                <a:solidFill>
                  <a:srgbClr val="002060"/>
                </a:solidFill>
                <a:latin typeface="Segoe UI" panose="020B0502040204020203" pitchFamily="34" charset="0"/>
                <a:cs typeface="Segoe UI" panose="020B0502040204020203" pitchFamily="34" charset="0"/>
              </a:rPr>
              <a:t>Users</a:t>
            </a:r>
          </a:p>
        </p:txBody>
      </p:sp>
      <p:grpSp>
        <p:nvGrpSpPr>
          <p:cNvPr id="47" name="Google Shape;306;p36">
            <a:extLst>
              <a:ext uri="{FF2B5EF4-FFF2-40B4-BE49-F238E27FC236}">
                <a16:creationId xmlns:a16="http://schemas.microsoft.com/office/drawing/2014/main" id="{C0C33AE4-56B9-4DC9-8CB7-6C49F303A64F}"/>
              </a:ext>
            </a:extLst>
          </p:cNvPr>
          <p:cNvGrpSpPr/>
          <p:nvPr/>
        </p:nvGrpSpPr>
        <p:grpSpPr>
          <a:xfrm>
            <a:off x="8932876" y="3948493"/>
            <a:ext cx="1078550" cy="318321"/>
            <a:chOff x="5188720" y="946422"/>
            <a:chExt cx="1132965" cy="234790"/>
          </a:xfrm>
        </p:grpSpPr>
        <p:cxnSp>
          <p:nvCxnSpPr>
            <p:cNvPr id="48" name="Google Shape;307;p36">
              <a:extLst>
                <a:ext uri="{FF2B5EF4-FFF2-40B4-BE49-F238E27FC236}">
                  <a16:creationId xmlns:a16="http://schemas.microsoft.com/office/drawing/2014/main" id="{02D48AA1-382D-4D1D-B6B9-62ACF92F2063}"/>
                </a:ext>
              </a:extLst>
            </p:cNvPr>
            <p:cNvCxnSpPr/>
            <p:nvPr/>
          </p:nvCxnSpPr>
          <p:spPr>
            <a:xfrm rot="10800000">
              <a:off x="5188720" y="1181212"/>
              <a:ext cx="1080000" cy="0"/>
            </a:xfrm>
            <a:prstGeom prst="straightConnector1">
              <a:avLst/>
            </a:prstGeom>
            <a:noFill/>
            <a:ln w="47625" cap="flat" cmpd="sng">
              <a:solidFill>
                <a:srgbClr val="FA684C"/>
              </a:solidFill>
              <a:prstDash val="dash"/>
              <a:round/>
              <a:headEnd type="none" w="lg" len="lg"/>
              <a:tailEnd type="triangle" w="med" len="med"/>
            </a:ln>
          </p:spPr>
        </p:cxnSp>
        <p:cxnSp>
          <p:nvCxnSpPr>
            <p:cNvPr id="49" name="Google Shape;308;p36">
              <a:extLst>
                <a:ext uri="{FF2B5EF4-FFF2-40B4-BE49-F238E27FC236}">
                  <a16:creationId xmlns:a16="http://schemas.microsoft.com/office/drawing/2014/main" id="{C414F442-F243-456A-91AF-87FE4F7B48F0}"/>
                </a:ext>
              </a:extLst>
            </p:cNvPr>
            <p:cNvCxnSpPr/>
            <p:nvPr/>
          </p:nvCxnSpPr>
          <p:spPr>
            <a:xfrm>
              <a:off x="5241685" y="946422"/>
              <a:ext cx="1080000" cy="0"/>
            </a:xfrm>
            <a:prstGeom prst="straightConnector1">
              <a:avLst/>
            </a:prstGeom>
            <a:noFill/>
            <a:ln w="47625" cap="flat" cmpd="sng">
              <a:solidFill>
                <a:srgbClr val="FA684C"/>
              </a:solidFill>
              <a:prstDash val="dash"/>
              <a:round/>
              <a:headEnd type="none" w="lg" len="lg"/>
              <a:tailEnd type="triangle" w="med" len="med"/>
            </a:ln>
          </p:spPr>
        </p:cxnSp>
      </p:grpSp>
      <p:grpSp>
        <p:nvGrpSpPr>
          <p:cNvPr id="50" name="Google Shape;306;p36">
            <a:extLst>
              <a:ext uri="{FF2B5EF4-FFF2-40B4-BE49-F238E27FC236}">
                <a16:creationId xmlns:a16="http://schemas.microsoft.com/office/drawing/2014/main" id="{EB1B5F8B-A90D-4CD3-AC54-15B51FD63F4B}"/>
              </a:ext>
            </a:extLst>
          </p:cNvPr>
          <p:cNvGrpSpPr/>
          <p:nvPr/>
        </p:nvGrpSpPr>
        <p:grpSpPr>
          <a:xfrm>
            <a:off x="8932876" y="4987749"/>
            <a:ext cx="1078550" cy="318321"/>
            <a:chOff x="5188720" y="946422"/>
            <a:chExt cx="1132965" cy="234790"/>
          </a:xfrm>
        </p:grpSpPr>
        <p:cxnSp>
          <p:nvCxnSpPr>
            <p:cNvPr id="51" name="Google Shape;307;p36">
              <a:extLst>
                <a:ext uri="{FF2B5EF4-FFF2-40B4-BE49-F238E27FC236}">
                  <a16:creationId xmlns:a16="http://schemas.microsoft.com/office/drawing/2014/main" id="{0F3A676D-F18C-4B24-88F4-B17E40C041F1}"/>
                </a:ext>
              </a:extLst>
            </p:cNvPr>
            <p:cNvCxnSpPr/>
            <p:nvPr/>
          </p:nvCxnSpPr>
          <p:spPr>
            <a:xfrm rot="10800000">
              <a:off x="5188720" y="1181212"/>
              <a:ext cx="1080000" cy="0"/>
            </a:xfrm>
            <a:prstGeom prst="straightConnector1">
              <a:avLst/>
            </a:prstGeom>
            <a:noFill/>
            <a:ln w="47625" cap="flat" cmpd="sng">
              <a:solidFill>
                <a:srgbClr val="FA684C"/>
              </a:solidFill>
              <a:prstDash val="dash"/>
              <a:round/>
              <a:headEnd type="none" w="lg" len="lg"/>
              <a:tailEnd type="triangle" w="med" len="med"/>
            </a:ln>
          </p:spPr>
        </p:cxnSp>
        <p:cxnSp>
          <p:nvCxnSpPr>
            <p:cNvPr id="52" name="Google Shape;308;p36">
              <a:extLst>
                <a:ext uri="{FF2B5EF4-FFF2-40B4-BE49-F238E27FC236}">
                  <a16:creationId xmlns:a16="http://schemas.microsoft.com/office/drawing/2014/main" id="{9692CDC4-4F66-4681-B4FF-82E54E39C0BC}"/>
                </a:ext>
              </a:extLst>
            </p:cNvPr>
            <p:cNvCxnSpPr/>
            <p:nvPr/>
          </p:nvCxnSpPr>
          <p:spPr>
            <a:xfrm>
              <a:off x="5241685" y="946422"/>
              <a:ext cx="1080000" cy="0"/>
            </a:xfrm>
            <a:prstGeom prst="straightConnector1">
              <a:avLst/>
            </a:prstGeom>
            <a:noFill/>
            <a:ln w="47625" cap="flat" cmpd="sng">
              <a:solidFill>
                <a:srgbClr val="FA684C"/>
              </a:solidFill>
              <a:prstDash val="dash"/>
              <a:round/>
              <a:headEnd type="none" w="lg" len="lg"/>
              <a:tailEnd type="triangle" w="med" len="med"/>
            </a:ln>
          </p:spPr>
        </p:cxnSp>
      </p:grpSp>
      <p:sp>
        <p:nvSpPr>
          <p:cNvPr id="53" name="Google Shape;321;p36">
            <a:extLst>
              <a:ext uri="{FF2B5EF4-FFF2-40B4-BE49-F238E27FC236}">
                <a16:creationId xmlns:a16="http://schemas.microsoft.com/office/drawing/2014/main" id="{E9ECA918-B176-4A7C-ADF3-5B9A92F91F6C}"/>
              </a:ext>
            </a:extLst>
          </p:cNvPr>
          <p:cNvSpPr txBox="1"/>
          <p:nvPr/>
        </p:nvSpPr>
        <p:spPr>
          <a:xfrm>
            <a:off x="531951" y="1428538"/>
            <a:ext cx="3398454" cy="1356688"/>
          </a:xfrm>
          <a:prstGeom prst="rect">
            <a:avLst/>
          </a:prstGeom>
          <a:noFill/>
          <a:ln>
            <a:noFill/>
          </a:ln>
        </p:spPr>
        <p:txBody>
          <a:bodyPr spcFirstLastPara="1" wrap="square" lIns="45700" tIns="45700" rIns="45700" bIns="45700" anchor="t" anchorCtr="0">
            <a:noAutofit/>
          </a:bodyPr>
          <a:lstStyle/>
          <a:p>
            <a:pPr lvl="0">
              <a:buClr>
                <a:srgbClr val="002060"/>
              </a:buClr>
              <a:buSzPts val="1200"/>
            </a:pPr>
            <a:r>
              <a:rPr lang="en-US" sz="1600" b="1" i="0" u="none" strike="noStrike" cap="none" dirty="0">
                <a:latin typeface="Segoe UI" panose="020B0502040204020203" pitchFamily="34" charset="0"/>
                <a:ea typeface="Arial"/>
                <a:cs typeface="Segoe UI" panose="020B0502040204020203" pitchFamily="34" charset="0"/>
                <a:sym typeface="Arial"/>
              </a:rPr>
              <a:t>Step1: </a:t>
            </a:r>
            <a:r>
              <a:rPr lang="en-US" sz="1600" b="1" dirty="0">
                <a:latin typeface="Segoe UI" panose="020B0502040204020203" pitchFamily="34" charset="0"/>
                <a:ea typeface="Arial"/>
                <a:cs typeface="Segoe UI" panose="020B0502040204020203" pitchFamily="34" charset="0"/>
                <a:sym typeface="Arial"/>
              </a:rPr>
              <a:t>Huawei/Telefonica will introduce to customer or will share customer use cases. Also, source and destination cloud access. </a:t>
            </a:r>
            <a:endParaRPr sz="1600" b="1" i="0" u="none" strike="noStrike" cap="none" dirty="0">
              <a:latin typeface="Segoe UI" panose="020B0502040204020203" pitchFamily="34" charset="0"/>
              <a:ea typeface="Arial"/>
              <a:cs typeface="Segoe UI" panose="020B0502040204020203" pitchFamily="34" charset="0"/>
              <a:sym typeface="Arial"/>
            </a:endParaRPr>
          </a:p>
        </p:txBody>
      </p:sp>
      <p:pic>
        <p:nvPicPr>
          <p:cNvPr id="55" name="Picture 26" descr="Image result for huawei cloud logo">
            <a:extLst>
              <a:ext uri="{FF2B5EF4-FFF2-40B4-BE49-F238E27FC236}">
                <a16:creationId xmlns:a16="http://schemas.microsoft.com/office/drawing/2014/main" id="{2EF84ED8-BF25-462F-80A1-A07A4FA7DB1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833" t="11710" r="11007" b="28900"/>
          <a:stretch/>
        </p:blipFill>
        <p:spPr bwMode="auto">
          <a:xfrm>
            <a:off x="72264" y="3711977"/>
            <a:ext cx="743558" cy="56501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2" descr="Image result for Telefonica cloud logo">
            <a:extLst>
              <a:ext uri="{FF2B5EF4-FFF2-40B4-BE49-F238E27FC236}">
                <a16:creationId xmlns:a16="http://schemas.microsoft.com/office/drawing/2014/main" id="{BF08A4AA-3E35-426C-A884-6535DB6E16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808" y="3819786"/>
            <a:ext cx="1143943" cy="45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7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9E33665-B95D-459F-BDDC-B7398360CD51}"/>
              </a:ext>
            </a:extLst>
          </p:cNvPr>
          <p:cNvSpPr/>
          <p:nvPr/>
        </p:nvSpPr>
        <p:spPr>
          <a:xfrm>
            <a:off x="9282112" y="1914524"/>
            <a:ext cx="2459510" cy="4514851"/>
          </a:xfrm>
          <a:prstGeom prst="rect">
            <a:avLst/>
          </a:prstGeom>
          <a:ln w="19050">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92F49761-3BF2-4BC4-8035-4197B15C55A1}"/>
              </a:ext>
            </a:extLst>
          </p:cNvPr>
          <p:cNvSpPr/>
          <p:nvPr/>
        </p:nvSpPr>
        <p:spPr>
          <a:xfrm>
            <a:off x="10884699" y="42758"/>
            <a:ext cx="1097280" cy="109728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A8492DC-A5A7-4909-9771-E637C6915DDB}"/>
              </a:ext>
            </a:extLst>
          </p:cNvPr>
          <p:cNvSpPr txBox="1"/>
          <p:nvPr/>
        </p:nvSpPr>
        <p:spPr>
          <a:xfrm>
            <a:off x="294555" y="234892"/>
            <a:ext cx="10317759" cy="646331"/>
          </a:xfrm>
          <a:prstGeom prst="rect">
            <a:avLst/>
          </a:prstGeom>
          <a:noFill/>
        </p:spPr>
        <p:txBody>
          <a:bodyPr wrap="square" rtlCol="0">
            <a:spAutoFit/>
          </a:bodyPr>
          <a:lstStyle/>
          <a:p>
            <a:r>
              <a:rPr lang="en-US" sz="3600" dirty="0">
                <a:solidFill>
                  <a:schemeClr val="bg1"/>
                </a:solidFill>
                <a:latin typeface="Segoe UI Light" panose="020B0502040204020203" pitchFamily="34" charset="0"/>
                <a:cs typeface="Segoe UI Light" panose="020B0502040204020203" pitchFamily="34" charset="0"/>
              </a:rPr>
              <a:t>Possible Scenario &amp; Blockage on Baidu Cloud</a:t>
            </a:r>
          </a:p>
        </p:txBody>
      </p:sp>
      <p:grpSp>
        <p:nvGrpSpPr>
          <p:cNvPr id="12" name="Group 11">
            <a:extLst>
              <a:ext uri="{FF2B5EF4-FFF2-40B4-BE49-F238E27FC236}">
                <a16:creationId xmlns:a16="http://schemas.microsoft.com/office/drawing/2014/main" id="{7C03B290-04D6-46BE-B174-9DFA7EED4ABE}"/>
              </a:ext>
            </a:extLst>
          </p:cNvPr>
          <p:cNvGrpSpPr/>
          <p:nvPr/>
        </p:nvGrpSpPr>
        <p:grpSpPr>
          <a:xfrm>
            <a:off x="363180" y="1036069"/>
            <a:ext cx="11465639" cy="5065879"/>
            <a:chOff x="275983" y="1289380"/>
            <a:chExt cx="11465639" cy="5065879"/>
          </a:xfrm>
        </p:grpSpPr>
        <p:sp>
          <p:nvSpPr>
            <p:cNvPr id="6" name="Rectangle 5">
              <a:extLst>
                <a:ext uri="{FF2B5EF4-FFF2-40B4-BE49-F238E27FC236}">
                  <a16:creationId xmlns:a16="http://schemas.microsoft.com/office/drawing/2014/main" id="{4E98851E-7CCF-4149-AF76-805227049962}"/>
                </a:ext>
              </a:extLst>
            </p:cNvPr>
            <p:cNvSpPr/>
            <p:nvPr/>
          </p:nvSpPr>
          <p:spPr>
            <a:xfrm>
              <a:off x="2058861" y="2355584"/>
              <a:ext cx="1157293" cy="1177199"/>
            </a:xfrm>
            <a:prstGeom prst="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625C8F49-C757-400B-81A7-7C80F85E35FB}"/>
                </a:ext>
              </a:extLst>
            </p:cNvPr>
            <p:cNvSpPr/>
            <p:nvPr/>
          </p:nvSpPr>
          <p:spPr>
            <a:xfrm>
              <a:off x="278250" y="5280715"/>
              <a:ext cx="2005732" cy="1068686"/>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BA335144-8D22-437D-8CD2-6AC61C988B71}"/>
                </a:ext>
              </a:extLst>
            </p:cNvPr>
            <p:cNvSpPr/>
            <p:nvPr/>
          </p:nvSpPr>
          <p:spPr>
            <a:xfrm>
              <a:off x="285731" y="4107422"/>
              <a:ext cx="2005732" cy="1068686"/>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Rectangle 55">
              <a:extLst>
                <a:ext uri="{FF2B5EF4-FFF2-40B4-BE49-F238E27FC236}">
                  <a16:creationId xmlns:a16="http://schemas.microsoft.com/office/drawing/2014/main" id="{05E3695C-D40B-43D7-8297-B89DCF85B87D}"/>
                </a:ext>
              </a:extLst>
            </p:cNvPr>
            <p:cNvSpPr/>
            <p:nvPr/>
          </p:nvSpPr>
          <p:spPr>
            <a:xfrm>
              <a:off x="9417206" y="2280331"/>
              <a:ext cx="2231780" cy="1605867"/>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11AE52D2-7DEA-40D9-8FA1-F11AB64D1E2C}"/>
                </a:ext>
              </a:extLst>
            </p:cNvPr>
            <p:cNvSpPr txBox="1"/>
            <p:nvPr/>
          </p:nvSpPr>
          <p:spPr>
            <a:xfrm>
              <a:off x="275983" y="1341648"/>
              <a:ext cx="2930423" cy="400110"/>
            </a:xfrm>
            <a:prstGeom prst="rect">
              <a:avLst/>
            </a:prstGeom>
            <a:noFill/>
          </p:spPr>
          <p:txBody>
            <a:bodyPr wrap="square" rtlCol="0">
              <a:spAutoFit/>
            </a:bodyPr>
            <a:lstStyle/>
            <a:p>
              <a:r>
                <a:rPr lang="en-US" sz="2000" dirty="0">
                  <a:latin typeface="Segoe UI Light" panose="020B0502040204020203" pitchFamily="34" charset="0"/>
                  <a:cs typeface="Segoe UI Light" panose="020B0502040204020203" pitchFamily="34" charset="0"/>
                </a:rPr>
                <a:t>Migration Patterns</a:t>
              </a:r>
            </a:p>
          </p:txBody>
        </p:sp>
        <p:sp>
          <p:nvSpPr>
            <p:cNvPr id="3" name="Rectangle 2">
              <a:extLst>
                <a:ext uri="{FF2B5EF4-FFF2-40B4-BE49-F238E27FC236}">
                  <a16:creationId xmlns:a16="http://schemas.microsoft.com/office/drawing/2014/main" id="{C4F7ABFD-2079-4D40-B667-25D620E94B07}"/>
                </a:ext>
              </a:extLst>
            </p:cNvPr>
            <p:cNvSpPr/>
            <p:nvPr/>
          </p:nvSpPr>
          <p:spPr>
            <a:xfrm>
              <a:off x="294556" y="1785937"/>
              <a:ext cx="2005732" cy="108547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0AE3F4F-69D2-4CCB-A124-D8E8D39D3409}"/>
                </a:ext>
              </a:extLst>
            </p:cNvPr>
            <p:cNvSpPr/>
            <p:nvPr/>
          </p:nvSpPr>
          <p:spPr>
            <a:xfrm>
              <a:off x="294556" y="2952411"/>
              <a:ext cx="2005732" cy="1068686"/>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Cloud 4">
              <a:extLst>
                <a:ext uri="{FF2B5EF4-FFF2-40B4-BE49-F238E27FC236}">
                  <a16:creationId xmlns:a16="http://schemas.microsoft.com/office/drawing/2014/main" id="{C66CC60B-6E4B-4A2F-8A9C-B6570567EB29}"/>
                </a:ext>
              </a:extLst>
            </p:cNvPr>
            <p:cNvSpPr/>
            <p:nvPr/>
          </p:nvSpPr>
          <p:spPr>
            <a:xfrm>
              <a:off x="9272742" y="1289380"/>
              <a:ext cx="2468880" cy="1280160"/>
            </a:xfrm>
            <a:prstGeom prst="cloud">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18F8A39C-12F1-4BFB-BC0A-E6B61AE45F88}"/>
                </a:ext>
              </a:extLst>
            </p:cNvPr>
            <p:cNvSpPr txBox="1"/>
            <p:nvPr/>
          </p:nvSpPr>
          <p:spPr>
            <a:xfrm>
              <a:off x="693689" y="1773238"/>
              <a:ext cx="1262111"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Cloud to Cloud</a:t>
              </a:r>
            </a:p>
          </p:txBody>
        </p:sp>
        <p:pic>
          <p:nvPicPr>
            <p:cNvPr id="18" name="Picture 8" descr="Image result for azure cloud">
              <a:extLst>
                <a:ext uri="{FF2B5EF4-FFF2-40B4-BE49-F238E27FC236}">
                  <a16:creationId xmlns:a16="http://schemas.microsoft.com/office/drawing/2014/main" id="{8626A4B1-8BA4-48D7-AC69-7F63E3077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919" y="2013067"/>
              <a:ext cx="410111" cy="41011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Image result for aws cloud">
              <a:extLst>
                <a:ext uri="{FF2B5EF4-FFF2-40B4-BE49-F238E27FC236}">
                  <a16:creationId xmlns:a16="http://schemas.microsoft.com/office/drawing/2014/main" id="{4691E9C0-4DDE-4049-824F-B3E5CE54B9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347" t="32255" r="18469" b="27920"/>
            <a:stretch/>
          </p:blipFill>
          <p:spPr bwMode="auto">
            <a:xfrm>
              <a:off x="546601" y="2107579"/>
              <a:ext cx="417161" cy="2760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Image result for google cloud">
              <a:extLst>
                <a:ext uri="{FF2B5EF4-FFF2-40B4-BE49-F238E27FC236}">
                  <a16:creationId xmlns:a16="http://schemas.microsoft.com/office/drawing/2014/main" id="{EF54B8CE-6004-4F13-808D-1D0C22E666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233" t="13357" r="9639" b="11470"/>
            <a:stretch/>
          </p:blipFill>
          <p:spPr bwMode="auto">
            <a:xfrm>
              <a:off x="1743346" y="2126437"/>
              <a:ext cx="303213" cy="27753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4" descr="Image result for alibaba cloud">
              <a:extLst>
                <a:ext uri="{FF2B5EF4-FFF2-40B4-BE49-F238E27FC236}">
                  <a16:creationId xmlns:a16="http://schemas.microsoft.com/office/drawing/2014/main" id="{6FFA92D9-5980-4AA0-A3F3-E115A88CD79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247" t="24810" r="9808" b="23126"/>
            <a:stretch/>
          </p:blipFill>
          <p:spPr bwMode="auto">
            <a:xfrm>
              <a:off x="1135399" y="2463923"/>
              <a:ext cx="367678" cy="2394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a:extLst>
                <a:ext uri="{FF2B5EF4-FFF2-40B4-BE49-F238E27FC236}">
                  <a16:creationId xmlns:a16="http://schemas.microsoft.com/office/drawing/2014/main" id="{467E8627-A2ED-4200-8E5C-F2E6E7C6B2C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8305" r="56937" b="27515"/>
            <a:stretch/>
          </p:blipFill>
          <p:spPr bwMode="auto">
            <a:xfrm>
              <a:off x="621246" y="3178647"/>
              <a:ext cx="261286" cy="26805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oracle virtualbox icon">
              <a:extLst>
                <a:ext uri="{FF2B5EF4-FFF2-40B4-BE49-F238E27FC236}">
                  <a16:creationId xmlns:a16="http://schemas.microsoft.com/office/drawing/2014/main" id="{3E228709-E23D-48D6-8CBA-5EDFD7D871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2967" y="3175942"/>
              <a:ext cx="293329" cy="2933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VMware icon">
              <a:extLst>
                <a:ext uri="{FF2B5EF4-FFF2-40B4-BE49-F238E27FC236}">
                  <a16:creationId xmlns:a16="http://schemas.microsoft.com/office/drawing/2014/main" id="{A86526FD-27A0-4C86-AF4C-9E590E4CAD1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5976" b="27638"/>
            <a:stretch/>
          </p:blipFill>
          <p:spPr bwMode="auto">
            <a:xfrm>
              <a:off x="1741315" y="3216392"/>
              <a:ext cx="341485" cy="1584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Related image">
              <a:extLst>
                <a:ext uri="{FF2B5EF4-FFF2-40B4-BE49-F238E27FC236}">
                  <a16:creationId xmlns:a16="http://schemas.microsoft.com/office/drawing/2014/main" id="{BE0030AC-AC0B-4C4C-8603-3B2D8BC133C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6408" t="-1" r="18137" b="48549"/>
            <a:stretch/>
          </p:blipFill>
          <p:spPr bwMode="auto">
            <a:xfrm>
              <a:off x="516182" y="3560818"/>
              <a:ext cx="439994" cy="31442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Related image">
              <a:extLst>
                <a:ext uri="{FF2B5EF4-FFF2-40B4-BE49-F238E27FC236}">
                  <a16:creationId xmlns:a16="http://schemas.microsoft.com/office/drawing/2014/main" id="{29D417D3-3036-45A4-90FF-12D3F97343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6312" y="3578316"/>
              <a:ext cx="510229" cy="3224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XEn Virtualization Icon">
              <a:extLst>
                <a:ext uri="{FF2B5EF4-FFF2-40B4-BE49-F238E27FC236}">
                  <a16:creationId xmlns:a16="http://schemas.microsoft.com/office/drawing/2014/main" id="{58CB3EE9-F204-445E-B1DB-952EBF1E1DD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0775" y="3693581"/>
              <a:ext cx="418896" cy="16215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6438180E-A4BA-4B3C-A2B5-4FCA15DD38BA}"/>
                </a:ext>
              </a:extLst>
            </p:cNvPr>
            <p:cNvSpPr txBox="1"/>
            <p:nvPr/>
          </p:nvSpPr>
          <p:spPr>
            <a:xfrm>
              <a:off x="742481" y="2903416"/>
              <a:ext cx="1262111"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Virtual to Cloud</a:t>
              </a:r>
            </a:p>
          </p:txBody>
        </p:sp>
        <p:sp>
          <p:nvSpPr>
            <p:cNvPr id="30" name="TextBox 29">
              <a:extLst>
                <a:ext uri="{FF2B5EF4-FFF2-40B4-BE49-F238E27FC236}">
                  <a16:creationId xmlns:a16="http://schemas.microsoft.com/office/drawing/2014/main" id="{4BEA38FE-A2CA-4A13-8D92-4F7C3B781F52}"/>
                </a:ext>
              </a:extLst>
            </p:cNvPr>
            <p:cNvSpPr txBox="1"/>
            <p:nvPr/>
          </p:nvSpPr>
          <p:spPr>
            <a:xfrm>
              <a:off x="638776" y="5295477"/>
              <a:ext cx="1557642"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Storage to Cloud</a:t>
              </a:r>
            </a:p>
          </p:txBody>
        </p:sp>
        <p:sp>
          <p:nvSpPr>
            <p:cNvPr id="31" name="TextBox 30">
              <a:extLst>
                <a:ext uri="{FF2B5EF4-FFF2-40B4-BE49-F238E27FC236}">
                  <a16:creationId xmlns:a16="http://schemas.microsoft.com/office/drawing/2014/main" id="{D15D6B04-50FD-480E-BE62-08431CE3C94C}"/>
                </a:ext>
              </a:extLst>
            </p:cNvPr>
            <p:cNvSpPr txBox="1"/>
            <p:nvPr/>
          </p:nvSpPr>
          <p:spPr>
            <a:xfrm>
              <a:off x="637136" y="4064467"/>
              <a:ext cx="1474633" cy="276999"/>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Database to Cloud</a:t>
              </a:r>
            </a:p>
          </p:txBody>
        </p:sp>
        <p:pic>
          <p:nvPicPr>
            <p:cNvPr id="32" name="Picture 31">
              <a:extLst>
                <a:ext uri="{FF2B5EF4-FFF2-40B4-BE49-F238E27FC236}">
                  <a16:creationId xmlns:a16="http://schemas.microsoft.com/office/drawing/2014/main" id="{BFB6F982-C3CA-4770-9FE9-C14D00FA5E7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7790" y="4380739"/>
              <a:ext cx="615235" cy="308252"/>
            </a:xfrm>
            <a:prstGeom prst="rect">
              <a:avLst/>
            </a:prstGeom>
          </p:spPr>
        </p:pic>
        <p:pic>
          <p:nvPicPr>
            <p:cNvPr id="33" name="Picture 32">
              <a:extLst>
                <a:ext uri="{FF2B5EF4-FFF2-40B4-BE49-F238E27FC236}">
                  <a16:creationId xmlns:a16="http://schemas.microsoft.com/office/drawing/2014/main" id="{3029413C-2097-40D1-8086-09A683763D0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53445" y="4746106"/>
              <a:ext cx="435536" cy="352087"/>
            </a:xfrm>
            <a:prstGeom prst="rect">
              <a:avLst/>
            </a:prstGeom>
          </p:spPr>
        </p:pic>
        <p:pic>
          <p:nvPicPr>
            <p:cNvPr id="34" name="Picture 33">
              <a:extLst>
                <a:ext uri="{FF2B5EF4-FFF2-40B4-BE49-F238E27FC236}">
                  <a16:creationId xmlns:a16="http://schemas.microsoft.com/office/drawing/2014/main" id="{32B8DC06-08E8-4DB8-B983-B30EDA2665C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75493" y="4305355"/>
              <a:ext cx="435639" cy="484358"/>
            </a:xfrm>
            <a:prstGeom prst="rect">
              <a:avLst/>
            </a:prstGeom>
          </p:spPr>
        </p:pic>
        <p:pic>
          <p:nvPicPr>
            <p:cNvPr id="35" name="Picture 34">
              <a:extLst>
                <a:ext uri="{FF2B5EF4-FFF2-40B4-BE49-F238E27FC236}">
                  <a16:creationId xmlns:a16="http://schemas.microsoft.com/office/drawing/2014/main" id="{2EA7FDA3-2B4A-4AC9-9AF3-7FFC52EABB92}"/>
                </a:ext>
              </a:extLst>
            </p:cNvPr>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14356" y="4314030"/>
              <a:ext cx="449561" cy="449561"/>
            </a:xfrm>
            <a:prstGeom prst="rect">
              <a:avLst/>
            </a:prstGeom>
          </p:spPr>
        </p:pic>
        <p:pic>
          <p:nvPicPr>
            <p:cNvPr id="36" name="Picture 35">
              <a:extLst>
                <a:ext uri="{FF2B5EF4-FFF2-40B4-BE49-F238E27FC236}">
                  <a16:creationId xmlns:a16="http://schemas.microsoft.com/office/drawing/2014/main" id="{D49DBEE8-A6D7-4974-BCB9-0DDC7C618C6F}"/>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7374" y="4799898"/>
              <a:ext cx="672056" cy="365248"/>
            </a:xfrm>
            <a:prstGeom prst="rect">
              <a:avLst/>
            </a:prstGeom>
          </p:spPr>
        </p:pic>
        <p:grpSp>
          <p:nvGrpSpPr>
            <p:cNvPr id="2" name="Group 1">
              <a:extLst>
                <a:ext uri="{FF2B5EF4-FFF2-40B4-BE49-F238E27FC236}">
                  <a16:creationId xmlns:a16="http://schemas.microsoft.com/office/drawing/2014/main" id="{590B1E56-7706-4C44-B8EA-E7032EDC648E}"/>
                </a:ext>
              </a:extLst>
            </p:cNvPr>
            <p:cNvGrpSpPr/>
            <p:nvPr/>
          </p:nvGrpSpPr>
          <p:grpSpPr>
            <a:xfrm>
              <a:off x="433808" y="5518834"/>
              <a:ext cx="1710042" cy="831379"/>
              <a:chOff x="294550" y="5642929"/>
              <a:chExt cx="1977076" cy="971638"/>
            </a:xfrm>
          </p:grpSpPr>
          <p:pic>
            <p:nvPicPr>
              <p:cNvPr id="38" name="Picture 2" descr="Image result for aws s3">
                <a:extLst>
                  <a:ext uri="{FF2B5EF4-FFF2-40B4-BE49-F238E27FC236}">
                    <a16:creationId xmlns:a16="http://schemas.microsoft.com/office/drawing/2014/main" id="{A16A6937-4A03-4B46-9B1B-B5D1C0CDD2B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flipH="1">
                <a:off x="576877" y="5642929"/>
                <a:ext cx="302768" cy="36576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A14C4912-FB73-46A6-97C2-E091BA76E6D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05941" y="5687904"/>
                <a:ext cx="319160" cy="274320"/>
              </a:xfrm>
              <a:prstGeom prst="rect">
                <a:avLst/>
              </a:prstGeom>
            </p:spPr>
          </p:pic>
          <p:pic>
            <p:nvPicPr>
              <p:cNvPr id="40" name="Picture 8" descr="Image result for google storage">
                <a:extLst>
                  <a:ext uri="{FF2B5EF4-FFF2-40B4-BE49-F238E27FC236}">
                    <a16:creationId xmlns:a16="http://schemas.microsoft.com/office/drawing/2014/main" id="{6155A3BB-85E0-4BA8-8AAF-BCAB66005A9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8054" y="6099151"/>
                <a:ext cx="288854" cy="27432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FA67FFA5-DBAD-4E3A-A9F5-C203ECC73963}"/>
                  </a:ext>
                </a:extLst>
              </p:cNvPr>
              <p:cNvPicPr>
                <a:picLocks noChangeAspect="1"/>
              </p:cNvPicPr>
              <p:nvPr/>
            </p:nvPicPr>
            <p:blipFill>
              <a:blip r:embed="rId20"/>
              <a:stretch>
                <a:fillRect/>
              </a:stretch>
            </p:blipFill>
            <p:spPr>
              <a:xfrm>
                <a:off x="1630701" y="6104152"/>
                <a:ext cx="450166" cy="365760"/>
              </a:xfrm>
              <a:prstGeom prst="rect">
                <a:avLst/>
              </a:prstGeom>
            </p:spPr>
          </p:pic>
          <p:sp>
            <p:nvSpPr>
              <p:cNvPr id="42" name="TextBox 41">
                <a:extLst>
                  <a:ext uri="{FF2B5EF4-FFF2-40B4-BE49-F238E27FC236}">
                    <a16:creationId xmlns:a16="http://schemas.microsoft.com/office/drawing/2014/main" id="{5F61B50F-755A-453A-9ABC-FCAAA0576E52}"/>
                  </a:ext>
                </a:extLst>
              </p:cNvPr>
              <p:cNvSpPr txBox="1"/>
              <p:nvPr/>
            </p:nvSpPr>
            <p:spPr>
              <a:xfrm>
                <a:off x="810508" y="5734953"/>
                <a:ext cx="629435" cy="169958"/>
              </a:xfrm>
              <a:prstGeom prst="rect">
                <a:avLst/>
              </a:prstGeom>
              <a:noFill/>
            </p:spPr>
            <p:txBody>
              <a:bodyPr wrap="square" lIns="0" tIns="0" rIns="0" bIns="0" rtlCol="0">
                <a:spAutoFit/>
              </a:bodyPr>
              <a:lstStyle/>
              <a:p>
                <a:pPr algn="ctr">
                  <a:lnSpc>
                    <a:spcPct val="90000"/>
                  </a:lnSpc>
                </a:pPr>
                <a:r>
                  <a:rPr lang="en-US" sz="1050" spc="-50" dirty="0">
                    <a:gradFill>
                      <a:gsLst>
                        <a:gs pos="2917">
                          <a:schemeClr val="tx1"/>
                        </a:gs>
                        <a:gs pos="30000">
                          <a:schemeClr val="tx1"/>
                        </a:gs>
                      </a:gsLst>
                      <a:lin ang="5400000" scaled="0"/>
                    </a:gradFill>
                  </a:rPr>
                  <a:t>AWS S3</a:t>
                </a:r>
              </a:p>
            </p:txBody>
          </p:sp>
          <p:sp>
            <p:nvSpPr>
              <p:cNvPr id="43" name="TextBox 42">
                <a:extLst>
                  <a:ext uri="{FF2B5EF4-FFF2-40B4-BE49-F238E27FC236}">
                    <a16:creationId xmlns:a16="http://schemas.microsoft.com/office/drawing/2014/main" id="{D3CD8FD0-6B65-4AE7-92CB-D898108B904D}"/>
                  </a:ext>
                </a:extLst>
              </p:cNvPr>
              <p:cNvSpPr txBox="1"/>
              <p:nvPr/>
            </p:nvSpPr>
            <p:spPr>
              <a:xfrm>
                <a:off x="1585340" y="6004603"/>
                <a:ext cx="643811" cy="169958"/>
              </a:xfrm>
              <a:prstGeom prst="rect">
                <a:avLst/>
              </a:prstGeom>
              <a:noFill/>
            </p:spPr>
            <p:txBody>
              <a:bodyPr wrap="square" lIns="0" tIns="0" rIns="0" bIns="0" rtlCol="0">
                <a:spAutoFit/>
              </a:bodyPr>
              <a:lstStyle/>
              <a:p>
                <a:pPr algn="ctr">
                  <a:lnSpc>
                    <a:spcPct val="90000"/>
                  </a:lnSpc>
                </a:pPr>
                <a:r>
                  <a:rPr lang="en-US" sz="1050" spc="-50" dirty="0">
                    <a:gradFill>
                      <a:gsLst>
                        <a:gs pos="2917">
                          <a:schemeClr val="tx1"/>
                        </a:gs>
                        <a:gs pos="30000">
                          <a:schemeClr val="tx1"/>
                        </a:gs>
                      </a:gsLst>
                      <a:lin ang="5400000" scaled="0"/>
                    </a:gradFill>
                  </a:rPr>
                  <a:t>Azure Blob</a:t>
                </a:r>
              </a:p>
            </p:txBody>
          </p:sp>
          <p:sp>
            <p:nvSpPr>
              <p:cNvPr id="44" name="TextBox 43">
                <a:extLst>
                  <a:ext uri="{FF2B5EF4-FFF2-40B4-BE49-F238E27FC236}">
                    <a16:creationId xmlns:a16="http://schemas.microsoft.com/office/drawing/2014/main" id="{7383228F-582D-4725-845A-6BEAD1ED658E}"/>
                  </a:ext>
                </a:extLst>
              </p:cNvPr>
              <p:cNvSpPr txBox="1"/>
              <p:nvPr/>
            </p:nvSpPr>
            <p:spPr>
              <a:xfrm>
                <a:off x="294550" y="6431000"/>
                <a:ext cx="963403" cy="169958"/>
              </a:xfrm>
              <a:prstGeom prst="rect">
                <a:avLst/>
              </a:prstGeom>
              <a:noFill/>
            </p:spPr>
            <p:txBody>
              <a:bodyPr wrap="square" lIns="0" tIns="0" rIns="0" bIns="0" rtlCol="0">
                <a:spAutoFit/>
              </a:bodyPr>
              <a:lstStyle/>
              <a:p>
                <a:pPr algn="ctr">
                  <a:lnSpc>
                    <a:spcPct val="90000"/>
                  </a:lnSpc>
                </a:pPr>
                <a:r>
                  <a:rPr lang="en-US" sz="1050" spc="-50" dirty="0">
                    <a:gradFill>
                      <a:gsLst>
                        <a:gs pos="2917">
                          <a:schemeClr val="tx1"/>
                        </a:gs>
                        <a:gs pos="30000">
                          <a:schemeClr val="tx1"/>
                        </a:gs>
                      </a:gsLst>
                      <a:lin ang="5400000" scaled="0"/>
                    </a:gradFill>
                  </a:rPr>
                  <a:t>Google Storage</a:t>
                </a:r>
              </a:p>
            </p:txBody>
          </p:sp>
          <p:sp>
            <p:nvSpPr>
              <p:cNvPr id="45" name="TextBox 44">
                <a:extLst>
                  <a:ext uri="{FF2B5EF4-FFF2-40B4-BE49-F238E27FC236}">
                    <a16:creationId xmlns:a16="http://schemas.microsoft.com/office/drawing/2014/main" id="{D7557C2F-92C1-4A52-B948-5E01A01E0633}"/>
                  </a:ext>
                </a:extLst>
              </p:cNvPr>
              <p:cNvSpPr txBox="1"/>
              <p:nvPr/>
            </p:nvSpPr>
            <p:spPr>
              <a:xfrm>
                <a:off x="1439943" y="6444609"/>
                <a:ext cx="831683" cy="169958"/>
              </a:xfrm>
              <a:prstGeom prst="rect">
                <a:avLst/>
              </a:prstGeom>
              <a:noFill/>
            </p:spPr>
            <p:txBody>
              <a:bodyPr wrap="square" lIns="0" tIns="0" rIns="0" bIns="0" rtlCol="0">
                <a:spAutoFit/>
              </a:bodyPr>
              <a:lstStyle/>
              <a:p>
                <a:pPr algn="ctr">
                  <a:lnSpc>
                    <a:spcPct val="90000"/>
                  </a:lnSpc>
                </a:pPr>
                <a:r>
                  <a:rPr lang="en-US" sz="1050" spc="-50" dirty="0">
                    <a:gradFill>
                      <a:gsLst>
                        <a:gs pos="2917">
                          <a:schemeClr val="tx1"/>
                        </a:gs>
                        <a:gs pos="30000">
                          <a:schemeClr val="tx1"/>
                        </a:gs>
                      </a:gsLst>
                      <a:lin ang="5400000" scaled="0"/>
                    </a:gradFill>
                  </a:rPr>
                  <a:t>Alibaba OSS</a:t>
                </a:r>
              </a:p>
            </p:txBody>
          </p:sp>
        </p:grpSp>
        <p:cxnSp>
          <p:nvCxnSpPr>
            <p:cNvPr id="47" name="Straight Arrow Connector 46">
              <a:extLst>
                <a:ext uri="{FF2B5EF4-FFF2-40B4-BE49-F238E27FC236}">
                  <a16:creationId xmlns:a16="http://schemas.microsoft.com/office/drawing/2014/main" id="{24047334-6AAA-430A-B2E1-A9A5528C6C66}"/>
                </a:ext>
              </a:extLst>
            </p:cNvPr>
            <p:cNvCxnSpPr>
              <a:cxnSpLocks/>
              <a:stCxn id="6" idx="3"/>
            </p:cNvCxnSpPr>
            <p:nvPr/>
          </p:nvCxnSpPr>
          <p:spPr>
            <a:xfrm>
              <a:off x="3216154" y="2944184"/>
              <a:ext cx="6056588" cy="17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ECFAE75-7152-434B-80AD-BB19D139FBE2}"/>
                </a:ext>
              </a:extLst>
            </p:cNvPr>
            <p:cNvCxnSpPr>
              <a:cxnSpLocks/>
            </p:cNvCxnSpPr>
            <p:nvPr/>
          </p:nvCxnSpPr>
          <p:spPr>
            <a:xfrm flipV="1">
              <a:off x="2283982" y="4539746"/>
              <a:ext cx="6972460" cy="16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869E2D-6895-4F33-9C24-05D22E2A7638}"/>
                </a:ext>
              </a:extLst>
            </p:cNvPr>
            <p:cNvCxnSpPr>
              <a:cxnSpLocks/>
            </p:cNvCxnSpPr>
            <p:nvPr/>
          </p:nvCxnSpPr>
          <p:spPr>
            <a:xfrm flipV="1">
              <a:off x="2286026" y="5698272"/>
              <a:ext cx="6977378" cy="19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5A812907-07A2-424B-B416-AE8A5AA3C822}"/>
                </a:ext>
              </a:extLst>
            </p:cNvPr>
            <p:cNvGrpSpPr/>
            <p:nvPr/>
          </p:nvGrpSpPr>
          <p:grpSpPr>
            <a:xfrm>
              <a:off x="10210410" y="2756132"/>
              <a:ext cx="634727" cy="787154"/>
              <a:chOff x="7991957" y="4589127"/>
              <a:chExt cx="647455" cy="802938"/>
            </a:xfrm>
          </p:grpSpPr>
          <p:pic>
            <p:nvPicPr>
              <p:cNvPr id="58" name="Picture 57">
                <a:extLst>
                  <a:ext uri="{FF2B5EF4-FFF2-40B4-BE49-F238E27FC236}">
                    <a16:creationId xmlns:a16="http://schemas.microsoft.com/office/drawing/2014/main" id="{FE64F263-7CA4-447F-8315-57ABAFC5CCAF}"/>
                  </a:ext>
                </a:extLst>
              </p:cNvPr>
              <p:cNvPicPr>
                <a:picLocks noChangeAspect="1"/>
              </p:cNvPicPr>
              <p:nvPr/>
            </p:nvPicPr>
            <p:blipFill>
              <a:blip r:embed="rId21">
                <a:biLevel thresh="50000"/>
              </a:blip>
              <a:stretch>
                <a:fillRect/>
              </a:stretch>
            </p:blipFill>
            <p:spPr>
              <a:xfrm>
                <a:off x="8086790" y="4589127"/>
                <a:ext cx="411480" cy="397291"/>
              </a:xfrm>
              <a:prstGeom prst="rect">
                <a:avLst/>
              </a:prstGeom>
            </p:spPr>
          </p:pic>
          <p:sp>
            <p:nvSpPr>
              <p:cNvPr id="59" name="TextBox 58">
                <a:extLst>
                  <a:ext uri="{FF2B5EF4-FFF2-40B4-BE49-F238E27FC236}">
                    <a16:creationId xmlns:a16="http://schemas.microsoft.com/office/drawing/2014/main" id="{083106DE-C146-4A69-A138-9F7A0F19D266}"/>
                  </a:ext>
                </a:extLst>
              </p:cNvPr>
              <p:cNvSpPr txBox="1"/>
              <p:nvPr/>
            </p:nvSpPr>
            <p:spPr>
              <a:xfrm>
                <a:off x="7991957" y="5004267"/>
                <a:ext cx="647455" cy="387798"/>
              </a:xfrm>
              <a:prstGeom prst="rect">
                <a:avLst/>
              </a:prstGeom>
              <a:noFill/>
            </p:spPr>
            <p:txBody>
              <a:bodyPr wrap="square" lIns="0" tIns="0" rIns="0" bIns="0" rtlCol="0">
                <a:spAutoFit/>
              </a:bodyPr>
              <a:lstStyle/>
              <a:p>
                <a:pPr algn="ctr">
                  <a:lnSpc>
                    <a:spcPct val="90000"/>
                  </a:lnSpc>
                </a:pPr>
                <a:r>
                  <a:rPr lang="en-US" sz="1372" spc="-50" dirty="0">
                    <a:gradFill>
                      <a:gsLst>
                        <a:gs pos="2917">
                          <a:schemeClr val="tx1"/>
                        </a:gs>
                        <a:gs pos="30000">
                          <a:schemeClr val="tx1"/>
                        </a:gs>
                      </a:gsLst>
                      <a:lin ang="5400000" scaled="0"/>
                    </a:gradFill>
                  </a:rPr>
                  <a:t>Image Service</a:t>
                </a:r>
              </a:p>
            </p:txBody>
          </p:sp>
        </p:grpSp>
        <p:grpSp>
          <p:nvGrpSpPr>
            <p:cNvPr id="60" name="Group 59">
              <a:extLst>
                <a:ext uri="{FF2B5EF4-FFF2-40B4-BE49-F238E27FC236}">
                  <a16:creationId xmlns:a16="http://schemas.microsoft.com/office/drawing/2014/main" id="{6CD818BB-D79C-473D-9937-421017963678}"/>
                </a:ext>
              </a:extLst>
            </p:cNvPr>
            <p:cNvGrpSpPr/>
            <p:nvPr/>
          </p:nvGrpSpPr>
          <p:grpSpPr>
            <a:xfrm>
              <a:off x="9430985" y="2813192"/>
              <a:ext cx="664822" cy="576750"/>
              <a:chOff x="7389338" y="3121957"/>
              <a:chExt cx="678153" cy="588315"/>
            </a:xfrm>
          </p:grpSpPr>
          <p:sp>
            <p:nvSpPr>
              <p:cNvPr id="61" name="TextBox 60">
                <a:extLst>
                  <a:ext uri="{FF2B5EF4-FFF2-40B4-BE49-F238E27FC236}">
                    <a16:creationId xmlns:a16="http://schemas.microsoft.com/office/drawing/2014/main" id="{55C1BACE-ADD1-4490-AE61-59000B336639}"/>
                  </a:ext>
                </a:extLst>
              </p:cNvPr>
              <p:cNvSpPr txBox="1"/>
              <p:nvPr/>
            </p:nvSpPr>
            <p:spPr>
              <a:xfrm>
                <a:off x="7389338" y="3512485"/>
                <a:ext cx="678153" cy="197787"/>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OBS</a:t>
                </a:r>
              </a:p>
            </p:txBody>
          </p:sp>
          <p:pic>
            <p:nvPicPr>
              <p:cNvPr id="62" name="Picture 30" descr="Related image">
                <a:extLst>
                  <a:ext uri="{FF2B5EF4-FFF2-40B4-BE49-F238E27FC236}">
                    <a16:creationId xmlns:a16="http://schemas.microsoft.com/office/drawing/2014/main" id="{31CDEA8E-D497-40EB-AEC2-69550912130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34937" y="3121957"/>
                <a:ext cx="348609" cy="3486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D379DA77-8D8F-4EBE-ACD2-457906235FCC}"/>
                </a:ext>
              </a:extLst>
            </p:cNvPr>
            <p:cNvGrpSpPr/>
            <p:nvPr/>
          </p:nvGrpSpPr>
          <p:grpSpPr>
            <a:xfrm>
              <a:off x="10936865" y="2780584"/>
              <a:ext cx="585872" cy="658185"/>
              <a:chOff x="10331407" y="2836554"/>
              <a:chExt cx="597620" cy="671383"/>
            </a:xfrm>
          </p:grpSpPr>
          <p:sp>
            <p:nvSpPr>
              <p:cNvPr id="64" name="TextBox 63">
                <a:extLst>
                  <a:ext uri="{FF2B5EF4-FFF2-40B4-BE49-F238E27FC236}">
                    <a16:creationId xmlns:a16="http://schemas.microsoft.com/office/drawing/2014/main" id="{320B0EE3-2F3B-4A90-B893-2475262E24D2}"/>
                  </a:ext>
                </a:extLst>
              </p:cNvPr>
              <p:cNvSpPr txBox="1"/>
              <p:nvPr/>
            </p:nvSpPr>
            <p:spPr>
              <a:xfrm>
                <a:off x="10331407" y="3310191"/>
                <a:ext cx="597620" cy="197746"/>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ECS</a:t>
                </a:r>
              </a:p>
            </p:txBody>
          </p:sp>
          <p:pic>
            <p:nvPicPr>
              <p:cNvPr id="65" name="Picture 32" descr="Image result for virtual machine icons">
                <a:extLst>
                  <a:ext uri="{FF2B5EF4-FFF2-40B4-BE49-F238E27FC236}">
                    <a16:creationId xmlns:a16="http://schemas.microsoft.com/office/drawing/2014/main" id="{01F3D549-22FB-4D30-BC7B-04C75280020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24477" y="2836554"/>
                <a:ext cx="411480" cy="411480"/>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Rectangle 65">
              <a:extLst>
                <a:ext uri="{FF2B5EF4-FFF2-40B4-BE49-F238E27FC236}">
                  <a16:creationId xmlns:a16="http://schemas.microsoft.com/office/drawing/2014/main" id="{C6DB5015-F3AB-4AC1-8721-45BC88D02141}"/>
                </a:ext>
              </a:extLst>
            </p:cNvPr>
            <p:cNvSpPr/>
            <p:nvPr/>
          </p:nvSpPr>
          <p:spPr>
            <a:xfrm>
              <a:off x="9424029" y="4193351"/>
              <a:ext cx="2231780" cy="1005536"/>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87FAA19D-2DD6-4038-BD4C-437FEB3CF6B3}"/>
                </a:ext>
              </a:extLst>
            </p:cNvPr>
            <p:cNvSpPr/>
            <p:nvPr/>
          </p:nvSpPr>
          <p:spPr>
            <a:xfrm>
              <a:off x="9391292" y="5520328"/>
              <a:ext cx="2231780" cy="828393"/>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TextBox 67">
              <a:extLst>
                <a:ext uri="{FF2B5EF4-FFF2-40B4-BE49-F238E27FC236}">
                  <a16:creationId xmlns:a16="http://schemas.microsoft.com/office/drawing/2014/main" id="{A2A2979A-A7CF-44FD-A108-A3A8729D92AE}"/>
                </a:ext>
              </a:extLst>
            </p:cNvPr>
            <p:cNvSpPr txBox="1"/>
            <p:nvPr/>
          </p:nvSpPr>
          <p:spPr>
            <a:xfrm>
              <a:off x="10182629" y="4765538"/>
              <a:ext cx="634727" cy="380104"/>
            </a:xfrm>
            <a:prstGeom prst="rect">
              <a:avLst/>
            </a:prstGeom>
            <a:noFill/>
          </p:spPr>
          <p:txBody>
            <a:bodyPr wrap="square" lIns="0" tIns="0" rIns="0" bIns="0" rtlCol="0">
              <a:spAutoFit/>
            </a:bodyPr>
            <a:lstStyle/>
            <a:p>
              <a:pPr algn="ctr">
                <a:lnSpc>
                  <a:spcPct val="90000"/>
                </a:lnSpc>
              </a:pPr>
              <a:r>
                <a:rPr lang="en-US" sz="1372" spc="-50" dirty="0">
                  <a:gradFill>
                    <a:gsLst>
                      <a:gs pos="2917">
                        <a:schemeClr val="tx1"/>
                      </a:gs>
                      <a:gs pos="30000">
                        <a:schemeClr val="tx1"/>
                      </a:gs>
                    </a:gsLst>
                    <a:lin ang="5400000" scaled="0"/>
                  </a:gradFill>
                </a:rPr>
                <a:t>RDS Service</a:t>
              </a:r>
            </a:p>
          </p:txBody>
        </p:sp>
        <p:pic>
          <p:nvPicPr>
            <p:cNvPr id="69" name="Picture 32" descr="Image result for virtual machine icons">
              <a:extLst>
                <a:ext uri="{FF2B5EF4-FFF2-40B4-BE49-F238E27FC236}">
                  <a16:creationId xmlns:a16="http://schemas.microsoft.com/office/drawing/2014/main" id="{E7312442-87C8-4EAC-9CAF-595C6FD958B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298297" y="4289149"/>
              <a:ext cx="403391" cy="403391"/>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72824F9B-BD4D-4EE8-AE4F-689371C2311E}"/>
                </a:ext>
              </a:extLst>
            </p:cNvPr>
            <p:cNvSpPr txBox="1"/>
            <p:nvPr/>
          </p:nvSpPr>
          <p:spPr>
            <a:xfrm>
              <a:off x="9806777" y="5967461"/>
              <a:ext cx="1400810" cy="387798"/>
            </a:xfrm>
            <a:prstGeom prst="rect">
              <a:avLst/>
            </a:prstGeom>
            <a:noFill/>
          </p:spPr>
          <p:txBody>
            <a:bodyPr wrap="square" lIns="0" tIns="0" rIns="0" bIns="0" rtlCol="0">
              <a:spAutoFit/>
            </a:bodyPr>
            <a:lstStyle/>
            <a:p>
              <a:pPr algn="ctr">
                <a:lnSpc>
                  <a:spcPct val="90000"/>
                </a:lnSpc>
              </a:pPr>
              <a:r>
                <a:rPr lang="en-US" sz="1400" spc="-50" dirty="0">
                  <a:gradFill>
                    <a:gsLst>
                      <a:gs pos="2917">
                        <a:schemeClr val="tx1"/>
                      </a:gs>
                      <a:gs pos="30000">
                        <a:schemeClr val="tx1"/>
                      </a:gs>
                    </a:gsLst>
                    <a:lin ang="5400000" scaled="0"/>
                  </a:gradFill>
                </a:rPr>
                <a:t>Huawei / Telefonica Object Storage</a:t>
              </a:r>
            </a:p>
          </p:txBody>
        </p:sp>
        <p:pic>
          <p:nvPicPr>
            <p:cNvPr id="71" name="Picture 30" descr="Related image">
              <a:extLst>
                <a:ext uri="{FF2B5EF4-FFF2-40B4-BE49-F238E27FC236}">
                  <a16:creationId xmlns:a16="http://schemas.microsoft.com/office/drawing/2014/main" id="{66084EB5-A84C-4420-AC72-52F1F806BBC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292087" y="5578240"/>
              <a:ext cx="386107" cy="386107"/>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Arrow Connector 74">
              <a:extLst>
                <a:ext uri="{FF2B5EF4-FFF2-40B4-BE49-F238E27FC236}">
                  <a16:creationId xmlns:a16="http://schemas.microsoft.com/office/drawing/2014/main" id="{CA607499-0525-46F7-A01C-D3993993CFEB}"/>
                </a:ext>
              </a:extLst>
            </p:cNvPr>
            <p:cNvCxnSpPr>
              <a:cxnSpLocks/>
            </p:cNvCxnSpPr>
            <p:nvPr/>
          </p:nvCxnSpPr>
          <p:spPr>
            <a:xfrm>
              <a:off x="9944054" y="2984071"/>
              <a:ext cx="376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65FF34F-F6EE-4F3D-B1A3-F87275DCC3F2}"/>
                </a:ext>
              </a:extLst>
            </p:cNvPr>
            <p:cNvCxnSpPr>
              <a:cxnSpLocks/>
            </p:cNvCxnSpPr>
            <p:nvPr/>
          </p:nvCxnSpPr>
          <p:spPr>
            <a:xfrm>
              <a:off x="10745121" y="2984071"/>
              <a:ext cx="19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8" name="Picture 26" descr="Image result for huawei cloud logo">
              <a:extLst>
                <a:ext uri="{FF2B5EF4-FFF2-40B4-BE49-F238E27FC236}">
                  <a16:creationId xmlns:a16="http://schemas.microsoft.com/office/drawing/2014/main" id="{7B4390A1-9243-43B4-B564-2ACFF4950DDC}"/>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10833" t="11710" r="11007" b="28900"/>
            <a:stretch/>
          </p:blipFill>
          <p:spPr bwMode="auto">
            <a:xfrm>
              <a:off x="9584736" y="1558164"/>
              <a:ext cx="827600" cy="628871"/>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2" descr="Image result for Telefonica cloud logo">
              <a:extLst>
                <a:ext uri="{FF2B5EF4-FFF2-40B4-BE49-F238E27FC236}">
                  <a16:creationId xmlns:a16="http://schemas.microsoft.com/office/drawing/2014/main" id="{98A24FF8-1B6F-46B2-A4D4-CB6FE35E3F5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378794" y="1704555"/>
              <a:ext cx="1143943" cy="457201"/>
            </a:xfrm>
            <a:prstGeom prst="rect">
              <a:avLst/>
            </a:prstGeom>
            <a:noFill/>
            <a:extLst>
              <a:ext uri="{909E8E84-426E-40DD-AFC4-6F175D3DCCD1}">
                <a14:hiddenFill xmlns:a14="http://schemas.microsoft.com/office/drawing/2010/main">
                  <a:solidFill>
                    <a:srgbClr val="FFFFFF"/>
                  </a:solidFill>
                </a14:hiddenFill>
              </a:ext>
            </a:extLst>
          </p:spPr>
        </p:pic>
      </p:grpSp>
      <p:sp>
        <p:nvSpPr>
          <p:cNvPr id="80" name="Title 1">
            <a:extLst>
              <a:ext uri="{FF2B5EF4-FFF2-40B4-BE49-F238E27FC236}">
                <a16:creationId xmlns:a16="http://schemas.microsoft.com/office/drawing/2014/main" id="{FFBBDEDF-3A28-4940-B400-80DD475CDC12}"/>
              </a:ext>
            </a:extLst>
          </p:cNvPr>
          <p:cNvSpPr txBox="1">
            <a:spLocks/>
          </p:cNvSpPr>
          <p:nvPr/>
        </p:nvSpPr>
        <p:spPr>
          <a:xfrm>
            <a:off x="562812" y="227864"/>
            <a:ext cx="10515600" cy="623099"/>
          </a:xfrm>
          <a:prstGeom prst="rect">
            <a:avLst/>
          </a:prstGeom>
        </p:spPr>
        <p:txBody>
          <a:bodyPr vert="horz" lIns="0" tIns="0" rIns="0" bIns="0" rtlCol="0" anchor="b">
            <a:normAutofit/>
          </a:bodyPr>
          <a:lstStyle>
            <a:defPPr>
              <a:defRPr lang="en-US"/>
            </a:defPPr>
            <a:lvl1pPr>
              <a:lnSpc>
                <a:spcPct val="90000"/>
              </a:lnSpc>
              <a:spcBef>
                <a:spcPct val="0"/>
              </a:spcBef>
              <a:buNone/>
              <a:defRPr sz="3200" b="1" spc="-150">
                <a:solidFill>
                  <a:schemeClr val="tx1">
                    <a:lumMod val="75000"/>
                    <a:lumOff val="25000"/>
                  </a:schemeClr>
                </a:solidFill>
                <a:latin typeface="Segoe UI" panose="020B0502040204020203" pitchFamily="34" charset="0"/>
                <a:ea typeface="+mj-ea"/>
                <a:cs typeface="Segoe UI" panose="020B0502040204020203" pitchFamily="34" charset="0"/>
              </a:defRPr>
            </a:lvl1pPr>
          </a:lstStyle>
          <a:p>
            <a:r>
              <a:rPr lang="en-US" dirty="0"/>
              <a:t>Possible Scenario on Huawei / Telefonica Cloud</a:t>
            </a:r>
          </a:p>
        </p:txBody>
      </p:sp>
      <p:pic>
        <p:nvPicPr>
          <p:cNvPr id="81" name="Picture 26" descr="Image result for click2cloud">
            <a:extLst>
              <a:ext uri="{FF2B5EF4-FFF2-40B4-BE49-F238E27FC236}">
                <a16:creationId xmlns:a16="http://schemas.microsoft.com/office/drawing/2014/main" id="{95C520CB-1A48-4460-A2A6-08D49C35743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
        <p:nvSpPr>
          <p:cNvPr id="82" name="Slide Number Placeholder 7">
            <a:extLst>
              <a:ext uri="{FF2B5EF4-FFF2-40B4-BE49-F238E27FC236}">
                <a16:creationId xmlns:a16="http://schemas.microsoft.com/office/drawing/2014/main" id="{BAB84DB2-A27E-4AEA-8DD3-BCCEAE857DB6}"/>
              </a:ext>
            </a:extLst>
          </p:cNvPr>
          <p:cNvSpPr txBox="1">
            <a:spLocks/>
          </p:cNvSpPr>
          <p:nvPr/>
        </p:nvSpPr>
        <p:spPr>
          <a:xfrm>
            <a:off x="11759999" y="6426000"/>
            <a:ext cx="441191" cy="317481"/>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sz="1400" b="1" dirty="0"/>
              <a:t> </a:t>
            </a:r>
            <a:fld id="{19B51A1E-902D-48AF-9020-955120F399B6}" type="slidenum">
              <a:rPr lang="en-ZA" sz="1400" b="1" smtClean="0"/>
              <a:pPr/>
              <a:t>12</a:t>
            </a:fld>
            <a:endParaRPr lang="en-ZA" sz="1400" b="1" dirty="0"/>
          </a:p>
        </p:txBody>
      </p:sp>
      <p:sp>
        <p:nvSpPr>
          <p:cNvPr id="83" name="TextBox 82">
            <a:extLst>
              <a:ext uri="{FF2B5EF4-FFF2-40B4-BE49-F238E27FC236}">
                <a16:creationId xmlns:a16="http://schemas.microsoft.com/office/drawing/2014/main" id="{05CD0AB1-3626-4A25-A07F-F3165F9728D5}"/>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Tree>
    <p:extLst>
      <p:ext uri="{BB962C8B-B14F-4D97-AF65-F5344CB8AC3E}">
        <p14:creationId xmlns:p14="http://schemas.microsoft.com/office/powerpoint/2010/main" val="424133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C73B47-0157-4F79-B3D7-96BEBED2BFB3}"/>
              </a:ext>
            </a:extLst>
          </p:cNvPr>
          <p:cNvSpPr/>
          <p:nvPr/>
        </p:nvSpPr>
        <p:spPr>
          <a:xfrm>
            <a:off x="501780" y="194157"/>
            <a:ext cx="11532540" cy="707886"/>
          </a:xfrm>
          <a:prstGeom prst="rect">
            <a:avLst/>
          </a:prstGeom>
          <a:noFill/>
        </p:spPr>
        <p:txBody>
          <a:bodyPr wrap="square">
            <a:spAutoFit/>
          </a:bodyPr>
          <a:lstStyle/>
          <a:p>
            <a:r>
              <a:rPr lang="en-IN" sz="3200" b="1" spc="-150" dirty="0">
                <a:solidFill>
                  <a:schemeClr val="tx1">
                    <a:lumMod val="75000"/>
                    <a:lumOff val="25000"/>
                  </a:schemeClr>
                </a:solidFill>
                <a:latin typeface="Segoe UI" panose="020B0502040204020203" pitchFamily="34" charset="0"/>
                <a:cs typeface="Segoe UI" panose="020B0502040204020203" pitchFamily="34" charset="0"/>
              </a:rPr>
              <a:t>Thank</a:t>
            </a:r>
            <a:r>
              <a:rPr lang="en-IN" sz="4000" dirty="0">
                <a:solidFill>
                  <a:srgbClr val="002060"/>
                </a:solidFill>
                <a:latin typeface="Segoe UI Light" panose="020B0502040204020203" pitchFamily="34" charset="0"/>
                <a:cs typeface="Segoe UI Light" panose="020B0502040204020203" pitchFamily="34" charset="0"/>
              </a:rPr>
              <a:t> </a:t>
            </a:r>
            <a:r>
              <a:rPr lang="en-IN" sz="3200" b="1" spc="-150" dirty="0">
                <a:solidFill>
                  <a:schemeClr val="tx1">
                    <a:lumMod val="75000"/>
                    <a:lumOff val="25000"/>
                  </a:schemeClr>
                </a:solidFill>
                <a:latin typeface="Segoe UI" panose="020B0502040204020203" pitchFamily="34" charset="0"/>
                <a:cs typeface="Segoe UI" panose="020B0502040204020203" pitchFamily="34" charset="0"/>
              </a:rPr>
              <a:t>you - Looking forward to hear your quires</a:t>
            </a:r>
          </a:p>
        </p:txBody>
      </p:sp>
      <p:sp>
        <p:nvSpPr>
          <p:cNvPr id="28" name="TextBox 27">
            <a:extLst>
              <a:ext uri="{FF2B5EF4-FFF2-40B4-BE49-F238E27FC236}">
                <a16:creationId xmlns:a16="http://schemas.microsoft.com/office/drawing/2014/main" id="{8C784A6B-8F4B-423C-B48A-1D1388189EF2}"/>
              </a:ext>
            </a:extLst>
          </p:cNvPr>
          <p:cNvSpPr txBox="1"/>
          <p:nvPr/>
        </p:nvSpPr>
        <p:spPr>
          <a:xfrm>
            <a:off x="427362" y="1669352"/>
            <a:ext cx="11332638" cy="1015636"/>
          </a:xfrm>
          <a:prstGeom prst="rect">
            <a:avLst/>
          </a:prstGeom>
          <a:noFill/>
        </p:spPr>
        <p:txBody>
          <a:bodyPr wrap="square" tIns="91427" bIns="91427" rtlCol="0">
            <a:spAutoFit/>
          </a:bodyPr>
          <a:lstStyle/>
          <a:p>
            <a:r>
              <a:rPr lang="en-US" dirty="0">
                <a:latin typeface="Segoe UI Light" panose="020B0502040204020203" pitchFamily="34" charset="0"/>
                <a:cs typeface="Segoe UI Light" panose="020B0502040204020203" pitchFamily="34" charset="0"/>
              </a:rPr>
              <a:t>At Click2Cloud Inc., we care about your growth. We combine the most suitable technologies with intellect and expertise to help customers meet their swiftly changing needs of global business models and dynamic requirements for sophisticated technology solutions to meet their business requirements.</a:t>
            </a:r>
            <a:endParaRPr lang="en-US"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29" name="TextBox 28">
            <a:extLst>
              <a:ext uri="{FF2B5EF4-FFF2-40B4-BE49-F238E27FC236}">
                <a16:creationId xmlns:a16="http://schemas.microsoft.com/office/drawing/2014/main" id="{707E3748-D650-4ECB-A71A-49ADE8B9DCA1}"/>
              </a:ext>
            </a:extLst>
          </p:cNvPr>
          <p:cNvSpPr txBox="1"/>
          <p:nvPr/>
        </p:nvSpPr>
        <p:spPr>
          <a:xfrm>
            <a:off x="415369" y="3864200"/>
            <a:ext cx="3708443" cy="160043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it-IT" sz="1400" dirty="0">
                <a:latin typeface="Segoe UI Light" panose="020B0502040204020203" pitchFamily="34" charset="0"/>
                <a:cs typeface="Segoe UI Light" panose="020B0502040204020203" pitchFamily="34" charset="0"/>
              </a:rPr>
              <a:t>2549 152nd NE Ave, Redmond 98052, WA USA</a:t>
            </a:r>
            <a:endParaRPr lang="en-US" sz="1400" dirty="0">
              <a:latin typeface="Segoe UI Light" panose="020B0502040204020203" pitchFamily="34" charset="0"/>
              <a:cs typeface="Segoe UI Light" panose="020B0502040204020203" pitchFamily="34" charset="0"/>
            </a:endParaRPr>
          </a:p>
          <a:p>
            <a:pPr lvl="2" algn="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+1-425-748-9666</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endParaRPr lang="en-US" sz="1400" dirty="0">
              <a:latin typeface="Segoe UI Light" panose="020B0502040204020203" pitchFamily="34" charset="0"/>
              <a:cs typeface="Segoe UI Light" panose="020B0502040204020203" pitchFamily="34" charset="0"/>
            </a:endParaRPr>
          </a:p>
        </p:txBody>
      </p:sp>
      <p:sp>
        <p:nvSpPr>
          <p:cNvPr id="30" name="TextBox 29">
            <a:extLst>
              <a:ext uri="{FF2B5EF4-FFF2-40B4-BE49-F238E27FC236}">
                <a16:creationId xmlns:a16="http://schemas.microsoft.com/office/drawing/2014/main" id="{391EC818-461E-493A-8B37-3BEDE41E9D48}"/>
              </a:ext>
            </a:extLst>
          </p:cNvPr>
          <p:cNvSpPr txBox="1"/>
          <p:nvPr/>
        </p:nvSpPr>
        <p:spPr>
          <a:xfrm>
            <a:off x="406582" y="3355285"/>
            <a:ext cx="3717231" cy="514439"/>
          </a:xfrm>
          <a:prstGeom prst="rect">
            <a:avLst/>
          </a:prstGeom>
          <a:solidFill>
            <a:srgbClr val="0078D7"/>
          </a:solidFill>
        </p:spPr>
        <p:txBody>
          <a:bodyPr wrap="none" lIns="0" rIns="274281" rtlCol="0" anchor="ctr" anchorCtr="0">
            <a:noAutofit/>
          </a:bodyPr>
          <a:lstStyle/>
          <a:p>
            <a:pPr algn="r"/>
            <a:r>
              <a:rPr lang="en-US" sz="1600" dirty="0">
                <a:solidFill>
                  <a:schemeClr val="bg1"/>
                </a:solidFill>
                <a:latin typeface="Segoe UI Light" panose="020B0502040204020203" pitchFamily="34" charset="0"/>
                <a:cs typeface="Segoe UI Light" panose="020B0502040204020203" pitchFamily="34" charset="0"/>
              </a:rPr>
              <a:t>Click2Cloud Headquarters</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1" name="TextBox 30">
            <a:extLst>
              <a:ext uri="{FF2B5EF4-FFF2-40B4-BE49-F238E27FC236}">
                <a16:creationId xmlns:a16="http://schemas.microsoft.com/office/drawing/2014/main" id="{5C91BFC8-6960-4227-B742-0DDC78498E51}"/>
              </a:ext>
            </a:extLst>
          </p:cNvPr>
          <p:cNvSpPr txBox="1"/>
          <p:nvPr/>
        </p:nvSpPr>
        <p:spPr>
          <a:xfrm>
            <a:off x="4319692" y="3355285"/>
            <a:ext cx="3635107" cy="514439"/>
          </a:xfrm>
          <a:prstGeom prst="rect">
            <a:avLst/>
          </a:prstGeom>
          <a:solidFill>
            <a:srgbClr val="00B050"/>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India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3" name="TextBox 32">
            <a:extLst>
              <a:ext uri="{FF2B5EF4-FFF2-40B4-BE49-F238E27FC236}">
                <a16:creationId xmlns:a16="http://schemas.microsoft.com/office/drawing/2014/main" id="{5DFCA8EB-7FC6-4E2F-BE07-E59E66920934}"/>
              </a:ext>
            </a:extLst>
          </p:cNvPr>
          <p:cNvSpPr txBox="1"/>
          <p:nvPr/>
        </p:nvSpPr>
        <p:spPr>
          <a:xfrm>
            <a:off x="4293906" y="3869724"/>
            <a:ext cx="3660893" cy="1600438"/>
          </a:xfrm>
          <a:prstGeom prst="rect">
            <a:avLst/>
          </a:prstGeom>
          <a:noFill/>
        </p:spPr>
        <p:txBody>
          <a:bodyPr wrap="square" lIns="0" rIns="274281" rtlCol="0">
            <a:spAutoFit/>
          </a:bodyPr>
          <a:lstStyle/>
          <a:p>
            <a:pPr lvl="2" algn="r"/>
            <a:endParaRPr lang="en-US" sz="1400" dirty="0">
              <a:latin typeface="Segoe UI Light" panose="020B0502040204020203" pitchFamily="34" charset="0"/>
              <a:cs typeface="Segoe UI Light" panose="020B0502040204020203" pitchFamily="34" charset="0"/>
            </a:endParaRPr>
          </a:p>
          <a:p>
            <a:pPr lvl="2" algn="r"/>
            <a:r>
              <a:rPr lang="en-US" sz="1400" dirty="0">
                <a:latin typeface="Segoe UI Light" panose="020B0502040204020203" pitchFamily="34" charset="0"/>
                <a:cs typeface="Segoe UI Light" panose="020B0502040204020203" pitchFamily="34" charset="0"/>
              </a:rPr>
              <a:t>Plot No. 21, IT Park, Wing - A, 1st Floor, </a:t>
            </a:r>
            <a:r>
              <a:rPr lang="en-US" sz="1400" dirty="0" err="1">
                <a:latin typeface="Segoe UI Light" panose="020B0502040204020203" pitchFamily="34" charset="0"/>
                <a:cs typeface="Segoe UI Light" panose="020B0502040204020203" pitchFamily="34" charset="0"/>
              </a:rPr>
              <a:t>Gayatri</a:t>
            </a:r>
            <a:r>
              <a:rPr lang="en-US" sz="1400" dirty="0">
                <a:latin typeface="Segoe UI Light" panose="020B0502040204020203" pitchFamily="34" charset="0"/>
                <a:cs typeface="Segoe UI Light" panose="020B0502040204020203" pitchFamily="34" charset="0"/>
              </a:rPr>
              <a:t> Nagar, Nagpur, Maharashtra 440022 </a:t>
            </a:r>
          </a:p>
          <a:p>
            <a:pPr lvl="2" algn="r"/>
            <a:r>
              <a:rPr lang="en-US" sz="1400" dirty="0">
                <a:solidFill>
                  <a:srgbClr val="FF0000"/>
                </a:solidFill>
                <a:latin typeface="Segoe UI Light" panose="020B0502040204020203" pitchFamily="34" charset="0"/>
                <a:cs typeface="Segoe UI Light" panose="020B0502040204020203" pitchFamily="34" charset="0"/>
              </a:rPr>
              <a:t>Phone</a:t>
            </a:r>
            <a:r>
              <a:rPr lang="en-US" sz="1400" dirty="0">
                <a:latin typeface="Segoe UI Light" panose="020B0502040204020203" pitchFamily="34" charset="0"/>
                <a:cs typeface="Segoe UI Light" panose="020B0502040204020203" pitchFamily="34" charset="0"/>
              </a:rPr>
              <a:t>: +91-7447405925 </a:t>
            </a:r>
          </a:p>
          <a:p>
            <a:pPr lvl="2" algn="r"/>
            <a:r>
              <a:rPr lang="en-US" sz="1400" dirty="0">
                <a:solidFill>
                  <a:srgbClr val="FF0000"/>
                </a:solidFill>
                <a:latin typeface="Segoe UI Light" panose="020B0502040204020203" pitchFamily="34" charset="0"/>
                <a:cs typeface="Segoe UI Light" panose="020B0502040204020203" pitchFamily="34" charset="0"/>
              </a:rPr>
              <a:t>Email</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3"/>
              </a:rPr>
              <a:t>contact@click2cloud.net</a:t>
            </a:r>
            <a:r>
              <a:rPr lang="en-US" sz="1400" dirty="0">
                <a:latin typeface="Segoe UI Light" panose="020B0502040204020203" pitchFamily="34" charset="0"/>
                <a:cs typeface="Segoe UI Light" panose="020B0502040204020203" pitchFamily="34" charset="0"/>
              </a:rPr>
              <a:t> </a:t>
            </a:r>
          </a:p>
          <a:p>
            <a:pPr lvl="2" algn="r"/>
            <a:r>
              <a:rPr lang="en-US" sz="1400" dirty="0">
                <a:solidFill>
                  <a:srgbClr val="FF0000"/>
                </a:solidFill>
                <a:latin typeface="Segoe UI Light" panose="020B0502040204020203" pitchFamily="34" charset="0"/>
                <a:cs typeface="Segoe UI Light" panose="020B0502040204020203" pitchFamily="34" charset="0"/>
              </a:rPr>
              <a:t>Website</a:t>
            </a:r>
            <a:r>
              <a:rPr lang="en-US" sz="1400" dirty="0">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hlinkClick r:id="rId4"/>
              </a:rPr>
              <a:t>www.click2cloud.net</a:t>
            </a:r>
            <a:r>
              <a:rPr lang="en-US" sz="1400" dirty="0">
                <a:latin typeface="Segoe UI Light" panose="020B0502040204020203" pitchFamily="34" charset="0"/>
                <a:cs typeface="Segoe UI Light" panose="020B0502040204020203" pitchFamily="34" charset="0"/>
              </a:rPr>
              <a:t> </a:t>
            </a:r>
          </a:p>
        </p:txBody>
      </p:sp>
      <p:pic>
        <p:nvPicPr>
          <p:cNvPr id="34" name="Picture 4" descr="http://vignette4.wikia.nocookie.net/uncyclopedia/images/a/a5/US_flag.png/revision/latest?cb=20051209001157">
            <a:extLst>
              <a:ext uri="{FF2B5EF4-FFF2-40B4-BE49-F238E27FC236}">
                <a16:creationId xmlns:a16="http://schemas.microsoft.com/office/drawing/2014/main" id="{FE9A79BC-1EA9-4B9F-B4E7-AFB481D662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4440" y="3483547"/>
            <a:ext cx="562509" cy="29602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http://www.clker.com/cliparts/J/6/u/w/s/M/flag-of-india-hi.png">
            <a:extLst>
              <a:ext uri="{FF2B5EF4-FFF2-40B4-BE49-F238E27FC236}">
                <a16:creationId xmlns:a16="http://schemas.microsoft.com/office/drawing/2014/main" id="{C9347D3F-5B56-4BE9-AEA7-BFDD79FDED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2415" y="3477940"/>
            <a:ext cx="460852" cy="30723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52DE2CD3-7F8C-4CE9-8A5C-B72037DE69AD}"/>
              </a:ext>
            </a:extLst>
          </p:cNvPr>
          <p:cNvSpPr txBox="1"/>
          <p:nvPr/>
        </p:nvSpPr>
        <p:spPr>
          <a:xfrm>
            <a:off x="8124893" y="3355285"/>
            <a:ext cx="3635107" cy="514439"/>
          </a:xfrm>
          <a:prstGeom prst="rect">
            <a:avLst/>
          </a:prstGeom>
          <a:solidFill>
            <a:schemeClr val="tx1">
              <a:lumMod val="75000"/>
              <a:lumOff val="25000"/>
            </a:schemeClr>
          </a:solidFill>
        </p:spPr>
        <p:txBody>
          <a:bodyPr wrap="none" lIns="1005698" rIns="182854" rtlCol="0" anchor="ctr" anchorCtr="0">
            <a:noAutofit/>
          </a:bodyPr>
          <a:lstStyle/>
          <a:p>
            <a:pPr algn="ctr"/>
            <a:r>
              <a:rPr lang="en-US" sz="1600" dirty="0">
                <a:solidFill>
                  <a:schemeClr val="bg1"/>
                </a:solidFill>
                <a:latin typeface="Segoe UI Light" panose="020B0502040204020203" pitchFamily="34" charset="0"/>
                <a:cs typeface="Segoe UI Light" panose="020B0502040204020203" pitchFamily="34" charset="0"/>
              </a:rPr>
              <a:t>Click2Cloud China Office</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7" name="TextBox 36">
            <a:extLst>
              <a:ext uri="{FF2B5EF4-FFF2-40B4-BE49-F238E27FC236}">
                <a16:creationId xmlns:a16="http://schemas.microsoft.com/office/drawing/2014/main" id="{1B6464EA-62D6-4FAE-B021-317A00D912E5}"/>
              </a:ext>
            </a:extLst>
          </p:cNvPr>
          <p:cNvSpPr txBox="1"/>
          <p:nvPr/>
        </p:nvSpPr>
        <p:spPr>
          <a:xfrm>
            <a:off x="8124893" y="3875745"/>
            <a:ext cx="3635107" cy="1600438"/>
          </a:xfrm>
          <a:prstGeom prst="rect">
            <a:avLst/>
          </a:prstGeom>
          <a:noFill/>
        </p:spPr>
        <p:txBody>
          <a:bodyPr wrap="square" lIns="0" rIns="274281" rtlCol="0">
            <a:spAutoFit/>
          </a:bodyPr>
          <a:lstStyle/>
          <a:p>
            <a:pPr lvl="2" algn="r"/>
            <a:endParaRPr lang="en-US" altLang="en-US" sz="1400" dirty="0">
              <a:latin typeface="Segoe UI Light" panose="020B0502040204020203" pitchFamily="34" charset="0"/>
              <a:cs typeface="Segoe UI Light" panose="020B0502040204020203" pitchFamily="34" charset="0"/>
            </a:endParaRPr>
          </a:p>
          <a:p>
            <a:pPr lvl="2" algn="r"/>
            <a:r>
              <a:rPr lang="en-US" altLang="en-US" sz="1400" dirty="0">
                <a:latin typeface="Segoe UI Light" panose="020B0502040204020203" pitchFamily="34" charset="0"/>
                <a:cs typeface="Segoe UI Light" panose="020B0502040204020203" pitchFamily="34" charset="0"/>
              </a:rPr>
              <a:t>North </a:t>
            </a:r>
            <a:r>
              <a:rPr lang="en-US" altLang="en-US" sz="1400" dirty="0" err="1">
                <a:latin typeface="Segoe UI Light" panose="020B0502040204020203" pitchFamily="34" charset="0"/>
                <a:cs typeface="Segoe UI Light" panose="020B0502040204020203" pitchFamily="34" charset="0"/>
              </a:rPr>
              <a:t>Taikoo</a:t>
            </a:r>
            <a:r>
              <a:rPr lang="en-US" altLang="en-US" sz="1400" dirty="0">
                <a:latin typeface="Segoe UI Light" panose="020B0502040204020203" pitchFamily="34" charset="0"/>
                <a:cs typeface="Segoe UI Light" panose="020B0502040204020203" pitchFamily="34" charset="0"/>
              </a:rPr>
              <a:t> Li, 11 </a:t>
            </a:r>
            <a:r>
              <a:rPr lang="en-US" altLang="en-US" sz="1400" dirty="0" err="1">
                <a:latin typeface="Segoe UI Light" panose="020B0502040204020203" pitchFamily="34" charset="0"/>
                <a:cs typeface="Segoe UI Light" panose="020B0502040204020203" pitchFamily="34" charset="0"/>
              </a:rPr>
              <a:t>Saniltun</a:t>
            </a:r>
            <a:r>
              <a:rPr lang="en-US" altLang="en-US" sz="1400" dirty="0">
                <a:latin typeface="Segoe UI Light" panose="020B0502040204020203" pitchFamily="34" charset="0"/>
                <a:cs typeface="Segoe UI Light" panose="020B0502040204020203" pitchFamily="34" charset="0"/>
              </a:rPr>
              <a:t> Road, TWR N3 3/F, Chaoyang, Beijing</a:t>
            </a:r>
          </a:p>
          <a:p>
            <a:pPr lvl="2" algn="r"/>
            <a:r>
              <a:rPr lang="en-US" sz="1400" dirty="0">
                <a:latin typeface="Segoe UI Light" panose="020B0502040204020203" pitchFamily="34" charset="0"/>
                <a:cs typeface="Segoe UI Light" panose="020B0502040204020203" pitchFamily="34" charset="0"/>
              </a:rPr>
              <a:t>Ph: 130 23185971 / 131 62780929 </a:t>
            </a:r>
          </a:p>
          <a:p>
            <a:pPr lvl="2" algn="r"/>
            <a:r>
              <a:rPr lang="en-US" sz="1400" dirty="0">
                <a:solidFill>
                  <a:srgbClr val="C00000"/>
                </a:solidFill>
                <a:latin typeface="Segoe UI Light" panose="020B0502040204020203" pitchFamily="34" charset="0"/>
                <a:cs typeface="Segoe UI Light" panose="020B0502040204020203" pitchFamily="34" charset="0"/>
              </a:rPr>
              <a:t>Email: </a:t>
            </a:r>
            <a:r>
              <a:rPr lang="en-US" sz="1400" dirty="0">
                <a:latin typeface="Segoe UI Light" panose="020B0502040204020203" pitchFamily="34" charset="0"/>
                <a:cs typeface="Segoe UI Light" panose="020B0502040204020203" pitchFamily="34" charset="0"/>
                <a:hlinkClick r:id="rId7"/>
              </a:rPr>
              <a:t>contact@click2yun.com</a:t>
            </a:r>
            <a:endParaRPr lang="en-US" sz="1400" dirty="0">
              <a:latin typeface="Segoe UI Light" panose="020B0502040204020203" pitchFamily="34" charset="0"/>
              <a:cs typeface="Segoe UI Light" panose="020B0502040204020203" pitchFamily="34" charset="0"/>
            </a:endParaRPr>
          </a:p>
          <a:p>
            <a:pPr lvl="2" algn="r"/>
            <a:r>
              <a:rPr lang="en-US" sz="1400" dirty="0">
                <a:solidFill>
                  <a:srgbClr val="C00000"/>
                </a:solidFill>
                <a:latin typeface="Segoe UI Light" panose="020B0502040204020203" pitchFamily="34" charset="0"/>
                <a:cs typeface="Segoe UI Light" panose="020B0502040204020203" pitchFamily="34" charset="0"/>
              </a:rPr>
              <a:t>Website: </a:t>
            </a:r>
            <a:r>
              <a:rPr lang="en-US" sz="1400" dirty="0">
                <a:solidFill>
                  <a:srgbClr val="00188F"/>
                </a:solidFill>
                <a:latin typeface="Segoe UI Light" panose="020B0502040204020203" pitchFamily="34" charset="0"/>
                <a:cs typeface="Segoe UI Light" panose="020B0502040204020203" pitchFamily="34" charset="0"/>
                <a:hlinkClick r:id="rId8"/>
              </a:rPr>
              <a:t>www.click2yun.com</a:t>
            </a:r>
            <a:r>
              <a:rPr lang="en-US" sz="1400" dirty="0">
                <a:solidFill>
                  <a:srgbClr val="00188F"/>
                </a:solidFill>
                <a:latin typeface="Segoe UI Light" panose="020B0502040204020203" pitchFamily="34" charset="0"/>
                <a:cs typeface="Segoe UI Light" panose="020B0502040204020203" pitchFamily="34" charset="0"/>
              </a:rPr>
              <a:t> </a:t>
            </a:r>
            <a:r>
              <a:rPr lang="en-US" sz="1400" dirty="0">
                <a:latin typeface="Segoe UI Light" panose="020B0502040204020203" pitchFamily="34" charset="0"/>
                <a:cs typeface="Segoe UI Light" panose="020B0502040204020203" pitchFamily="34" charset="0"/>
              </a:rPr>
              <a:t>  </a:t>
            </a:r>
          </a:p>
        </p:txBody>
      </p:sp>
      <p:pic>
        <p:nvPicPr>
          <p:cNvPr id="38" name="Picture 2" descr="Image result for china flag image">
            <a:extLst>
              <a:ext uri="{FF2B5EF4-FFF2-40B4-BE49-F238E27FC236}">
                <a16:creationId xmlns:a16="http://schemas.microsoft.com/office/drawing/2014/main" id="{4588FECD-F94D-4A14-A7C2-7C9CCE4CE5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07129" y="3477940"/>
            <a:ext cx="460852" cy="307234"/>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7">
            <a:extLst>
              <a:ext uri="{FF2B5EF4-FFF2-40B4-BE49-F238E27FC236}">
                <a16:creationId xmlns:a16="http://schemas.microsoft.com/office/drawing/2014/main" id="{2D7FE261-15A9-4F7F-A5C1-95755B7DD1C4}"/>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13</a:t>
            </a:fld>
            <a:endParaRPr lang="en-ZA" b="1" dirty="0"/>
          </a:p>
        </p:txBody>
      </p:sp>
      <p:sp>
        <p:nvSpPr>
          <p:cNvPr id="15" name="TextBox 14">
            <a:extLst>
              <a:ext uri="{FF2B5EF4-FFF2-40B4-BE49-F238E27FC236}">
                <a16:creationId xmlns:a16="http://schemas.microsoft.com/office/drawing/2014/main" id="{9183C74F-B195-4D6D-BB3C-6D542FB70C1B}"/>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Tree>
    <p:extLst>
      <p:ext uri="{BB962C8B-B14F-4D97-AF65-F5344CB8AC3E}">
        <p14:creationId xmlns:p14="http://schemas.microsoft.com/office/powerpoint/2010/main" val="289200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E8516B-E43C-472E-BB89-4464F6B71843}"/>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7134424" y="1052536"/>
            <a:ext cx="5068376" cy="4628138"/>
          </a:xfrm>
          <a:prstGeom prst="rect">
            <a:avLst/>
          </a:prstGeom>
        </p:spPr>
      </p:pic>
      <p:sp>
        <p:nvSpPr>
          <p:cNvPr id="8" name="Slide Number Placeholder 7">
            <a:extLst>
              <a:ext uri="{FF2B5EF4-FFF2-40B4-BE49-F238E27FC236}">
                <a16:creationId xmlns:a16="http://schemas.microsoft.com/office/drawing/2014/main" id="{B5D62F33-4E37-4093-90F5-75F3FA9F9435}"/>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2</a:t>
            </a:fld>
            <a:endParaRPr lang="en-ZA" b="1" dirty="0"/>
          </a:p>
        </p:txBody>
      </p:sp>
      <p:pic>
        <p:nvPicPr>
          <p:cNvPr id="10" name="Picture 2" descr="C:\Users\nilesh.nagose\Desktop\Click2Cloud\Logo\Final Logo\click2cloud-logo-lightBG-250x200.png">
            <a:extLst>
              <a:ext uri="{FF2B5EF4-FFF2-40B4-BE49-F238E27FC236}">
                <a16:creationId xmlns:a16="http://schemas.microsoft.com/office/drawing/2014/main" id="{B71F8FD6-110A-4A45-A5F8-67DD683BF0F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13981" y="2718486"/>
            <a:ext cx="650740" cy="5205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03B3D1C-9941-492A-A4CB-4E49B66E2E6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9504020" y="2718486"/>
            <a:ext cx="820154" cy="520593"/>
          </a:xfrm>
          <a:prstGeom prst="rect">
            <a:avLst/>
          </a:prstGeom>
        </p:spPr>
      </p:pic>
      <p:sp>
        <p:nvSpPr>
          <p:cNvPr id="12" name="Title 1">
            <a:extLst>
              <a:ext uri="{FF2B5EF4-FFF2-40B4-BE49-F238E27FC236}">
                <a16:creationId xmlns:a16="http://schemas.microsoft.com/office/drawing/2014/main" id="{6A0356B0-6960-4750-B56D-EF668EC2D902}"/>
              </a:ext>
            </a:extLst>
          </p:cNvPr>
          <p:cNvSpPr txBox="1">
            <a:spLocks/>
          </p:cNvSpPr>
          <p:nvPr/>
        </p:nvSpPr>
        <p:spPr>
          <a:xfrm>
            <a:off x="8937503" y="4974057"/>
            <a:ext cx="1436099" cy="623099"/>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sz="1800" dirty="0">
                <a:latin typeface="Segoe UI" panose="020B0502040204020203" pitchFamily="34" charset="0"/>
                <a:ea typeface="+mn-ea"/>
                <a:cs typeface="Segoe UI" panose="020B0502040204020203" pitchFamily="34" charset="0"/>
              </a:rPr>
              <a:t>MULTI-CLOUD</a:t>
            </a:r>
            <a:r>
              <a:rPr lang="en-US" sz="1800" dirty="0">
                <a:latin typeface="Segoe UI" panose="020B0502040204020203" pitchFamily="34" charset="0"/>
                <a:cs typeface="Segoe UI" panose="020B0502040204020203" pitchFamily="34" charset="0"/>
              </a:rPr>
              <a:t> </a:t>
            </a:r>
          </a:p>
        </p:txBody>
      </p:sp>
      <p:pic>
        <p:nvPicPr>
          <p:cNvPr id="14" name="Picture 6" descr="Image result for Google cloud logo">
            <a:extLst>
              <a:ext uri="{FF2B5EF4-FFF2-40B4-BE49-F238E27FC236}">
                <a16:creationId xmlns:a16="http://schemas.microsoft.com/office/drawing/2014/main" id="{24EA4854-D65D-4F91-A903-FF4867BBA60D}"/>
              </a:ext>
            </a:extLst>
          </p:cNvPr>
          <p:cNvPicPr>
            <a:picLocks noChangeAspect="1" noChangeArrowheads="1"/>
          </p:cNvPicPr>
          <p:nvPr/>
        </p:nvPicPr>
        <p:blipFill>
          <a:blip r:embed="rId7">
            <a:clrChange>
              <a:clrFrom>
                <a:srgbClr val="000000">
                  <a:alpha val="0"/>
                </a:srgbClr>
              </a:clrFrom>
              <a:clrTo>
                <a:srgbClr val="000000">
                  <a:alpha val="0"/>
                </a:srgbClr>
              </a:clrTo>
            </a:clrChange>
            <a:extLst>
              <a:ext uri="{BEBA8EAE-BF5A-486C-A8C5-ECC9F3942E4B}">
                <a14:imgProps xmlns:a14="http://schemas.microsoft.com/office/drawing/2010/main">
                  <a14:imgLayer r:embed="rId8">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0238635" y="4086162"/>
            <a:ext cx="971547" cy="8134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Related image">
            <a:extLst>
              <a:ext uri="{FF2B5EF4-FFF2-40B4-BE49-F238E27FC236}">
                <a16:creationId xmlns:a16="http://schemas.microsoft.com/office/drawing/2014/main" id="{5DEBF7BE-39E8-4C0C-B317-EE9C2D7D5380}"/>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53270" y="1288626"/>
            <a:ext cx="1158551" cy="6190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Image result for Azure cloud logo">
            <a:extLst>
              <a:ext uri="{FF2B5EF4-FFF2-40B4-BE49-F238E27FC236}">
                <a16:creationId xmlns:a16="http://schemas.microsoft.com/office/drawing/2014/main" id="{4A164E12-0C5C-4BD4-B106-7497DE4756C9}"/>
              </a:ext>
            </a:extLst>
          </p:cNvPr>
          <p:cNvPicPr>
            <a:picLocks noChangeAspect="1" noChangeArrowheads="1"/>
          </p:cNvPicPr>
          <p:nvPr/>
        </p:nvPicPr>
        <p:blipFill>
          <a:blip r:embed="rId10">
            <a:clrChange>
              <a:clrFrom>
                <a:srgbClr val="FFFFFF"/>
              </a:clrFrom>
              <a:clrTo>
                <a:srgbClr val="FFFFFF">
                  <a:alpha val="0"/>
                </a:srgbClr>
              </a:clrTo>
            </a:clrChange>
            <a:extLst>
              <a:ext uri="{BEBA8EAE-BF5A-486C-A8C5-ECC9F3942E4B}">
                <a14:imgProps xmlns:a14="http://schemas.microsoft.com/office/drawing/2010/main">
                  <a14:imgLayer r:embed="rId11">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0807540" y="2818436"/>
            <a:ext cx="863467" cy="7229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Image result for Telefonica cloud logo">
            <a:extLst>
              <a:ext uri="{FF2B5EF4-FFF2-40B4-BE49-F238E27FC236}">
                <a16:creationId xmlns:a16="http://schemas.microsoft.com/office/drawing/2014/main" id="{D76D0EC4-48E4-4690-BA37-8E1E8F41F52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4967" y="2919367"/>
            <a:ext cx="1143943" cy="4572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aws logo">
            <a:extLst>
              <a:ext uri="{FF2B5EF4-FFF2-40B4-BE49-F238E27FC236}">
                <a16:creationId xmlns:a16="http://schemas.microsoft.com/office/drawing/2014/main" id="{72130EF5-4BD8-4740-B8EC-26A81D3F977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28156" y="1393795"/>
            <a:ext cx="763909" cy="457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mwarelogo">
            <a:extLst>
              <a:ext uri="{FF2B5EF4-FFF2-40B4-BE49-F238E27FC236}">
                <a16:creationId xmlns:a16="http://schemas.microsoft.com/office/drawing/2014/main" id="{306B73DA-791B-46F9-A30B-EA3E2CCC20E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10849" y="4445012"/>
            <a:ext cx="843391" cy="1287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F9263F-3467-4B64-A404-D1631A09B1FC}"/>
              </a:ext>
            </a:extLst>
          </p:cNvPr>
          <p:cNvSpPr txBox="1"/>
          <p:nvPr/>
        </p:nvSpPr>
        <p:spPr>
          <a:xfrm>
            <a:off x="9434888" y="2718486"/>
            <a:ext cx="346841"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C43D691D-5F22-439D-B25B-EAB34264C0A8}"/>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pic>
        <p:nvPicPr>
          <p:cNvPr id="18" name="Picture 26" descr="Image result for click2cloud">
            <a:extLst>
              <a:ext uri="{FF2B5EF4-FFF2-40B4-BE49-F238E27FC236}">
                <a16:creationId xmlns:a16="http://schemas.microsoft.com/office/drawing/2014/main" id="{A56B7C69-B92E-4E66-83E0-12FC6066F41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BA541297-0C5B-46ED-8DF2-FFDD7FDAE39A}"/>
              </a:ext>
            </a:extLst>
          </p:cNvPr>
          <p:cNvSpPr>
            <a:spLocks noGrp="1"/>
          </p:cNvSpPr>
          <p:nvPr>
            <p:ph type="title"/>
          </p:nvPr>
        </p:nvSpPr>
        <p:spPr>
          <a:xfrm>
            <a:off x="512234" y="704704"/>
            <a:ext cx="10515600" cy="623099"/>
          </a:xfrm>
        </p:spPr>
        <p:txBody>
          <a:bodyPr>
            <a:normAutofit/>
          </a:bodyPr>
          <a:lstStyle/>
          <a:p>
            <a:r>
              <a:rPr lang="en-US" dirty="0">
                <a:latin typeface="Segoe UI" panose="020B0502040204020203" pitchFamily="34" charset="0"/>
                <a:ea typeface="+mn-ea"/>
                <a:cs typeface="Segoe UI" panose="020B0502040204020203" pitchFamily="34" charset="0"/>
              </a:rPr>
              <a:t>Agenda</a:t>
            </a:r>
            <a:endParaRPr lang="en-US"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1D5DAA43-2107-4BAC-BE72-81E2A671B076}"/>
              </a:ext>
            </a:extLst>
          </p:cNvPr>
          <p:cNvSpPr txBox="1"/>
          <p:nvPr/>
        </p:nvSpPr>
        <p:spPr>
          <a:xfrm>
            <a:off x="397917" y="1379658"/>
            <a:ext cx="6842834" cy="3728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Business Need and Proposed Solution</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Benefits</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How it works ?</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Architecture</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Developed Services</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GitHub Integration</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Future Roadmap</a:t>
            </a:r>
          </a:p>
          <a:p>
            <a:pPr marL="342900" indent="-342900">
              <a:lnSpc>
                <a:spcPct val="150000"/>
              </a:lnSpc>
              <a:buFont typeface="Arial" panose="020B0604020202020204" pitchFamily="34" charset="0"/>
              <a:buChar char="•"/>
            </a:pPr>
            <a:r>
              <a:rPr lang="en-US" sz="2000" dirty="0">
                <a:latin typeface="Segoe UI" panose="020B0502040204020203" pitchFamily="34" charset="0"/>
                <a:cs typeface="Segoe UI" panose="020B0502040204020203" pitchFamily="34" charset="0"/>
              </a:rPr>
              <a:t>Enterprise Version of ManageIQ – Migration Studio</a:t>
            </a:r>
          </a:p>
        </p:txBody>
      </p:sp>
    </p:spTree>
    <p:extLst>
      <p:ext uri="{BB962C8B-B14F-4D97-AF65-F5344CB8AC3E}">
        <p14:creationId xmlns:p14="http://schemas.microsoft.com/office/powerpoint/2010/main" val="25208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hought Bubble: Cloud 104">
            <a:extLst>
              <a:ext uri="{FF2B5EF4-FFF2-40B4-BE49-F238E27FC236}">
                <a16:creationId xmlns:a16="http://schemas.microsoft.com/office/drawing/2014/main" id="{A18BED9C-1EFF-4C37-8DD2-42FA6452C6AC}"/>
              </a:ext>
            </a:extLst>
          </p:cNvPr>
          <p:cNvSpPr/>
          <p:nvPr/>
        </p:nvSpPr>
        <p:spPr>
          <a:xfrm>
            <a:off x="3638203" y="2743702"/>
            <a:ext cx="4528458" cy="3100383"/>
          </a:xfrm>
          <a:prstGeom prst="cloudCallout">
            <a:avLst/>
          </a:prstGeom>
          <a:gradFill flip="none" rotWithShape="1">
            <a:gsLst>
              <a:gs pos="0">
                <a:srgbClr val="39BCD7">
                  <a:tint val="66000"/>
                  <a:satMod val="160000"/>
                </a:srgbClr>
              </a:gs>
              <a:gs pos="50000">
                <a:srgbClr val="39BCD7">
                  <a:tint val="44500"/>
                  <a:satMod val="160000"/>
                </a:srgbClr>
              </a:gs>
              <a:gs pos="100000">
                <a:srgbClr val="39BCD7">
                  <a:tint val="23500"/>
                  <a:satMod val="160000"/>
                </a:srgbClr>
              </a:gs>
            </a:gsLst>
            <a:lin ang="5400000" scaled="1"/>
            <a:tileRect/>
          </a:gra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grpSp>
        <p:nvGrpSpPr>
          <p:cNvPr id="5" name="Group 4">
            <a:extLst>
              <a:ext uri="{FF2B5EF4-FFF2-40B4-BE49-F238E27FC236}">
                <a16:creationId xmlns:a16="http://schemas.microsoft.com/office/drawing/2014/main" id="{5F80EFA6-6977-4C54-AB98-6C7F8CCF3A7A}"/>
              </a:ext>
            </a:extLst>
          </p:cNvPr>
          <p:cNvGrpSpPr/>
          <p:nvPr/>
        </p:nvGrpSpPr>
        <p:grpSpPr>
          <a:xfrm>
            <a:off x="8295099" y="1209964"/>
            <a:ext cx="3680901" cy="4733493"/>
            <a:chOff x="4185573" y="1215246"/>
            <a:chExt cx="3463749" cy="4510209"/>
          </a:xfrm>
        </p:grpSpPr>
        <p:sp>
          <p:nvSpPr>
            <p:cNvPr id="113" name="Rectangle: Rounded Corners 112">
              <a:extLst>
                <a:ext uri="{FF2B5EF4-FFF2-40B4-BE49-F238E27FC236}">
                  <a16:creationId xmlns:a16="http://schemas.microsoft.com/office/drawing/2014/main" id="{BE520B84-48FE-4AAB-A482-79A05CAE3DDF}"/>
                </a:ext>
              </a:extLst>
            </p:cNvPr>
            <p:cNvSpPr/>
            <p:nvPr/>
          </p:nvSpPr>
          <p:spPr>
            <a:xfrm>
              <a:off x="4185573" y="1215246"/>
              <a:ext cx="3406840" cy="4453770"/>
            </a:xfrm>
            <a:prstGeom prst="roundRect">
              <a:avLst>
                <a:gd name="adj" fmla="val 5856"/>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Candara"/>
                <a:ea typeface="+mn-ea"/>
                <a:cs typeface="+mn-cs"/>
              </a:endParaRPr>
            </a:p>
          </p:txBody>
        </p:sp>
        <p:pic>
          <p:nvPicPr>
            <p:cNvPr id="117" name="Picture 24" descr="Related image">
              <a:extLst>
                <a:ext uri="{FF2B5EF4-FFF2-40B4-BE49-F238E27FC236}">
                  <a16:creationId xmlns:a16="http://schemas.microsoft.com/office/drawing/2014/main" id="{D2DAFAFA-88C5-49F7-AE44-3ACE0B6AB61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07100" y="1244346"/>
              <a:ext cx="406374" cy="406374"/>
            </a:xfrm>
            <a:prstGeom prst="rect">
              <a:avLst/>
            </a:prstGeom>
            <a:noFill/>
            <a:extLst>
              <a:ext uri="{909E8E84-426E-40DD-AFC4-6F175D3DCCD1}">
                <a14:hiddenFill xmlns:a14="http://schemas.microsoft.com/office/drawing/2010/main">
                  <a:solidFill>
                    <a:srgbClr val="FFFFFF"/>
                  </a:solidFill>
                </a14:hiddenFill>
              </a:ext>
            </a:extLst>
          </p:spPr>
        </p:pic>
        <p:cxnSp>
          <p:nvCxnSpPr>
            <p:cNvPr id="118" name="Straight Connector 117">
              <a:extLst>
                <a:ext uri="{FF2B5EF4-FFF2-40B4-BE49-F238E27FC236}">
                  <a16:creationId xmlns:a16="http://schemas.microsoft.com/office/drawing/2014/main" id="{0F4DD73B-2429-40A6-BE47-2A8739CD2290}"/>
                </a:ext>
              </a:extLst>
            </p:cNvPr>
            <p:cNvCxnSpPr>
              <a:cxnSpLocks/>
            </p:cNvCxnSpPr>
            <p:nvPr/>
          </p:nvCxnSpPr>
          <p:spPr>
            <a:xfrm>
              <a:off x="4185573" y="1659264"/>
              <a:ext cx="3392129" cy="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5D9D20BE-0EA1-4D65-8D54-1E2BB216BAAC}"/>
                </a:ext>
              </a:extLst>
            </p:cNvPr>
            <p:cNvSpPr txBox="1"/>
            <p:nvPr/>
          </p:nvSpPr>
          <p:spPr>
            <a:xfrm>
              <a:off x="4257193" y="1289932"/>
              <a:ext cx="339212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t>
              </a:r>
              <a:r>
                <a:rPr lang="en-IN" b="1" dirty="0">
                  <a:solidFill>
                    <a:prstClr val="black"/>
                  </a:solidFill>
                  <a:latin typeface="Segoe UI Light" panose="020B0502040204020203" pitchFamily="34" charset="0"/>
                  <a:cs typeface="Segoe UI Light" panose="020B0502040204020203" pitchFamily="34" charset="0"/>
                </a:rPr>
                <a:t>Solution</a:t>
              </a:r>
            </a:p>
          </p:txBody>
        </p:sp>
        <p:grpSp>
          <p:nvGrpSpPr>
            <p:cNvPr id="127" name="Group 126">
              <a:extLst>
                <a:ext uri="{FF2B5EF4-FFF2-40B4-BE49-F238E27FC236}">
                  <a16:creationId xmlns:a16="http://schemas.microsoft.com/office/drawing/2014/main" id="{E24EF055-805A-468C-B5B5-2805193F1DBC}"/>
                </a:ext>
              </a:extLst>
            </p:cNvPr>
            <p:cNvGrpSpPr/>
            <p:nvPr/>
          </p:nvGrpSpPr>
          <p:grpSpPr>
            <a:xfrm>
              <a:off x="5014431" y="1854037"/>
              <a:ext cx="2026822" cy="1670263"/>
              <a:chOff x="3025026" y="1906593"/>
              <a:chExt cx="5010610" cy="4129144"/>
            </a:xfrm>
          </p:grpSpPr>
          <p:pic>
            <p:nvPicPr>
              <p:cNvPr id="137" name="Picture 6" descr="Image result for telefonica cloud logo">
                <a:extLst>
                  <a:ext uri="{FF2B5EF4-FFF2-40B4-BE49-F238E27FC236}">
                    <a16:creationId xmlns:a16="http://schemas.microsoft.com/office/drawing/2014/main" id="{DFA26D9B-E1C7-411E-8E8A-FE3FFC8DC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026" y="1929853"/>
                <a:ext cx="5010610" cy="3920147"/>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9F501D26-2BDA-4698-957D-B75B375CA8DB}"/>
                  </a:ext>
                </a:extLst>
              </p:cNvPr>
              <p:cNvSpPr/>
              <p:nvPr/>
            </p:nvSpPr>
            <p:spPr>
              <a:xfrm>
                <a:off x="4959927" y="2729345"/>
                <a:ext cx="955964" cy="443346"/>
              </a:xfrm>
              <a:prstGeom prst="rect">
                <a:avLst/>
              </a:prstGeom>
              <a:solidFill>
                <a:srgbClr val="00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478E88FE-EC46-4379-AA10-2FA44AD81616}"/>
                  </a:ext>
                </a:extLst>
              </p:cNvPr>
              <p:cNvSpPr/>
              <p:nvPr/>
            </p:nvSpPr>
            <p:spPr>
              <a:xfrm>
                <a:off x="6043614" y="3429000"/>
                <a:ext cx="329478" cy="436418"/>
              </a:xfrm>
              <a:prstGeom prst="rect">
                <a:avLst/>
              </a:prstGeom>
              <a:solidFill>
                <a:srgbClr val="64C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2AC95E88-9690-4A2D-8F80-884D0E2659DA}"/>
                  </a:ext>
                </a:extLst>
              </p:cNvPr>
              <p:cNvSpPr/>
              <p:nvPr/>
            </p:nvSpPr>
            <p:spPr>
              <a:xfrm>
                <a:off x="6996113" y="3471863"/>
                <a:ext cx="571500" cy="436418"/>
              </a:xfrm>
              <a:prstGeom prst="rect">
                <a:avLst/>
              </a:prstGeom>
              <a:solidFill>
                <a:srgbClr val="64C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ectangle 141">
                <a:extLst>
                  <a:ext uri="{FF2B5EF4-FFF2-40B4-BE49-F238E27FC236}">
                    <a16:creationId xmlns:a16="http://schemas.microsoft.com/office/drawing/2014/main" id="{0E1C25B7-8071-4A81-B9CC-55B45DA984A0}"/>
                  </a:ext>
                </a:extLst>
              </p:cNvPr>
              <p:cNvSpPr/>
              <p:nvPr/>
            </p:nvSpPr>
            <p:spPr>
              <a:xfrm>
                <a:off x="7458075" y="3657600"/>
                <a:ext cx="300037" cy="250681"/>
              </a:xfrm>
              <a:prstGeom prst="rect">
                <a:avLst/>
              </a:prstGeom>
              <a:solidFill>
                <a:srgbClr val="64C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7BBB3DEE-604A-401B-808F-AA5B49539DE0}"/>
                  </a:ext>
                </a:extLst>
              </p:cNvPr>
              <p:cNvSpPr/>
              <p:nvPr/>
            </p:nvSpPr>
            <p:spPr>
              <a:xfrm>
                <a:off x="3025026" y="4724400"/>
                <a:ext cx="4542587" cy="1311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4" name="Rectangle 143">
                <a:extLst>
                  <a:ext uri="{FF2B5EF4-FFF2-40B4-BE49-F238E27FC236}">
                    <a16:creationId xmlns:a16="http://schemas.microsoft.com/office/drawing/2014/main" id="{1C458806-3779-46F0-9666-6426ABE8F3BA}"/>
                  </a:ext>
                </a:extLst>
              </p:cNvPr>
              <p:cNvSpPr/>
              <p:nvPr/>
            </p:nvSpPr>
            <p:spPr>
              <a:xfrm>
                <a:off x="3175000" y="2044700"/>
                <a:ext cx="800100" cy="684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Flowchart: Connector 144">
                <a:extLst>
                  <a:ext uri="{FF2B5EF4-FFF2-40B4-BE49-F238E27FC236}">
                    <a16:creationId xmlns:a16="http://schemas.microsoft.com/office/drawing/2014/main" id="{5637F381-B561-4522-AA97-D941CCF58546}"/>
                  </a:ext>
                </a:extLst>
              </p:cNvPr>
              <p:cNvSpPr/>
              <p:nvPr/>
            </p:nvSpPr>
            <p:spPr>
              <a:xfrm>
                <a:off x="5914764" y="1906593"/>
                <a:ext cx="419362" cy="436418"/>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Flowchart: Connector 145">
                <a:extLst>
                  <a:ext uri="{FF2B5EF4-FFF2-40B4-BE49-F238E27FC236}">
                    <a16:creationId xmlns:a16="http://schemas.microsoft.com/office/drawing/2014/main" id="{B350362C-04CA-4943-857D-C26333708675}"/>
                  </a:ext>
                </a:extLst>
              </p:cNvPr>
              <p:cNvSpPr/>
              <p:nvPr/>
            </p:nvSpPr>
            <p:spPr>
              <a:xfrm>
                <a:off x="7443786" y="2328722"/>
                <a:ext cx="419362" cy="436418"/>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28" name="Picture 127">
              <a:extLst>
                <a:ext uri="{FF2B5EF4-FFF2-40B4-BE49-F238E27FC236}">
                  <a16:creationId xmlns:a16="http://schemas.microsoft.com/office/drawing/2014/main" id="{A2F4A3B2-0FD8-4751-A603-D8CA73199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3172" y="4141460"/>
              <a:ext cx="969339" cy="614443"/>
            </a:xfrm>
            <a:prstGeom prst="rect">
              <a:avLst/>
            </a:prstGeom>
          </p:spPr>
        </p:pic>
        <p:pic>
          <p:nvPicPr>
            <p:cNvPr id="1046" name="Picture 22" descr="Image result for plug socket icon">
              <a:extLst>
                <a:ext uri="{FF2B5EF4-FFF2-40B4-BE49-F238E27FC236}">
                  <a16:creationId xmlns:a16="http://schemas.microsoft.com/office/drawing/2014/main" id="{7FC05A76-5E7D-4C71-926C-E0555EC0DBB8}"/>
                </a:ext>
              </a:extLst>
            </p:cNvPr>
            <p:cNvPicPr>
              <a:picLocks noChangeAspect="1" noChangeArrowheads="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8867872">
              <a:off x="5811131" y="3406188"/>
              <a:ext cx="433422" cy="433422"/>
            </a:xfrm>
            <a:prstGeom prst="rect">
              <a:avLst/>
            </a:prstGeom>
            <a:noFill/>
            <a:extLst>
              <a:ext uri="{909E8E84-426E-40DD-AFC4-6F175D3DCCD1}">
                <a14:hiddenFill xmlns:a14="http://schemas.microsoft.com/office/drawing/2010/main">
                  <a:solidFill>
                    <a:srgbClr val="FFFFFF"/>
                  </a:solidFill>
                </a14:hiddenFill>
              </a:ext>
            </a:extLst>
          </p:spPr>
        </p:pic>
        <p:sp>
          <p:nvSpPr>
            <p:cNvPr id="168" name="Left Bracket 167">
              <a:extLst>
                <a:ext uri="{FF2B5EF4-FFF2-40B4-BE49-F238E27FC236}">
                  <a16:creationId xmlns:a16="http://schemas.microsoft.com/office/drawing/2014/main" id="{D2950EFA-BA66-43CB-9581-A75E0F346504}"/>
                </a:ext>
              </a:extLst>
            </p:cNvPr>
            <p:cNvSpPr/>
            <p:nvPr/>
          </p:nvSpPr>
          <p:spPr>
            <a:xfrm rot="5400000">
              <a:off x="5904985" y="4217430"/>
              <a:ext cx="192397" cy="1524399"/>
            </a:xfrm>
            <a:prstGeom prst="leftBracket">
              <a:avLst>
                <a:gd name="adj" fmla="val 0"/>
              </a:avLst>
            </a:prstGeom>
            <a:ln>
              <a:solidFill>
                <a:srgbClr val="009B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9" name="Straight Connector 168">
              <a:extLst>
                <a:ext uri="{FF2B5EF4-FFF2-40B4-BE49-F238E27FC236}">
                  <a16:creationId xmlns:a16="http://schemas.microsoft.com/office/drawing/2014/main" id="{7FA9CDB2-1C7E-4CC8-A47B-BFD843CA082E}"/>
                </a:ext>
              </a:extLst>
            </p:cNvPr>
            <p:cNvCxnSpPr>
              <a:cxnSpLocks/>
              <a:stCxn id="168" idx="1"/>
            </p:cNvCxnSpPr>
            <p:nvPr/>
          </p:nvCxnSpPr>
          <p:spPr>
            <a:xfrm flipV="1">
              <a:off x="6001183" y="4739841"/>
              <a:ext cx="1259" cy="143590"/>
            </a:xfrm>
            <a:prstGeom prst="line">
              <a:avLst/>
            </a:prstGeom>
            <a:ln>
              <a:solidFill>
                <a:srgbClr val="009BB7"/>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698D7B6-60B6-4043-AD59-2B8B6BCFC500}"/>
                </a:ext>
              </a:extLst>
            </p:cNvPr>
            <p:cNvCxnSpPr>
              <a:cxnSpLocks/>
            </p:cNvCxnSpPr>
            <p:nvPr/>
          </p:nvCxnSpPr>
          <p:spPr>
            <a:xfrm flipV="1">
              <a:off x="6001384" y="4878930"/>
              <a:ext cx="0" cy="196898"/>
            </a:xfrm>
            <a:prstGeom prst="line">
              <a:avLst/>
            </a:prstGeom>
            <a:ln>
              <a:solidFill>
                <a:srgbClr val="009BB7"/>
              </a:solidFill>
            </a:ln>
          </p:spPr>
          <p:style>
            <a:lnRef idx="1">
              <a:schemeClr val="accent1"/>
            </a:lnRef>
            <a:fillRef idx="0">
              <a:schemeClr val="accent1"/>
            </a:fillRef>
            <a:effectRef idx="0">
              <a:schemeClr val="accent1"/>
            </a:effectRef>
            <a:fontRef idx="minor">
              <a:schemeClr val="tx1"/>
            </a:fontRef>
          </p:style>
        </p:cxnSp>
        <p:pic>
          <p:nvPicPr>
            <p:cNvPr id="1050" name="Picture 26" descr="Image result for Automatic icon">
              <a:extLst>
                <a:ext uri="{FF2B5EF4-FFF2-40B4-BE49-F238E27FC236}">
                  <a16:creationId xmlns:a16="http://schemas.microsoft.com/office/drawing/2014/main" id="{08584850-D761-4196-913B-D46C6C7D14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9386" y="5077780"/>
              <a:ext cx="302688" cy="30268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Related image">
              <a:extLst>
                <a:ext uri="{FF2B5EF4-FFF2-40B4-BE49-F238E27FC236}">
                  <a16:creationId xmlns:a16="http://schemas.microsoft.com/office/drawing/2014/main" id="{2189209A-3FD7-40E2-B962-2018F116E28E}"/>
                </a:ext>
              </a:extLst>
            </p:cNvPr>
            <p:cNvPicPr>
              <a:picLocks noChangeAspect="1" noChangeArrowheads="1"/>
            </p:cNvPicPr>
            <p:nvPr/>
          </p:nvPicPr>
          <p:blipFill>
            <a:blip r:embed="rId8">
              <a:duotone>
                <a:schemeClr val="accent1">
                  <a:shade val="45000"/>
                  <a:satMod val="135000"/>
                </a:schemeClr>
                <a:prstClr val="white"/>
              </a:duotone>
              <a:extLst>
                <a:ext uri="{BEBA8EAE-BF5A-486C-A8C5-ECC9F3942E4B}">
                  <a14:imgProps xmlns:a14="http://schemas.microsoft.com/office/drawing/2010/main">
                    <a14:imgLayer r:embed="rId9">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826373" y="5075828"/>
              <a:ext cx="354206" cy="35420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Related image">
              <a:extLst>
                <a:ext uri="{FF2B5EF4-FFF2-40B4-BE49-F238E27FC236}">
                  <a16:creationId xmlns:a16="http://schemas.microsoft.com/office/drawing/2014/main" id="{15AA31FD-3A92-4F1A-A6A9-2267B018B7ED}"/>
                </a:ext>
              </a:extLst>
            </p:cNvPr>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63863" y="5052518"/>
              <a:ext cx="399040" cy="399040"/>
            </a:xfrm>
            <a:prstGeom prst="rect">
              <a:avLst/>
            </a:prstGeom>
            <a:noFill/>
            <a:extLst>
              <a:ext uri="{909E8E84-426E-40DD-AFC4-6F175D3DCCD1}">
                <a14:hiddenFill xmlns:a14="http://schemas.microsoft.com/office/drawing/2010/main">
                  <a:solidFill>
                    <a:srgbClr val="FFFFFF"/>
                  </a:solidFill>
                </a14:hiddenFill>
              </a:ext>
            </a:extLst>
          </p:spPr>
        </p:pic>
        <p:sp>
          <p:nvSpPr>
            <p:cNvPr id="246" name="TextBox 245">
              <a:extLst>
                <a:ext uri="{FF2B5EF4-FFF2-40B4-BE49-F238E27FC236}">
                  <a16:creationId xmlns:a16="http://schemas.microsoft.com/office/drawing/2014/main" id="{A4076081-A709-48E9-92EA-213461588888}"/>
                </a:ext>
              </a:extLst>
            </p:cNvPr>
            <p:cNvSpPr txBox="1"/>
            <p:nvPr/>
          </p:nvSpPr>
          <p:spPr>
            <a:xfrm>
              <a:off x="4893741" y="5410948"/>
              <a:ext cx="701451" cy="215444"/>
            </a:xfrm>
            <a:prstGeom prst="rect">
              <a:avLst/>
            </a:prstGeom>
            <a:noFill/>
          </p:spPr>
          <p:txBody>
            <a:bodyPr wrap="square" rtlCol="0">
              <a:spAutoFit/>
            </a:bodyPr>
            <a:lstStyle/>
            <a:p>
              <a:pPr algn="ctr"/>
              <a:r>
                <a:rPr lang="en-IN" sz="800" dirty="0"/>
                <a:t>Self Service</a:t>
              </a:r>
            </a:p>
          </p:txBody>
        </p:sp>
        <p:sp>
          <p:nvSpPr>
            <p:cNvPr id="191" name="TextBox 190">
              <a:extLst>
                <a:ext uri="{FF2B5EF4-FFF2-40B4-BE49-F238E27FC236}">
                  <a16:creationId xmlns:a16="http://schemas.microsoft.com/office/drawing/2014/main" id="{D3F9D3FF-7555-4AF0-A93B-8AE8AB995A6E}"/>
                </a:ext>
              </a:extLst>
            </p:cNvPr>
            <p:cNvSpPr txBox="1"/>
            <p:nvPr/>
          </p:nvSpPr>
          <p:spPr>
            <a:xfrm>
              <a:off x="5586262" y="5386901"/>
              <a:ext cx="808387" cy="338554"/>
            </a:xfrm>
            <a:prstGeom prst="rect">
              <a:avLst/>
            </a:prstGeom>
            <a:noFill/>
          </p:spPr>
          <p:txBody>
            <a:bodyPr wrap="square" rtlCol="0">
              <a:spAutoFit/>
            </a:bodyPr>
            <a:lstStyle/>
            <a:p>
              <a:pPr algn="ctr"/>
              <a:r>
                <a:rPr lang="en-IN" sz="800" dirty="0"/>
                <a:t>Compliance Enforcement</a:t>
              </a:r>
            </a:p>
          </p:txBody>
        </p:sp>
        <p:sp>
          <p:nvSpPr>
            <p:cNvPr id="192" name="TextBox 191">
              <a:extLst>
                <a:ext uri="{FF2B5EF4-FFF2-40B4-BE49-F238E27FC236}">
                  <a16:creationId xmlns:a16="http://schemas.microsoft.com/office/drawing/2014/main" id="{3B210710-F623-428A-A6A9-CBA2FBE97865}"/>
                </a:ext>
              </a:extLst>
            </p:cNvPr>
            <p:cNvSpPr txBox="1"/>
            <p:nvPr/>
          </p:nvSpPr>
          <p:spPr>
            <a:xfrm>
              <a:off x="6357985" y="5380468"/>
              <a:ext cx="808387" cy="215444"/>
            </a:xfrm>
            <a:prstGeom prst="rect">
              <a:avLst/>
            </a:prstGeom>
            <a:noFill/>
          </p:spPr>
          <p:txBody>
            <a:bodyPr wrap="square" rtlCol="0">
              <a:spAutoFit/>
            </a:bodyPr>
            <a:lstStyle/>
            <a:p>
              <a:pPr algn="ctr"/>
              <a:r>
                <a:rPr lang="en-IN" sz="800" dirty="0"/>
                <a:t>Optimisation</a:t>
              </a:r>
            </a:p>
          </p:txBody>
        </p:sp>
        <p:sp>
          <p:nvSpPr>
            <p:cNvPr id="247" name="Rectangle: Rounded Corners 246">
              <a:extLst>
                <a:ext uri="{FF2B5EF4-FFF2-40B4-BE49-F238E27FC236}">
                  <a16:creationId xmlns:a16="http://schemas.microsoft.com/office/drawing/2014/main" id="{E32DD4DD-CB95-4340-80B6-96FB4DD51A71}"/>
                </a:ext>
              </a:extLst>
            </p:cNvPr>
            <p:cNvSpPr/>
            <p:nvPr/>
          </p:nvSpPr>
          <p:spPr>
            <a:xfrm>
              <a:off x="5089386" y="3057169"/>
              <a:ext cx="1837504" cy="1019674"/>
            </a:xfrm>
            <a:prstGeom prst="roundRect">
              <a:avLst/>
            </a:prstGeom>
            <a:noFill/>
            <a:ln w="19050">
              <a:solidFill>
                <a:schemeClr val="accent1">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4" name="Straight Arrow Connector 163">
              <a:extLst>
                <a:ext uri="{FF2B5EF4-FFF2-40B4-BE49-F238E27FC236}">
                  <a16:creationId xmlns:a16="http://schemas.microsoft.com/office/drawing/2014/main" id="{F5A0E0DF-87A1-4443-8872-A9FC6D55AB98}"/>
                </a:ext>
              </a:extLst>
            </p:cNvPr>
            <p:cNvCxnSpPr>
              <a:cxnSpLocks/>
              <a:endCxn id="128" idx="0"/>
            </p:cNvCxnSpPr>
            <p:nvPr/>
          </p:nvCxnSpPr>
          <p:spPr>
            <a:xfrm>
              <a:off x="6026475" y="3812236"/>
              <a:ext cx="1367" cy="329224"/>
            </a:xfrm>
            <a:prstGeom prst="straightConnector1">
              <a:avLst/>
            </a:prstGeom>
            <a:ln w="38100">
              <a:solidFill>
                <a:srgbClr val="009BB7"/>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3C854988-FFBA-4A0D-BAF5-DA090568E6EF}"/>
                </a:ext>
              </a:extLst>
            </p:cNvPr>
            <p:cNvCxnSpPr>
              <a:cxnSpLocks/>
            </p:cNvCxnSpPr>
            <p:nvPr/>
          </p:nvCxnSpPr>
          <p:spPr>
            <a:xfrm flipV="1">
              <a:off x="6024984" y="2971878"/>
              <a:ext cx="0" cy="459544"/>
            </a:xfrm>
            <a:prstGeom prst="straightConnector1">
              <a:avLst/>
            </a:prstGeom>
            <a:ln w="38100">
              <a:solidFill>
                <a:srgbClr val="009BB7"/>
              </a:solidFill>
              <a:tailEnd type="triangle"/>
            </a:ln>
          </p:spPr>
          <p:style>
            <a:lnRef idx="1">
              <a:schemeClr val="accent1"/>
            </a:lnRef>
            <a:fillRef idx="0">
              <a:schemeClr val="accent1"/>
            </a:fillRef>
            <a:effectRef idx="0">
              <a:schemeClr val="accent1"/>
            </a:effectRef>
            <a:fontRef idx="minor">
              <a:schemeClr val="tx1"/>
            </a:fontRef>
          </p:style>
        </p:cxnSp>
        <p:pic>
          <p:nvPicPr>
            <p:cNvPr id="194" name="Picture 4" descr="Image result for click2cloud logo">
              <a:extLst>
                <a:ext uri="{FF2B5EF4-FFF2-40B4-BE49-F238E27FC236}">
                  <a16:creationId xmlns:a16="http://schemas.microsoft.com/office/drawing/2014/main" id="{F7C1B2C5-6E18-4DC5-A970-51057A7DD4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7271" y="2945724"/>
              <a:ext cx="599605" cy="479684"/>
            </a:xfrm>
            <a:prstGeom prst="rect">
              <a:avLst/>
            </a:prstGeom>
            <a:solidFill>
              <a:schemeClr val="bg1"/>
            </a:solidFill>
            <a:extLst/>
          </p:spPr>
        </p:pic>
      </p:grpSp>
      <p:sp>
        <p:nvSpPr>
          <p:cNvPr id="72" name="Slide Number Placeholder 7">
            <a:extLst>
              <a:ext uri="{FF2B5EF4-FFF2-40B4-BE49-F238E27FC236}">
                <a16:creationId xmlns:a16="http://schemas.microsoft.com/office/drawing/2014/main" id="{87ADC8FC-65F5-4D45-9170-8966BE263BD5}"/>
              </a:ext>
            </a:extLst>
          </p:cNvPr>
          <p:cNvSpPr txBox="1">
            <a:spLocks/>
          </p:cNvSpPr>
          <p:nvPr/>
        </p:nvSpPr>
        <p:spPr>
          <a:xfrm>
            <a:off x="11760000" y="6426001"/>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3</a:t>
            </a:fld>
            <a:endParaRPr lang="en-ZA" b="1" dirty="0"/>
          </a:p>
        </p:txBody>
      </p:sp>
      <p:sp>
        <p:nvSpPr>
          <p:cNvPr id="73" name="TextBox 72">
            <a:extLst>
              <a:ext uri="{FF2B5EF4-FFF2-40B4-BE49-F238E27FC236}">
                <a16:creationId xmlns:a16="http://schemas.microsoft.com/office/drawing/2014/main" id="{BCD3AA5B-4CEB-44BA-8C46-2597D1A6DEB3}"/>
              </a:ext>
            </a:extLst>
          </p:cNvPr>
          <p:cNvSpPr txBox="1"/>
          <p:nvPr/>
        </p:nvSpPr>
        <p:spPr>
          <a:xfrm>
            <a:off x="0" y="6451201"/>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77" name="Title 1">
            <a:extLst>
              <a:ext uri="{FF2B5EF4-FFF2-40B4-BE49-F238E27FC236}">
                <a16:creationId xmlns:a16="http://schemas.microsoft.com/office/drawing/2014/main" id="{3C80762A-316F-47E1-89EE-311AA1879212}"/>
              </a:ext>
            </a:extLst>
          </p:cNvPr>
          <p:cNvSpPr>
            <a:spLocks noGrp="1"/>
          </p:cNvSpPr>
          <p:nvPr>
            <p:ph type="title"/>
          </p:nvPr>
        </p:nvSpPr>
        <p:spPr>
          <a:xfrm>
            <a:off x="593292" y="273585"/>
            <a:ext cx="10515600" cy="623099"/>
          </a:xfrm>
        </p:spPr>
        <p:txBody>
          <a:bodyPr>
            <a:normAutofit/>
          </a:bodyPr>
          <a:lstStyle/>
          <a:p>
            <a:r>
              <a:rPr lang="en-US" dirty="0">
                <a:latin typeface="Segoe UI" panose="020B0502040204020203" pitchFamily="34" charset="0"/>
                <a:ea typeface="+mn-ea"/>
                <a:cs typeface="Segoe UI" panose="020B0502040204020203" pitchFamily="34" charset="0"/>
              </a:rPr>
              <a:t>Business Need &amp; Proposed Solution</a:t>
            </a:r>
            <a:endParaRPr lang="en-US" sz="4000" dirty="0">
              <a:latin typeface="Segoe UI" panose="020B0502040204020203" pitchFamily="34" charset="0"/>
              <a:cs typeface="Segoe UI" panose="020B0502040204020203" pitchFamily="34" charset="0"/>
            </a:endParaRPr>
          </a:p>
        </p:txBody>
      </p:sp>
      <p:sp>
        <p:nvSpPr>
          <p:cNvPr id="19" name="Thought Bubble: Cloud 18">
            <a:extLst>
              <a:ext uri="{FF2B5EF4-FFF2-40B4-BE49-F238E27FC236}">
                <a16:creationId xmlns:a16="http://schemas.microsoft.com/office/drawing/2014/main" id="{9B9DF1D7-2FE9-4DF9-A5EE-B587B8DE49DC}"/>
              </a:ext>
            </a:extLst>
          </p:cNvPr>
          <p:cNvSpPr/>
          <p:nvPr/>
        </p:nvSpPr>
        <p:spPr>
          <a:xfrm>
            <a:off x="70320" y="948471"/>
            <a:ext cx="4656899" cy="3100383"/>
          </a:xfrm>
          <a:prstGeom prst="cloudCallout">
            <a:avLst/>
          </a:prstGeom>
          <a:gradFill flip="none" rotWithShape="1">
            <a:gsLst>
              <a:gs pos="0">
                <a:srgbClr val="39BCD7">
                  <a:tint val="66000"/>
                  <a:satMod val="160000"/>
                </a:srgbClr>
              </a:gs>
              <a:gs pos="50000">
                <a:srgbClr val="39BCD7">
                  <a:tint val="44500"/>
                  <a:satMod val="160000"/>
                </a:srgbClr>
              </a:gs>
              <a:gs pos="100000">
                <a:srgbClr val="39BCD7">
                  <a:tint val="23500"/>
                  <a:satMod val="160000"/>
                </a:srgbClr>
              </a:gs>
            </a:gsLst>
            <a:lin ang="5400000" scaled="1"/>
            <a:tileRect/>
          </a:gra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5A8652A5-4AB4-4999-872A-55A59C8C1031}"/>
              </a:ext>
            </a:extLst>
          </p:cNvPr>
          <p:cNvSpPr/>
          <p:nvPr/>
        </p:nvSpPr>
        <p:spPr>
          <a:xfrm>
            <a:off x="685809" y="1349109"/>
            <a:ext cx="3432807" cy="2031325"/>
          </a:xfrm>
          <a:prstGeom prst="rect">
            <a:avLst/>
          </a:prstGeom>
        </p:spPr>
        <p:txBody>
          <a:bodyPr wrap="square">
            <a:spAutoFit/>
          </a:bodyPr>
          <a:lstStyle/>
          <a:p>
            <a:r>
              <a:rPr lang="en-US" b="1" dirty="0">
                <a:latin typeface="Segoe UI" panose="020B0502040204020203" pitchFamily="34" charset="0"/>
                <a:cs typeface="Segoe UI" panose="020B0502040204020203" pitchFamily="34" charset="0"/>
              </a:rPr>
              <a:t>    Business Need</a:t>
            </a:r>
          </a:p>
          <a:p>
            <a:endParaRPr lang="en-US" b="1"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People were unable to manage today's diverse, heterogeneous environments of multiple clouds spread out all over the world.</a:t>
            </a:r>
          </a:p>
        </p:txBody>
      </p:sp>
      <p:sp>
        <p:nvSpPr>
          <p:cNvPr id="104" name="TextBox 103">
            <a:extLst>
              <a:ext uri="{FF2B5EF4-FFF2-40B4-BE49-F238E27FC236}">
                <a16:creationId xmlns:a16="http://schemas.microsoft.com/office/drawing/2014/main" id="{F4114ED9-D89A-4E97-97C1-58314E9C0FC6}"/>
              </a:ext>
            </a:extLst>
          </p:cNvPr>
          <p:cNvSpPr txBox="1"/>
          <p:nvPr/>
        </p:nvSpPr>
        <p:spPr>
          <a:xfrm>
            <a:off x="3941290" y="3282824"/>
            <a:ext cx="3847957" cy="1954381"/>
          </a:xfrm>
          <a:prstGeom prst="rect">
            <a:avLst/>
          </a:prstGeom>
          <a:noFill/>
        </p:spPr>
        <p:txBody>
          <a:bodyPr wrap="square" rtlCol="0">
            <a:spAutoFit/>
          </a:bodyPr>
          <a:lstStyle/>
          <a:p>
            <a:r>
              <a:rPr lang="en-IN" sz="2000" b="1" dirty="0">
                <a:latin typeface="Segoe UI" panose="020B0502040204020203" pitchFamily="34" charset="0"/>
                <a:cs typeface="Segoe UI" panose="020B0502040204020203" pitchFamily="34" charset="0"/>
              </a:rPr>
              <a:t>    Proposed Solution</a:t>
            </a:r>
          </a:p>
          <a:p>
            <a:endParaRPr lang="en-IN" sz="1100" b="1"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dirty="0" err="1">
                <a:latin typeface="Segoe UI" panose="020B0502040204020203" pitchFamily="34" charset="0"/>
                <a:cs typeface="Segoe UI" panose="020B0502040204020203" pitchFamily="34" charset="0"/>
              </a:rPr>
              <a:t>ManageIQ</a:t>
            </a:r>
            <a:r>
              <a:rPr lang="en-US" dirty="0">
                <a:latin typeface="Segoe UI" panose="020B0502040204020203" pitchFamily="34" charset="0"/>
                <a:cs typeface="Segoe UI" panose="020B0502040204020203" pitchFamily="34" charset="0"/>
              </a:rPr>
              <a:t> is a multi CMP that can automatically discover VM environments wherever they are running and bring them all</a:t>
            </a:r>
          </a:p>
          <a:p>
            <a:r>
              <a:rPr lang="en-US" dirty="0">
                <a:latin typeface="Segoe UI" panose="020B0502040204020203" pitchFamily="34" charset="0"/>
                <a:cs typeface="Segoe UI" panose="020B0502040204020203" pitchFamily="34" charset="0"/>
              </a:rPr>
              <a:t>     under one management roof.</a:t>
            </a:r>
          </a:p>
        </p:txBody>
      </p:sp>
      <p:grpSp>
        <p:nvGrpSpPr>
          <p:cNvPr id="120" name="Group 119">
            <a:extLst>
              <a:ext uri="{FF2B5EF4-FFF2-40B4-BE49-F238E27FC236}">
                <a16:creationId xmlns:a16="http://schemas.microsoft.com/office/drawing/2014/main" id="{61848347-DF7E-4072-AE43-6712EB7D253C}"/>
              </a:ext>
            </a:extLst>
          </p:cNvPr>
          <p:cNvGrpSpPr>
            <a:grpSpLocks noChangeAspect="1"/>
          </p:cNvGrpSpPr>
          <p:nvPr/>
        </p:nvGrpSpPr>
        <p:grpSpPr>
          <a:xfrm flipH="1">
            <a:off x="205041" y="4224159"/>
            <a:ext cx="1627268" cy="1685372"/>
            <a:chOff x="3807371" y="2914650"/>
            <a:chExt cx="637629" cy="660397"/>
          </a:xfrm>
          <a:solidFill>
            <a:schemeClr val="accent6"/>
          </a:solidFill>
        </p:grpSpPr>
        <p:sp>
          <p:nvSpPr>
            <p:cNvPr id="121" name="Oval 120">
              <a:extLst>
                <a:ext uri="{FF2B5EF4-FFF2-40B4-BE49-F238E27FC236}">
                  <a16:creationId xmlns:a16="http://schemas.microsoft.com/office/drawing/2014/main" id="{9A67E8B0-31E5-46BA-BA0D-3234A5EE46ED}"/>
                </a:ext>
              </a:extLst>
            </p:cNvPr>
            <p:cNvSpPr/>
            <p:nvPr/>
          </p:nvSpPr>
          <p:spPr>
            <a:xfrm>
              <a:off x="4054475" y="2914650"/>
              <a:ext cx="273050" cy="2730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122" name="Freeform 157">
              <a:extLst>
                <a:ext uri="{FF2B5EF4-FFF2-40B4-BE49-F238E27FC236}">
                  <a16:creationId xmlns:a16="http://schemas.microsoft.com/office/drawing/2014/main" id="{EB06B2F0-3A28-444A-A41F-6463CD4E4D4D}"/>
                </a:ext>
              </a:extLst>
            </p:cNvPr>
            <p:cNvSpPr/>
            <p:nvPr/>
          </p:nvSpPr>
          <p:spPr>
            <a:xfrm>
              <a:off x="3888313"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123" name="Freeform 158">
              <a:extLst>
                <a:ext uri="{FF2B5EF4-FFF2-40B4-BE49-F238E27FC236}">
                  <a16:creationId xmlns:a16="http://schemas.microsoft.com/office/drawing/2014/main" id="{7650199E-B650-472A-B2E9-DBB4BBDEB1C8}"/>
                </a:ext>
              </a:extLst>
            </p:cNvPr>
            <p:cNvSpPr/>
            <p:nvPr/>
          </p:nvSpPr>
          <p:spPr>
            <a:xfrm rot="20245202">
              <a:off x="3807371"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dirty="0">
                <a:ln>
                  <a:noFill/>
                </a:ln>
                <a:solidFill>
                  <a:prstClr val="white"/>
                </a:solidFill>
                <a:effectLst/>
                <a:uLnTx/>
                <a:uFillTx/>
              </a:endParaRPr>
            </a:p>
          </p:txBody>
        </p:sp>
      </p:grpSp>
      <p:sp>
        <p:nvSpPr>
          <p:cNvPr id="124" name="TextBox 123">
            <a:extLst>
              <a:ext uri="{FF2B5EF4-FFF2-40B4-BE49-F238E27FC236}">
                <a16:creationId xmlns:a16="http://schemas.microsoft.com/office/drawing/2014/main" id="{3549ED74-531D-4EA2-B79C-CF3EEC23B18A}"/>
              </a:ext>
            </a:extLst>
          </p:cNvPr>
          <p:cNvSpPr txBox="1"/>
          <p:nvPr/>
        </p:nvSpPr>
        <p:spPr>
          <a:xfrm>
            <a:off x="100259" y="5973828"/>
            <a:ext cx="1557219" cy="276999"/>
          </a:xfrm>
          <a:prstGeom prst="rect">
            <a:avLst/>
          </a:prstGeom>
          <a:noFill/>
        </p:spPr>
        <p:txBody>
          <a:bodyPr wrap="square" lIns="0" tIns="0" rIns="0" bIns="0" rtlCol="0">
            <a:spAutoFit/>
          </a:bodyPr>
          <a:lstStyle/>
          <a:p>
            <a:pPr marR="0" lvl="0" indent="0" algn="ctr" fontAlgn="auto">
              <a:lnSpc>
                <a:spcPct val="100000"/>
              </a:lnSpc>
              <a:spcBef>
                <a:spcPts val="0"/>
              </a:spcBef>
              <a:spcAft>
                <a:spcPts val="0"/>
              </a:spcAft>
              <a:buClrTx/>
              <a:buSzTx/>
              <a:buFontTx/>
              <a:buNone/>
              <a:tabLst/>
              <a:defRPr/>
            </a:pPr>
            <a:r>
              <a:rPr lang="en-US" kern="0"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Administrator</a:t>
            </a:r>
          </a:p>
        </p:txBody>
      </p:sp>
      <p:sp>
        <p:nvSpPr>
          <p:cNvPr id="2" name="Rectangle 1">
            <a:extLst>
              <a:ext uri="{FF2B5EF4-FFF2-40B4-BE49-F238E27FC236}">
                <a16:creationId xmlns:a16="http://schemas.microsoft.com/office/drawing/2014/main" id="{A0FECB94-1DCA-4FEB-9B60-8C9911BDB571}"/>
              </a:ext>
            </a:extLst>
          </p:cNvPr>
          <p:cNvSpPr/>
          <p:nvPr/>
        </p:nvSpPr>
        <p:spPr>
          <a:xfrm>
            <a:off x="10405326" y="3422124"/>
            <a:ext cx="836193" cy="43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APIs</a:t>
            </a:r>
          </a:p>
        </p:txBody>
      </p:sp>
      <p:sp>
        <p:nvSpPr>
          <p:cNvPr id="49" name="Rectangle 48">
            <a:extLst>
              <a:ext uri="{FF2B5EF4-FFF2-40B4-BE49-F238E27FC236}">
                <a16:creationId xmlns:a16="http://schemas.microsoft.com/office/drawing/2014/main" id="{EA1F7441-E5CB-462F-B092-C067D1088125}"/>
              </a:ext>
            </a:extLst>
          </p:cNvPr>
          <p:cNvSpPr/>
          <p:nvPr/>
        </p:nvSpPr>
        <p:spPr>
          <a:xfrm>
            <a:off x="8960249" y="3511152"/>
            <a:ext cx="1004228" cy="438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Workbench</a:t>
            </a:r>
          </a:p>
        </p:txBody>
      </p:sp>
      <p:pic>
        <p:nvPicPr>
          <p:cNvPr id="46" name="Picture 26" descr="Image result for click2cloud">
            <a:extLst>
              <a:ext uri="{FF2B5EF4-FFF2-40B4-BE49-F238E27FC236}">
                <a16:creationId xmlns:a16="http://schemas.microsoft.com/office/drawing/2014/main" id="{FA628B1D-8166-474F-87AC-1FBF961EE6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28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7">
            <a:extLst>
              <a:ext uri="{FF2B5EF4-FFF2-40B4-BE49-F238E27FC236}">
                <a16:creationId xmlns:a16="http://schemas.microsoft.com/office/drawing/2014/main" id="{1DB48596-6DA6-4E56-A9D3-1823BEA138F5}"/>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4</a:t>
            </a:fld>
            <a:endParaRPr lang="en-ZA" b="1" dirty="0"/>
          </a:p>
        </p:txBody>
      </p:sp>
      <p:sp>
        <p:nvSpPr>
          <p:cNvPr id="15" name="Title 1">
            <a:extLst>
              <a:ext uri="{FF2B5EF4-FFF2-40B4-BE49-F238E27FC236}">
                <a16:creationId xmlns:a16="http://schemas.microsoft.com/office/drawing/2014/main" id="{D4483765-BBFD-4ADF-A4A7-342059A6B26B}"/>
              </a:ext>
            </a:extLst>
          </p:cNvPr>
          <p:cNvSpPr>
            <a:spLocks noGrp="1"/>
          </p:cNvSpPr>
          <p:nvPr>
            <p:ph type="title"/>
          </p:nvPr>
        </p:nvSpPr>
        <p:spPr>
          <a:xfrm>
            <a:off x="595312" y="158429"/>
            <a:ext cx="10515600" cy="623099"/>
          </a:xfrm>
        </p:spPr>
        <p:txBody>
          <a:bodyPr>
            <a:normAutofit/>
          </a:bodyPr>
          <a:lstStyle/>
          <a:p>
            <a:r>
              <a:rPr lang="en-US" dirty="0">
                <a:latin typeface="Segoe UI" panose="020B0502040204020203" pitchFamily="34" charset="0"/>
                <a:ea typeface="+mn-ea"/>
                <a:cs typeface="Segoe UI" panose="020B0502040204020203" pitchFamily="34" charset="0"/>
              </a:rPr>
              <a:t>Benefits</a:t>
            </a:r>
          </a:p>
        </p:txBody>
      </p:sp>
      <p:sp>
        <p:nvSpPr>
          <p:cNvPr id="32" name="TextBox 31">
            <a:extLst>
              <a:ext uri="{FF2B5EF4-FFF2-40B4-BE49-F238E27FC236}">
                <a16:creationId xmlns:a16="http://schemas.microsoft.com/office/drawing/2014/main" id="{79D06AF2-268F-4CDB-BC20-208FC67455FD}"/>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pic>
        <p:nvPicPr>
          <p:cNvPr id="5" name="Picture 4">
            <a:extLst>
              <a:ext uri="{FF2B5EF4-FFF2-40B4-BE49-F238E27FC236}">
                <a16:creationId xmlns:a16="http://schemas.microsoft.com/office/drawing/2014/main" id="{89ACE9DB-EF2B-46C7-A5BA-9E0A67B0E353}"/>
              </a:ext>
            </a:extLst>
          </p:cNvPr>
          <p:cNvPicPr>
            <a:picLocks noChangeAspect="1"/>
          </p:cNvPicPr>
          <p:nvPr/>
        </p:nvPicPr>
        <p:blipFill>
          <a:blip r:embed="rId3"/>
          <a:stretch>
            <a:fillRect/>
          </a:stretch>
        </p:blipFill>
        <p:spPr>
          <a:xfrm>
            <a:off x="595312" y="666750"/>
            <a:ext cx="11001375" cy="5524500"/>
          </a:xfrm>
          <a:prstGeom prst="rect">
            <a:avLst/>
          </a:prstGeom>
        </p:spPr>
      </p:pic>
      <p:pic>
        <p:nvPicPr>
          <p:cNvPr id="36" name="Picture 26" descr="Image result for click2cloud">
            <a:extLst>
              <a:ext uri="{FF2B5EF4-FFF2-40B4-BE49-F238E27FC236}">
                <a16:creationId xmlns:a16="http://schemas.microsoft.com/office/drawing/2014/main" id="{A0D8B1A0-319D-432E-A36F-1A92D2CB7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845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E430C5-9027-4D6C-A07A-A8906D1F02BC}"/>
              </a:ext>
            </a:extLst>
          </p:cNvPr>
          <p:cNvSpPr/>
          <p:nvPr/>
        </p:nvSpPr>
        <p:spPr>
          <a:xfrm>
            <a:off x="403134" y="1018562"/>
            <a:ext cx="11247799" cy="707886"/>
          </a:xfrm>
          <a:prstGeom prst="rect">
            <a:avLst/>
          </a:prstGeom>
        </p:spPr>
        <p:txBody>
          <a:bodyPr wrap="square">
            <a:spAutoFit/>
          </a:bodyPr>
          <a:lstStyle/>
          <a:p>
            <a:r>
              <a:rPr lang="en-US" sz="2000" dirty="0" err="1">
                <a:latin typeface="Segoe UI" panose="020B0502040204020203" pitchFamily="34" charset="0"/>
                <a:cs typeface="Segoe UI" panose="020B0502040204020203" pitchFamily="34" charset="0"/>
              </a:rPr>
              <a:t>ManageIQ</a:t>
            </a:r>
            <a:r>
              <a:rPr lang="en-US" sz="2000" dirty="0">
                <a:latin typeface="Segoe UI" panose="020B0502040204020203" pitchFamily="34" charset="0"/>
                <a:cs typeface="Segoe UI" panose="020B0502040204020203" pitchFamily="34" charset="0"/>
              </a:rPr>
              <a:t> is a manager of managers and as such it needs to connect to other management systems to function. These other management systems are called providers in </a:t>
            </a:r>
            <a:r>
              <a:rPr lang="en-US" sz="2000" dirty="0" err="1">
                <a:latin typeface="Segoe UI" panose="020B0502040204020203" pitchFamily="34" charset="0"/>
                <a:cs typeface="Segoe UI" panose="020B0502040204020203" pitchFamily="34" charset="0"/>
              </a:rPr>
              <a:t>ManageIQ</a:t>
            </a:r>
            <a:r>
              <a:rPr lang="en-US" sz="2000" dirty="0">
                <a:latin typeface="Segoe UI" panose="020B0502040204020203" pitchFamily="34" charset="0"/>
                <a:cs typeface="Segoe UI" panose="020B0502040204020203" pitchFamily="34" charset="0"/>
              </a:rPr>
              <a:t> parlance</a:t>
            </a:r>
            <a:r>
              <a:rPr lang="en-US" dirty="0"/>
              <a:t>. </a:t>
            </a:r>
            <a:endParaRPr lang="en-US" dirty="0">
              <a:latin typeface="+mj-lt"/>
            </a:endParaRPr>
          </a:p>
        </p:txBody>
      </p:sp>
      <p:sp>
        <p:nvSpPr>
          <p:cNvPr id="71" name="Title 1">
            <a:extLst>
              <a:ext uri="{FF2B5EF4-FFF2-40B4-BE49-F238E27FC236}">
                <a16:creationId xmlns:a16="http://schemas.microsoft.com/office/drawing/2014/main" id="{C59D705B-A776-494B-9CC2-D18809FC3A4B}"/>
              </a:ext>
            </a:extLst>
          </p:cNvPr>
          <p:cNvSpPr>
            <a:spLocks noGrp="1"/>
          </p:cNvSpPr>
          <p:nvPr>
            <p:ph type="title"/>
          </p:nvPr>
        </p:nvSpPr>
        <p:spPr>
          <a:xfrm>
            <a:off x="578052" y="273584"/>
            <a:ext cx="10515600" cy="623099"/>
          </a:xfrm>
        </p:spPr>
        <p:txBody>
          <a:bodyPr>
            <a:normAutofit/>
          </a:bodyPr>
          <a:lstStyle/>
          <a:p>
            <a:r>
              <a:rPr lang="en-US" dirty="0">
                <a:latin typeface="Segoe UI" panose="020B0502040204020203" pitchFamily="34" charset="0"/>
                <a:ea typeface="+mn-ea"/>
                <a:cs typeface="Segoe UI" panose="020B0502040204020203" pitchFamily="34" charset="0"/>
              </a:rPr>
              <a:t>How it works ?</a:t>
            </a:r>
            <a:endParaRPr lang="en-US" sz="40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16E56821-4F99-4853-85D6-862CC62A561F}"/>
              </a:ext>
            </a:extLst>
          </p:cNvPr>
          <p:cNvSpPr/>
          <p:nvPr/>
        </p:nvSpPr>
        <p:spPr>
          <a:xfrm>
            <a:off x="9499761" y="3059964"/>
            <a:ext cx="2214519" cy="2668792"/>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t"/>
          <a:lstStyle/>
          <a:p>
            <a:endParaRPr lang="en-US" sz="1400" dirty="0">
              <a:latin typeface="+mj-lt"/>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All captured information about a managed environment is stored in a database called the Virtual Management Database (VMDB). </a:t>
            </a:r>
          </a:p>
        </p:txBody>
      </p:sp>
      <p:sp>
        <p:nvSpPr>
          <p:cNvPr id="14" name="Rectangle 13">
            <a:extLst>
              <a:ext uri="{FF2B5EF4-FFF2-40B4-BE49-F238E27FC236}">
                <a16:creationId xmlns:a16="http://schemas.microsoft.com/office/drawing/2014/main" id="{7F4FF145-5BB6-4466-95E7-3924627AB351}"/>
              </a:ext>
            </a:extLst>
          </p:cNvPr>
          <p:cNvSpPr/>
          <p:nvPr/>
        </p:nvSpPr>
        <p:spPr>
          <a:xfrm>
            <a:off x="9495736" y="2438078"/>
            <a:ext cx="2218544" cy="646331"/>
          </a:xfrm>
          <a:prstGeom prst="rect">
            <a:avLst/>
          </a:prstGeom>
          <a:gradFill>
            <a:gsLst>
              <a:gs pos="0">
                <a:schemeClr val="accent1">
                  <a:lumMod val="110000"/>
                  <a:satMod val="105000"/>
                  <a:tint val="67000"/>
                </a:schemeClr>
              </a:gs>
              <a:gs pos="100000">
                <a:schemeClr val="accent1">
                  <a:lumMod val="105000"/>
                  <a:satMod val="103000"/>
                  <a:tint val="73000"/>
                </a:schemeClr>
              </a:gs>
              <a:gs pos="100000">
                <a:schemeClr val="accent1">
                  <a:lumMod val="105000"/>
                  <a:satMod val="109000"/>
                  <a:tint val="81000"/>
                </a:schemeClr>
              </a:gs>
            </a:gsLst>
          </a:grad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74B45800-F407-4066-BE9C-6BAC0CF82F2A}"/>
              </a:ext>
            </a:extLst>
          </p:cNvPr>
          <p:cNvSpPr/>
          <p:nvPr/>
        </p:nvSpPr>
        <p:spPr>
          <a:xfrm>
            <a:off x="7217699" y="2442822"/>
            <a:ext cx="2218544" cy="646331"/>
          </a:xfrm>
          <a:prstGeom prst="rect">
            <a:avLst/>
          </a:prstGeom>
          <a:gradFill>
            <a:gsLst>
              <a:gs pos="0">
                <a:schemeClr val="accent1">
                  <a:lumMod val="110000"/>
                  <a:satMod val="105000"/>
                  <a:tint val="67000"/>
                </a:schemeClr>
              </a:gs>
              <a:gs pos="100000">
                <a:schemeClr val="accent1">
                  <a:lumMod val="105000"/>
                  <a:satMod val="103000"/>
                  <a:tint val="73000"/>
                </a:schemeClr>
              </a:gs>
              <a:gs pos="100000">
                <a:schemeClr val="accent1">
                  <a:lumMod val="105000"/>
                  <a:satMod val="109000"/>
                  <a:tint val="81000"/>
                </a:schemeClr>
              </a:gs>
            </a:gsLst>
          </a:grad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72" name="Rectangle 71">
            <a:extLst>
              <a:ext uri="{FF2B5EF4-FFF2-40B4-BE49-F238E27FC236}">
                <a16:creationId xmlns:a16="http://schemas.microsoft.com/office/drawing/2014/main" id="{FF2BBDA0-A3FE-49AC-8E1B-A94E7886E39D}"/>
              </a:ext>
            </a:extLst>
          </p:cNvPr>
          <p:cNvSpPr/>
          <p:nvPr/>
        </p:nvSpPr>
        <p:spPr>
          <a:xfrm>
            <a:off x="7215371" y="3074924"/>
            <a:ext cx="2217028" cy="2668792"/>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t"/>
          <a:lstStyle/>
          <a:p>
            <a:endParaRPr lang="en-US" sz="1400" dirty="0">
              <a:latin typeface="+mj-lt"/>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If configured to do so, </a:t>
            </a:r>
            <a:r>
              <a:rPr lang="en-US" sz="1400" dirty="0" err="1">
                <a:latin typeface="Segoe UI" panose="020B0502040204020203" pitchFamily="34" charset="0"/>
                <a:cs typeface="Segoe UI" panose="020B0502040204020203" pitchFamily="34" charset="0"/>
              </a:rPr>
              <a:t>ManageIQ</a:t>
            </a:r>
            <a:r>
              <a:rPr lang="en-US" sz="1400" dirty="0">
                <a:latin typeface="Segoe UI" panose="020B0502040204020203" pitchFamily="34" charset="0"/>
                <a:cs typeface="Segoe UI" panose="020B0502040204020203" pitchFamily="34" charset="0"/>
              </a:rPr>
              <a:t> will also capture metrics like CPU and memory usage on the discovered inventory.</a:t>
            </a:r>
          </a:p>
        </p:txBody>
      </p:sp>
      <p:sp>
        <p:nvSpPr>
          <p:cNvPr id="12" name="Rectangle 11">
            <a:extLst>
              <a:ext uri="{FF2B5EF4-FFF2-40B4-BE49-F238E27FC236}">
                <a16:creationId xmlns:a16="http://schemas.microsoft.com/office/drawing/2014/main" id="{E152D754-C6B3-430D-B9FE-5402A5C667B6}"/>
              </a:ext>
            </a:extLst>
          </p:cNvPr>
          <p:cNvSpPr/>
          <p:nvPr/>
        </p:nvSpPr>
        <p:spPr>
          <a:xfrm>
            <a:off x="4930047" y="2442822"/>
            <a:ext cx="2225771" cy="646331"/>
          </a:xfrm>
          <a:prstGeom prst="rect">
            <a:avLst/>
          </a:prstGeom>
          <a:gradFill>
            <a:gsLst>
              <a:gs pos="0">
                <a:schemeClr val="accent1">
                  <a:lumMod val="110000"/>
                  <a:satMod val="105000"/>
                  <a:tint val="67000"/>
                </a:schemeClr>
              </a:gs>
              <a:gs pos="100000">
                <a:schemeClr val="accent1">
                  <a:lumMod val="105000"/>
                  <a:satMod val="103000"/>
                  <a:tint val="73000"/>
                </a:schemeClr>
              </a:gs>
              <a:gs pos="100000">
                <a:schemeClr val="accent1">
                  <a:lumMod val="105000"/>
                  <a:satMod val="109000"/>
                  <a:tint val="81000"/>
                </a:schemeClr>
              </a:gs>
            </a:gsLst>
          </a:grad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73" name="Rectangle 72">
            <a:extLst>
              <a:ext uri="{FF2B5EF4-FFF2-40B4-BE49-F238E27FC236}">
                <a16:creationId xmlns:a16="http://schemas.microsoft.com/office/drawing/2014/main" id="{6569448E-3173-4735-8C39-875501303D56}"/>
              </a:ext>
            </a:extLst>
          </p:cNvPr>
          <p:cNvSpPr/>
          <p:nvPr/>
        </p:nvSpPr>
        <p:spPr>
          <a:xfrm>
            <a:off x="4930047" y="3071710"/>
            <a:ext cx="2223443" cy="2668792"/>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t"/>
          <a:lstStyle/>
          <a:p>
            <a:endParaRPr lang="en-US" sz="1400" dirty="0">
              <a:latin typeface="+mj-lt"/>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The end result is a mirror of the inventory that is nearly instantaneously up to date with respect to the original inventory managed by the provider.</a:t>
            </a: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38553D19-D517-4EC0-97A6-C9CC9227ADB7}"/>
              </a:ext>
            </a:extLst>
          </p:cNvPr>
          <p:cNvSpPr/>
          <p:nvPr/>
        </p:nvSpPr>
        <p:spPr>
          <a:xfrm>
            <a:off x="2638569" y="2438078"/>
            <a:ext cx="2218544" cy="646331"/>
          </a:xfrm>
          <a:prstGeom prst="rect">
            <a:avLst/>
          </a:prstGeom>
          <a:gradFill>
            <a:gsLst>
              <a:gs pos="0">
                <a:schemeClr val="accent1">
                  <a:lumMod val="110000"/>
                  <a:satMod val="105000"/>
                  <a:tint val="67000"/>
                </a:schemeClr>
              </a:gs>
              <a:gs pos="100000">
                <a:schemeClr val="accent1">
                  <a:lumMod val="105000"/>
                  <a:satMod val="103000"/>
                  <a:tint val="73000"/>
                </a:schemeClr>
              </a:gs>
              <a:gs pos="100000">
                <a:schemeClr val="accent1">
                  <a:lumMod val="105000"/>
                  <a:satMod val="109000"/>
                  <a:tint val="81000"/>
                </a:schemeClr>
              </a:gs>
            </a:gsLst>
          </a:gradFill>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	</a:t>
            </a:r>
          </a:p>
        </p:txBody>
      </p:sp>
      <p:sp>
        <p:nvSpPr>
          <p:cNvPr id="74" name="Rectangle 73">
            <a:extLst>
              <a:ext uri="{FF2B5EF4-FFF2-40B4-BE49-F238E27FC236}">
                <a16:creationId xmlns:a16="http://schemas.microsoft.com/office/drawing/2014/main" id="{CDC17B1C-4885-4F27-AAFB-804BEB32F9F0}"/>
              </a:ext>
            </a:extLst>
          </p:cNvPr>
          <p:cNvSpPr/>
          <p:nvPr/>
        </p:nvSpPr>
        <p:spPr>
          <a:xfrm>
            <a:off x="2636521" y="3074924"/>
            <a:ext cx="2232220" cy="266557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ManageIQ</a:t>
            </a:r>
            <a:r>
              <a:rPr lang="en-US" sz="1400" dirty="0">
                <a:latin typeface="Segoe UI" panose="020B0502040204020203" pitchFamily="34" charset="0"/>
                <a:cs typeface="Segoe UI" panose="020B0502040204020203" pitchFamily="34" charset="0"/>
              </a:rPr>
              <a:t> will continuously discover inventory. Certain events that indicate a change in the environment will result in a full or partial refresh of the inventory.</a:t>
            </a: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endParaRPr lang="en-US" sz="1600" dirty="0">
              <a:latin typeface="+mj-lt"/>
            </a:endParaRPr>
          </a:p>
        </p:txBody>
      </p:sp>
      <p:sp>
        <p:nvSpPr>
          <p:cNvPr id="8" name="Rectangle 7">
            <a:extLst>
              <a:ext uri="{FF2B5EF4-FFF2-40B4-BE49-F238E27FC236}">
                <a16:creationId xmlns:a16="http://schemas.microsoft.com/office/drawing/2014/main" id="{D56CE3EF-41E0-476A-B282-7E4502096C66}"/>
              </a:ext>
            </a:extLst>
          </p:cNvPr>
          <p:cNvSpPr/>
          <p:nvPr/>
        </p:nvSpPr>
        <p:spPr>
          <a:xfrm>
            <a:off x="341619" y="2438079"/>
            <a:ext cx="2218544" cy="646331"/>
          </a:xfrm>
          <a:prstGeom prst="rect">
            <a:avLst/>
          </a:prstGeom>
          <a:gradFill>
            <a:gsLst>
              <a:gs pos="0">
                <a:schemeClr val="accent1">
                  <a:lumMod val="110000"/>
                  <a:satMod val="105000"/>
                  <a:tint val="67000"/>
                </a:schemeClr>
              </a:gs>
              <a:gs pos="100000">
                <a:schemeClr val="accent1">
                  <a:lumMod val="105000"/>
                  <a:satMod val="103000"/>
                  <a:tint val="73000"/>
                </a:schemeClr>
              </a:gs>
              <a:gs pos="100000">
                <a:schemeClr val="accent1">
                  <a:lumMod val="105000"/>
                  <a:satMod val="109000"/>
                  <a:tint val="81000"/>
                </a:schemeClr>
              </a:gs>
            </a:gsLst>
          </a:gradFill>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78" name="Oval 77">
            <a:extLst>
              <a:ext uri="{FF2B5EF4-FFF2-40B4-BE49-F238E27FC236}">
                <a16:creationId xmlns:a16="http://schemas.microsoft.com/office/drawing/2014/main" id="{94FFE469-93E6-47F3-97FC-BFA012EC48AE}"/>
              </a:ext>
            </a:extLst>
          </p:cNvPr>
          <p:cNvSpPr/>
          <p:nvPr/>
        </p:nvSpPr>
        <p:spPr>
          <a:xfrm>
            <a:off x="1119802" y="2532459"/>
            <a:ext cx="477393" cy="448083"/>
          </a:xfrm>
          <a:prstGeom prst="ellipse">
            <a:avLst/>
          </a:prstGeom>
          <a:no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1</a:t>
            </a:r>
          </a:p>
        </p:txBody>
      </p:sp>
      <p:sp>
        <p:nvSpPr>
          <p:cNvPr id="83" name="Oval 82">
            <a:extLst>
              <a:ext uri="{FF2B5EF4-FFF2-40B4-BE49-F238E27FC236}">
                <a16:creationId xmlns:a16="http://schemas.microsoft.com/office/drawing/2014/main" id="{74F0EF94-64DB-4660-AFEF-A8C200D9A02F}"/>
              </a:ext>
            </a:extLst>
          </p:cNvPr>
          <p:cNvSpPr/>
          <p:nvPr/>
        </p:nvSpPr>
        <p:spPr>
          <a:xfrm>
            <a:off x="7987459" y="2541945"/>
            <a:ext cx="477393" cy="448083"/>
          </a:xfrm>
          <a:prstGeom prst="ellipse">
            <a:avLst/>
          </a:prstGeom>
          <a:no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4</a:t>
            </a:r>
          </a:p>
        </p:txBody>
      </p:sp>
      <p:sp>
        <p:nvSpPr>
          <p:cNvPr id="84" name="Oval 83">
            <a:extLst>
              <a:ext uri="{FF2B5EF4-FFF2-40B4-BE49-F238E27FC236}">
                <a16:creationId xmlns:a16="http://schemas.microsoft.com/office/drawing/2014/main" id="{5E33E57C-5D9B-4517-8339-DC7A9873E160}"/>
              </a:ext>
            </a:extLst>
          </p:cNvPr>
          <p:cNvSpPr/>
          <p:nvPr/>
        </p:nvSpPr>
        <p:spPr>
          <a:xfrm>
            <a:off x="5772433" y="2532459"/>
            <a:ext cx="477393" cy="448083"/>
          </a:xfrm>
          <a:prstGeom prst="ellipse">
            <a:avLst/>
          </a:prstGeom>
          <a:no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3</a:t>
            </a:r>
          </a:p>
        </p:txBody>
      </p:sp>
      <p:sp>
        <p:nvSpPr>
          <p:cNvPr id="85" name="Oval 84">
            <a:extLst>
              <a:ext uri="{FF2B5EF4-FFF2-40B4-BE49-F238E27FC236}">
                <a16:creationId xmlns:a16="http://schemas.microsoft.com/office/drawing/2014/main" id="{6BD9DB9F-149D-496E-A10D-2733E03FFAC0}"/>
              </a:ext>
            </a:extLst>
          </p:cNvPr>
          <p:cNvSpPr/>
          <p:nvPr/>
        </p:nvSpPr>
        <p:spPr>
          <a:xfrm>
            <a:off x="3400795" y="2522285"/>
            <a:ext cx="477393" cy="448083"/>
          </a:xfrm>
          <a:prstGeom prst="ellipse">
            <a:avLst/>
          </a:prstGeom>
          <a:no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2</a:t>
            </a:r>
          </a:p>
        </p:txBody>
      </p:sp>
      <p:sp>
        <p:nvSpPr>
          <p:cNvPr id="86" name="Oval 85">
            <a:extLst>
              <a:ext uri="{FF2B5EF4-FFF2-40B4-BE49-F238E27FC236}">
                <a16:creationId xmlns:a16="http://schemas.microsoft.com/office/drawing/2014/main" id="{6C258E0F-CB94-48DB-A684-B69CCB36C6F6}"/>
              </a:ext>
            </a:extLst>
          </p:cNvPr>
          <p:cNvSpPr/>
          <p:nvPr/>
        </p:nvSpPr>
        <p:spPr>
          <a:xfrm>
            <a:off x="10343783" y="2532459"/>
            <a:ext cx="469977" cy="437909"/>
          </a:xfrm>
          <a:prstGeom prst="ellipse">
            <a:avLst/>
          </a:prstGeom>
          <a:no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b="1" dirty="0">
                <a:solidFill>
                  <a:schemeClr val="bg1"/>
                </a:solidFill>
                <a:latin typeface="Segoe UI" panose="020B0502040204020203" pitchFamily="34" charset="0"/>
                <a:cs typeface="Segoe UI" panose="020B0502040204020203" pitchFamily="34" charset="0"/>
              </a:rPr>
              <a:t>5</a:t>
            </a:r>
          </a:p>
        </p:txBody>
      </p:sp>
      <p:sp>
        <p:nvSpPr>
          <p:cNvPr id="88" name="Slide Number Placeholder 7">
            <a:extLst>
              <a:ext uri="{FF2B5EF4-FFF2-40B4-BE49-F238E27FC236}">
                <a16:creationId xmlns:a16="http://schemas.microsoft.com/office/drawing/2014/main" id="{AE5B7E7E-1085-41CE-8E22-61E080AD97F4}"/>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5</a:t>
            </a:fld>
            <a:endParaRPr lang="en-ZA" b="1" dirty="0"/>
          </a:p>
        </p:txBody>
      </p:sp>
      <p:sp>
        <p:nvSpPr>
          <p:cNvPr id="21" name="TextBox 20">
            <a:extLst>
              <a:ext uri="{FF2B5EF4-FFF2-40B4-BE49-F238E27FC236}">
                <a16:creationId xmlns:a16="http://schemas.microsoft.com/office/drawing/2014/main" id="{10980F12-9508-4F91-867F-E421668A655A}"/>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25" name="Rectangle 24">
            <a:extLst>
              <a:ext uri="{FF2B5EF4-FFF2-40B4-BE49-F238E27FC236}">
                <a16:creationId xmlns:a16="http://schemas.microsoft.com/office/drawing/2014/main" id="{729AE057-111E-4243-82C3-CB0239246689}"/>
              </a:ext>
            </a:extLst>
          </p:cNvPr>
          <p:cNvSpPr/>
          <p:nvPr/>
        </p:nvSpPr>
        <p:spPr>
          <a:xfrm>
            <a:off x="336532" y="3079964"/>
            <a:ext cx="2223443" cy="2665578"/>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ManageIQ</a:t>
            </a:r>
            <a:r>
              <a:rPr lang="en-US" sz="1400" dirty="0">
                <a:latin typeface="Segoe UI" panose="020B0502040204020203" pitchFamily="34" charset="0"/>
                <a:cs typeface="Segoe UI" panose="020B0502040204020203" pitchFamily="34" charset="0"/>
              </a:rPr>
              <a:t> will connect to the providers via their APIs.</a:t>
            </a:r>
          </a:p>
          <a:p>
            <a:endParaRPr lang="en-US" sz="1400" dirty="0">
              <a:latin typeface="Segoe UI" panose="020B0502040204020203" pitchFamily="34" charset="0"/>
              <a:cs typeface="Segoe UI" panose="020B0502040204020203" pitchFamily="34" charset="0"/>
            </a:endParaRPr>
          </a:p>
          <a:p>
            <a:endParaRPr lang="en-US" sz="1600" dirty="0">
              <a:latin typeface="+mj-lt"/>
            </a:endParaRPr>
          </a:p>
        </p:txBody>
      </p:sp>
      <p:pic>
        <p:nvPicPr>
          <p:cNvPr id="22" name="Picture 26" descr="Image result for click2cloud">
            <a:extLst>
              <a:ext uri="{FF2B5EF4-FFF2-40B4-BE49-F238E27FC236}">
                <a16:creationId xmlns:a16="http://schemas.microsoft.com/office/drawing/2014/main" id="{4C446151-B51B-43CC-9716-2ED6E488E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10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5E6348-BAC5-48E9-992A-86730C39DD36}"/>
              </a:ext>
            </a:extLst>
          </p:cNvPr>
          <p:cNvSpPr txBox="1"/>
          <p:nvPr/>
        </p:nvSpPr>
        <p:spPr>
          <a:xfrm>
            <a:off x="608540" y="5465687"/>
            <a:ext cx="3114236" cy="830997"/>
          </a:xfrm>
          <a:prstGeom prst="rect">
            <a:avLst/>
          </a:prstGeom>
          <a:noFill/>
        </p:spPr>
        <p:txBody>
          <a:bodyPr wrap="square" rtlCol="0">
            <a:spAutoFit/>
          </a:bodyPr>
          <a:lstStyle/>
          <a:p>
            <a:r>
              <a:rPr lang="en-US" sz="1600" dirty="0" err="1">
                <a:latin typeface="Segoe UI" panose="020B0502040204020203" pitchFamily="34" charset="0"/>
                <a:cs typeface="Segoe UI" panose="020B0502040204020203" pitchFamily="34" charset="0"/>
              </a:rPr>
              <a:t>ui</a:t>
            </a:r>
            <a:r>
              <a:rPr lang="en-US" sz="1600" dirty="0">
                <a:latin typeface="Segoe UI" panose="020B0502040204020203" pitchFamily="34" charset="0"/>
                <a:cs typeface="Segoe UI" panose="020B0502040204020203" pitchFamily="34" charset="0"/>
              </a:rPr>
              <a:t>-classic, </a:t>
            </a:r>
            <a:r>
              <a:rPr lang="en-US" sz="1600" dirty="0" err="1">
                <a:latin typeface="Segoe UI" panose="020B0502040204020203" pitchFamily="34" charset="0"/>
                <a:cs typeface="Segoe UI" panose="020B0502040204020203" pitchFamily="34" charset="0"/>
              </a:rPr>
              <a:t>ui</a:t>
            </a:r>
            <a:r>
              <a:rPr lang="en-US" sz="1600" dirty="0">
                <a:latin typeface="Segoe UI" panose="020B0502040204020203" pitchFamily="34" charset="0"/>
                <a:cs typeface="Segoe UI" panose="020B0502040204020203" pitchFamily="34" charset="0"/>
              </a:rPr>
              <a:t>-service, </a:t>
            </a:r>
            <a:r>
              <a:rPr lang="en-US" sz="1600" dirty="0" err="1">
                <a:latin typeface="Segoe UI" panose="020B0502040204020203" pitchFamily="34" charset="0"/>
                <a:cs typeface="Segoe UI" panose="020B0502040204020203" pitchFamily="34" charset="0"/>
              </a:rPr>
              <a:t>ui</a:t>
            </a:r>
            <a:r>
              <a:rPr lang="en-US" sz="1600" dirty="0">
                <a:latin typeface="Segoe UI" panose="020B0502040204020203" pitchFamily="34" charset="0"/>
                <a:cs typeface="Segoe UI" panose="020B0502040204020203" pitchFamily="34" charset="0"/>
              </a:rPr>
              <a:t>-component are the </a:t>
            </a:r>
            <a:r>
              <a:rPr lang="en-US" sz="1600" dirty="0" err="1">
                <a:latin typeface="Segoe UI" panose="020B0502040204020203" pitchFamily="34" charset="0"/>
                <a:cs typeface="Segoe UI" panose="020B0502040204020203" pitchFamily="34" charset="0"/>
              </a:rPr>
              <a:t>ManageIQ’s</a:t>
            </a:r>
            <a:r>
              <a:rPr lang="en-US" sz="1600" dirty="0">
                <a:latin typeface="Segoe UI" panose="020B0502040204020203" pitchFamily="34" charset="0"/>
                <a:cs typeface="Segoe UI" panose="020B0502040204020203" pitchFamily="34" charset="0"/>
              </a:rPr>
              <a:t> centralized repositories.</a:t>
            </a:r>
          </a:p>
        </p:txBody>
      </p:sp>
      <p:sp>
        <p:nvSpPr>
          <p:cNvPr id="10" name="TextBox 9">
            <a:extLst>
              <a:ext uri="{FF2B5EF4-FFF2-40B4-BE49-F238E27FC236}">
                <a16:creationId xmlns:a16="http://schemas.microsoft.com/office/drawing/2014/main" id="{0C3D74E7-4E3A-4D06-B7F0-58645D0F2360}"/>
              </a:ext>
            </a:extLst>
          </p:cNvPr>
          <p:cNvSpPr txBox="1"/>
          <p:nvPr/>
        </p:nvSpPr>
        <p:spPr>
          <a:xfrm>
            <a:off x="3929149" y="5378577"/>
            <a:ext cx="4207102" cy="86177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Telefonica provider establishes the connection with Ruby SDK. It acts as an interface between </a:t>
            </a:r>
            <a:r>
              <a:rPr lang="en-US" sz="1600" dirty="0" err="1">
                <a:latin typeface="Segoe UI" panose="020B0502040204020203" pitchFamily="34" charset="0"/>
                <a:cs typeface="Segoe UI" panose="020B0502040204020203" pitchFamily="34" charset="0"/>
              </a:rPr>
              <a:t>ManageIQ</a:t>
            </a:r>
            <a:r>
              <a:rPr lang="en-US" sz="1600" dirty="0">
                <a:latin typeface="Segoe UI" panose="020B0502040204020203" pitchFamily="34" charset="0"/>
                <a:cs typeface="Segoe UI" panose="020B0502040204020203" pitchFamily="34" charset="0"/>
              </a:rPr>
              <a:t> and Ruby SDK</a:t>
            </a:r>
            <a:r>
              <a:rPr lang="en-US" dirty="0">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08A0FF0A-D7CE-4363-AE86-F22CBC3F064E}"/>
              </a:ext>
            </a:extLst>
          </p:cNvPr>
          <p:cNvSpPr txBox="1"/>
          <p:nvPr/>
        </p:nvSpPr>
        <p:spPr>
          <a:xfrm>
            <a:off x="8395207" y="5389998"/>
            <a:ext cx="3325566" cy="830997"/>
          </a:xfrm>
          <a:prstGeom prst="rect">
            <a:avLst/>
          </a:prstGeom>
          <a:noFill/>
        </p:spPr>
        <p:txBody>
          <a:bodyPr wrap="square" rtlCol="0">
            <a:spAutoFit/>
          </a:bodyPr>
          <a:lstStyle>
            <a:defPPr>
              <a:defRPr lang="en-US"/>
            </a:defPPr>
            <a:lvl1pPr>
              <a:defRPr sz="1600">
                <a:latin typeface="Segoe UI" panose="020B0502040204020203" pitchFamily="34" charset="0"/>
                <a:cs typeface="Segoe UI" panose="020B0502040204020203" pitchFamily="34" charset="0"/>
              </a:defRPr>
            </a:lvl1pPr>
          </a:lstStyle>
          <a:p>
            <a:r>
              <a:rPr lang="en-US" dirty="0"/>
              <a:t>Fog-OpenStack is a Ruby SDK which communicates with Telefonica cloud APIs.</a:t>
            </a:r>
          </a:p>
        </p:txBody>
      </p:sp>
      <p:sp>
        <p:nvSpPr>
          <p:cNvPr id="92" name="Slide Number Placeholder 7">
            <a:extLst>
              <a:ext uri="{FF2B5EF4-FFF2-40B4-BE49-F238E27FC236}">
                <a16:creationId xmlns:a16="http://schemas.microsoft.com/office/drawing/2014/main" id="{134555D2-4227-4F9E-9B91-34168DA88406}"/>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6</a:t>
            </a:fld>
            <a:endParaRPr lang="en-ZA" b="1" dirty="0"/>
          </a:p>
        </p:txBody>
      </p:sp>
      <p:cxnSp>
        <p:nvCxnSpPr>
          <p:cNvPr id="5" name="Straight Arrow Connector 4">
            <a:extLst>
              <a:ext uri="{FF2B5EF4-FFF2-40B4-BE49-F238E27FC236}">
                <a16:creationId xmlns:a16="http://schemas.microsoft.com/office/drawing/2014/main" id="{A78AAF8F-312F-43F0-8B78-488E9AEE7C14}"/>
              </a:ext>
            </a:extLst>
          </p:cNvPr>
          <p:cNvCxnSpPr>
            <a:cxnSpLocks/>
          </p:cNvCxnSpPr>
          <p:nvPr/>
        </p:nvCxnSpPr>
        <p:spPr>
          <a:xfrm>
            <a:off x="7793402" y="2257239"/>
            <a:ext cx="713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4BFCD77-1849-4DAC-AD58-0B144A499215}"/>
              </a:ext>
            </a:extLst>
          </p:cNvPr>
          <p:cNvSpPr txBox="1"/>
          <p:nvPr/>
        </p:nvSpPr>
        <p:spPr>
          <a:xfrm>
            <a:off x="1149934" y="3290500"/>
            <a:ext cx="858436" cy="276999"/>
          </a:xfrm>
          <a:prstGeom prst="rect">
            <a:avLst/>
          </a:prstGeom>
          <a:noFill/>
        </p:spPr>
        <p:txBody>
          <a:bodyPr wrap="square" rtlCol="0">
            <a:spAutoFit/>
          </a:bodyPr>
          <a:lstStyle/>
          <a:p>
            <a:r>
              <a:rPr lang="en-IN" sz="1200" b="1" dirty="0">
                <a:solidFill>
                  <a:schemeClr val="tx1">
                    <a:lumMod val="75000"/>
                    <a:lumOff val="25000"/>
                  </a:schemeClr>
                </a:solidFill>
              </a:rPr>
              <a:t>End </a:t>
            </a:r>
            <a:r>
              <a:rPr lang="en-IN" sz="1200" b="1" dirty="0">
                <a:solidFill>
                  <a:schemeClr val="tx1">
                    <a:lumMod val="75000"/>
                    <a:lumOff val="25000"/>
                  </a:schemeClr>
                </a:solidFill>
                <a:latin typeface="Segoe UI" panose="020B0502040204020203" pitchFamily="34" charset="0"/>
                <a:cs typeface="Segoe UI" panose="020B0502040204020203" pitchFamily="34" charset="0"/>
              </a:rPr>
              <a:t>User</a:t>
            </a:r>
          </a:p>
        </p:txBody>
      </p:sp>
      <p:sp>
        <p:nvSpPr>
          <p:cNvPr id="73" name="TextBox 72">
            <a:extLst>
              <a:ext uri="{FF2B5EF4-FFF2-40B4-BE49-F238E27FC236}">
                <a16:creationId xmlns:a16="http://schemas.microsoft.com/office/drawing/2014/main" id="{11F85E0C-3DC2-46A2-A02F-41EF44AA8C70}"/>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cxnSp>
        <p:nvCxnSpPr>
          <p:cNvPr id="76" name="Straight Connector 75">
            <a:extLst>
              <a:ext uri="{FF2B5EF4-FFF2-40B4-BE49-F238E27FC236}">
                <a16:creationId xmlns:a16="http://schemas.microsoft.com/office/drawing/2014/main" id="{B77BD45C-BBFA-4F30-B65B-93B81396701B}"/>
              </a:ext>
            </a:extLst>
          </p:cNvPr>
          <p:cNvCxnSpPr>
            <a:cxnSpLocks/>
          </p:cNvCxnSpPr>
          <p:nvPr/>
        </p:nvCxnSpPr>
        <p:spPr>
          <a:xfrm>
            <a:off x="3807505" y="5378577"/>
            <a:ext cx="0" cy="918107"/>
          </a:xfrm>
          <a:prstGeom prst="line">
            <a:avLst/>
          </a:prstGeom>
        </p:spPr>
        <p:style>
          <a:lnRef idx="1">
            <a:schemeClr val="accent1"/>
          </a:lnRef>
          <a:fillRef idx="0">
            <a:schemeClr val="accent1"/>
          </a:fillRef>
          <a:effectRef idx="0">
            <a:schemeClr val="accent1"/>
          </a:effectRef>
          <a:fontRef idx="minor">
            <a:schemeClr val="tx1"/>
          </a:fontRef>
        </p:style>
      </p:cxnSp>
      <p:sp>
        <p:nvSpPr>
          <p:cNvPr id="78" name="Title 1">
            <a:extLst>
              <a:ext uri="{FF2B5EF4-FFF2-40B4-BE49-F238E27FC236}">
                <a16:creationId xmlns:a16="http://schemas.microsoft.com/office/drawing/2014/main" id="{6F7DA2B4-E279-4393-9992-80F5B11BCC0B}"/>
              </a:ext>
            </a:extLst>
          </p:cNvPr>
          <p:cNvSpPr txBox="1">
            <a:spLocks/>
          </p:cNvSpPr>
          <p:nvPr/>
        </p:nvSpPr>
        <p:spPr>
          <a:xfrm>
            <a:off x="578052" y="243104"/>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ea typeface="+mn-ea"/>
                <a:cs typeface="Segoe UI" panose="020B0502040204020203" pitchFamily="34" charset="0"/>
              </a:rPr>
              <a:t>Architecture</a:t>
            </a:r>
          </a:p>
        </p:txBody>
      </p:sp>
      <p:grpSp>
        <p:nvGrpSpPr>
          <p:cNvPr id="84" name="Group 83">
            <a:extLst>
              <a:ext uri="{FF2B5EF4-FFF2-40B4-BE49-F238E27FC236}">
                <a16:creationId xmlns:a16="http://schemas.microsoft.com/office/drawing/2014/main" id="{4B698356-AC95-46B4-8DFB-90C401CC9475}"/>
              </a:ext>
            </a:extLst>
          </p:cNvPr>
          <p:cNvGrpSpPr>
            <a:grpSpLocks noChangeAspect="1"/>
          </p:cNvGrpSpPr>
          <p:nvPr/>
        </p:nvGrpSpPr>
        <p:grpSpPr>
          <a:xfrm flipH="1">
            <a:off x="1195267" y="2300966"/>
            <a:ext cx="879403" cy="910803"/>
            <a:chOff x="3807371" y="2914650"/>
            <a:chExt cx="637629" cy="660397"/>
          </a:xfrm>
          <a:solidFill>
            <a:schemeClr val="accent6"/>
          </a:solidFill>
        </p:grpSpPr>
        <p:sp>
          <p:nvSpPr>
            <p:cNvPr id="85" name="Oval 84">
              <a:extLst>
                <a:ext uri="{FF2B5EF4-FFF2-40B4-BE49-F238E27FC236}">
                  <a16:creationId xmlns:a16="http://schemas.microsoft.com/office/drawing/2014/main" id="{174CAF8E-9F67-4C79-A4B4-41ECCEFA4BC3}"/>
                </a:ext>
              </a:extLst>
            </p:cNvPr>
            <p:cNvSpPr/>
            <p:nvPr/>
          </p:nvSpPr>
          <p:spPr>
            <a:xfrm>
              <a:off x="4054475" y="2914650"/>
              <a:ext cx="273050" cy="2730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88" name="Freeform 157">
              <a:extLst>
                <a:ext uri="{FF2B5EF4-FFF2-40B4-BE49-F238E27FC236}">
                  <a16:creationId xmlns:a16="http://schemas.microsoft.com/office/drawing/2014/main" id="{6CE99827-B1DB-4974-97C1-797C8759C425}"/>
                </a:ext>
              </a:extLst>
            </p:cNvPr>
            <p:cNvSpPr/>
            <p:nvPr/>
          </p:nvSpPr>
          <p:spPr>
            <a:xfrm>
              <a:off x="3888313"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a:ln>
                  <a:noFill/>
                </a:ln>
                <a:solidFill>
                  <a:prstClr val="white"/>
                </a:solidFill>
                <a:effectLst/>
                <a:uLnTx/>
                <a:uFillTx/>
              </a:endParaRPr>
            </a:p>
          </p:txBody>
        </p:sp>
        <p:sp>
          <p:nvSpPr>
            <p:cNvPr id="100" name="Freeform 158">
              <a:extLst>
                <a:ext uri="{FF2B5EF4-FFF2-40B4-BE49-F238E27FC236}">
                  <a16:creationId xmlns:a16="http://schemas.microsoft.com/office/drawing/2014/main" id="{1A1F0917-B500-4FA6-9C34-073305FBC9DC}"/>
                </a:ext>
              </a:extLst>
            </p:cNvPr>
            <p:cNvSpPr/>
            <p:nvPr/>
          </p:nvSpPr>
          <p:spPr>
            <a:xfrm rot="20245202">
              <a:off x="3807371"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239" eaLnBrk="1" fontAlgn="auto" latinLnBrk="0" hangingPunct="1">
                <a:lnSpc>
                  <a:spcPct val="100000"/>
                </a:lnSpc>
                <a:spcBef>
                  <a:spcPts val="0"/>
                </a:spcBef>
                <a:spcAft>
                  <a:spcPts val="0"/>
                </a:spcAft>
                <a:buClrTx/>
                <a:buSzTx/>
                <a:buFontTx/>
                <a:buNone/>
                <a:tabLst/>
                <a:defRPr/>
              </a:pPr>
              <a:endParaRPr kumimoji="0" lang="en-IN" sz="1836" b="0" i="0" u="none" strike="noStrike" kern="0" cap="none" spc="0" normalizeH="0" baseline="0" noProof="0" dirty="0">
                <a:ln>
                  <a:noFill/>
                </a:ln>
                <a:solidFill>
                  <a:prstClr val="white"/>
                </a:solidFill>
                <a:effectLst/>
                <a:uLnTx/>
                <a:uFillTx/>
              </a:endParaRPr>
            </a:p>
          </p:txBody>
        </p:sp>
      </p:grpSp>
      <p:sp>
        <p:nvSpPr>
          <p:cNvPr id="109" name="Oval 108">
            <a:extLst>
              <a:ext uri="{FF2B5EF4-FFF2-40B4-BE49-F238E27FC236}">
                <a16:creationId xmlns:a16="http://schemas.microsoft.com/office/drawing/2014/main" id="{D6AF7B02-0749-4B4E-B6ED-87E8E80BD5A5}"/>
              </a:ext>
            </a:extLst>
          </p:cNvPr>
          <p:cNvSpPr/>
          <p:nvPr/>
        </p:nvSpPr>
        <p:spPr>
          <a:xfrm>
            <a:off x="1450813" y="4934643"/>
            <a:ext cx="337961" cy="329185"/>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1</a:t>
            </a:r>
          </a:p>
        </p:txBody>
      </p:sp>
      <p:sp>
        <p:nvSpPr>
          <p:cNvPr id="111" name="Oval 110">
            <a:extLst>
              <a:ext uri="{FF2B5EF4-FFF2-40B4-BE49-F238E27FC236}">
                <a16:creationId xmlns:a16="http://schemas.microsoft.com/office/drawing/2014/main" id="{183F234F-1BA1-4F46-A5A4-494A1ECAC02C}"/>
              </a:ext>
            </a:extLst>
          </p:cNvPr>
          <p:cNvSpPr/>
          <p:nvPr/>
        </p:nvSpPr>
        <p:spPr>
          <a:xfrm>
            <a:off x="5532936" y="4934643"/>
            <a:ext cx="325404" cy="292785"/>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2</a:t>
            </a:r>
          </a:p>
        </p:txBody>
      </p:sp>
      <p:sp>
        <p:nvSpPr>
          <p:cNvPr id="112" name="Oval 111">
            <a:extLst>
              <a:ext uri="{FF2B5EF4-FFF2-40B4-BE49-F238E27FC236}">
                <a16:creationId xmlns:a16="http://schemas.microsoft.com/office/drawing/2014/main" id="{CD01402C-AB55-418A-B44A-B4B01C5946D7}"/>
              </a:ext>
            </a:extLst>
          </p:cNvPr>
          <p:cNvSpPr/>
          <p:nvPr/>
        </p:nvSpPr>
        <p:spPr>
          <a:xfrm>
            <a:off x="9732586" y="4953008"/>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3</a:t>
            </a:r>
          </a:p>
        </p:txBody>
      </p:sp>
      <p:grpSp>
        <p:nvGrpSpPr>
          <p:cNvPr id="7" name="Group 6">
            <a:extLst>
              <a:ext uri="{FF2B5EF4-FFF2-40B4-BE49-F238E27FC236}">
                <a16:creationId xmlns:a16="http://schemas.microsoft.com/office/drawing/2014/main" id="{A3537BF2-8DE2-4E10-BA97-D44800E53369}"/>
              </a:ext>
            </a:extLst>
          </p:cNvPr>
          <p:cNvGrpSpPr/>
          <p:nvPr/>
        </p:nvGrpSpPr>
        <p:grpSpPr>
          <a:xfrm>
            <a:off x="2100805" y="983708"/>
            <a:ext cx="6072982" cy="3646821"/>
            <a:chOff x="1825218" y="999112"/>
            <a:chExt cx="5624075" cy="3388198"/>
          </a:xfrm>
        </p:grpSpPr>
        <p:sp>
          <p:nvSpPr>
            <p:cNvPr id="6" name="Rectangle 5">
              <a:extLst>
                <a:ext uri="{FF2B5EF4-FFF2-40B4-BE49-F238E27FC236}">
                  <a16:creationId xmlns:a16="http://schemas.microsoft.com/office/drawing/2014/main" id="{E53EE43E-3645-42D2-83D1-0358A3D17575}"/>
                </a:ext>
              </a:extLst>
            </p:cNvPr>
            <p:cNvSpPr/>
            <p:nvPr/>
          </p:nvSpPr>
          <p:spPr>
            <a:xfrm>
              <a:off x="2283819" y="1040601"/>
              <a:ext cx="5165474" cy="3346709"/>
            </a:xfrm>
            <a:prstGeom prst="rect">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000" dirty="0"/>
            </a:p>
          </p:txBody>
        </p:sp>
        <p:sp>
          <p:nvSpPr>
            <p:cNvPr id="51" name="Rectangle 50">
              <a:extLst>
                <a:ext uri="{FF2B5EF4-FFF2-40B4-BE49-F238E27FC236}">
                  <a16:creationId xmlns:a16="http://schemas.microsoft.com/office/drawing/2014/main" id="{E6EA3247-0042-4A76-863C-E399BF2D7A89}"/>
                </a:ext>
              </a:extLst>
            </p:cNvPr>
            <p:cNvSpPr/>
            <p:nvPr/>
          </p:nvSpPr>
          <p:spPr>
            <a:xfrm>
              <a:off x="4740688" y="2550718"/>
              <a:ext cx="1157953" cy="563879"/>
            </a:xfrm>
            <a:prstGeom prst="rect">
              <a:avLst/>
            </a:prstGeom>
            <a:solidFill>
              <a:srgbClr val="00B0F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grpSp>
          <p:nvGrpSpPr>
            <p:cNvPr id="120" name="Group 119">
              <a:extLst>
                <a:ext uri="{FF2B5EF4-FFF2-40B4-BE49-F238E27FC236}">
                  <a16:creationId xmlns:a16="http://schemas.microsoft.com/office/drawing/2014/main" id="{AD2AACC9-D675-450B-95D2-DA41D176647B}"/>
                </a:ext>
              </a:extLst>
            </p:cNvPr>
            <p:cNvGrpSpPr/>
            <p:nvPr/>
          </p:nvGrpSpPr>
          <p:grpSpPr>
            <a:xfrm>
              <a:off x="2571939" y="2152734"/>
              <a:ext cx="1983149" cy="1370028"/>
              <a:chOff x="2344888" y="3359579"/>
              <a:chExt cx="2051526" cy="1269498"/>
            </a:xfrm>
          </p:grpSpPr>
          <p:sp>
            <p:nvSpPr>
              <p:cNvPr id="77" name="Rectangle 76">
                <a:extLst>
                  <a:ext uri="{FF2B5EF4-FFF2-40B4-BE49-F238E27FC236}">
                    <a16:creationId xmlns:a16="http://schemas.microsoft.com/office/drawing/2014/main" id="{00BC1B78-5FEE-4C23-B17E-93BC7961B687}"/>
                  </a:ext>
                </a:extLst>
              </p:cNvPr>
              <p:cNvSpPr/>
              <p:nvPr/>
            </p:nvSpPr>
            <p:spPr>
              <a:xfrm>
                <a:off x="2344888" y="3359579"/>
                <a:ext cx="2051526" cy="1269498"/>
              </a:xfrm>
              <a:prstGeom prst="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80" name="Rectangle 79">
                <a:extLst>
                  <a:ext uri="{FF2B5EF4-FFF2-40B4-BE49-F238E27FC236}">
                    <a16:creationId xmlns:a16="http://schemas.microsoft.com/office/drawing/2014/main" id="{93AEC6E0-766F-4BFE-B123-0337173D9698}"/>
                  </a:ext>
                </a:extLst>
              </p:cNvPr>
              <p:cNvSpPr/>
              <p:nvPr/>
            </p:nvSpPr>
            <p:spPr>
              <a:xfrm>
                <a:off x="2433319" y="3442542"/>
                <a:ext cx="1867400" cy="235464"/>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err="1">
                    <a:solidFill>
                      <a:schemeClr val="tx1"/>
                    </a:solidFill>
                    <a:latin typeface="Segoe UI" panose="020B0502040204020203" pitchFamily="34" charset="0"/>
                    <a:cs typeface="Segoe UI" panose="020B0502040204020203" pitchFamily="34" charset="0"/>
                  </a:rPr>
                  <a:t>ManageIQ</a:t>
                </a:r>
                <a:r>
                  <a:rPr lang="en-IN" sz="1400" b="1" dirty="0">
                    <a:solidFill>
                      <a:schemeClr val="tx1"/>
                    </a:solidFill>
                    <a:latin typeface="Segoe UI" panose="020B0502040204020203" pitchFamily="34" charset="0"/>
                    <a:cs typeface="Segoe UI" panose="020B0502040204020203" pitchFamily="34" charset="0"/>
                  </a:rPr>
                  <a:t>/</a:t>
                </a:r>
                <a:r>
                  <a:rPr lang="en-IN" sz="1400" b="1" dirty="0" err="1">
                    <a:solidFill>
                      <a:schemeClr val="tx1"/>
                    </a:solidFill>
                    <a:latin typeface="Segoe UI" panose="020B0502040204020203" pitchFamily="34" charset="0"/>
                    <a:cs typeface="Segoe UI" panose="020B0502040204020203" pitchFamily="34" charset="0"/>
                  </a:rPr>
                  <a:t>ui</a:t>
                </a:r>
                <a:r>
                  <a:rPr lang="en-IN" sz="1400" b="1" dirty="0">
                    <a:solidFill>
                      <a:schemeClr val="tx1"/>
                    </a:solidFill>
                    <a:latin typeface="Segoe UI" panose="020B0502040204020203" pitchFamily="34" charset="0"/>
                    <a:cs typeface="Segoe UI" panose="020B0502040204020203" pitchFamily="34" charset="0"/>
                  </a:rPr>
                  <a:t>-classic </a:t>
                </a:r>
              </a:p>
            </p:txBody>
          </p:sp>
          <p:sp>
            <p:nvSpPr>
              <p:cNvPr id="57" name="Rectangle 56">
                <a:extLst>
                  <a:ext uri="{FF2B5EF4-FFF2-40B4-BE49-F238E27FC236}">
                    <a16:creationId xmlns:a16="http://schemas.microsoft.com/office/drawing/2014/main" id="{94E50568-94AE-420A-B627-373A7B8F672D}"/>
                  </a:ext>
                </a:extLst>
              </p:cNvPr>
              <p:cNvSpPr/>
              <p:nvPr/>
            </p:nvSpPr>
            <p:spPr>
              <a:xfrm>
                <a:off x="2433319" y="3886959"/>
                <a:ext cx="1867401" cy="235465"/>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err="1">
                    <a:solidFill>
                      <a:schemeClr val="tx1"/>
                    </a:solidFill>
                    <a:latin typeface="Segoe UI" panose="020B0502040204020203" pitchFamily="34" charset="0"/>
                    <a:cs typeface="Segoe UI" panose="020B0502040204020203" pitchFamily="34" charset="0"/>
                  </a:rPr>
                  <a:t>ManageIQ</a:t>
                </a:r>
                <a:r>
                  <a:rPr lang="en-IN" sz="1400" b="1" dirty="0">
                    <a:solidFill>
                      <a:schemeClr val="tx1"/>
                    </a:solidFill>
                    <a:latin typeface="Segoe UI" panose="020B0502040204020203" pitchFamily="34" charset="0"/>
                    <a:cs typeface="Segoe UI" panose="020B0502040204020203" pitchFamily="34" charset="0"/>
                  </a:rPr>
                  <a:t>/</a:t>
                </a:r>
                <a:r>
                  <a:rPr lang="en-IN" sz="1400" b="1" dirty="0" err="1">
                    <a:solidFill>
                      <a:schemeClr val="tx1"/>
                    </a:solidFill>
                    <a:latin typeface="Segoe UI" panose="020B0502040204020203" pitchFamily="34" charset="0"/>
                    <a:cs typeface="Segoe UI" panose="020B0502040204020203" pitchFamily="34" charset="0"/>
                  </a:rPr>
                  <a:t>ui</a:t>
                </a:r>
                <a:r>
                  <a:rPr lang="en-IN" sz="1400" b="1" dirty="0">
                    <a:solidFill>
                      <a:schemeClr val="tx1"/>
                    </a:solidFill>
                    <a:latin typeface="Segoe UI" panose="020B0502040204020203" pitchFamily="34" charset="0"/>
                    <a:cs typeface="Segoe UI" panose="020B0502040204020203" pitchFamily="34" charset="0"/>
                  </a:rPr>
                  <a:t>-service</a:t>
                </a:r>
              </a:p>
            </p:txBody>
          </p:sp>
          <p:sp>
            <p:nvSpPr>
              <p:cNvPr id="59" name="Rectangle 58">
                <a:extLst>
                  <a:ext uri="{FF2B5EF4-FFF2-40B4-BE49-F238E27FC236}">
                    <a16:creationId xmlns:a16="http://schemas.microsoft.com/office/drawing/2014/main" id="{18143F3C-32F6-480D-BE14-22D819CF6BE5}"/>
                  </a:ext>
                </a:extLst>
              </p:cNvPr>
              <p:cNvSpPr/>
              <p:nvPr/>
            </p:nvSpPr>
            <p:spPr>
              <a:xfrm>
                <a:off x="2433317" y="4250862"/>
                <a:ext cx="1867400" cy="328959"/>
              </a:xfrm>
              <a:prstGeom prst="rect">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latin typeface="Segoe UI" panose="020B0502040204020203" pitchFamily="34" charset="0"/>
                    <a:cs typeface="Segoe UI" panose="020B0502040204020203" pitchFamily="34" charset="0"/>
                  </a:rPr>
                  <a:t>ManageIQ/ ui-component</a:t>
                </a:r>
              </a:p>
            </p:txBody>
          </p:sp>
        </p:grpSp>
        <p:grpSp>
          <p:nvGrpSpPr>
            <p:cNvPr id="119" name="Group 118">
              <a:extLst>
                <a:ext uri="{FF2B5EF4-FFF2-40B4-BE49-F238E27FC236}">
                  <a16:creationId xmlns:a16="http://schemas.microsoft.com/office/drawing/2014/main" id="{E8AD387D-B731-4E92-9C4A-FC333976ADDF}"/>
                </a:ext>
              </a:extLst>
            </p:cNvPr>
            <p:cNvGrpSpPr/>
            <p:nvPr/>
          </p:nvGrpSpPr>
          <p:grpSpPr>
            <a:xfrm>
              <a:off x="6143331" y="1094997"/>
              <a:ext cx="1234680" cy="3198270"/>
              <a:chOff x="6039420" y="2379456"/>
              <a:chExt cx="1277251" cy="2963587"/>
            </a:xfrm>
          </p:grpSpPr>
          <p:sp>
            <p:nvSpPr>
              <p:cNvPr id="62" name="Rectangle 61">
                <a:extLst>
                  <a:ext uri="{FF2B5EF4-FFF2-40B4-BE49-F238E27FC236}">
                    <a16:creationId xmlns:a16="http://schemas.microsoft.com/office/drawing/2014/main" id="{11D436E0-EB60-4A5C-868D-31462DAC296A}"/>
                  </a:ext>
                </a:extLst>
              </p:cNvPr>
              <p:cNvSpPr/>
              <p:nvPr/>
            </p:nvSpPr>
            <p:spPr>
              <a:xfrm>
                <a:off x="6039420" y="2662095"/>
                <a:ext cx="1237085" cy="268094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p>
            </p:txBody>
          </p:sp>
          <p:sp>
            <p:nvSpPr>
              <p:cNvPr id="63" name="Rectangle 62">
                <a:extLst>
                  <a:ext uri="{FF2B5EF4-FFF2-40B4-BE49-F238E27FC236}">
                    <a16:creationId xmlns:a16="http://schemas.microsoft.com/office/drawing/2014/main" id="{82A6A5AD-7CAE-46AC-A09C-A02A687C9C92}"/>
                  </a:ext>
                </a:extLst>
              </p:cNvPr>
              <p:cNvSpPr/>
              <p:nvPr/>
            </p:nvSpPr>
            <p:spPr>
              <a:xfrm>
                <a:off x="6181154" y="2891796"/>
                <a:ext cx="991355" cy="262497"/>
              </a:xfrm>
              <a:prstGeom prst="rect">
                <a:avLst/>
              </a:prstGeom>
              <a:solidFill>
                <a:schemeClr val="bg1">
                  <a:lumMod val="65000"/>
                </a:schemeClr>
              </a:solidFill>
              <a:ln>
                <a:solidFill>
                  <a:schemeClr val="tx1">
                    <a:lumMod val="50000"/>
                    <a:lumOff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Segoe UI" panose="020B0502040204020203" pitchFamily="34" charset="0"/>
                    <a:cs typeface="Segoe UI" panose="020B0502040204020203" pitchFamily="34" charset="0"/>
                  </a:rPr>
                  <a:t>Amazon</a:t>
                </a:r>
              </a:p>
            </p:txBody>
          </p:sp>
          <p:sp>
            <p:nvSpPr>
              <p:cNvPr id="64" name="Rectangle 63">
                <a:extLst>
                  <a:ext uri="{FF2B5EF4-FFF2-40B4-BE49-F238E27FC236}">
                    <a16:creationId xmlns:a16="http://schemas.microsoft.com/office/drawing/2014/main" id="{94CE1E7D-0BAF-44F8-8545-43327319A996}"/>
                  </a:ext>
                </a:extLst>
              </p:cNvPr>
              <p:cNvSpPr/>
              <p:nvPr/>
            </p:nvSpPr>
            <p:spPr>
              <a:xfrm>
                <a:off x="6164816" y="3387757"/>
                <a:ext cx="1043838" cy="263715"/>
              </a:xfrm>
              <a:prstGeom prst="rect">
                <a:avLst/>
              </a:prstGeom>
              <a:solidFill>
                <a:schemeClr val="bg1">
                  <a:lumMod val="65000"/>
                </a:schemeClr>
              </a:solidFill>
              <a:ln>
                <a:solidFill>
                  <a:schemeClr val="bg1">
                    <a:lumMod val="50000"/>
                  </a:schemeClr>
                </a:solidFill>
              </a:ln>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Azure</a:t>
                </a:r>
              </a:p>
            </p:txBody>
          </p:sp>
          <p:sp>
            <p:nvSpPr>
              <p:cNvPr id="65" name="Rectangle 64">
                <a:extLst>
                  <a:ext uri="{FF2B5EF4-FFF2-40B4-BE49-F238E27FC236}">
                    <a16:creationId xmlns:a16="http://schemas.microsoft.com/office/drawing/2014/main" id="{E9D92F43-5FE2-4463-B2A8-FD9B11CCCC5D}"/>
                  </a:ext>
                </a:extLst>
              </p:cNvPr>
              <p:cNvSpPr/>
              <p:nvPr/>
            </p:nvSpPr>
            <p:spPr>
              <a:xfrm>
                <a:off x="6143549" y="4847525"/>
                <a:ext cx="1051269" cy="218114"/>
              </a:xfrm>
              <a:prstGeom prst="rect">
                <a:avLst/>
              </a:prstGeom>
              <a:solidFill>
                <a:schemeClr val="bg1">
                  <a:lumMod val="65000"/>
                </a:schemeClr>
              </a:solidFill>
              <a:ln>
                <a:solidFill>
                  <a:schemeClr val="tx1">
                    <a:lumMod val="50000"/>
                    <a:lumOff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Segoe UI" panose="020B0502040204020203" pitchFamily="34" charset="0"/>
                    <a:cs typeface="Segoe UI" panose="020B0502040204020203" pitchFamily="34" charset="0"/>
                  </a:rPr>
                  <a:t>Google</a:t>
                </a:r>
              </a:p>
            </p:txBody>
          </p:sp>
          <p:sp>
            <p:nvSpPr>
              <p:cNvPr id="67" name="Rectangle 66">
                <a:extLst>
                  <a:ext uri="{FF2B5EF4-FFF2-40B4-BE49-F238E27FC236}">
                    <a16:creationId xmlns:a16="http://schemas.microsoft.com/office/drawing/2014/main" id="{15EEFFC4-F250-4663-9079-7D5D443C8439}"/>
                  </a:ext>
                </a:extLst>
              </p:cNvPr>
              <p:cNvSpPr/>
              <p:nvPr/>
            </p:nvSpPr>
            <p:spPr>
              <a:xfrm>
                <a:off x="6143549" y="4361547"/>
                <a:ext cx="1051270" cy="252514"/>
              </a:xfrm>
              <a:prstGeom prst="rect">
                <a:avLst/>
              </a:prstGeom>
              <a:solidFill>
                <a:schemeClr val="bg1">
                  <a:lumMod val="65000"/>
                </a:schemeClr>
              </a:solidFill>
              <a:ln>
                <a:solidFill>
                  <a:schemeClr val="tx1">
                    <a:lumMod val="50000"/>
                    <a:lumOff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Segoe UI" panose="020B0502040204020203" pitchFamily="34" charset="0"/>
                    <a:cs typeface="Segoe UI" panose="020B0502040204020203" pitchFamily="34" charset="0"/>
                  </a:rPr>
                  <a:t>OpenStack</a:t>
                </a:r>
              </a:p>
            </p:txBody>
          </p:sp>
          <p:sp>
            <p:nvSpPr>
              <p:cNvPr id="68" name="Rectangle 67">
                <a:extLst>
                  <a:ext uri="{FF2B5EF4-FFF2-40B4-BE49-F238E27FC236}">
                    <a16:creationId xmlns:a16="http://schemas.microsoft.com/office/drawing/2014/main" id="{1FC53C02-F2C2-404C-AF1A-FC4BC0A6BB3A}"/>
                  </a:ext>
                </a:extLst>
              </p:cNvPr>
              <p:cNvSpPr/>
              <p:nvPr/>
            </p:nvSpPr>
            <p:spPr>
              <a:xfrm>
                <a:off x="6164817" y="3872567"/>
                <a:ext cx="1043838" cy="269854"/>
              </a:xfrm>
              <a:prstGeom prst="rect">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Segoe UI" panose="020B0502040204020203" pitchFamily="34" charset="0"/>
                    <a:cs typeface="Segoe UI" panose="020B0502040204020203" pitchFamily="34" charset="0"/>
                  </a:rPr>
                  <a:t>Telefonica</a:t>
                </a:r>
              </a:p>
            </p:txBody>
          </p:sp>
          <p:sp>
            <p:nvSpPr>
              <p:cNvPr id="99" name="TextBox 98">
                <a:extLst>
                  <a:ext uri="{FF2B5EF4-FFF2-40B4-BE49-F238E27FC236}">
                    <a16:creationId xmlns:a16="http://schemas.microsoft.com/office/drawing/2014/main" id="{51A0D9F9-60B2-42C6-8DE6-C66313B825DF}"/>
                  </a:ext>
                </a:extLst>
              </p:cNvPr>
              <p:cNvSpPr txBox="1"/>
              <p:nvPr/>
            </p:nvSpPr>
            <p:spPr>
              <a:xfrm>
                <a:off x="6527538" y="2379456"/>
                <a:ext cx="789133" cy="484827"/>
              </a:xfrm>
              <a:prstGeom prst="rect">
                <a:avLst/>
              </a:prstGeom>
              <a:noFill/>
            </p:spPr>
            <p:txBody>
              <a:bodyPr wrap="square" rtlCol="0">
                <a:spAutoFit/>
              </a:bodyPr>
              <a:lstStyle/>
              <a:p>
                <a:r>
                  <a:rPr lang="en-IN" sz="1400" b="1" dirty="0">
                    <a:solidFill>
                      <a:schemeClr val="tx1">
                        <a:lumMod val="75000"/>
                        <a:lumOff val="25000"/>
                      </a:schemeClr>
                    </a:solidFill>
                  </a:rPr>
                  <a:t>Providers</a:t>
                </a:r>
              </a:p>
            </p:txBody>
          </p:sp>
        </p:grpSp>
        <p:cxnSp>
          <p:nvCxnSpPr>
            <p:cNvPr id="89" name="Straight Arrow Connector 88">
              <a:extLst>
                <a:ext uri="{FF2B5EF4-FFF2-40B4-BE49-F238E27FC236}">
                  <a16:creationId xmlns:a16="http://schemas.microsoft.com/office/drawing/2014/main" id="{0ECECA7B-7F90-42ED-BF0F-654C7C00505B}"/>
                </a:ext>
              </a:extLst>
            </p:cNvPr>
            <p:cNvCxnSpPr>
              <a:cxnSpLocks/>
              <a:stCxn id="51" idx="3"/>
            </p:cNvCxnSpPr>
            <p:nvPr/>
          </p:nvCxnSpPr>
          <p:spPr>
            <a:xfrm>
              <a:off x="5898641" y="2832658"/>
              <a:ext cx="25484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3259DE2-08CD-4457-B756-C020343B6EAA}"/>
                </a:ext>
              </a:extLst>
            </p:cNvPr>
            <p:cNvCxnSpPr>
              <a:cxnSpLocks/>
              <a:stCxn id="51" idx="1"/>
            </p:cNvCxnSpPr>
            <p:nvPr/>
          </p:nvCxnSpPr>
          <p:spPr>
            <a:xfrm flipH="1">
              <a:off x="4539822" y="2832658"/>
              <a:ext cx="2008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A20E8CE-D9EB-49A1-95BB-625238B9FDCE}"/>
                </a:ext>
              </a:extLst>
            </p:cNvPr>
            <p:cNvCxnSpPr>
              <a:cxnSpLocks/>
            </p:cNvCxnSpPr>
            <p:nvPr/>
          </p:nvCxnSpPr>
          <p:spPr>
            <a:xfrm flipH="1">
              <a:off x="1825218" y="2829159"/>
              <a:ext cx="4685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08E9406-572B-4C3E-BB6E-FBDC7CA7DC77}"/>
                </a:ext>
              </a:extLst>
            </p:cNvPr>
            <p:cNvSpPr/>
            <p:nvPr/>
          </p:nvSpPr>
          <p:spPr>
            <a:xfrm>
              <a:off x="2824625" y="3965708"/>
              <a:ext cx="1471044" cy="37110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Segoe UI" panose="020B0502040204020203" pitchFamily="34" charset="0"/>
                  <a:cs typeface="Segoe UI" panose="020B0502040204020203" pitchFamily="34" charset="0"/>
                </a:rPr>
                <a:t>manageiq-schema</a:t>
              </a:r>
            </a:p>
          </p:txBody>
        </p:sp>
        <p:sp>
          <p:nvSpPr>
            <p:cNvPr id="49" name="Rectangle 48">
              <a:extLst>
                <a:ext uri="{FF2B5EF4-FFF2-40B4-BE49-F238E27FC236}">
                  <a16:creationId xmlns:a16="http://schemas.microsoft.com/office/drawing/2014/main" id="{1CBA54BA-73FF-4004-B1CF-3723766E7734}"/>
                </a:ext>
              </a:extLst>
            </p:cNvPr>
            <p:cNvSpPr/>
            <p:nvPr/>
          </p:nvSpPr>
          <p:spPr>
            <a:xfrm>
              <a:off x="2824625" y="1357578"/>
              <a:ext cx="1470752" cy="371102"/>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Segoe UI" panose="020B0502040204020203" pitchFamily="34" charset="0"/>
                  <a:cs typeface="Segoe UI" panose="020B0502040204020203" pitchFamily="34" charset="0"/>
                </a:rPr>
                <a:t>manageiq-api</a:t>
              </a:r>
            </a:p>
          </p:txBody>
        </p:sp>
        <p:cxnSp>
          <p:nvCxnSpPr>
            <p:cNvPr id="22" name="Connector: Elbow 21">
              <a:extLst>
                <a:ext uri="{FF2B5EF4-FFF2-40B4-BE49-F238E27FC236}">
                  <a16:creationId xmlns:a16="http://schemas.microsoft.com/office/drawing/2014/main" id="{C4EBCF49-195D-42B2-A11C-AFDE29897CBF}"/>
                </a:ext>
              </a:extLst>
            </p:cNvPr>
            <p:cNvCxnSpPr>
              <a:stCxn id="49" idx="3"/>
              <a:endCxn id="51" idx="0"/>
            </p:cNvCxnSpPr>
            <p:nvPr/>
          </p:nvCxnSpPr>
          <p:spPr>
            <a:xfrm>
              <a:off x="4295377" y="1543130"/>
              <a:ext cx="1024288" cy="1007588"/>
            </a:xfrm>
            <a:prstGeom prst="bentConnector2">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2DAF713-5550-44A3-A67B-154644B94DDA}"/>
                </a:ext>
              </a:extLst>
            </p:cNvPr>
            <p:cNvCxnSpPr>
              <a:stCxn id="48" idx="3"/>
              <a:endCxn id="51" idx="2"/>
            </p:cNvCxnSpPr>
            <p:nvPr/>
          </p:nvCxnSpPr>
          <p:spPr>
            <a:xfrm flipV="1">
              <a:off x="4295669" y="3114597"/>
              <a:ext cx="1023996" cy="1036662"/>
            </a:xfrm>
            <a:prstGeom prst="bentConnector2">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D981B89D-5F61-4214-88E9-C5FB940D4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7458" y="2575671"/>
              <a:ext cx="750389" cy="507825"/>
            </a:xfrm>
            <a:prstGeom prst="rect">
              <a:avLst/>
            </a:prstGeom>
            <a:solidFill>
              <a:srgbClr val="00B0F0"/>
            </a:solidFill>
          </p:spPr>
        </p:pic>
        <p:sp>
          <p:nvSpPr>
            <p:cNvPr id="8" name="Rectangle 7">
              <a:extLst>
                <a:ext uri="{FF2B5EF4-FFF2-40B4-BE49-F238E27FC236}">
                  <a16:creationId xmlns:a16="http://schemas.microsoft.com/office/drawing/2014/main" id="{DAFF4942-BF74-4895-94B5-64BA2C20F46B}"/>
                </a:ext>
              </a:extLst>
            </p:cNvPr>
            <p:cNvSpPr/>
            <p:nvPr/>
          </p:nvSpPr>
          <p:spPr>
            <a:xfrm>
              <a:off x="6131291" y="1112270"/>
              <a:ext cx="1207893" cy="385475"/>
            </a:xfrm>
            <a:prstGeom prst="rect">
              <a:avLst/>
            </a:prstGeom>
            <a:solidFill>
              <a:srgbClr val="00B0F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a:t>
              </a:r>
              <a:r>
                <a:rPr lang="en-US" sz="1400" dirty="0">
                  <a:solidFill>
                    <a:schemeClr val="bg1"/>
                  </a:solidFill>
                  <a:latin typeface="Segoe UI" panose="020B0502040204020203" pitchFamily="34" charset="0"/>
                  <a:cs typeface="Segoe UI" panose="020B0502040204020203" pitchFamily="34" charset="0"/>
                </a:rPr>
                <a:t>Provider</a:t>
              </a:r>
            </a:p>
          </p:txBody>
        </p:sp>
        <p:sp>
          <p:nvSpPr>
            <p:cNvPr id="94" name="Oval 93">
              <a:extLst>
                <a:ext uri="{FF2B5EF4-FFF2-40B4-BE49-F238E27FC236}">
                  <a16:creationId xmlns:a16="http://schemas.microsoft.com/office/drawing/2014/main" id="{2D609C83-01E6-4A70-B441-F68F849429F5}"/>
                </a:ext>
              </a:extLst>
            </p:cNvPr>
            <p:cNvSpPr/>
            <p:nvPr/>
          </p:nvSpPr>
          <p:spPr>
            <a:xfrm>
              <a:off x="5741495" y="3772401"/>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600" b="1" dirty="0">
                  <a:solidFill>
                    <a:schemeClr val="bg1"/>
                  </a:solidFill>
                  <a:latin typeface="Segoe UI" panose="020B0502040204020203" pitchFamily="34" charset="0"/>
                  <a:cs typeface="Segoe UI" panose="020B0502040204020203" pitchFamily="34" charset="0"/>
                </a:rPr>
                <a:t>2</a:t>
              </a:r>
            </a:p>
          </p:txBody>
        </p:sp>
        <p:pic>
          <p:nvPicPr>
            <p:cNvPr id="18" name="Picture 17">
              <a:extLst>
                <a:ext uri="{FF2B5EF4-FFF2-40B4-BE49-F238E27FC236}">
                  <a16:creationId xmlns:a16="http://schemas.microsoft.com/office/drawing/2014/main" id="{3940D996-EA10-4EE8-8C60-0505F3275804}"/>
                </a:ext>
              </a:extLst>
            </p:cNvPr>
            <p:cNvPicPr>
              <a:picLocks noChangeAspect="1"/>
            </p:cNvPicPr>
            <p:nvPr/>
          </p:nvPicPr>
          <p:blipFill>
            <a:blip r:embed="rId4"/>
            <a:stretch>
              <a:fillRect/>
            </a:stretch>
          </p:blipFill>
          <p:spPr>
            <a:xfrm>
              <a:off x="6296984" y="1209188"/>
              <a:ext cx="197677" cy="211791"/>
            </a:xfrm>
            <a:prstGeom prst="rect">
              <a:avLst/>
            </a:prstGeom>
          </p:spPr>
        </p:pic>
        <p:sp>
          <p:nvSpPr>
            <p:cNvPr id="108" name="Oval 107">
              <a:extLst>
                <a:ext uri="{FF2B5EF4-FFF2-40B4-BE49-F238E27FC236}">
                  <a16:creationId xmlns:a16="http://schemas.microsoft.com/office/drawing/2014/main" id="{D0D96AF2-693E-4ECE-8948-3278B8A716B8}"/>
                </a:ext>
              </a:extLst>
            </p:cNvPr>
            <p:cNvSpPr/>
            <p:nvPr/>
          </p:nvSpPr>
          <p:spPr>
            <a:xfrm>
              <a:off x="5437399" y="2081369"/>
              <a:ext cx="337961" cy="329185"/>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600" b="1" dirty="0">
                  <a:solidFill>
                    <a:schemeClr val="bg1"/>
                  </a:solidFill>
                  <a:latin typeface="Segoe UI" panose="020B0502040204020203" pitchFamily="34" charset="0"/>
                  <a:cs typeface="Segoe UI" panose="020B0502040204020203" pitchFamily="34" charset="0"/>
                </a:rPr>
                <a:t>1</a:t>
              </a:r>
            </a:p>
          </p:txBody>
        </p:sp>
        <p:sp>
          <p:nvSpPr>
            <p:cNvPr id="31" name="TextBox 30">
              <a:extLst>
                <a:ext uri="{FF2B5EF4-FFF2-40B4-BE49-F238E27FC236}">
                  <a16:creationId xmlns:a16="http://schemas.microsoft.com/office/drawing/2014/main" id="{C1877788-509A-4079-A4FA-78F504E90CD3}"/>
                </a:ext>
              </a:extLst>
            </p:cNvPr>
            <p:cNvSpPr txBox="1"/>
            <p:nvPr/>
          </p:nvSpPr>
          <p:spPr>
            <a:xfrm>
              <a:off x="4837734" y="999112"/>
              <a:ext cx="1994506" cy="60049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Click2Cloud Workbench</a:t>
              </a:r>
            </a:p>
          </p:txBody>
        </p:sp>
      </p:grpSp>
      <p:pic>
        <p:nvPicPr>
          <p:cNvPr id="74" name="Picture 26" descr="Image result for click2cloud">
            <a:extLst>
              <a:ext uri="{FF2B5EF4-FFF2-40B4-BE49-F238E27FC236}">
                <a16:creationId xmlns:a16="http://schemas.microsoft.com/office/drawing/2014/main" id="{3B16C33A-2F7D-4759-8464-F3BA7AAAF7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6F6EA7AC-76ED-4952-8956-6C4B383E61E0}"/>
              </a:ext>
            </a:extLst>
          </p:cNvPr>
          <p:cNvGrpSpPr/>
          <p:nvPr/>
        </p:nvGrpSpPr>
        <p:grpSpPr>
          <a:xfrm>
            <a:off x="7933773" y="1665875"/>
            <a:ext cx="1760266" cy="2768862"/>
            <a:chOff x="9057232" y="1511049"/>
            <a:chExt cx="1760266" cy="2768862"/>
          </a:xfrm>
        </p:grpSpPr>
        <p:pic>
          <p:nvPicPr>
            <p:cNvPr id="2050" name="Picture 2" descr="Image result for AWS cloud logo">
              <a:extLst>
                <a:ext uri="{FF2B5EF4-FFF2-40B4-BE49-F238E27FC236}">
                  <a16:creationId xmlns:a16="http://schemas.microsoft.com/office/drawing/2014/main" id="{A18FB5D2-F445-40BF-B2DD-B4365EBC0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3665" y="1511049"/>
              <a:ext cx="942951" cy="4808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zure cloud logo">
              <a:extLst>
                <a:ext uri="{FF2B5EF4-FFF2-40B4-BE49-F238E27FC236}">
                  <a16:creationId xmlns:a16="http://schemas.microsoft.com/office/drawing/2014/main" id="{674F363C-8305-42E1-A55A-5996310C78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20943" y="1969232"/>
              <a:ext cx="789169" cy="6607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Google cloud logo">
              <a:extLst>
                <a:ext uri="{FF2B5EF4-FFF2-40B4-BE49-F238E27FC236}">
                  <a16:creationId xmlns:a16="http://schemas.microsoft.com/office/drawing/2014/main" id="{2208CFEC-1174-418C-8714-0277E932E3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0224" y="3466436"/>
              <a:ext cx="971547" cy="8134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id="{9DD33957-0B44-4409-A934-CA5CA8C779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47551" y="3050572"/>
              <a:ext cx="1158551" cy="61906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3AF37EAE-0DB9-4D6E-9C8C-06A046B43F2E}"/>
                </a:ext>
              </a:extLst>
            </p:cNvPr>
            <p:cNvCxnSpPr>
              <a:cxnSpLocks/>
            </p:cNvCxnSpPr>
            <p:nvPr/>
          </p:nvCxnSpPr>
          <p:spPr>
            <a:xfrm flipV="1">
              <a:off x="9084205" y="2806424"/>
              <a:ext cx="710845" cy="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60" name="Picture 12" descr="Image result for Telefonica cloud logo">
              <a:extLst>
                <a:ext uri="{FF2B5EF4-FFF2-40B4-BE49-F238E27FC236}">
                  <a16:creationId xmlns:a16="http://schemas.microsoft.com/office/drawing/2014/main" id="{0F993B60-710D-4B1B-B01A-3D3F0B56EC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73555" y="2617581"/>
              <a:ext cx="1143943" cy="457201"/>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Arrow Connector 57">
              <a:extLst>
                <a:ext uri="{FF2B5EF4-FFF2-40B4-BE49-F238E27FC236}">
                  <a16:creationId xmlns:a16="http://schemas.microsoft.com/office/drawing/2014/main" id="{08027334-863D-4BEE-B158-EE886C9D8871}"/>
                </a:ext>
              </a:extLst>
            </p:cNvPr>
            <p:cNvCxnSpPr>
              <a:cxnSpLocks/>
              <a:endCxn id="2058" idx="1"/>
            </p:cNvCxnSpPr>
            <p:nvPr/>
          </p:nvCxnSpPr>
          <p:spPr>
            <a:xfrm>
              <a:off x="9103323" y="2848931"/>
              <a:ext cx="544228" cy="51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32318C-9EA8-4567-A531-B801E364050B}"/>
                </a:ext>
              </a:extLst>
            </p:cNvPr>
            <p:cNvCxnSpPr>
              <a:cxnSpLocks/>
              <a:endCxn id="2054" idx="1"/>
            </p:cNvCxnSpPr>
            <p:nvPr/>
          </p:nvCxnSpPr>
          <p:spPr>
            <a:xfrm flipV="1">
              <a:off x="9057232" y="3873174"/>
              <a:ext cx="622992" cy="15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2" name="Straight Arrow Connector 71">
            <a:extLst>
              <a:ext uri="{FF2B5EF4-FFF2-40B4-BE49-F238E27FC236}">
                <a16:creationId xmlns:a16="http://schemas.microsoft.com/office/drawing/2014/main" id="{C43E7236-3FC8-4584-9326-36DAF62EEC44}"/>
              </a:ext>
            </a:extLst>
          </p:cNvPr>
          <p:cNvCxnSpPr/>
          <p:nvPr/>
        </p:nvCxnSpPr>
        <p:spPr>
          <a:xfrm>
            <a:off x="7903804" y="1780573"/>
            <a:ext cx="7137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F9224FFB-9412-4CAA-AAA1-B223B76A24F6}"/>
              </a:ext>
            </a:extLst>
          </p:cNvPr>
          <p:cNvSpPr/>
          <p:nvPr/>
        </p:nvSpPr>
        <p:spPr>
          <a:xfrm>
            <a:off x="8772902" y="1229302"/>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3</a:t>
            </a:r>
          </a:p>
        </p:txBody>
      </p:sp>
      <p:pic>
        <p:nvPicPr>
          <p:cNvPr id="17" name="Picture 16">
            <a:extLst>
              <a:ext uri="{FF2B5EF4-FFF2-40B4-BE49-F238E27FC236}">
                <a16:creationId xmlns:a16="http://schemas.microsoft.com/office/drawing/2014/main" id="{A7B91212-72E5-4100-A221-C596CAF9F748}"/>
              </a:ext>
            </a:extLst>
          </p:cNvPr>
          <p:cNvPicPr>
            <a:picLocks noChangeAspect="1"/>
          </p:cNvPicPr>
          <p:nvPr/>
        </p:nvPicPr>
        <p:blipFill>
          <a:blip r:embed="rId11"/>
          <a:stretch>
            <a:fillRect/>
          </a:stretch>
        </p:blipFill>
        <p:spPr>
          <a:xfrm>
            <a:off x="10232667" y="3888037"/>
            <a:ext cx="1434900" cy="329441"/>
          </a:xfrm>
          <a:prstGeom prst="rect">
            <a:avLst/>
          </a:prstGeom>
        </p:spPr>
      </p:pic>
      <p:pic>
        <p:nvPicPr>
          <p:cNvPr id="19" name="Picture 18">
            <a:extLst>
              <a:ext uri="{FF2B5EF4-FFF2-40B4-BE49-F238E27FC236}">
                <a16:creationId xmlns:a16="http://schemas.microsoft.com/office/drawing/2014/main" id="{D606D13B-93F4-4057-A3A1-578A9EFF0B70}"/>
              </a:ext>
            </a:extLst>
          </p:cNvPr>
          <p:cNvPicPr>
            <a:picLocks noChangeAspect="1"/>
          </p:cNvPicPr>
          <p:nvPr/>
        </p:nvPicPr>
        <p:blipFill>
          <a:blip r:embed="rId12"/>
          <a:stretch>
            <a:fillRect/>
          </a:stretch>
        </p:blipFill>
        <p:spPr>
          <a:xfrm>
            <a:off x="10232667" y="3607523"/>
            <a:ext cx="1325833" cy="290690"/>
          </a:xfrm>
          <a:prstGeom prst="rect">
            <a:avLst/>
          </a:prstGeom>
        </p:spPr>
      </p:pic>
      <p:pic>
        <p:nvPicPr>
          <p:cNvPr id="20" name="Picture 19">
            <a:extLst>
              <a:ext uri="{FF2B5EF4-FFF2-40B4-BE49-F238E27FC236}">
                <a16:creationId xmlns:a16="http://schemas.microsoft.com/office/drawing/2014/main" id="{14520F6B-EF6C-4DD4-BE92-591C55FCE34F}"/>
              </a:ext>
            </a:extLst>
          </p:cNvPr>
          <p:cNvPicPr>
            <a:picLocks noChangeAspect="1"/>
          </p:cNvPicPr>
          <p:nvPr/>
        </p:nvPicPr>
        <p:blipFill>
          <a:blip r:embed="rId13"/>
          <a:stretch>
            <a:fillRect/>
          </a:stretch>
        </p:blipFill>
        <p:spPr>
          <a:xfrm>
            <a:off x="10321197" y="3344133"/>
            <a:ext cx="854672" cy="275067"/>
          </a:xfrm>
          <a:prstGeom prst="rect">
            <a:avLst/>
          </a:prstGeom>
        </p:spPr>
      </p:pic>
      <p:sp>
        <p:nvSpPr>
          <p:cNvPr id="21" name="TextBox 20">
            <a:extLst>
              <a:ext uri="{FF2B5EF4-FFF2-40B4-BE49-F238E27FC236}">
                <a16:creationId xmlns:a16="http://schemas.microsoft.com/office/drawing/2014/main" id="{2CEA574B-AEFA-4C57-B799-4F2B361CE721}"/>
              </a:ext>
            </a:extLst>
          </p:cNvPr>
          <p:cNvSpPr txBox="1"/>
          <p:nvPr/>
        </p:nvSpPr>
        <p:spPr>
          <a:xfrm>
            <a:off x="10193289" y="3166188"/>
            <a:ext cx="1666202" cy="1128954"/>
          </a:xfrm>
          <a:prstGeom prst="rect">
            <a:avLst/>
          </a:prstGeom>
          <a:noFill/>
        </p:spPr>
        <p:txBody>
          <a:bodyPr wrap="square" rtlCol="0">
            <a:spAutoFit/>
          </a:bodyPr>
          <a:lstStyle/>
          <a:p>
            <a:endParaRPr lang="en-US" dirty="0"/>
          </a:p>
        </p:txBody>
      </p:sp>
      <p:sp>
        <p:nvSpPr>
          <p:cNvPr id="23" name="Left Brace 22">
            <a:extLst>
              <a:ext uri="{FF2B5EF4-FFF2-40B4-BE49-F238E27FC236}">
                <a16:creationId xmlns:a16="http://schemas.microsoft.com/office/drawing/2014/main" id="{C3B474B2-F073-42BB-81FC-C23E1DB2F84C}"/>
              </a:ext>
            </a:extLst>
          </p:cNvPr>
          <p:cNvSpPr/>
          <p:nvPr/>
        </p:nvSpPr>
        <p:spPr>
          <a:xfrm>
            <a:off x="9820793" y="3344133"/>
            <a:ext cx="372496" cy="822098"/>
          </a:xfrm>
          <a:prstGeom prst="leftBrac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5A7798BE-82E6-4AC1-9203-4FAB0145C4DE}"/>
              </a:ext>
            </a:extLst>
          </p:cNvPr>
          <p:cNvCxnSpPr>
            <a:cxnSpLocks/>
          </p:cNvCxnSpPr>
          <p:nvPr/>
        </p:nvCxnSpPr>
        <p:spPr>
          <a:xfrm>
            <a:off x="8173787" y="5389998"/>
            <a:ext cx="0" cy="918107"/>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4103488-B808-461F-90D4-819522A3F6AB}"/>
              </a:ext>
            </a:extLst>
          </p:cNvPr>
          <p:cNvSpPr txBox="1"/>
          <p:nvPr/>
        </p:nvSpPr>
        <p:spPr>
          <a:xfrm>
            <a:off x="8177085" y="2582134"/>
            <a:ext cx="497825"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API</a:t>
            </a:r>
          </a:p>
        </p:txBody>
      </p:sp>
    </p:spTree>
    <p:extLst>
      <p:ext uri="{BB962C8B-B14F-4D97-AF65-F5344CB8AC3E}">
        <p14:creationId xmlns:p14="http://schemas.microsoft.com/office/powerpoint/2010/main" val="8566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97063AB-1C10-4A1D-941C-46691092A8B9}"/>
              </a:ext>
            </a:extLst>
          </p:cNvPr>
          <p:cNvSpPr txBox="1"/>
          <p:nvPr/>
        </p:nvSpPr>
        <p:spPr>
          <a:xfrm>
            <a:off x="558168" y="2514257"/>
            <a:ext cx="3360737"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Provision VM</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VM</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Update VM flavor</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List the flavor</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VM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Start VM/Stop VM</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Restart VM</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List the images</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Attach a disk to an instance</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Detach a disk from an instance</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disk list of a VM</a:t>
            </a:r>
          </a:p>
        </p:txBody>
      </p:sp>
      <p:grpSp>
        <p:nvGrpSpPr>
          <p:cNvPr id="3" name="Group 2">
            <a:extLst>
              <a:ext uri="{FF2B5EF4-FFF2-40B4-BE49-F238E27FC236}">
                <a16:creationId xmlns:a16="http://schemas.microsoft.com/office/drawing/2014/main" id="{8A66850F-BE9C-4988-9970-EEF17C1975A1}"/>
              </a:ext>
            </a:extLst>
          </p:cNvPr>
          <p:cNvGrpSpPr/>
          <p:nvPr/>
        </p:nvGrpSpPr>
        <p:grpSpPr>
          <a:xfrm>
            <a:off x="494864" y="1533692"/>
            <a:ext cx="11407980" cy="4583923"/>
            <a:chOff x="410234" y="1121226"/>
            <a:chExt cx="11436920" cy="4942397"/>
          </a:xfrm>
          <a:noFill/>
        </p:grpSpPr>
        <p:sp>
          <p:nvSpPr>
            <p:cNvPr id="133" name="Rectangle 132">
              <a:extLst>
                <a:ext uri="{FF2B5EF4-FFF2-40B4-BE49-F238E27FC236}">
                  <a16:creationId xmlns:a16="http://schemas.microsoft.com/office/drawing/2014/main" id="{53848219-0CCF-469D-9480-97CE0AF317CC}"/>
                </a:ext>
              </a:extLst>
            </p:cNvPr>
            <p:cNvSpPr/>
            <p:nvPr/>
          </p:nvSpPr>
          <p:spPr>
            <a:xfrm>
              <a:off x="410239" y="1121226"/>
              <a:ext cx="3434317" cy="930216"/>
            </a:xfrm>
            <a:prstGeom prst="rect">
              <a:avLst/>
            </a:prstGeom>
            <a:grp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Ins="0" bIns="182880" rtlCol="0" anchor="b"/>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176" name="Rectangle 175">
              <a:extLst>
                <a:ext uri="{FF2B5EF4-FFF2-40B4-BE49-F238E27FC236}">
                  <a16:creationId xmlns:a16="http://schemas.microsoft.com/office/drawing/2014/main" id="{28E1D85A-EA41-4C8B-8987-B94252757047}"/>
                </a:ext>
              </a:extLst>
            </p:cNvPr>
            <p:cNvSpPr/>
            <p:nvPr/>
          </p:nvSpPr>
          <p:spPr>
            <a:xfrm>
              <a:off x="4266361" y="1121226"/>
              <a:ext cx="3791322" cy="929457"/>
            </a:xfrm>
            <a:prstGeom prst="rect">
              <a:avLst/>
            </a:prstGeom>
            <a:grp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182880" numCol="1" spcCol="0" rtlCol="0" fromWordArt="0" anchor="b" anchorCtr="0" forceAA="0" compatLnSpc="1">
              <a:prstTxWarp prst="textNoShape">
                <a:avLst/>
              </a:prstTxWarp>
              <a:noAutofit/>
            </a:bodyPr>
            <a:lstStyle/>
            <a:p>
              <a:pPr algn="ctr"/>
              <a:r>
                <a:rPr lang="en-US" sz="2000" b="1" dirty="0">
                  <a:solidFill>
                    <a:schemeClr val="tx1"/>
                  </a:solidFill>
                  <a:latin typeface="Segoe UI" panose="020B0502040204020203" pitchFamily="34" charset="0"/>
                  <a:cs typeface="Segoe UI" panose="020B0502040204020203" pitchFamily="34" charset="0"/>
                </a:rPr>
                <a:t>Network</a:t>
              </a:r>
            </a:p>
          </p:txBody>
        </p:sp>
        <p:sp>
          <p:nvSpPr>
            <p:cNvPr id="194" name="Rectangle 193">
              <a:extLst>
                <a:ext uri="{FF2B5EF4-FFF2-40B4-BE49-F238E27FC236}">
                  <a16:creationId xmlns:a16="http://schemas.microsoft.com/office/drawing/2014/main" id="{F4C327D2-23BF-43E1-90EC-B7C15E6868EA}"/>
                </a:ext>
              </a:extLst>
            </p:cNvPr>
            <p:cNvSpPr/>
            <p:nvPr/>
          </p:nvSpPr>
          <p:spPr>
            <a:xfrm>
              <a:off x="8412837" y="1136520"/>
              <a:ext cx="3434317" cy="914921"/>
            </a:xfrm>
            <a:prstGeom prst="rect">
              <a:avLst/>
            </a:prstGeom>
            <a:grp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182880" numCol="1" spcCol="0" rtlCol="0" fromWordArt="0" anchor="b" anchorCtr="0" forceAA="0" compatLnSpc="1">
              <a:prstTxWarp prst="textNoShape">
                <a:avLst/>
              </a:prstTxWarp>
              <a:noAutofit/>
            </a:bodyPr>
            <a:lstStyle/>
            <a:p>
              <a:pPr algn="ctr"/>
              <a:r>
                <a:rPr lang="en-US" sz="2000" b="1" dirty="0">
                  <a:solidFill>
                    <a:schemeClr val="tx1"/>
                  </a:solidFill>
                  <a:latin typeface="Segoe UI" panose="020B0502040204020203" pitchFamily="34" charset="0"/>
                  <a:cs typeface="Segoe UI" panose="020B0502040204020203" pitchFamily="34" charset="0"/>
                </a:rPr>
                <a:t>Storage</a:t>
              </a:r>
            </a:p>
          </p:txBody>
        </p:sp>
        <p:sp>
          <p:nvSpPr>
            <p:cNvPr id="310" name="Rectangle 309">
              <a:extLst>
                <a:ext uri="{FF2B5EF4-FFF2-40B4-BE49-F238E27FC236}">
                  <a16:creationId xmlns:a16="http://schemas.microsoft.com/office/drawing/2014/main" id="{6E1B79C1-078D-4864-9FD6-64E1647B7FA4}"/>
                </a:ext>
              </a:extLst>
            </p:cNvPr>
            <p:cNvSpPr/>
            <p:nvPr/>
          </p:nvSpPr>
          <p:spPr>
            <a:xfrm>
              <a:off x="410234" y="2147186"/>
              <a:ext cx="3434316" cy="3833393"/>
            </a:xfrm>
            <a:prstGeom prst="rect">
              <a:avLst/>
            </a:prstGeom>
            <a:grp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1" name="Rectangle 310">
              <a:extLst>
                <a:ext uri="{FF2B5EF4-FFF2-40B4-BE49-F238E27FC236}">
                  <a16:creationId xmlns:a16="http://schemas.microsoft.com/office/drawing/2014/main" id="{032C6A8C-B53C-4906-9460-476B6DC885D2}"/>
                </a:ext>
              </a:extLst>
            </p:cNvPr>
            <p:cNvSpPr/>
            <p:nvPr/>
          </p:nvSpPr>
          <p:spPr>
            <a:xfrm>
              <a:off x="4263601" y="2146427"/>
              <a:ext cx="3794074" cy="3833394"/>
            </a:xfrm>
            <a:prstGeom prst="rect">
              <a:avLst/>
            </a:prstGeom>
            <a:grp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312" name="Rectangle 311">
              <a:extLst>
                <a:ext uri="{FF2B5EF4-FFF2-40B4-BE49-F238E27FC236}">
                  <a16:creationId xmlns:a16="http://schemas.microsoft.com/office/drawing/2014/main" id="{D1C3EF5A-A6CE-40E2-9EE9-2668973D5E46}"/>
                </a:ext>
              </a:extLst>
            </p:cNvPr>
            <p:cNvSpPr/>
            <p:nvPr/>
          </p:nvSpPr>
          <p:spPr>
            <a:xfrm>
              <a:off x="8412831" y="2147934"/>
              <a:ext cx="3434316" cy="3832658"/>
            </a:xfrm>
            <a:prstGeom prst="rect">
              <a:avLst/>
            </a:prstGeom>
            <a:grpFill/>
            <a:ln w="19050">
              <a:solidFill>
                <a:srgbClr val="00B6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dirty="0">
                <a:solidFill>
                  <a:schemeClr val="tx1"/>
                </a:solidFill>
                <a:latin typeface="Segoe UI Light" panose="020B0502040204020203" pitchFamily="34" charset="0"/>
                <a:cs typeface="Segoe UI Light" panose="020B0502040204020203" pitchFamily="34" charset="0"/>
              </a:endParaRPr>
            </a:p>
          </p:txBody>
        </p:sp>
        <p:sp>
          <p:nvSpPr>
            <p:cNvPr id="1030" name="Rectangle 1029">
              <a:extLst>
                <a:ext uri="{FF2B5EF4-FFF2-40B4-BE49-F238E27FC236}">
                  <a16:creationId xmlns:a16="http://schemas.microsoft.com/office/drawing/2014/main" id="{0491FD9D-BB66-4716-8506-E33D76AC420A}"/>
                </a:ext>
              </a:extLst>
            </p:cNvPr>
            <p:cNvSpPr/>
            <p:nvPr/>
          </p:nvSpPr>
          <p:spPr>
            <a:xfrm>
              <a:off x="442913" y="2051442"/>
              <a:ext cx="3360737" cy="95744"/>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27" name="Rectangle 326">
              <a:extLst>
                <a:ext uri="{FF2B5EF4-FFF2-40B4-BE49-F238E27FC236}">
                  <a16:creationId xmlns:a16="http://schemas.microsoft.com/office/drawing/2014/main" id="{3BF5F8C1-2C99-4127-924E-F51D56A06330}"/>
                </a:ext>
              </a:extLst>
            </p:cNvPr>
            <p:cNvSpPr/>
            <p:nvPr/>
          </p:nvSpPr>
          <p:spPr>
            <a:xfrm>
              <a:off x="4307760" y="2050683"/>
              <a:ext cx="3702843" cy="95744"/>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28" name="Rectangle 327">
              <a:extLst>
                <a:ext uri="{FF2B5EF4-FFF2-40B4-BE49-F238E27FC236}">
                  <a16:creationId xmlns:a16="http://schemas.microsoft.com/office/drawing/2014/main" id="{1057EFE3-4C77-43FF-A237-4E5299BF3025}"/>
                </a:ext>
              </a:extLst>
            </p:cNvPr>
            <p:cNvSpPr/>
            <p:nvPr/>
          </p:nvSpPr>
          <p:spPr>
            <a:xfrm>
              <a:off x="8455819" y="2050683"/>
              <a:ext cx="3350419" cy="95744"/>
            </a:xfrm>
            <a:prstGeom prst="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0" name="Rectangle 329">
              <a:extLst>
                <a:ext uri="{FF2B5EF4-FFF2-40B4-BE49-F238E27FC236}">
                  <a16:creationId xmlns:a16="http://schemas.microsoft.com/office/drawing/2014/main" id="{030297E9-2F60-4390-A733-08E3B3A53345}"/>
                </a:ext>
              </a:extLst>
            </p:cNvPr>
            <p:cNvSpPr/>
            <p:nvPr/>
          </p:nvSpPr>
          <p:spPr>
            <a:xfrm>
              <a:off x="442913" y="5980579"/>
              <a:ext cx="3360737" cy="83044"/>
            </a:xfrm>
            <a:prstGeom prst="rect">
              <a:avLst/>
            </a:prstGeom>
            <a:grp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1" name="Rectangle 330">
              <a:extLst>
                <a:ext uri="{FF2B5EF4-FFF2-40B4-BE49-F238E27FC236}">
                  <a16:creationId xmlns:a16="http://schemas.microsoft.com/office/drawing/2014/main" id="{BB9CBB4E-DFC0-496F-9818-92053192B655}"/>
                </a:ext>
              </a:extLst>
            </p:cNvPr>
            <p:cNvSpPr/>
            <p:nvPr/>
          </p:nvSpPr>
          <p:spPr>
            <a:xfrm>
              <a:off x="4307760" y="5995615"/>
              <a:ext cx="3702844" cy="64868"/>
            </a:xfrm>
            <a:prstGeom prst="rect">
              <a:avLst/>
            </a:prstGeom>
            <a:grp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332" name="Rectangle 331">
              <a:extLst>
                <a:ext uri="{FF2B5EF4-FFF2-40B4-BE49-F238E27FC236}">
                  <a16:creationId xmlns:a16="http://schemas.microsoft.com/office/drawing/2014/main" id="{6C133766-ACA2-4B5D-BF24-206156287E69}"/>
                </a:ext>
              </a:extLst>
            </p:cNvPr>
            <p:cNvSpPr/>
            <p:nvPr/>
          </p:nvSpPr>
          <p:spPr>
            <a:xfrm>
              <a:off x="8455819" y="5997931"/>
              <a:ext cx="3349836" cy="45719"/>
            </a:xfrm>
            <a:prstGeom prst="rect">
              <a:avLst/>
            </a:prstGeom>
            <a:grpFill/>
            <a:ln w="19050">
              <a:solidFill>
                <a:srgbClr val="00B3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91440" numCol="1" spcCol="0" rtlCol="0" fromWordArt="0" anchor="b" anchorCtr="0" forceAA="0" compatLnSpc="1">
              <a:prstTxWarp prst="textNoShape">
                <a:avLst/>
              </a:prstTxWarp>
              <a:noAutofit/>
            </a:bodyPr>
            <a:lstStyle/>
            <a:p>
              <a:pPr algn="ctr"/>
              <a:endParaRPr lang="en-US" sz="2000" b="1">
                <a:solidFill>
                  <a:schemeClr val="tx1"/>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13B31957-551D-469C-8613-BD17D8B86F85}"/>
                </a:ext>
              </a:extLst>
            </p:cNvPr>
            <p:cNvSpPr txBox="1"/>
            <p:nvPr/>
          </p:nvSpPr>
          <p:spPr>
            <a:xfrm>
              <a:off x="8433576" y="2263753"/>
              <a:ext cx="3413571" cy="3086163"/>
            </a:xfrm>
            <a:prstGeom prst="rect">
              <a:avLst/>
            </a:prstGeom>
            <a:grp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a disk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a disk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the disk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List all disks</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a snapshot from a disk</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the snapshot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List the snapshot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the snapshot information</a:t>
              </a:r>
            </a:p>
          </p:txBody>
        </p:sp>
        <p:sp>
          <p:nvSpPr>
            <p:cNvPr id="14" name="TextBox 13">
              <a:extLst>
                <a:ext uri="{FF2B5EF4-FFF2-40B4-BE49-F238E27FC236}">
                  <a16:creationId xmlns:a16="http://schemas.microsoft.com/office/drawing/2014/main" id="{E9680754-E540-4C03-A9C7-C48589582817}"/>
                </a:ext>
              </a:extLst>
            </p:cNvPr>
            <p:cNvSpPr txBox="1"/>
            <p:nvPr/>
          </p:nvSpPr>
          <p:spPr>
            <a:xfrm>
              <a:off x="4276209" y="2294466"/>
              <a:ext cx="3702843" cy="3693319"/>
            </a:xfrm>
            <a:prstGeom prst="rect">
              <a:avLst/>
            </a:prstGeom>
            <a:grp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a VPC</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a VPC</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Update a VPC</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the VPC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a Subnet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Delete a Subnet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Update the subnet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Get the subnet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Delete, List EIP, Get EIP information</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Create, Delete, Update, List the security group</a:t>
              </a:r>
            </a:p>
            <a:p>
              <a:pPr marL="285750" indent="-285750">
                <a:buFont typeface="Arial" panose="020B0604020202020204" pitchFamily="34" charset="0"/>
                <a:buChar char="•"/>
              </a:pPr>
              <a:endParaRPr lang="en-US" dirty="0"/>
            </a:p>
          </p:txBody>
        </p:sp>
        <p:pic>
          <p:nvPicPr>
            <p:cNvPr id="19" name="Picture 18">
              <a:extLst>
                <a:ext uri="{FF2B5EF4-FFF2-40B4-BE49-F238E27FC236}">
                  <a16:creationId xmlns:a16="http://schemas.microsoft.com/office/drawing/2014/main" id="{6A3309D6-C664-4261-9E6C-A67F1B98EAA2}"/>
                </a:ext>
              </a:extLst>
            </p:cNvPr>
            <p:cNvPicPr>
              <a:picLocks noChangeAspect="1"/>
            </p:cNvPicPr>
            <p:nvPr/>
          </p:nvPicPr>
          <p:blipFill>
            <a:blip r:embed="rId3"/>
            <a:stretch>
              <a:fillRect/>
            </a:stretch>
          </p:blipFill>
          <p:spPr>
            <a:xfrm>
              <a:off x="8479488" y="1182943"/>
              <a:ext cx="1036471" cy="778592"/>
            </a:xfrm>
            <a:prstGeom prst="rect">
              <a:avLst/>
            </a:prstGeom>
            <a:grpFill/>
          </p:spPr>
        </p:pic>
        <p:pic>
          <p:nvPicPr>
            <p:cNvPr id="20" name="Picture 19">
              <a:extLst>
                <a:ext uri="{FF2B5EF4-FFF2-40B4-BE49-F238E27FC236}">
                  <a16:creationId xmlns:a16="http://schemas.microsoft.com/office/drawing/2014/main" id="{DD7EFE5D-01DB-4267-A321-A6888BDDF475}"/>
                </a:ext>
              </a:extLst>
            </p:cNvPr>
            <p:cNvPicPr>
              <a:picLocks noChangeAspect="1"/>
            </p:cNvPicPr>
            <p:nvPr/>
          </p:nvPicPr>
          <p:blipFill>
            <a:blip r:embed="rId4"/>
            <a:stretch>
              <a:fillRect/>
            </a:stretch>
          </p:blipFill>
          <p:spPr>
            <a:xfrm>
              <a:off x="470554" y="1237545"/>
              <a:ext cx="1038743" cy="709725"/>
            </a:xfrm>
            <a:prstGeom prst="rect">
              <a:avLst/>
            </a:prstGeom>
            <a:grpFill/>
          </p:spPr>
        </p:pic>
        <p:pic>
          <p:nvPicPr>
            <p:cNvPr id="21" name="Picture 20">
              <a:extLst>
                <a:ext uri="{FF2B5EF4-FFF2-40B4-BE49-F238E27FC236}">
                  <a16:creationId xmlns:a16="http://schemas.microsoft.com/office/drawing/2014/main" id="{761A4B4A-1B3A-4243-96B5-E0C9B27BD70B}"/>
                </a:ext>
              </a:extLst>
            </p:cNvPr>
            <p:cNvPicPr>
              <a:picLocks noChangeAspect="1"/>
            </p:cNvPicPr>
            <p:nvPr/>
          </p:nvPicPr>
          <p:blipFill>
            <a:blip r:embed="rId5"/>
            <a:stretch>
              <a:fillRect/>
            </a:stretch>
          </p:blipFill>
          <p:spPr>
            <a:xfrm>
              <a:off x="4289767" y="1149926"/>
              <a:ext cx="1010852" cy="884964"/>
            </a:xfrm>
            <a:prstGeom prst="rect">
              <a:avLst/>
            </a:prstGeom>
            <a:grpFill/>
          </p:spPr>
        </p:pic>
      </p:grpSp>
      <p:sp>
        <p:nvSpPr>
          <p:cNvPr id="22" name="Slide Number Placeholder 7">
            <a:extLst>
              <a:ext uri="{FF2B5EF4-FFF2-40B4-BE49-F238E27FC236}">
                <a16:creationId xmlns:a16="http://schemas.microsoft.com/office/drawing/2014/main" id="{14A91B9A-16E0-4514-A64A-B36B58A24066}"/>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7</a:t>
            </a:fld>
            <a:endParaRPr lang="en-ZA" b="1" dirty="0"/>
          </a:p>
        </p:txBody>
      </p:sp>
      <p:sp>
        <p:nvSpPr>
          <p:cNvPr id="4" name="TextBox 3">
            <a:extLst>
              <a:ext uri="{FF2B5EF4-FFF2-40B4-BE49-F238E27FC236}">
                <a16:creationId xmlns:a16="http://schemas.microsoft.com/office/drawing/2014/main" id="{9744898B-25A4-43E6-8BAE-CC57C53CE3BF}"/>
              </a:ext>
            </a:extLst>
          </p:cNvPr>
          <p:cNvSpPr txBox="1"/>
          <p:nvPr/>
        </p:nvSpPr>
        <p:spPr>
          <a:xfrm>
            <a:off x="1397203" y="1791173"/>
            <a:ext cx="1798320" cy="400110"/>
          </a:xfrm>
          <a:prstGeom prst="rect">
            <a:avLst/>
          </a:prstGeom>
          <a:noFill/>
        </p:spPr>
        <p:txBody>
          <a:bodyPr wrap="square" rtlCol="0">
            <a:spAutoFit/>
          </a:bodyPr>
          <a:lstStyle/>
          <a:p>
            <a:pPr algn="ctr"/>
            <a:r>
              <a:rPr lang="en-US" sz="2000" b="1" dirty="0">
                <a:latin typeface="Segoe UI" panose="020B0502040204020203" pitchFamily="34" charset="0"/>
                <a:cs typeface="Segoe UI" panose="020B0502040204020203" pitchFamily="34" charset="0"/>
              </a:rPr>
              <a:t>Compute</a:t>
            </a:r>
          </a:p>
        </p:txBody>
      </p:sp>
      <p:sp>
        <p:nvSpPr>
          <p:cNvPr id="29" name="Title 1">
            <a:extLst>
              <a:ext uri="{FF2B5EF4-FFF2-40B4-BE49-F238E27FC236}">
                <a16:creationId xmlns:a16="http://schemas.microsoft.com/office/drawing/2014/main" id="{5ECDAECA-D3AA-4C91-9712-A83FFC6B7884}"/>
              </a:ext>
            </a:extLst>
          </p:cNvPr>
          <p:cNvSpPr txBox="1">
            <a:spLocks/>
          </p:cNvSpPr>
          <p:nvPr/>
        </p:nvSpPr>
        <p:spPr>
          <a:xfrm>
            <a:off x="578052" y="243104"/>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ea typeface="+mn-ea"/>
                <a:cs typeface="Segoe UI" panose="020B0502040204020203" pitchFamily="34" charset="0"/>
              </a:rPr>
              <a:t>Developed Services</a:t>
            </a:r>
            <a:endParaRPr lang="en-US" sz="3200" dirty="0">
              <a:latin typeface="Segoe UI" panose="020B0502040204020203" pitchFamily="34" charset="0"/>
              <a:cs typeface="Segoe UI" panose="020B0502040204020203" pitchFamily="34" charset="0"/>
            </a:endParaRPr>
          </a:p>
        </p:txBody>
      </p:sp>
      <p:sp>
        <p:nvSpPr>
          <p:cNvPr id="25" name="TextBox 24">
            <a:extLst>
              <a:ext uri="{FF2B5EF4-FFF2-40B4-BE49-F238E27FC236}">
                <a16:creationId xmlns:a16="http://schemas.microsoft.com/office/drawing/2014/main" id="{5B3A9815-2C23-4D14-A887-5815B96B797B}"/>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pic>
        <p:nvPicPr>
          <p:cNvPr id="28" name="Picture 26" descr="Image result for click2cloud">
            <a:extLst>
              <a:ext uri="{FF2B5EF4-FFF2-40B4-BE49-F238E27FC236}">
                <a16:creationId xmlns:a16="http://schemas.microsoft.com/office/drawing/2014/main" id="{638D49E3-3BC7-4683-B344-106B6A20F4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1C73AEB6-90B1-4587-8D4A-4489977B196D}"/>
              </a:ext>
            </a:extLst>
          </p:cNvPr>
          <p:cNvSpPr/>
          <p:nvPr/>
        </p:nvSpPr>
        <p:spPr>
          <a:xfrm>
            <a:off x="8703961" y="27570"/>
            <a:ext cx="1671781" cy="1420885"/>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D1B225EE-61F6-43B5-AF76-A9FE75D7C007}"/>
              </a:ext>
            </a:extLst>
          </p:cNvPr>
          <p:cNvSpPr/>
          <p:nvPr/>
        </p:nvSpPr>
        <p:spPr>
          <a:xfrm>
            <a:off x="8819125" y="290374"/>
            <a:ext cx="1755655" cy="923330"/>
          </a:xfrm>
          <a:prstGeom prst="rect">
            <a:avLst/>
          </a:prstGeom>
        </p:spPr>
        <p:txBody>
          <a:bodyPr wrap="square">
            <a:spAutoFit/>
          </a:bodyPr>
          <a:lstStyle/>
          <a:p>
            <a:r>
              <a:rPr lang="en-US" b="1" dirty="0"/>
              <a:t>35+ Features </a:t>
            </a:r>
          </a:p>
          <a:p>
            <a:r>
              <a:rPr lang="en-US" b="1" dirty="0"/>
              <a:t>Developed For Telefonica </a:t>
            </a:r>
          </a:p>
        </p:txBody>
      </p:sp>
      <p:pic>
        <p:nvPicPr>
          <p:cNvPr id="9" name="Picture 8">
            <a:extLst>
              <a:ext uri="{FF2B5EF4-FFF2-40B4-BE49-F238E27FC236}">
                <a16:creationId xmlns:a16="http://schemas.microsoft.com/office/drawing/2014/main" id="{D82B435E-1281-4DC6-9FA2-47C9CD5A86EE}"/>
              </a:ext>
            </a:extLst>
          </p:cNvPr>
          <p:cNvPicPr>
            <a:picLocks noChangeAspect="1"/>
          </p:cNvPicPr>
          <p:nvPr/>
        </p:nvPicPr>
        <p:blipFill>
          <a:blip r:embed="rId7"/>
          <a:stretch>
            <a:fillRect/>
          </a:stretch>
        </p:blipFill>
        <p:spPr>
          <a:xfrm>
            <a:off x="2628139" y="1003363"/>
            <a:ext cx="2069127" cy="1352788"/>
          </a:xfrm>
          <a:prstGeom prst="rect">
            <a:avLst/>
          </a:prstGeom>
        </p:spPr>
      </p:pic>
      <p:pic>
        <p:nvPicPr>
          <p:cNvPr id="34" name="Picture 33">
            <a:extLst>
              <a:ext uri="{FF2B5EF4-FFF2-40B4-BE49-F238E27FC236}">
                <a16:creationId xmlns:a16="http://schemas.microsoft.com/office/drawing/2014/main" id="{BB3016AC-8244-4049-9683-739B799DF74D}"/>
              </a:ext>
            </a:extLst>
          </p:cNvPr>
          <p:cNvPicPr>
            <a:picLocks noChangeAspect="1"/>
          </p:cNvPicPr>
          <p:nvPr/>
        </p:nvPicPr>
        <p:blipFill>
          <a:blip r:embed="rId7"/>
          <a:stretch>
            <a:fillRect/>
          </a:stretch>
        </p:blipFill>
        <p:spPr>
          <a:xfrm>
            <a:off x="6892627" y="1077407"/>
            <a:ext cx="2069127" cy="1352788"/>
          </a:xfrm>
          <a:prstGeom prst="rect">
            <a:avLst/>
          </a:prstGeom>
        </p:spPr>
      </p:pic>
      <p:pic>
        <p:nvPicPr>
          <p:cNvPr id="35" name="Picture 34">
            <a:extLst>
              <a:ext uri="{FF2B5EF4-FFF2-40B4-BE49-F238E27FC236}">
                <a16:creationId xmlns:a16="http://schemas.microsoft.com/office/drawing/2014/main" id="{773E3AC3-9C08-4DCC-975F-91FD06E1148A}"/>
              </a:ext>
            </a:extLst>
          </p:cNvPr>
          <p:cNvPicPr>
            <a:picLocks noChangeAspect="1"/>
          </p:cNvPicPr>
          <p:nvPr/>
        </p:nvPicPr>
        <p:blipFill>
          <a:blip r:embed="rId7"/>
          <a:stretch>
            <a:fillRect/>
          </a:stretch>
        </p:blipFill>
        <p:spPr>
          <a:xfrm>
            <a:off x="10437289" y="1105276"/>
            <a:ext cx="2069127" cy="1352788"/>
          </a:xfrm>
          <a:prstGeom prst="rect">
            <a:avLst/>
          </a:prstGeom>
        </p:spPr>
      </p:pic>
    </p:spTree>
    <p:extLst>
      <p:ext uri="{BB962C8B-B14F-4D97-AF65-F5344CB8AC3E}">
        <p14:creationId xmlns:p14="http://schemas.microsoft.com/office/powerpoint/2010/main" val="221638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1606B1A-2EE1-43A9-A7B7-57C58BF88755}"/>
              </a:ext>
            </a:extLst>
          </p:cNvPr>
          <p:cNvSpPr txBox="1">
            <a:spLocks/>
          </p:cNvSpPr>
          <p:nvPr/>
        </p:nvSpPr>
        <p:spPr>
          <a:xfrm>
            <a:off x="569145" y="247884"/>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ea typeface="+mn-ea"/>
                <a:cs typeface="Segoe UI" panose="020B0502040204020203" pitchFamily="34" charset="0"/>
              </a:rPr>
              <a:t>GitHub Integration</a:t>
            </a:r>
            <a:endParaRPr lang="en-US" sz="3200"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77F8E67-B934-4DED-AD6F-7FAAE7B36B69}"/>
              </a:ext>
            </a:extLst>
          </p:cNvPr>
          <p:cNvSpPr txBox="1"/>
          <p:nvPr/>
        </p:nvSpPr>
        <p:spPr>
          <a:xfrm>
            <a:off x="497655" y="1302761"/>
            <a:ext cx="11262345" cy="646331"/>
          </a:xfrm>
          <a:prstGeom prst="rect">
            <a:avLst/>
          </a:prstGeom>
          <a:noFill/>
        </p:spPr>
        <p:txBody>
          <a:bodyPr wrap="square" rtlCol="0">
            <a:spAutoFit/>
          </a:bodyPr>
          <a:lstStyle/>
          <a:p>
            <a:r>
              <a:rPr lang="en-IN" dirty="0">
                <a:solidFill>
                  <a:prstClr val="black"/>
                </a:solidFill>
                <a:latin typeface="Segoe UI" panose="020B0502040204020203" pitchFamily="34" charset="0"/>
                <a:cs typeface="Segoe UI" panose="020B0502040204020203" pitchFamily="34" charset="0"/>
              </a:rPr>
              <a:t>Below are the </a:t>
            </a:r>
            <a:r>
              <a:rPr lang="en-IN" dirty="0" err="1">
                <a:solidFill>
                  <a:prstClr val="black"/>
                </a:solidFill>
                <a:latin typeface="Segoe UI" panose="020B0502040204020203" pitchFamily="34" charset="0"/>
                <a:cs typeface="Segoe UI" panose="020B0502040204020203" pitchFamily="34" charset="0"/>
              </a:rPr>
              <a:t>ManageIQ</a:t>
            </a:r>
            <a:r>
              <a:rPr lang="en-IN" dirty="0">
                <a:solidFill>
                  <a:prstClr val="black"/>
                </a:solidFill>
                <a:latin typeface="Segoe UI" panose="020B0502040204020203" pitchFamily="34" charset="0"/>
                <a:cs typeface="Segoe UI" panose="020B0502040204020203" pitchFamily="34" charset="0"/>
              </a:rPr>
              <a:t> official repositories where we will merge our developed code.</a:t>
            </a:r>
          </a:p>
          <a:p>
            <a:endParaRPr lang="en-US" dirty="0"/>
          </a:p>
        </p:txBody>
      </p:sp>
      <p:sp>
        <p:nvSpPr>
          <p:cNvPr id="36" name="TextBox 35">
            <a:extLst>
              <a:ext uri="{FF2B5EF4-FFF2-40B4-BE49-F238E27FC236}">
                <a16:creationId xmlns:a16="http://schemas.microsoft.com/office/drawing/2014/main" id="{FBFC2872-1598-4A74-9848-DA348A3CE41F}"/>
              </a:ext>
            </a:extLst>
          </p:cNvPr>
          <p:cNvSpPr txBox="1"/>
          <p:nvPr/>
        </p:nvSpPr>
        <p:spPr>
          <a:xfrm>
            <a:off x="497655" y="2018560"/>
            <a:ext cx="6771825" cy="2308324"/>
          </a:xfrm>
          <a:prstGeom prst="rect">
            <a:avLst/>
          </a:prstGeom>
          <a:noFill/>
        </p:spPr>
        <p:txBody>
          <a:bodyPr wrap="square" rtlCol="0">
            <a:spAutoFit/>
          </a:bodyPr>
          <a:lstStyle/>
          <a:p>
            <a:pPr marL="342900" indent="-342900">
              <a:buFont typeface="Arial" panose="020B0604020202020204" pitchFamily="34" charset="0"/>
              <a:buChar char="•"/>
            </a:pP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a:t>
            </a: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 </a:t>
            </a:r>
          </a:p>
          <a:p>
            <a:pPr marL="342900" indent="-342900">
              <a:buFont typeface="Wingdings" panose="05000000000000000000" pitchFamily="2" charset="2"/>
              <a:buChar char="Ø"/>
            </a:pPr>
            <a:endParaRPr lang="en-IN" sz="2000" b="1"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a:t>
            </a:r>
            <a:r>
              <a:rPr lang="en-IN" sz="2000" b="1" dirty="0" err="1">
                <a:latin typeface="Segoe UI" panose="020B0502040204020203" pitchFamily="34" charset="0"/>
                <a:cs typeface="Segoe UI" panose="020B0502040204020203" pitchFamily="34" charset="0"/>
              </a:rPr>
              <a:t>ui</a:t>
            </a:r>
            <a:r>
              <a:rPr lang="en-IN" sz="2000" b="1" dirty="0">
                <a:latin typeface="Segoe UI" panose="020B0502040204020203" pitchFamily="34" charset="0"/>
                <a:cs typeface="Segoe UI" panose="020B0502040204020203" pitchFamily="34" charset="0"/>
              </a:rPr>
              <a:t>-classic  </a:t>
            </a:r>
          </a:p>
          <a:p>
            <a:pPr marL="342900" indent="-342900">
              <a:buFont typeface="Wingdings" panose="05000000000000000000" pitchFamily="2" charset="2"/>
              <a:buChar char="Ø"/>
            </a:pPr>
            <a:endParaRPr lang="en-IN" sz="2000" b="1"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/schema  </a:t>
            </a:r>
          </a:p>
          <a:p>
            <a:pPr marL="342900" indent="-342900">
              <a:buFont typeface="Wingdings" panose="05000000000000000000" pitchFamily="2" charset="2"/>
              <a:buChar char="Ø"/>
            </a:pPr>
            <a:endParaRPr lang="en-IN" sz="2000" b="1"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IN" sz="2000" b="1" dirty="0" err="1">
                <a:latin typeface="Segoe UI" panose="020B0502040204020203" pitchFamily="34" charset="0"/>
                <a:cs typeface="Segoe UI" panose="020B0502040204020203" pitchFamily="34" charset="0"/>
              </a:rPr>
              <a:t>ManageIQ</a:t>
            </a:r>
            <a:r>
              <a:rPr lang="en-IN" sz="2000" b="1" dirty="0">
                <a:latin typeface="Segoe UI" panose="020B0502040204020203" pitchFamily="34" charset="0"/>
                <a:cs typeface="Segoe UI" panose="020B0502040204020203" pitchFamily="34" charset="0"/>
              </a:rPr>
              <a:t>/providers-Telefonica  </a:t>
            </a:r>
          </a:p>
          <a:p>
            <a:endParaRPr lang="en-IN" sz="400" b="1" dirty="0">
              <a:latin typeface="Segoe UI Light" panose="020B0502040204020203" pitchFamily="34" charset="0"/>
              <a:cs typeface="Segoe UI Light" panose="020B0502040204020203" pitchFamily="34" charset="0"/>
            </a:endParaRPr>
          </a:p>
        </p:txBody>
      </p:sp>
      <p:pic>
        <p:nvPicPr>
          <p:cNvPr id="38" name="Picture 37">
            <a:extLst>
              <a:ext uri="{FF2B5EF4-FFF2-40B4-BE49-F238E27FC236}">
                <a16:creationId xmlns:a16="http://schemas.microsoft.com/office/drawing/2014/main" id="{F61DCC67-4B54-451F-B19E-292523538AF4}"/>
              </a:ext>
            </a:extLst>
          </p:cNvPr>
          <p:cNvPicPr>
            <a:picLocks noChangeAspect="1"/>
          </p:cNvPicPr>
          <p:nvPr/>
        </p:nvPicPr>
        <p:blipFill>
          <a:blip r:embed="rId3"/>
          <a:stretch>
            <a:fillRect/>
          </a:stretch>
        </p:blipFill>
        <p:spPr>
          <a:xfrm>
            <a:off x="8998342" y="1801780"/>
            <a:ext cx="970864" cy="1174433"/>
          </a:xfrm>
          <a:prstGeom prst="rect">
            <a:avLst/>
          </a:prstGeom>
        </p:spPr>
      </p:pic>
      <p:pic>
        <p:nvPicPr>
          <p:cNvPr id="54" name="Picture 53">
            <a:extLst>
              <a:ext uri="{FF2B5EF4-FFF2-40B4-BE49-F238E27FC236}">
                <a16:creationId xmlns:a16="http://schemas.microsoft.com/office/drawing/2014/main" id="{4351F19B-BB4D-4005-ACB1-6CE320C18CB8}"/>
              </a:ext>
            </a:extLst>
          </p:cNvPr>
          <p:cNvPicPr>
            <a:picLocks noChangeAspect="1"/>
          </p:cNvPicPr>
          <p:nvPr/>
        </p:nvPicPr>
        <p:blipFill>
          <a:blip r:embed="rId4"/>
          <a:stretch>
            <a:fillRect/>
          </a:stretch>
        </p:blipFill>
        <p:spPr>
          <a:xfrm>
            <a:off x="11047949" y="3845586"/>
            <a:ext cx="970864" cy="970864"/>
          </a:xfrm>
          <a:prstGeom prst="rect">
            <a:avLst/>
          </a:prstGeom>
        </p:spPr>
      </p:pic>
      <p:sp>
        <p:nvSpPr>
          <p:cNvPr id="13" name="TextBox 12">
            <a:extLst>
              <a:ext uri="{FF2B5EF4-FFF2-40B4-BE49-F238E27FC236}">
                <a16:creationId xmlns:a16="http://schemas.microsoft.com/office/drawing/2014/main" id="{23FB0EED-DABF-4F14-B3B2-7A9F8FFEEE6D}"/>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14" name="Slide Number Placeholder 7">
            <a:extLst>
              <a:ext uri="{FF2B5EF4-FFF2-40B4-BE49-F238E27FC236}">
                <a16:creationId xmlns:a16="http://schemas.microsoft.com/office/drawing/2014/main" id="{5167BC50-4E59-4EEA-BBB9-F64910F5F407}"/>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8</a:t>
            </a:fld>
            <a:endParaRPr lang="en-ZA" b="1" dirty="0"/>
          </a:p>
        </p:txBody>
      </p:sp>
      <p:sp>
        <p:nvSpPr>
          <p:cNvPr id="3" name="Arrow: Quad 2">
            <a:extLst>
              <a:ext uri="{FF2B5EF4-FFF2-40B4-BE49-F238E27FC236}">
                <a16:creationId xmlns:a16="http://schemas.microsoft.com/office/drawing/2014/main" id="{64E64E9B-80C6-4880-B152-FA00D870C751}"/>
              </a:ext>
            </a:extLst>
          </p:cNvPr>
          <p:cNvSpPr/>
          <p:nvPr/>
        </p:nvSpPr>
        <p:spPr>
          <a:xfrm>
            <a:off x="7821923" y="3042545"/>
            <a:ext cx="3262822" cy="2775309"/>
          </a:xfrm>
          <a:prstGeom prst="quadArrow">
            <a:avLst>
              <a:gd name="adj1" fmla="val 16085"/>
              <a:gd name="adj2" fmla="val 17621"/>
              <a:gd name="adj3" fmla="val 22500"/>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pic>
        <p:nvPicPr>
          <p:cNvPr id="15" name="Picture 26" descr="Image result for click2cloud">
            <a:extLst>
              <a:ext uri="{FF2B5EF4-FFF2-40B4-BE49-F238E27FC236}">
                <a16:creationId xmlns:a16="http://schemas.microsoft.com/office/drawing/2014/main" id="{73356543-6AFA-441B-BD26-E3E2FD951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89" y="3995977"/>
            <a:ext cx="871625" cy="871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29A7EEA-2150-40C4-9BE8-1D70F241D8BD}"/>
              </a:ext>
            </a:extLst>
          </p:cNvPr>
          <p:cNvSpPr/>
          <p:nvPr/>
        </p:nvSpPr>
        <p:spPr>
          <a:xfrm>
            <a:off x="8743396" y="4661162"/>
            <a:ext cx="1444078" cy="1517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215CB28D-4E40-4358-8B07-2D5EB7ED24A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558642" y="4132493"/>
            <a:ext cx="1813585" cy="646331"/>
          </a:xfrm>
          <a:prstGeom prst="rect">
            <a:avLst/>
          </a:prstGeom>
        </p:spPr>
      </p:pic>
      <p:sp>
        <p:nvSpPr>
          <p:cNvPr id="16" name="Oval 15">
            <a:extLst>
              <a:ext uri="{FF2B5EF4-FFF2-40B4-BE49-F238E27FC236}">
                <a16:creationId xmlns:a16="http://schemas.microsoft.com/office/drawing/2014/main" id="{E74B4FD2-BF6E-4143-9AF2-96A5B3CCBAC2}"/>
              </a:ext>
            </a:extLst>
          </p:cNvPr>
          <p:cNvSpPr/>
          <p:nvPr/>
        </p:nvSpPr>
        <p:spPr>
          <a:xfrm>
            <a:off x="7974114" y="4265606"/>
            <a:ext cx="337961" cy="329185"/>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1</a:t>
            </a:r>
          </a:p>
        </p:txBody>
      </p:sp>
      <p:sp>
        <p:nvSpPr>
          <p:cNvPr id="17" name="Oval 16">
            <a:extLst>
              <a:ext uri="{FF2B5EF4-FFF2-40B4-BE49-F238E27FC236}">
                <a16:creationId xmlns:a16="http://schemas.microsoft.com/office/drawing/2014/main" id="{0A41D9FD-DBD3-43EC-BB27-C300DC1B79F0}"/>
              </a:ext>
            </a:extLst>
          </p:cNvPr>
          <p:cNvSpPr/>
          <p:nvPr/>
        </p:nvSpPr>
        <p:spPr>
          <a:xfrm>
            <a:off x="10556645" y="4245612"/>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2</a:t>
            </a:r>
          </a:p>
        </p:txBody>
      </p:sp>
      <p:sp>
        <p:nvSpPr>
          <p:cNvPr id="18" name="Oval 17">
            <a:extLst>
              <a:ext uri="{FF2B5EF4-FFF2-40B4-BE49-F238E27FC236}">
                <a16:creationId xmlns:a16="http://schemas.microsoft.com/office/drawing/2014/main" id="{3196C642-6256-4139-A368-7C8014B6B9AB}"/>
              </a:ext>
            </a:extLst>
          </p:cNvPr>
          <p:cNvSpPr/>
          <p:nvPr/>
        </p:nvSpPr>
        <p:spPr>
          <a:xfrm>
            <a:off x="9290632" y="3196670"/>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3</a:t>
            </a:r>
          </a:p>
        </p:txBody>
      </p:sp>
      <p:sp>
        <p:nvSpPr>
          <p:cNvPr id="19" name="Oval 18">
            <a:extLst>
              <a:ext uri="{FF2B5EF4-FFF2-40B4-BE49-F238E27FC236}">
                <a16:creationId xmlns:a16="http://schemas.microsoft.com/office/drawing/2014/main" id="{1EEEA1A3-CE6A-49A1-9330-1457DFEFCD47}"/>
              </a:ext>
            </a:extLst>
          </p:cNvPr>
          <p:cNvSpPr/>
          <p:nvPr/>
        </p:nvSpPr>
        <p:spPr>
          <a:xfrm>
            <a:off x="7974114" y="4255460"/>
            <a:ext cx="337961" cy="329185"/>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1</a:t>
            </a:r>
          </a:p>
        </p:txBody>
      </p:sp>
      <p:sp>
        <p:nvSpPr>
          <p:cNvPr id="20" name="Oval 19">
            <a:extLst>
              <a:ext uri="{FF2B5EF4-FFF2-40B4-BE49-F238E27FC236}">
                <a16:creationId xmlns:a16="http://schemas.microsoft.com/office/drawing/2014/main" id="{D1528160-8DD9-44FA-998E-B5C48E508DEC}"/>
              </a:ext>
            </a:extLst>
          </p:cNvPr>
          <p:cNvSpPr/>
          <p:nvPr/>
        </p:nvSpPr>
        <p:spPr>
          <a:xfrm>
            <a:off x="9275392" y="3186524"/>
            <a:ext cx="325404" cy="308212"/>
          </a:xfrm>
          <a:prstGeom prst="ellipse">
            <a:avLst/>
          </a:prstGeom>
          <a:solidFill>
            <a:schemeClr val="accent5">
              <a:lumMod val="90000"/>
              <a:lumOff val="10000"/>
            </a:schemeClr>
          </a:solidFill>
          <a:ln>
            <a:solidFill>
              <a:srgbClr val="5D28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45713" rIns="91427" bIns="45713" numCol="1" rtlCol="0" anchor="t" anchorCtr="0" compatLnSpc="1">
            <a:prstTxWarp prst="textNoShape">
              <a:avLst/>
            </a:prstTxWarp>
          </a:bodyPr>
          <a:lstStyle/>
          <a:p>
            <a:pPr algn="ctr"/>
            <a:r>
              <a:rPr lang="en-US" sz="1400" b="1" dirty="0">
                <a:solidFill>
                  <a:schemeClr val="bg1"/>
                </a:solidFill>
                <a:latin typeface="Segoe UI" panose="020B0502040204020203" pitchFamily="34" charset="0"/>
                <a:cs typeface="Segoe UI" panose="020B0502040204020203" pitchFamily="34" charset="0"/>
              </a:rPr>
              <a:t>3</a:t>
            </a:r>
          </a:p>
        </p:txBody>
      </p:sp>
      <p:pic>
        <p:nvPicPr>
          <p:cNvPr id="21" name="Picture 26" descr="Image result for click2cloud">
            <a:extLst>
              <a:ext uri="{FF2B5EF4-FFF2-40B4-BE49-F238E27FC236}">
                <a16:creationId xmlns:a16="http://schemas.microsoft.com/office/drawing/2014/main" id="{1CA412FC-E0DB-4320-8195-9C50F17B7F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7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AD1C5D-C390-40A7-86AF-04AA1E720939}"/>
              </a:ext>
            </a:extLst>
          </p:cNvPr>
          <p:cNvPicPr>
            <a:picLocks noChangeAspect="1"/>
          </p:cNvPicPr>
          <p:nvPr/>
        </p:nvPicPr>
        <p:blipFill>
          <a:blip r:embed="rId2"/>
          <a:stretch>
            <a:fillRect/>
          </a:stretch>
        </p:blipFill>
        <p:spPr>
          <a:xfrm>
            <a:off x="497655" y="947351"/>
            <a:ext cx="6638142" cy="5324343"/>
          </a:xfrm>
          <a:prstGeom prst="rect">
            <a:avLst/>
          </a:prstGeom>
        </p:spPr>
      </p:pic>
      <p:sp>
        <p:nvSpPr>
          <p:cNvPr id="10" name="Rectangle 9">
            <a:extLst>
              <a:ext uri="{FF2B5EF4-FFF2-40B4-BE49-F238E27FC236}">
                <a16:creationId xmlns:a16="http://schemas.microsoft.com/office/drawing/2014/main" id="{61AB3365-AD3E-4679-9654-4BFE6975C5D7}"/>
              </a:ext>
            </a:extLst>
          </p:cNvPr>
          <p:cNvSpPr/>
          <p:nvPr/>
        </p:nvSpPr>
        <p:spPr>
          <a:xfrm>
            <a:off x="6957692" y="2937134"/>
            <a:ext cx="3999813" cy="338554"/>
          </a:xfrm>
          <a:prstGeom prst="rect">
            <a:avLst/>
          </a:prstGeom>
        </p:spPr>
        <p:txBody>
          <a:bodyPr wrap="none">
            <a:spAutoFit/>
          </a:bodyPr>
          <a:lstStyle/>
          <a:p>
            <a:pPr eaLnBrk="0" fontAlgn="base" hangingPunct="0">
              <a:spcBef>
                <a:spcPct val="0"/>
              </a:spcBef>
              <a:spcAft>
                <a:spcPct val="0"/>
              </a:spcAft>
            </a:pPr>
            <a:r>
              <a:rPr lang="en-US" altLang="en-US" sz="1600" dirty="0">
                <a:latin typeface="Segoe UI" panose="020B0502040204020203" pitchFamily="34" charset="0"/>
                <a:cs typeface="Segoe UI" panose="020B0502040204020203" pitchFamily="34" charset="0"/>
                <a:hlinkClick r:id="rId3"/>
              </a:rPr>
              <a:t>https://github.com/Click2Cloud/manageiq</a:t>
            </a:r>
            <a:endParaRPr lang="en-US" altLang="en-US" sz="1600" dirty="0">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1434F00E-C195-4DE2-A125-A1038DE6C2EE}"/>
              </a:ext>
            </a:extLst>
          </p:cNvPr>
          <p:cNvSpPr/>
          <p:nvPr/>
        </p:nvSpPr>
        <p:spPr>
          <a:xfrm>
            <a:off x="6957692" y="1526316"/>
            <a:ext cx="4766048" cy="338554"/>
          </a:xfrm>
          <a:prstGeom prst="rect">
            <a:avLst/>
          </a:prstGeom>
        </p:spPr>
        <p:txBody>
          <a:bodyPr wrap="none">
            <a:spAutoFit/>
          </a:bodyPr>
          <a:lstStyle/>
          <a:p>
            <a:pPr eaLnBrk="0" fontAlgn="base" hangingPunct="0">
              <a:spcBef>
                <a:spcPct val="0"/>
              </a:spcBef>
              <a:spcAft>
                <a:spcPct val="0"/>
              </a:spcAft>
            </a:pPr>
            <a:r>
              <a:rPr lang="en-US" altLang="en-US" sz="1600" dirty="0">
                <a:latin typeface="Segoe UI" panose="020B0502040204020203" pitchFamily="34" charset="0"/>
                <a:cs typeface="Segoe UI" panose="020B0502040204020203" pitchFamily="34" charset="0"/>
                <a:hlinkClick r:id="rId4"/>
              </a:rPr>
              <a:t>https://github.com/Click2Cloud/manageiq-schema</a:t>
            </a:r>
            <a:endParaRPr lang="en-US" altLang="en-US" sz="16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9AB2781C-550F-4DBE-9AE3-2F8C0840057F}"/>
              </a:ext>
            </a:extLst>
          </p:cNvPr>
          <p:cNvSpPr/>
          <p:nvPr/>
        </p:nvSpPr>
        <p:spPr>
          <a:xfrm>
            <a:off x="6957692" y="4203366"/>
            <a:ext cx="4894289" cy="338554"/>
          </a:xfrm>
          <a:prstGeom prst="rect">
            <a:avLst/>
          </a:prstGeom>
        </p:spPr>
        <p:txBody>
          <a:bodyPr wrap="none">
            <a:spAutoFit/>
          </a:bodyPr>
          <a:lstStyle/>
          <a:p>
            <a:pPr eaLnBrk="0" fontAlgn="base" hangingPunct="0">
              <a:spcBef>
                <a:spcPct val="0"/>
              </a:spcBef>
              <a:spcAft>
                <a:spcPct val="0"/>
              </a:spcAft>
            </a:pPr>
            <a:r>
              <a:rPr lang="en-US" altLang="en-US" sz="1600" dirty="0">
                <a:latin typeface="Segoe UI" panose="020B0502040204020203" pitchFamily="34" charset="0"/>
                <a:cs typeface="Segoe UI" panose="020B0502040204020203" pitchFamily="34" charset="0"/>
                <a:hlinkClick r:id="rId5"/>
              </a:rPr>
              <a:t>https://github.com/Click2Cloud/manageiq-ui-classic</a:t>
            </a:r>
            <a:endParaRPr lang="en-US" altLang="en-US" sz="1600" dirty="0">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5F6C5DBB-7EC2-4A9B-B158-638A950FE0AE}"/>
              </a:ext>
            </a:extLst>
          </p:cNvPr>
          <p:cNvSpPr/>
          <p:nvPr/>
        </p:nvSpPr>
        <p:spPr>
          <a:xfrm>
            <a:off x="6957692" y="5331080"/>
            <a:ext cx="6096000" cy="584775"/>
          </a:xfrm>
          <a:prstGeom prst="rect">
            <a:avLst/>
          </a:prstGeom>
        </p:spPr>
        <p:txBody>
          <a:bodyPr>
            <a:spAutoFit/>
          </a:bodyPr>
          <a:lstStyle/>
          <a:p>
            <a:pPr lvl="0" eaLnBrk="0" fontAlgn="base" hangingPunct="0">
              <a:spcBef>
                <a:spcPct val="0"/>
              </a:spcBef>
              <a:spcAft>
                <a:spcPct val="0"/>
              </a:spcAft>
            </a:pPr>
            <a:r>
              <a:rPr lang="en-US" altLang="en-US" sz="1600" dirty="0">
                <a:latin typeface="Segoe UI" panose="020B0502040204020203" pitchFamily="34" charset="0"/>
                <a:cs typeface="Segoe UI" panose="020B0502040204020203" pitchFamily="34" charset="0"/>
                <a:hlinkClick r:id="rId6"/>
              </a:rPr>
              <a:t>https://github.com/Click2Cloud/manageiq-providers-telefonica.git </a:t>
            </a:r>
            <a:endParaRPr lang="en-US" altLang="en-US" sz="1600" dirty="0">
              <a:latin typeface="Segoe UI" panose="020B0502040204020203" pitchFamily="34" charset="0"/>
              <a:cs typeface="Segoe UI" panose="020B0502040204020203" pitchFamily="34" charset="0"/>
            </a:endParaRPr>
          </a:p>
        </p:txBody>
      </p:sp>
      <p:sp>
        <p:nvSpPr>
          <p:cNvPr id="9" name="Title 1">
            <a:extLst>
              <a:ext uri="{FF2B5EF4-FFF2-40B4-BE49-F238E27FC236}">
                <a16:creationId xmlns:a16="http://schemas.microsoft.com/office/drawing/2014/main" id="{AACAF105-8716-4498-B5DA-E64571C11E8E}"/>
              </a:ext>
            </a:extLst>
          </p:cNvPr>
          <p:cNvSpPr txBox="1">
            <a:spLocks/>
          </p:cNvSpPr>
          <p:nvPr/>
        </p:nvSpPr>
        <p:spPr>
          <a:xfrm>
            <a:off x="558615" y="248052"/>
            <a:ext cx="10515600" cy="623099"/>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sz="6000" b="1" kern="1200" spc="-150">
                <a:solidFill>
                  <a:schemeClr val="tx1">
                    <a:lumMod val="75000"/>
                    <a:lumOff val="25000"/>
                  </a:schemeClr>
                </a:solidFill>
                <a:latin typeface="+mj-lt"/>
                <a:ea typeface="+mj-ea"/>
                <a:cs typeface="+mj-cs"/>
              </a:defRPr>
            </a:lvl1pPr>
          </a:lstStyle>
          <a:p>
            <a:pPr algn="l"/>
            <a:r>
              <a:rPr lang="en-US" sz="3200" dirty="0">
                <a:latin typeface="Segoe UI" panose="020B0502040204020203" pitchFamily="34" charset="0"/>
                <a:ea typeface="+mn-ea"/>
                <a:cs typeface="Segoe UI" panose="020B0502040204020203" pitchFamily="34" charset="0"/>
              </a:rPr>
              <a:t>Click2Cloud Official GitHub Repository</a:t>
            </a:r>
            <a:endParaRPr lang="en-US" sz="3200" dirty="0">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A4A0AB6-AECC-4EFB-B4D9-BC7697A37F29}"/>
              </a:ext>
            </a:extLst>
          </p:cNvPr>
          <p:cNvSpPr txBox="1"/>
          <p:nvPr/>
        </p:nvSpPr>
        <p:spPr>
          <a:xfrm>
            <a:off x="0" y="6451200"/>
            <a:ext cx="3410465" cy="307777"/>
          </a:xfrm>
          <a:prstGeom prst="rect">
            <a:avLst/>
          </a:prstGeom>
          <a:noFill/>
        </p:spPr>
        <p:txBody>
          <a:bodyPr wrap="square" rtlCol="0">
            <a:spAutoFit/>
          </a:bodyPr>
          <a:lstStyle/>
          <a:p>
            <a:r>
              <a:rPr lang="en-US" sz="1400" dirty="0">
                <a:solidFill>
                  <a:schemeClr val="accent2"/>
                </a:solidFill>
                <a:latin typeface="Segoe UI" panose="020B0502040204020203" pitchFamily="34" charset="0"/>
                <a:cs typeface="Segoe UI" panose="020B0502040204020203" pitchFamily="34" charset="0"/>
              </a:rPr>
              <a:t>Click2Cloud-ManageIQ-Telefonica</a:t>
            </a:r>
          </a:p>
        </p:txBody>
      </p:sp>
      <p:sp>
        <p:nvSpPr>
          <p:cNvPr id="16" name="Slide Number Placeholder 7">
            <a:extLst>
              <a:ext uri="{FF2B5EF4-FFF2-40B4-BE49-F238E27FC236}">
                <a16:creationId xmlns:a16="http://schemas.microsoft.com/office/drawing/2014/main" id="{4C7DCF8E-FADE-47D3-9C52-BAFBE493F95C}"/>
              </a:ext>
            </a:extLst>
          </p:cNvPr>
          <p:cNvSpPr txBox="1">
            <a:spLocks/>
          </p:cNvSpPr>
          <p:nvPr/>
        </p:nvSpPr>
        <p:spPr>
          <a:xfrm>
            <a:off x="11760000" y="6426000"/>
            <a:ext cx="432000" cy="432000"/>
          </a:xfrm>
          <a:prstGeom prst="rect">
            <a:avLst/>
          </a:prstGeom>
          <a:solidFill>
            <a:srgbClr val="00B0F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ZA" b="1" dirty="0"/>
              <a:t> </a:t>
            </a:r>
            <a:fld id="{19B51A1E-902D-48AF-9020-955120F399B6}" type="slidenum">
              <a:rPr lang="en-ZA" b="1" smtClean="0"/>
              <a:pPr/>
              <a:t>9</a:t>
            </a:fld>
            <a:endParaRPr lang="en-ZA" b="1" dirty="0"/>
          </a:p>
        </p:txBody>
      </p:sp>
      <p:pic>
        <p:nvPicPr>
          <p:cNvPr id="15" name="Picture 26" descr="Image result for click2cloud">
            <a:extLst>
              <a:ext uri="{FF2B5EF4-FFF2-40B4-BE49-F238E27FC236}">
                <a16:creationId xmlns:a16="http://schemas.microsoft.com/office/drawing/2014/main" id="{BABDCDAF-A732-463A-BE48-9078E85CC5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27834" y="340003"/>
            <a:ext cx="623099" cy="62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386934"/>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hnical Presentation Layout_SB - v3" id="{ECEABEBF-5D77-477B-BEA0-DA742D2B1736}" vid="{7E70A968-1FD2-44B9-994F-E640CA02D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df17b855-8f5b-411f-942e-9c8c488457a1" Revision="1" Stencil="System.MyShapes" StencilVersion="1.0"/>
</Control>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4.xml><?xml version="1.0" encoding="utf-8"?>
<Control xmlns="http://schemas.microsoft.com/VisualStudio/2011/storyboarding/control">
  <Id Name="df17b855-8f5b-411f-942e-9c8c488457a1" Revision="1" Stencil="System.MyShapes" StencilVersion="1.0"/>
</Control>
</file>

<file path=customXml/item5.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ontrol xmlns="http://schemas.microsoft.com/VisualStudio/2011/storyboarding/control">
  <Id Name="df17b855-8f5b-411f-942e-9c8c488457a1" Revision="1" Stencil="System.MyShapes" StencilVersion="1.0"/>
</Control>
</file>

<file path=customXml/itemProps1.xml><?xml version="1.0" encoding="utf-8"?>
<ds:datastoreItem xmlns:ds="http://schemas.openxmlformats.org/officeDocument/2006/customXml" ds:itemID="{3EA13E14-93A6-4341-AB87-A59B2D9E0065}">
  <ds:schemaRefs>
    <ds:schemaRef ds:uri="http://schemas.microsoft.com/sharepoint/v3/contenttype/forms"/>
  </ds:schemaRefs>
</ds:datastoreItem>
</file>

<file path=customXml/itemProps2.xml><?xml version="1.0" encoding="utf-8"?>
<ds:datastoreItem xmlns:ds="http://schemas.openxmlformats.org/officeDocument/2006/customXml" ds:itemID="{6FD2815A-CBBA-4EEB-8EF1-0E5D0120620D}">
  <ds:schemaRefs>
    <ds:schemaRef ds:uri="http://schemas.microsoft.com/VisualStudio/2011/storyboarding/control"/>
  </ds:schemaRefs>
</ds:datastoreItem>
</file>

<file path=customXml/itemProps3.xml><?xml version="1.0" encoding="utf-8"?>
<ds:datastoreItem xmlns:ds="http://schemas.openxmlformats.org/officeDocument/2006/customXml" ds:itemID="{EB2218FC-8412-44B9-9E82-D51F1F531141}">
  <ds:schemaRefs>
    <ds:schemaRef ds:uri="http://purl.org/dc/terms/"/>
    <ds:schemaRef ds:uri="http://schemas.openxmlformats.org/package/2006/metadata/core-properties"/>
    <ds:schemaRef ds:uri="6dc4bcd6-49db-4c07-9060-8acfc67cef9f"/>
    <ds:schemaRef ds:uri="http://purl.org/dc/dcmitype/"/>
    <ds:schemaRef ds:uri="http://schemas.microsoft.com/office/infopath/2007/PartnerControls"/>
    <ds:schemaRef ds:uri="http://schemas.microsoft.com/office/2006/documentManagement/types"/>
    <ds:schemaRef ds:uri="fb0879af-3eba-417a-a55a-ffe6dcd6ca77"/>
    <ds:schemaRef ds:uri="http://purl.org/dc/elements/1.1/"/>
    <ds:schemaRef ds:uri="http://schemas.microsoft.com/office/2006/metadata/properties"/>
    <ds:schemaRef ds:uri="http://schemas.microsoft.com/sharepoint/v3"/>
    <ds:schemaRef ds:uri="http://www.w3.org/XML/1998/namespace"/>
  </ds:schemaRefs>
</ds:datastoreItem>
</file>

<file path=customXml/itemProps4.xml><?xml version="1.0" encoding="utf-8"?>
<ds:datastoreItem xmlns:ds="http://schemas.openxmlformats.org/officeDocument/2006/customXml" ds:itemID="{D4F84AEE-A59B-4951-BD50-4DBE9DC34F6D}">
  <ds:schemaRefs>
    <ds:schemaRef ds:uri="http://schemas.microsoft.com/VisualStudio/2011/storyboarding/control"/>
  </ds:schemaRefs>
</ds:datastoreItem>
</file>

<file path=customXml/itemProps5.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4894B9C0-E766-4121-86F0-972A1949C3B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851</Words>
  <Application>Microsoft Office PowerPoint</Application>
  <PresentationFormat>Widescreen</PresentationFormat>
  <Paragraphs>226</Paragraphs>
  <Slides>13</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Bahnschrift Light</vt:lpstr>
      <vt:lpstr>Calibri</vt:lpstr>
      <vt:lpstr>Candara</vt:lpstr>
      <vt:lpstr>Corbel</vt:lpstr>
      <vt:lpstr>Segoe UI</vt:lpstr>
      <vt:lpstr>Segoe UI Light</vt:lpstr>
      <vt:lpstr>Segoe UI Semibold</vt:lpstr>
      <vt:lpstr>Times New Roman</vt:lpstr>
      <vt:lpstr>Wingdings</vt:lpstr>
      <vt:lpstr>Office Theme</vt:lpstr>
      <vt:lpstr>PowerPoint Presentation</vt:lpstr>
      <vt:lpstr>Agenda</vt:lpstr>
      <vt:lpstr>Business Need &amp; Proposed Solution</vt:lpstr>
      <vt:lpstr>Benefits</vt:lpstr>
      <vt:lpstr>How it 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2018-07-27T07:39:17Z</dcterms:created>
  <dcterms:modified xsi:type="dcterms:W3CDTF">2018-11-28T10:41:50Z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2018-06-05T01:06:04.7732720Z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