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B1D2-5F57-47E4-B150-EADE9370D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888C35-3624-4843-86C1-E045E428C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FC2D3-1DB1-436E-B58C-C572F4D01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55C85-93F7-4061-99AC-B8CDDDE1326E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9E6B9-D68F-49A8-BB11-C565BCBB3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01304-18A0-44EC-9813-D8A82A3D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825A-1B42-4EC7-8930-319A781A7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24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B5E7F-444F-420F-8A5D-46EE02E7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41A27-3EDF-46B5-9116-74337296B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5D1E2-56C0-41B7-BFD7-597CAB52D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55C85-93F7-4061-99AC-B8CDDDE1326E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5096E-4213-4739-8854-906B12C1C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3D83D-607F-4060-8107-540519CF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825A-1B42-4EC7-8930-319A781A7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5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307CF2-B844-4A16-B87B-B033BB315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D886C-2C19-4EFF-ABEB-9B39F9CEB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79398-C889-479B-ADB4-8D818CD48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55C85-93F7-4061-99AC-B8CDDDE1326E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66BA3-B41B-4F22-B5B7-C87775822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C76EB-3251-4938-A464-E318437E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825A-1B42-4EC7-8930-319A781A7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9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40AAB-EB44-4E65-8EB0-7A973074E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B57EF-973E-4A7B-BD85-96D4EF960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8C96F-B67B-4987-A178-68B8476FB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55C85-93F7-4061-99AC-B8CDDDE1326E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35D-B2F1-4487-964A-2A983AD41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C2EB8-A340-4BD1-A256-1E70E6BA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825A-1B42-4EC7-8930-319A781A7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4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6809-BB9A-4F2C-93B4-607755B49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38AC6-E27F-41EC-8392-C10B01907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A17A7-B03B-493F-9159-C49CC315F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55C85-93F7-4061-99AC-B8CDDDE1326E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483EF-D0C0-44E8-85A1-30EB7F163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AA752-78DF-4F07-AC31-3392A7971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825A-1B42-4EC7-8930-319A781A7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6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B270-0E19-4FBA-9AC2-DA49F397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7547C-C6DB-4ED5-90CC-32C05FADCA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0ED318-95F5-4991-AB3A-9C557DD10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D9DD7-C549-46B2-9EBA-C6A26E0B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55C85-93F7-4061-99AC-B8CDDDE1326E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E3393-7870-4FBE-8CD6-CBB601A03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7FE2A-7B62-4D7F-81E4-2F0683585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825A-1B42-4EC7-8930-319A781A7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8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4B655-5FF1-4CD1-914E-3AA90498C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5D12B-73BA-48A3-9AB3-31F86C26E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5E73B-125A-45DB-AD8D-489496221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1E4D49-DF9E-46FF-995E-35616A539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9E595-AA42-4DF5-B1D5-87701A815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C26E7E-96C9-4BA3-948A-5604D5450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55C85-93F7-4061-99AC-B8CDDDE1326E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B15EBD-864D-4A85-B9D3-413E0D011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FE86B8-7847-4000-9291-17DF83EF5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825A-1B42-4EC7-8930-319A781A7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3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4024-4E8B-4B0E-B28F-0E18E7111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10FAA-500F-467B-AC99-82CCC6D05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55C85-93F7-4061-99AC-B8CDDDE1326E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E5A87C-AFC2-400C-B6B1-4E0DBC9EC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39DCE-B433-41EF-81BB-575E0980B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825A-1B42-4EC7-8930-319A781A7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D4CD92-AE2B-47F5-B148-6845EB9D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55C85-93F7-4061-99AC-B8CDDDE1326E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85535-D58A-45B2-8B1E-86BAF427C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1D9E5-D4CA-49C7-A80F-9C068143E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825A-1B42-4EC7-8930-319A781A7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7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5A98A-C536-422F-8D15-7EBD32FE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962F0-3758-41C2-8864-434242FB5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101D0-DAA8-43F8-910B-36A7A3368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D79D9-60D5-4A14-982F-638D30265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55C85-93F7-4061-99AC-B8CDDDE1326E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4C5D0-F22F-4016-AFBF-3284AE047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6D5B6-1939-48F7-93F0-CB0B46691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825A-1B42-4EC7-8930-319A781A7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1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C13D5-4C98-4C45-9515-B15B3B6FE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59A305-473B-42E0-81B9-9330B42E53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90991-272C-46F5-A9C3-FD439BEA8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C2920-4707-49F5-ABB6-DF3CA668D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55C85-93F7-4061-99AC-B8CDDDE1326E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7F8EE-8725-4C5C-94E7-BE8C8AAEB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33369-B2C8-481B-ADC4-6A6061CF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825A-1B42-4EC7-8930-319A781A7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1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32F32C-7BFB-446A-BE7C-EF28E6362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26377-539B-41AF-9E51-60AF8385C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6B992-EF57-451C-8A4C-E6C863A189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55C85-93F7-4061-99AC-B8CDDDE1326E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EACC0-F4E0-4EA4-B1B9-94208A0AD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FA51F-97CD-409B-AEB7-A78745D0F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8825A-1B42-4EC7-8930-319A781A7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4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08BA3B-C7E5-4CBC-B6C9-5F7A32D30C52}"/>
              </a:ext>
            </a:extLst>
          </p:cNvPr>
          <p:cNvSpPr/>
          <p:nvPr/>
        </p:nvSpPr>
        <p:spPr>
          <a:xfrm>
            <a:off x="157385" y="118639"/>
            <a:ext cx="11920756" cy="6610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C9159D-64AF-4D75-BB00-C05BFEF6C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841" y="162217"/>
            <a:ext cx="2935762" cy="719359"/>
          </a:xfrm>
          <a:prstGeom prst="rect">
            <a:avLst/>
          </a:prstGeom>
        </p:spPr>
      </p:pic>
      <p:pic>
        <p:nvPicPr>
          <p:cNvPr id="10" name="Picture 9" descr="C:\Users\nilesh.nagose\Desktop\Click2Cloud\Logo\Final Logo\click2cloud-logo-lightBG-250x200.png">
            <a:extLst>
              <a:ext uri="{FF2B5EF4-FFF2-40B4-BE49-F238E27FC236}">
                <a16:creationId xmlns:a16="http://schemas.microsoft.com/office/drawing/2014/main" id="{61078C31-A6CE-4AE8-BE56-68501BF07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302" y="241243"/>
            <a:ext cx="754939" cy="60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55BC859-ADFA-460D-9DFC-BA11B5992516}"/>
              </a:ext>
            </a:extLst>
          </p:cNvPr>
          <p:cNvSpPr/>
          <p:nvPr/>
        </p:nvSpPr>
        <p:spPr>
          <a:xfrm>
            <a:off x="3919884" y="732694"/>
            <a:ext cx="4636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Open-source cloud management platform </a:t>
            </a:r>
            <a:endParaRPr lang="en-US" b="1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4AE2E8D-9F46-4331-A83B-C7E1DFD605B0}"/>
              </a:ext>
            </a:extLst>
          </p:cNvPr>
          <p:cNvGrpSpPr/>
          <p:nvPr/>
        </p:nvGrpSpPr>
        <p:grpSpPr>
          <a:xfrm>
            <a:off x="332361" y="3115659"/>
            <a:ext cx="2226280" cy="3428839"/>
            <a:chOff x="374306" y="2611803"/>
            <a:chExt cx="2226280" cy="3428839"/>
          </a:xfrm>
        </p:grpSpPr>
        <p:sp>
          <p:nvSpPr>
            <p:cNvPr id="12" name="Text Placeholder 218">
              <a:extLst>
                <a:ext uri="{FF2B5EF4-FFF2-40B4-BE49-F238E27FC236}">
                  <a16:creationId xmlns:a16="http://schemas.microsoft.com/office/drawing/2014/main" id="{2E0A04E2-88F5-42D1-A6B3-F76CB2CEF58E}"/>
                </a:ext>
              </a:extLst>
            </p:cNvPr>
            <p:cNvSpPr txBox="1">
              <a:spLocks/>
            </p:cNvSpPr>
            <p:nvPr/>
          </p:nvSpPr>
          <p:spPr>
            <a:xfrm>
              <a:off x="374306" y="2611803"/>
              <a:ext cx="2226280" cy="49495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vert="horz" lIns="182880" tIns="91440" rIns="91440" bIns="0" rtlCol="0" anchor="ctr">
              <a:noAutofit/>
            </a:bodyPr>
            <a:lstStyle>
              <a:lvl1pPr marL="0" indent="0" algn="l" defTabSz="1005840" rtl="0" eaLnBrk="1" latinLnBrk="0" hangingPunct="1">
                <a:lnSpc>
                  <a:spcPct val="114000"/>
                </a:lnSpc>
                <a:spcBef>
                  <a:spcPts val="8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100584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100584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0584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0584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66060" indent="-251460" algn="l" defTabSz="1005840" rtl="0" eaLnBrk="1" latinLnBrk="0" hangingPunct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19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8980" indent="-251460" algn="l" defTabSz="1005840" rtl="0" eaLnBrk="1" latinLnBrk="0" hangingPunct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19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71900" indent="-251460" algn="l" defTabSz="1005840" rtl="0" eaLnBrk="1" latinLnBrk="0" hangingPunct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19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74820" indent="-251460" algn="l" defTabSz="1005840" rtl="0" eaLnBrk="1" latinLnBrk="0" hangingPunct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19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1005840" rtl="0" eaLnBrk="1" fontAlgn="auto" latinLnBrk="0" hangingPunct="1">
                <a:lnSpc>
                  <a:spcPct val="114000"/>
                </a:lnSpc>
                <a:spcBef>
                  <a:spcPts val="8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Features: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ED9778B-9B6A-4F9A-B11C-E5359385F719}"/>
                </a:ext>
              </a:extLst>
            </p:cNvPr>
            <p:cNvSpPr/>
            <p:nvPr/>
          </p:nvSpPr>
          <p:spPr>
            <a:xfrm>
              <a:off x="374306" y="3178320"/>
              <a:ext cx="2226280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buFont typeface="Arial" panose="020B0604020202020204" pitchFamily="34" charset="0"/>
                <a:buChar char="•"/>
                <a:defRPr/>
              </a:pPr>
              <a:r>
                <a:rPr lang="en-US" sz="1200" b="1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Self-Service,</a:t>
              </a:r>
              <a:r>
                <a:rPr lang="en-US" sz="12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allowing IT staff to present a catalog to users from which they can select automated services.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  <a:defRPr/>
              </a:pPr>
              <a:endParaRPr lang="en-US" sz="1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US" sz="1200" b="1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Compliance enforcement</a:t>
              </a:r>
              <a:r>
                <a:rPr lang="en-US" sz="12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, allowing an IT department to enforce certain compliance policies.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endParaRPr lang="en-US" sz="1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US" sz="1200" b="1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Optimization</a:t>
              </a:r>
              <a:r>
                <a:rPr lang="en-US" sz="12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, allowing IT staff to optimize the resource utilization of an environment, for example using right sizing and capacity planning.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611A803-E30A-4140-8506-43AF0308A026}"/>
              </a:ext>
            </a:extLst>
          </p:cNvPr>
          <p:cNvGrpSpPr/>
          <p:nvPr/>
        </p:nvGrpSpPr>
        <p:grpSpPr>
          <a:xfrm>
            <a:off x="209725" y="1106981"/>
            <a:ext cx="2935762" cy="1830791"/>
            <a:chOff x="5041209" y="329845"/>
            <a:chExt cx="3414270" cy="2084442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147E09D-3768-4AEE-9947-FD202F13070A}"/>
                </a:ext>
              </a:extLst>
            </p:cNvPr>
            <p:cNvGrpSpPr/>
            <p:nvPr/>
          </p:nvGrpSpPr>
          <p:grpSpPr>
            <a:xfrm>
              <a:off x="5041209" y="727016"/>
              <a:ext cx="3414270" cy="1687271"/>
              <a:chOff x="5405471" y="852354"/>
              <a:chExt cx="3414270" cy="1687271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48AC9FA1-CC1D-415B-823B-194944B963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3149" y="1949390"/>
                <a:ext cx="485099" cy="485099"/>
              </a:xfrm>
              <a:prstGeom prst="rect">
                <a:avLst/>
              </a:prstGeom>
            </p:spPr>
          </p:pic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609C191D-3EE1-48FE-91EE-77E08EA30FAB}"/>
                  </a:ext>
                </a:extLst>
              </p:cNvPr>
              <p:cNvSpPr/>
              <p:nvPr/>
            </p:nvSpPr>
            <p:spPr>
              <a:xfrm>
                <a:off x="5405471" y="852354"/>
                <a:ext cx="3414270" cy="16872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1035" name="Picture 11" descr="Image result for openstack logo">
                <a:extLst>
                  <a:ext uri="{FF2B5EF4-FFF2-40B4-BE49-F238E27FC236}">
                    <a16:creationId xmlns:a16="http://schemas.microsoft.com/office/drawing/2014/main" id="{E88D1535-CE54-4761-856F-7B9FC3543E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03369" y="1079056"/>
                <a:ext cx="916659" cy="3007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7" name="Picture 13" descr="Image result for AWS logo">
                <a:extLst>
                  <a:ext uri="{FF2B5EF4-FFF2-40B4-BE49-F238E27FC236}">
                    <a16:creationId xmlns:a16="http://schemas.microsoft.com/office/drawing/2014/main" id="{263787E3-A839-4270-B3B8-72B3B27767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92426" y="1540496"/>
                <a:ext cx="519606" cy="3109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9" name="Picture 15" descr="Image result for Azure logo">
                <a:extLst>
                  <a:ext uri="{FF2B5EF4-FFF2-40B4-BE49-F238E27FC236}">
                    <a16:creationId xmlns:a16="http://schemas.microsoft.com/office/drawing/2014/main" id="{516AF1B8-1B0F-4C39-B55F-1049A8091A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05950" y="1970385"/>
                <a:ext cx="468158" cy="468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1" name="Picture 17" descr="Image result for google cloud logo">
                <a:extLst>
                  <a:ext uri="{FF2B5EF4-FFF2-40B4-BE49-F238E27FC236}">
                    <a16:creationId xmlns:a16="http://schemas.microsoft.com/office/drawing/2014/main" id="{E627E3A5-D29A-41C8-B95B-1843B0AC96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68505" y="1877692"/>
                <a:ext cx="1090543" cy="5608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3" name="Picture 19" descr="Image result for kubernetes logo">
                <a:extLst>
                  <a:ext uri="{FF2B5EF4-FFF2-40B4-BE49-F238E27FC236}">
                    <a16:creationId xmlns:a16="http://schemas.microsoft.com/office/drawing/2014/main" id="{22246DD9-3FEA-435D-A80E-FFB071069C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02420" y="1922141"/>
                <a:ext cx="849369" cy="5395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5" name="Picture 21" descr="Image result for openshift origin logo">
                <a:extLst>
                  <a:ext uri="{FF2B5EF4-FFF2-40B4-BE49-F238E27FC236}">
                    <a16:creationId xmlns:a16="http://schemas.microsoft.com/office/drawing/2014/main" id="{C96FFA96-D366-4DA3-88D7-834F176412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90984" y="1473120"/>
                <a:ext cx="964024" cy="4134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7" name="Picture 23" descr="Image result for oVirt logo">
                <a:extLst>
                  <a:ext uri="{FF2B5EF4-FFF2-40B4-BE49-F238E27FC236}">
                    <a16:creationId xmlns:a16="http://schemas.microsoft.com/office/drawing/2014/main" id="{9D69A38B-92E4-45D0-9656-5E236568F9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47695" y="1005107"/>
                <a:ext cx="942453" cy="4188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9" name="Picture 25" descr="Image result for vSphere logo">
                <a:extLst>
                  <a:ext uri="{FF2B5EF4-FFF2-40B4-BE49-F238E27FC236}">
                    <a16:creationId xmlns:a16="http://schemas.microsoft.com/office/drawing/2014/main" id="{E09ACB86-F414-4758-B2DA-096645C8EE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89536" y="972913"/>
                <a:ext cx="872765" cy="6458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1" name="Picture 27" descr="Image result for foreman configuration logo">
                <a:extLst>
                  <a:ext uri="{FF2B5EF4-FFF2-40B4-BE49-F238E27FC236}">
                    <a16:creationId xmlns:a16="http://schemas.microsoft.com/office/drawing/2014/main" id="{F8D9A061-F65A-4ECF-8FBC-1ED0AE3C67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42024" y="1504277"/>
                <a:ext cx="960116" cy="4009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2A4B7B8-D094-4519-B92F-571624A1B899}"/>
                </a:ext>
              </a:extLst>
            </p:cNvPr>
            <p:cNvSpPr/>
            <p:nvPr/>
          </p:nvSpPr>
          <p:spPr>
            <a:xfrm>
              <a:off x="5581644" y="329845"/>
              <a:ext cx="2522343" cy="3854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Supported platforms</a:t>
              </a:r>
              <a:endParaRPr lang="en-US" sz="1600" b="1" dirty="0"/>
            </a:p>
          </p:txBody>
        </p:sp>
      </p:grpSp>
      <p:sp>
        <p:nvSpPr>
          <p:cNvPr id="43" name="Text Placeholder 218">
            <a:extLst>
              <a:ext uri="{FF2B5EF4-FFF2-40B4-BE49-F238E27FC236}">
                <a16:creationId xmlns:a16="http://schemas.microsoft.com/office/drawing/2014/main" id="{9CB83588-6A87-4B07-A942-E41086A4571A}"/>
              </a:ext>
            </a:extLst>
          </p:cNvPr>
          <p:cNvSpPr txBox="1">
            <a:spLocks/>
          </p:cNvSpPr>
          <p:nvPr/>
        </p:nvSpPr>
        <p:spPr>
          <a:xfrm>
            <a:off x="7324408" y="3887519"/>
            <a:ext cx="4504833" cy="4949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lIns="182880" tIns="91440" rIns="91440" bIns="0" rtlCol="0" anchor="ctr">
            <a:noAutofit/>
          </a:bodyPr>
          <a:lstStyle>
            <a:lvl1pPr marL="0" indent="0" algn="l" defTabSz="1005840" rtl="0" eaLnBrk="1" latinLnBrk="0" hangingPunct="1">
              <a:lnSpc>
                <a:spcPct val="114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100584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00584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00584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00584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1005840" rtl="0" eaLnBrk="1" fontAlgn="auto" latinLnBrk="0" hangingPunct="1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41194DE-B6E9-46F7-A923-B28C0C29C6CD}"/>
              </a:ext>
            </a:extLst>
          </p:cNvPr>
          <p:cNvGrpSpPr/>
          <p:nvPr/>
        </p:nvGrpSpPr>
        <p:grpSpPr>
          <a:xfrm>
            <a:off x="9587264" y="1189304"/>
            <a:ext cx="2216950" cy="2505509"/>
            <a:chOff x="2719057" y="2611803"/>
            <a:chExt cx="2216950" cy="2505509"/>
          </a:xfrm>
        </p:grpSpPr>
        <p:sp>
          <p:nvSpPr>
            <p:cNvPr id="16" name="Text Placeholder 218">
              <a:extLst>
                <a:ext uri="{FF2B5EF4-FFF2-40B4-BE49-F238E27FC236}">
                  <a16:creationId xmlns:a16="http://schemas.microsoft.com/office/drawing/2014/main" id="{CD4D47D7-31D0-47D1-9326-BAE737315A98}"/>
                </a:ext>
              </a:extLst>
            </p:cNvPr>
            <p:cNvSpPr txBox="1">
              <a:spLocks/>
            </p:cNvSpPr>
            <p:nvPr/>
          </p:nvSpPr>
          <p:spPr>
            <a:xfrm>
              <a:off x="2719057" y="2611803"/>
              <a:ext cx="2216949" cy="49495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vert="horz" lIns="182880" tIns="91440" rIns="91440" bIns="0" rtlCol="0" anchor="ctr">
              <a:noAutofit/>
            </a:bodyPr>
            <a:lstStyle>
              <a:lvl1pPr marL="0" indent="0" algn="l" defTabSz="1005840" rtl="0" eaLnBrk="1" latinLnBrk="0" hangingPunct="1">
                <a:lnSpc>
                  <a:spcPct val="114000"/>
                </a:lnSpc>
                <a:spcBef>
                  <a:spcPts val="8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100584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100584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0584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0584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66060" indent="-251460" algn="l" defTabSz="1005840" rtl="0" eaLnBrk="1" latinLnBrk="0" hangingPunct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19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8980" indent="-251460" algn="l" defTabSz="1005840" rtl="0" eaLnBrk="1" latinLnBrk="0" hangingPunct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19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71900" indent="-251460" algn="l" defTabSz="1005840" rtl="0" eaLnBrk="1" latinLnBrk="0" hangingPunct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19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74820" indent="-251460" algn="l" defTabSz="1005840" rtl="0" eaLnBrk="1" latinLnBrk="0" hangingPunct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19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IN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Business Scenarios:</a:t>
              </a:r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C36D7B7-3B8C-4C3C-91D1-D2D5C2FACFBB}"/>
                </a:ext>
              </a:extLst>
            </p:cNvPr>
            <p:cNvSpPr/>
            <p:nvPr/>
          </p:nvSpPr>
          <p:spPr>
            <a:xfrm>
              <a:off x="2719057" y="3178320"/>
              <a:ext cx="221695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Intelligent Workload Management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  <a:defRPr/>
              </a:pPr>
              <a:endParaRPr lang="en-US" sz="1200" b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Power on only during business hours, ManageIQ automate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endParaRPr lang="en-US" sz="1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Auto-Tagging virtual machines based on file contents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C22427-E4CC-4879-9EC6-24662CEA22E1}"/>
              </a:ext>
            </a:extLst>
          </p:cNvPr>
          <p:cNvGrpSpPr/>
          <p:nvPr/>
        </p:nvGrpSpPr>
        <p:grpSpPr>
          <a:xfrm>
            <a:off x="2607998" y="3887519"/>
            <a:ext cx="2596625" cy="2136177"/>
            <a:chOff x="5054477" y="3115659"/>
            <a:chExt cx="2706521" cy="2136177"/>
          </a:xfrm>
        </p:grpSpPr>
        <p:sp>
          <p:nvSpPr>
            <p:cNvPr id="44" name="Text Placeholder 218">
              <a:extLst>
                <a:ext uri="{FF2B5EF4-FFF2-40B4-BE49-F238E27FC236}">
                  <a16:creationId xmlns:a16="http://schemas.microsoft.com/office/drawing/2014/main" id="{9B400B83-E53A-4880-9FC4-0A249A4FD350}"/>
                </a:ext>
              </a:extLst>
            </p:cNvPr>
            <p:cNvSpPr txBox="1">
              <a:spLocks/>
            </p:cNvSpPr>
            <p:nvPr/>
          </p:nvSpPr>
          <p:spPr>
            <a:xfrm>
              <a:off x="5054477" y="3115659"/>
              <a:ext cx="2706521" cy="49495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vert="horz" lIns="182880" tIns="91440" rIns="91440" bIns="0" rtlCol="0" anchor="ctr">
              <a:noAutofit/>
            </a:bodyPr>
            <a:lstStyle>
              <a:lvl1pPr marL="0" indent="0" algn="l" defTabSz="1005840" rtl="0" eaLnBrk="1" latinLnBrk="0" hangingPunct="1">
                <a:lnSpc>
                  <a:spcPct val="114000"/>
                </a:lnSpc>
                <a:spcBef>
                  <a:spcPts val="8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100584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100584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0584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0584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66060" indent="-251460" algn="l" defTabSz="1005840" rtl="0" eaLnBrk="1" latinLnBrk="0" hangingPunct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19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8980" indent="-251460" algn="l" defTabSz="1005840" rtl="0" eaLnBrk="1" latinLnBrk="0" hangingPunct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19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71900" indent="-251460" algn="l" defTabSz="1005840" rtl="0" eaLnBrk="1" latinLnBrk="0" hangingPunct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19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74820" indent="-251460" algn="l" defTabSz="1005840" rtl="0" eaLnBrk="1" latinLnBrk="0" hangingPunct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19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IN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Project Goal:</a:t>
              </a:r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9C5FFD1-050E-40BC-9913-2BD95E1D873C}"/>
                </a:ext>
              </a:extLst>
            </p:cNvPr>
            <p:cNvSpPr/>
            <p:nvPr/>
          </p:nvSpPr>
          <p:spPr>
            <a:xfrm>
              <a:off x="5054477" y="3682176"/>
              <a:ext cx="2706521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buFont typeface="Arial" panose="020B0604020202020204" pitchFamily="34" charset="0"/>
                <a:buChar char="•"/>
                <a:defRPr/>
              </a:pPr>
              <a:r>
                <a:rPr lang="en-IN" sz="12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Development of ManageIQ Provider for Telefonica Cloud 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  <a:defRPr/>
              </a:pPr>
              <a:endParaRPr lang="en-US" sz="1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Development of Ruby SDK for Telefonica Cloud APIs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endParaRPr lang="en-US" sz="1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IN" sz="12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Integration of ManageIQ Telefonica provider for available services</a:t>
              </a:r>
              <a:endParaRPr lang="en-US" sz="1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6374C30-5206-4EB8-B318-B381E1E81942}"/>
              </a:ext>
            </a:extLst>
          </p:cNvPr>
          <p:cNvGrpSpPr/>
          <p:nvPr/>
        </p:nvGrpSpPr>
        <p:grpSpPr>
          <a:xfrm>
            <a:off x="5281770" y="3888261"/>
            <a:ext cx="1955580" cy="2840903"/>
            <a:chOff x="7757585" y="3918086"/>
            <a:chExt cx="1955580" cy="2840903"/>
          </a:xfrm>
        </p:grpSpPr>
        <p:sp>
          <p:nvSpPr>
            <p:cNvPr id="45" name="Text Placeholder 218">
              <a:extLst>
                <a:ext uri="{FF2B5EF4-FFF2-40B4-BE49-F238E27FC236}">
                  <a16:creationId xmlns:a16="http://schemas.microsoft.com/office/drawing/2014/main" id="{F6F15163-822B-4357-B24E-612E887C7BE4}"/>
                </a:ext>
              </a:extLst>
            </p:cNvPr>
            <p:cNvSpPr txBox="1">
              <a:spLocks/>
            </p:cNvSpPr>
            <p:nvPr/>
          </p:nvSpPr>
          <p:spPr>
            <a:xfrm>
              <a:off x="7767497" y="3918086"/>
              <a:ext cx="1945667" cy="49495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vert="horz" lIns="182880" tIns="91440" rIns="91440" bIns="0" rtlCol="0" anchor="ctr">
              <a:noAutofit/>
            </a:bodyPr>
            <a:lstStyle>
              <a:lvl1pPr marL="0" indent="0" algn="l" defTabSz="1005840" rtl="0" eaLnBrk="1" latinLnBrk="0" hangingPunct="1">
                <a:lnSpc>
                  <a:spcPct val="114000"/>
                </a:lnSpc>
                <a:spcBef>
                  <a:spcPts val="8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100584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100584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0584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0584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66060" indent="-251460" algn="l" defTabSz="1005840" rtl="0" eaLnBrk="1" latinLnBrk="0" hangingPunct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19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8980" indent="-251460" algn="l" defTabSz="1005840" rtl="0" eaLnBrk="1" latinLnBrk="0" hangingPunct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19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71900" indent="-251460" algn="l" defTabSz="1005840" rtl="0" eaLnBrk="1" latinLnBrk="0" hangingPunct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19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74820" indent="-251460" algn="l" defTabSz="1005840" rtl="0" eaLnBrk="1" latinLnBrk="0" hangingPunct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19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1005840" rtl="0" eaLnBrk="1" fontAlgn="auto" latinLnBrk="0" hangingPunct="1">
                <a:lnSpc>
                  <a:spcPct val="114000"/>
                </a:lnSpc>
                <a:spcBef>
                  <a:spcPts val="8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IN" sz="1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Project Status: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46A9046-9A7F-46BC-B550-F08CF2A6A53D}"/>
                </a:ext>
              </a:extLst>
            </p:cNvPr>
            <p:cNvSpPr/>
            <p:nvPr/>
          </p:nvSpPr>
          <p:spPr>
            <a:xfrm>
              <a:off x="7757585" y="4450665"/>
              <a:ext cx="1955580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IN" sz="12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Specification documentation and analysis in progress</a:t>
              </a:r>
            </a:p>
            <a:p>
              <a:pPr>
                <a:defRPr/>
              </a:pPr>
              <a:r>
                <a:rPr lang="en-IN" sz="12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endParaRPr lang="en-US" sz="1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Development of Ruby SDK for Telefonica Cloud APIs is in progress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endParaRPr lang="en-US" sz="1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Development of ManageIQ provider for Telefonica Cloud APIs is in progress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3EB8D20-BAD3-4240-B1A9-F70F7118D1B8}"/>
              </a:ext>
            </a:extLst>
          </p:cNvPr>
          <p:cNvGrpSpPr/>
          <p:nvPr/>
        </p:nvGrpSpPr>
        <p:grpSpPr>
          <a:xfrm>
            <a:off x="7419653" y="4943729"/>
            <a:ext cx="4509763" cy="1258330"/>
            <a:chOff x="3364253" y="1893814"/>
            <a:chExt cx="4509763" cy="1258330"/>
          </a:xfrm>
        </p:grpSpPr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93E160BD-9A37-4024-B98C-7401AA08B5DA}"/>
                </a:ext>
              </a:extLst>
            </p:cNvPr>
            <p:cNvSpPr/>
            <p:nvPr/>
          </p:nvSpPr>
          <p:spPr>
            <a:xfrm>
              <a:off x="3787931" y="2797005"/>
              <a:ext cx="1143220" cy="355139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Arrow: Right 58">
              <a:extLst>
                <a:ext uri="{FF2B5EF4-FFF2-40B4-BE49-F238E27FC236}">
                  <a16:creationId xmlns:a16="http://schemas.microsoft.com/office/drawing/2014/main" id="{9755EB19-3CC3-408B-8CCF-DDAADD1BEA1C}"/>
                </a:ext>
              </a:extLst>
            </p:cNvPr>
            <p:cNvSpPr/>
            <p:nvPr/>
          </p:nvSpPr>
          <p:spPr>
            <a:xfrm>
              <a:off x="5273482" y="2791806"/>
              <a:ext cx="1143220" cy="355139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A353093C-E588-4696-9A8B-5F8500ED6DD2}"/>
                </a:ext>
              </a:extLst>
            </p:cNvPr>
            <p:cNvSpPr/>
            <p:nvPr/>
          </p:nvSpPr>
          <p:spPr>
            <a:xfrm>
              <a:off x="6730796" y="2797005"/>
              <a:ext cx="1143220" cy="355139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lowchart: Connector 37">
              <a:extLst>
                <a:ext uri="{FF2B5EF4-FFF2-40B4-BE49-F238E27FC236}">
                  <a16:creationId xmlns:a16="http://schemas.microsoft.com/office/drawing/2014/main" id="{70281776-BF54-4102-AB17-B5F217836D2D}"/>
                </a:ext>
              </a:extLst>
            </p:cNvPr>
            <p:cNvSpPr/>
            <p:nvPr/>
          </p:nvSpPr>
          <p:spPr>
            <a:xfrm>
              <a:off x="3364253" y="1903145"/>
              <a:ext cx="387143" cy="40528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  <a:endPara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9" name="Flowchart: Connector 68">
              <a:extLst>
                <a:ext uri="{FF2B5EF4-FFF2-40B4-BE49-F238E27FC236}">
                  <a16:creationId xmlns:a16="http://schemas.microsoft.com/office/drawing/2014/main" id="{60522E8D-0067-461D-A820-96BBF67B94E2}"/>
                </a:ext>
              </a:extLst>
            </p:cNvPr>
            <p:cNvSpPr/>
            <p:nvPr/>
          </p:nvSpPr>
          <p:spPr>
            <a:xfrm>
              <a:off x="4879313" y="1903146"/>
              <a:ext cx="387143" cy="40528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  <a:endPara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0" name="Flowchart: Connector 69">
              <a:extLst>
                <a:ext uri="{FF2B5EF4-FFF2-40B4-BE49-F238E27FC236}">
                  <a16:creationId xmlns:a16="http://schemas.microsoft.com/office/drawing/2014/main" id="{B798B797-1F4D-47CB-AA27-4EFA9294F591}"/>
                </a:ext>
              </a:extLst>
            </p:cNvPr>
            <p:cNvSpPr/>
            <p:nvPr/>
          </p:nvSpPr>
          <p:spPr>
            <a:xfrm>
              <a:off x="6343458" y="1893814"/>
              <a:ext cx="387143" cy="40528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797DAC1-E620-4E5B-9D37-FCCC67167C7D}"/>
                </a:ext>
              </a:extLst>
            </p:cNvPr>
            <p:cNvSpPr/>
            <p:nvPr/>
          </p:nvSpPr>
          <p:spPr>
            <a:xfrm>
              <a:off x="3732026" y="1902899"/>
              <a:ext cx="1156056" cy="938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100" b="1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Phase-I</a:t>
              </a:r>
            </a:p>
            <a:p>
              <a:r>
                <a:rPr lang="en-IN" sz="11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ManageIQ Provider for Services </a:t>
              </a:r>
              <a:r>
                <a:rPr lang="en-IN" sz="1100" b="1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ECS, EVS, IAM, VPC</a:t>
              </a:r>
              <a:endParaRPr lang="en-US" sz="1100" b="1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B17C8D8-355C-490D-8D1C-E796F8DC2604}"/>
                </a:ext>
              </a:extLst>
            </p:cNvPr>
            <p:cNvSpPr/>
            <p:nvPr/>
          </p:nvSpPr>
          <p:spPr>
            <a:xfrm>
              <a:off x="5291583" y="1907132"/>
              <a:ext cx="1156056" cy="938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100" b="1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Phase-II</a:t>
              </a:r>
            </a:p>
            <a:p>
              <a:r>
                <a:rPr lang="en-IN" sz="11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ManageIQ Provider for Services </a:t>
              </a:r>
              <a:r>
                <a:rPr lang="en-IN" sz="1100" b="1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VBS, ELB, RTS, IMS</a:t>
              </a:r>
              <a:endParaRPr lang="en-US" sz="1100" b="1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977C596-2C18-49DB-BEDE-45E120B6A84D}"/>
                </a:ext>
              </a:extLst>
            </p:cNvPr>
            <p:cNvSpPr/>
            <p:nvPr/>
          </p:nvSpPr>
          <p:spPr>
            <a:xfrm>
              <a:off x="6704715" y="1909938"/>
              <a:ext cx="1156056" cy="938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100" b="1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Phase-III</a:t>
              </a:r>
            </a:p>
            <a:p>
              <a:r>
                <a:rPr lang="en-IN" sz="11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ManageIQ Features with suggestions and </a:t>
              </a:r>
              <a:r>
                <a:rPr lang="en-IN" sz="1100" b="1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enhancements</a:t>
              </a:r>
              <a:endParaRPr lang="en-US" sz="1100" b="1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46761F3-77A3-411B-9AE4-09292EA8888C}"/>
              </a:ext>
            </a:extLst>
          </p:cNvPr>
          <p:cNvGrpSpPr/>
          <p:nvPr/>
        </p:nvGrpSpPr>
        <p:grpSpPr>
          <a:xfrm>
            <a:off x="3299767" y="1194151"/>
            <a:ext cx="5936710" cy="2620667"/>
            <a:chOff x="3299767" y="1135428"/>
            <a:chExt cx="5936710" cy="2620667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3CEA6ED3-85BC-4CAC-8576-B3717A164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313434" y="1192459"/>
              <a:ext cx="5746967" cy="2519045"/>
            </a:xfrm>
            <a:prstGeom prst="rect">
              <a:avLst/>
            </a:prstGeom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BB5C8BC-E60B-4EF2-8FCB-3BFE9C558A67}"/>
                </a:ext>
              </a:extLst>
            </p:cNvPr>
            <p:cNvSpPr/>
            <p:nvPr/>
          </p:nvSpPr>
          <p:spPr>
            <a:xfrm>
              <a:off x="3299767" y="1135428"/>
              <a:ext cx="5936710" cy="262066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1262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179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Pranay Udapure</dc:creator>
  <cp:lastModifiedBy>Pranay Udapure</cp:lastModifiedBy>
  <cp:revision>29</cp:revision>
  <dcterms:created xsi:type="dcterms:W3CDTF">2018-05-30T13:55:31Z</dcterms:created>
  <dcterms:modified xsi:type="dcterms:W3CDTF">2018-05-31T09:11:13Z</dcterms:modified>
</cp:coreProperties>
</file>