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4" r:id="rId4"/>
    <p:sldId id="261" r:id="rId5"/>
    <p:sldId id="259" r:id="rId6"/>
    <p:sldId id="260" r:id="rId7"/>
    <p:sldId id="269" r:id="rId8"/>
    <p:sldId id="265" r:id="rId9"/>
    <p:sldId id="277" r:id="rId10"/>
    <p:sldId id="276" r:id="rId11"/>
    <p:sldId id="267" r:id="rId12"/>
    <p:sldId id="273" r:id="rId13"/>
    <p:sldId id="285" r:id="rId14"/>
    <p:sldId id="282" r:id="rId15"/>
    <p:sldId id="283" r:id="rId16"/>
    <p:sldId id="284" r:id="rId17"/>
    <p:sldId id="272" r:id="rId18"/>
    <p:sldId id="28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67368" autoAdjust="0"/>
  </p:normalViewPr>
  <p:slideViewPr>
    <p:cSldViewPr snapToGrid="0">
      <p:cViewPr varScale="1">
        <p:scale>
          <a:sx n="114" d="100"/>
          <a:sy n="114" d="100"/>
        </p:scale>
        <p:origin x="50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73374217330555"/>
          <c:y val="0.21849659269842883"/>
          <c:w val="0.74799951358852446"/>
          <c:h val="0.622635820988453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A-4DA2-B1B0-AE403BB88E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DA-4DA2-B1B0-AE403BB88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234264"/>
        <c:axId val="72623557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DA-4DA2-B1B0-AE403BB88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234264"/>
        <c:axId val="726235576"/>
      </c:lineChart>
      <c:catAx>
        <c:axId val="726234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235576"/>
        <c:crosses val="autoZero"/>
        <c:auto val="1"/>
        <c:lblAlgn val="ctr"/>
        <c:lblOffset val="100"/>
        <c:noMultiLvlLbl val="0"/>
      </c:catAx>
      <c:valAx>
        <c:axId val="726235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234264"/>
        <c:crosses val="autoZero"/>
        <c:crossBetween val="between"/>
      </c:valAx>
      <c:spPr>
        <a:pattFill prst="pct10">
          <a:fgClr>
            <a:schemeClr val="accent1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73374217330555"/>
          <c:y val="0.21849659269842883"/>
          <c:w val="0.74799951358852446"/>
          <c:h val="0.622635820988453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A-4DA2-B1B0-AE403BB88E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DA-4DA2-B1B0-AE403BB88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234264"/>
        <c:axId val="72623557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DA-4DA2-B1B0-AE403BB88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234264"/>
        <c:axId val="726235576"/>
      </c:lineChart>
      <c:catAx>
        <c:axId val="726234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235576"/>
        <c:crosses val="autoZero"/>
        <c:auto val="1"/>
        <c:lblAlgn val="ctr"/>
        <c:lblOffset val="100"/>
        <c:noMultiLvlLbl val="0"/>
      </c:catAx>
      <c:valAx>
        <c:axId val="726235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234264"/>
        <c:crosses val="autoZero"/>
        <c:crossBetween val="between"/>
      </c:valAx>
      <c:spPr>
        <a:pattFill prst="pct10">
          <a:fgClr>
            <a:schemeClr val="accent1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73374217330555"/>
          <c:y val="0.21849659269842883"/>
          <c:w val="0.74799951358852446"/>
          <c:h val="0.622635820988453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A-4DA2-B1B0-AE403BB88E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DA-4DA2-B1B0-AE403BB88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234264"/>
        <c:axId val="72623557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DA-4DA2-B1B0-AE403BB88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234264"/>
        <c:axId val="726235576"/>
      </c:lineChart>
      <c:catAx>
        <c:axId val="726234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235576"/>
        <c:crosses val="autoZero"/>
        <c:auto val="1"/>
        <c:lblAlgn val="ctr"/>
        <c:lblOffset val="100"/>
        <c:noMultiLvlLbl val="0"/>
      </c:catAx>
      <c:valAx>
        <c:axId val="726235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234264"/>
        <c:crosses val="autoZero"/>
        <c:crossBetween val="between"/>
      </c:valAx>
      <c:spPr>
        <a:pattFill prst="pct10">
          <a:fgClr>
            <a:schemeClr val="accent1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73374217330555"/>
          <c:y val="0.21849659269842883"/>
          <c:w val="0.74799951358852446"/>
          <c:h val="0.622635820988453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A-4DA2-B1B0-AE403BB88E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DA-4DA2-B1B0-AE403BB88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234264"/>
        <c:axId val="72623557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DA-4DA2-B1B0-AE403BB88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234264"/>
        <c:axId val="726235576"/>
      </c:lineChart>
      <c:catAx>
        <c:axId val="726234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235576"/>
        <c:crosses val="autoZero"/>
        <c:auto val="1"/>
        <c:lblAlgn val="ctr"/>
        <c:lblOffset val="100"/>
        <c:noMultiLvlLbl val="0"/>
      </c:catAx>
      <c:valAx>
        <c:axId val="726235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234264"/>
        <c:crosses val="autoZero"/>
        <c:crossBetween val="between"/>
      </c:valAx>
      <c:spPr>
        <a:pattFill prst="pct10">
          <a:fgClr>
            <a:schemeClr val="accent1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73374217330555"/>
          <c:y val="0.21849659269842883"/>
          <c:w val="0.74799951358852446"/>
          <c:h val="0.622635820988453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A-4DA2-B1B0-AE403BB88E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DA-4DA2-B1B0-AE403BB88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234264"/>
        <c:axId val="72623557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DA-4DA2-B1B0-AE403BB88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234264"/>
        <c:axId val="726235576"/>
      </c:lineChart>
      <c:catAx>
        <c:axId val="726234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235576"/>
        <c:crosses val="autoZero"/>
        <c:auto val="1"/>
        <c:lblAlgn val="ctr"/>
        <c:lblOffset val="100"/>
        <c:noMultiLvlLbl val="0"/>
      </c:catAx>
      <c:valAx>
        <c:axId val="726235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234264"/>
        <c:crosses val="autoZero"/>
        <c:crossBetween val="between"/>
      </c:valAx>
      <c:spPr>
        <a:pattFill prst="pct10">
          <a:fgClr>
            <a:schemeClr val="accent1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73374217330555"/>
          <c:y val="0.21849659269842883"/>
          <c:w val="0.74799951358852446"/>
          <c:h val="0.622635820988453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2-47BD-B639-2A682F6D29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D2-47BD-B639-2A682F6D2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234264"/>
        <c:axId val="72623557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D2-47BD-B639-2A682F6D2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234264"/>
        <c:axId val="726235576"/>
      </c:lineChart>
      <c:catAx>
        <c:axId val="726234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235576"/>
        <c:crosses val="autoZero"/>
        <c:auto val="1"/>
        <c:lblAlgn val="ctr"/>
        <c:lblOffset val="100"/>
        <c:noMultiLvlLbl val="0"/>
      </c:catAx>
      <c:valAx>
        <c:axId val="726235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234264"/>
        <c:crosses val="autoZero"/>
        <c:crossBetween val="between"/>
      </c:valAx>
      <c:spPr>
        <a:pattFill prst="pct10">
          <a:fgClr>
            <a:schemeClr val="accent1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15757-6BAE-41C1-B515-E1BADD4A164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D0334-DC4A-4C1D-8913-DC072B8C3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10sec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1) Bob is a fictious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Let’s see what bob thinks about it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D0334-DC4A-4C1D-8913-DC072B8C30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38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3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D0334-DC4A-4C1D-8913-DC072B8C30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7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10 sec</a:t>
            </a:r>
          </a:p>
          <a:p>
            <a:endParaRPr lang="en-US" dirty="0"/>
          </a:p>
          <a:p>
            <a:r>
              <a:rPr lang="en-US" dirty="0"/>
              <a:t>We will see in the coming slides how we manage performance at scale in our Teams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D0334-DC4A-4C1D-8913-DC072B8C30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98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1 min</a:t>
            </a:r>
          </a:p>
          <a:p>
            <a:br>
              <a:rPr lang="en-US" dirty="0"/>
            </a:br>
            <a:r>
              <a:rPr lang="en-US" dirty="0"/>
              <a:t>We don’t trust manual measuring of things. We have setup our automated guards to take care of things.</a:t>
            </a:r>
            <a:br>
              <a:rPr lang="en-US" dirty="0"/>
            </a:br>
            <a:r>
              <a:rPr lang="en-US" dirty="0"/>
              <a:t>As soon as a developer create a pull request we should perf gates in multiple containers for the build and observe the metrics accordingly.</a:t>
            </a:r>
          </a:p>
          <a:p>
            <a:r>
              <a:rPr lang="en-US" dirty="0"/>
              <a:t>PLT: Page Load Time</a:t>
            </a:r>
          </a:p>
          <a:p>
            <a:r>
              <a:rPr lang="en-US" dirty="0"/>
              <a:t>ALT: Application Launch Time</a:t>
            </a:r>
          </a:p>
          <a:p>
            <a:r>
              <a:rPr lang="en-US" dirty="0"/>
              <a:t>Scenario Specific checks.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D0334-DC4A-4C1D-8913-DC072B8C30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1 min</a:t>
            </a:r>
          </a:p>
          <a:p>
            <a:br>
              <a:rPr lang="en-US" dirty="0"/>
            </a:br>
            <a:r>
              <a:rPr lang="en-US" dirty="0"/>
              <a:t>We don’t trust manual measuring of things. We have setup our automated guards to take care of things.</a:t>
            </a:r>
            <a:br>
              <a:rPr lang="en-US" dirty="0"/>
            </a:br>
            <a:r>
              <a:rPr lang="en-US" dirty="0"/>
              <a:t>As soon as a developer create a pull request we should perf gates in multiple containers for the build and observe the metrics accordingly.</a:t>
            </a:r>
          </a:p>
          <a:p>
            <a:r>
              <a:rPr lang="en-US" dirty="0"/>
              <a:t>PLT: Page Load Time</a:t>
            </a:r>
          </a:p>
          <a:p>
            <a:r>
              <a:rPr lang="en-US" dirty="0"/>
              <a:t>ALT: Application Launch Time</a:t>
            </a:r>
          </a:p>
          <a:p>
            <a:r>
              <a:rPr lang="en-US" dirty="0"/>
              <a:t>Scenario Specific checks.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D0334-DC4A-4C1D-8913-DC072B8C30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81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1 min</a:t>
            </a:r>
          </a:p>
          <a:p>
            <a:br>
              <a:rPr lang="en-US" dirty="0"/>
            </a:br>
            <a:r>
              <a:rPr lang="en-US" dirty="0"/>
              <a:t>We don’t trust manual measuring of things. We have setup our automated guards to take care of things.</a:t>
            </a:r>
            <a:br>
              <a:rPr lang="en-US" dirty="0"/>
            </a:br>
            <a:r>
              <a:rPr lang="en-US" dirty="0"/>
              <a:t>As soon as a developer create a pull request we should perf gates in multiple containers for the build and observe the metrics accordingly.</a:t>
            </a:r>
          </a:p>
          <a:p>
            <a:r>
              <a:rPr lang="en-US" dirty="0"/>
              <a:t>PLT: Page Load Time</a:t>
            </a:r>
          </a:p>
          <a:p>
            <a:r>
              <a:rPr lang="en-US" dirty="0"/>
              <a:t>ALT: Application Launch Time</a:t>
            </a:r>
          </a:p>
          <a:p>
            <a:r>
              <a:rPr lang="en-US" dirty="0"/>
              <a:t>Scenario Specific checks.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D0334-DC4A-4C1D-8913-DC072B8C30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1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1 min</a:t>
            </a:r>
          </a:p>
          <a:p>
            <a:br>
              <a:rPr lang="en-US" dirty="0"/>
            </a:br>
            <a:r>
              <a:rPr lang="en-US" dirty="0"/>
              <a:t>We don’t trust manual measuring of things. We have setup our automated guards to take care of things.</a:t>
            </a:r>
            <a:br>
              <a:rPr lang="en-US" dirty="0"/>
            </a:br>
            <a:r>
              <a:rPr lang="en-US" dirty="0"/>
              <a:t>As soon as a developer create a pull request we should perf gates in multiple containers for the build and observe the metrics accordingly.</a:t>
            </a:r>
          </a:p>
          <a:p>
            <a:r>
              <a:rPr lang="en-US" dirty="0"/>
              <a:t>PLT: Page Load Time</a:t>
            </a:r>
          </a:p>
          <a:p>
            <a:r>
              <a:rPr lang="en-US" dirty="0"/>
              <a:t>ALT: Application Launch Time</a:t>
            </a:r>
          </a:p>
          <a:p>
            <a:r>
              <a:rPr lang="en-US" dirty="0"/>
              <a:t>Scenario Specific checks.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D0334-DC4A-4C1D-8913-DC072B8C30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1 min</a:t>
            </a:r>
          </a:p>
          <a:p>
            <a:br>
              <a:rPr lang="en-US" dirty="0"/>
            </a:br>
            <a:r>
              <a:rPr lang="en-US" dirty="0"/>
              <a:t>We don’t trust manual measuring of things. We have setup our automated guards to take care of things.</a:t>
            </a:r>
            <a:br>
              <a:rPr lang="en-US" dirty="0"/>
            </a:br>
            <a:r>
              <a:rPr lang="en-US" dirty="0"/>
              <a:t>As soon as a developer create a pull request we should perf gates in multiple containers for the build and observe the metrics accordingly.</a:t>
            </a:r>
          </a:p>
          <a:p>
            <a:r>
              <a:rPr lang="en-US" dirty="0"/>
              <a:t>PLT: Page Load Time</a:t>
            </a:r>
          </a:p>
          <a:p>
            <a:r>
              <a:rPr lang="en-US" dirty="0"/>
              <a:t>ALT: Application Launch Time</a:t>
            </a:r>
          </a:p>
          <a:p>
            <a:r>
              <a:rPr lang="en-US" dirty="0"/>
              <a:t>Scenario Specific checks.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D0334-DC4A-4C1D-8913-DC072B8C30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96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2 min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Markers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IndexDB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Webworkers</a:t>
            </a:r>
            <a:r>
              <a:rPr lang="en-US" dirty="0"/>
              <a:t> 30 sec.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D0334-DC4A-4C1D-8913-DC072B8C30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4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20 sec</a:t>
            </a:r>
            <a:br>
              <a:rPr lang="en-US" dirty="0"/>
            </a:b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am a cross functional developer by profession and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 fitness freak by will.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If you are looking for some advices on trekking you can tweet me @squiroid.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</a:b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</a:br>
            <a:r>
              <a:rPr lang="en-US" dirty="0"/>
              <a:t>I am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working @Microsoft and building a collaboration tool teams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D0334-DC4A-4C1D-8913-DC072B8C30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5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30 sec.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D0334-DC4A-4C1D-8913-DC072B8C30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20 sec.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Nobody wants to wait in this world.</a:t>
            </a:r>
            <a:br>
              <a:rPr lang="en-US" baseline="0" dirty="0"/>
            </a:br>
            <a:r>
              <a:rPr lang="en-US" baseline="0" dirty="0"/>
              <a:t>And a</a:t>
            </a:r>
            <a:r>
              <a:rPr lang="en-US" dirty="0"/>
              <a:t>ny lack in performance will eventually impact the end user. </a:t>
            </a:r>
            <a:br>
              <a:rPr lang="en-US" dirty="0"/>
            </a:br>
            <a:r>
              <a:rPr lang="en-US" dirty="0"/>
              <a:t>And we all love our Users </a:t>
            </a:r>
            <a:r>
              <a:rPr lang="en-US" dirty="0">
                <a:sym typeface="Wingdings" panose="05000000000000000000" pitchFamily="2" charset="2"/>
              </a:rPr>
              <a:t> and want to keep them with us instead of letting them go to our competitors.</a:t>
            </a:r>
          </a:p>
          <a:p>
            <a:r>
              <a:rPr lang="en-US" dirty="0">
                <a:sym typeface="Wingdings" panose="05000000000000000000" pitchFamily="2" charset="2"/>
              </a:rPr>
              <a:t>What if your page takes</a:t>
            </a:r>
            <a:r>
              <a:rPr lang="en-US" baseline="0" dirty="0">
                <a:sym typeface="Wingdings" panose="05000000000000000000" pitchFamily="2" charset="2"/>
              </a:rPr>
              <a:t> &gt; 2 sec. Do you wait ? I don’t and I jump to something better.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D0334-DC4A-4C1D-8913-DC072B8C30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7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20 sec</a:t>
            </a:r>
            <a:br>
              <a:rPr lang="en-US" dirty="0"/>
            </a:br>
            <a:r>
              <a:rPr lang="en-US" dirty="0"/>
              <a:t>It’s just the visualization of stack data over a period of time. Data could be related to your application’s  </a:t>
            </a:r>
            <a:r>
              <a:rPr lang="en-US" dirty="0" err="1"/>
              <a:t>javascript</a:t>
            </a:r>
            <a:r>
              <a:rPr lang="en-US" dirty="0"/>
              <a:t> processing, </a:t>
            </a:r>
            <a:r>
              <a:rPr lang="en-US" dirty="0" err="1"/>
              <a:t>netowking</a:t>
            </a:r>
            <a:r>
              <a:rPr lang="en-US" dirty="0"/>
              <a:t> process, </a:t>
            </a:r>
            <a:r>
              <a:rPr lang="en-US" dirty="0" err="1"/>
              <a:t>gpu</a:t>
            </a:r>
            <a:r>
              <a:rPr lang="en-US" dirty="0"/>
              <a:t> processing etc.</a:t>
            </a:r>
            <a:br>
              <a:rPr lang="en-US" dirty="0"/>
            </a:br>
            <a:r>
              <a:rPr lang="en-US" dirty="0"/>
              <a:t>Let me take you to the demo. </a:t>
            </a:r>
            <a:br>
              <a:rPr lang="en-US" dirty="0"/>
            </a:br>
            <a:r>
              <a:rPr lang="en-US" dirty="0"/>
              <a:t>where we can see how can we use flame chart and how it can help us to analyze what is happening on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D0334-DC4A-4C1D-8913-DC072B8C30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99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30 sec.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 many of you might already know that we can take memory snapshots in multiple ways and each technique has it’s own unique insights.</a:t>
            </a:r>
            <a:br>
              <a:rPr lang="en-US" dirty="0"/>
            </a:b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Heap snapshot.</a:t>
            </a:r>
          </a:p>
          <a:p>
            <a:pPr marL="228600" indent="-228600">
              <a:buAutoNum type="arabicParenR"/>
            </a:pPr>
            <a:r>
              <a:rPr lang="en-US" dirty="0"/>
              <a:t>Allocation Instrumentation on Timeline.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D0334-DC4A-4C1D-8913-DC072B8C30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8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3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D0334-DC4A-4C1D-8913-DC072B8C30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3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20 sec</a:t>
            </a:r>
          </a:p>
          <a:p>
            <a:endParaRPr lang="en-US" dirty="0"/>
          </a:p>
          <a:p>
            <a:r>
              <a:rPr lang="en-US" dirty="0"/>
              <a:t>Chrome tracing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D0334-DC4A-4C1D-8913-DC072B8C30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7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Total memory takes by the whole process.</a:t>
            </a:r>
            <a:br>
              <a:rPr lang="en-US" dirty="0"/>
            </a:br>
            <a:r>
              <a:rPr lang="en-US" dirty="0"/>
              <a:t>Which includes Js heap, cache , v8 memory </a:t>
            </a:r>
            <a:r>
              <a:rPr lang="en-US" dirty="0" err="1"/>
              <a:t>etc</a:t>
            </a:r>
            <a:endParaRPr lang="en-US" dirty="0"/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blink.user_timing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'v8',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'disabled-by-default-v8.runtime_stats',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'disabled-by-default-v8.gc_stats',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'disabled-by-default-memory-infra'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D0334-DC4A-4C1D-8913-DC072B8C30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6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7B59-D886-42E0-9D97-4FCA09A3E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1B83A-9BC3-480A-945A-0545B7032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1015-32E2-4FE1-A20C-1D69887A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55C0-FE5D-4588-8715-A38F4BE727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8226-6166-400B-A2E3-F7ACB13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0055-4541-411D-9637-CD0F48AE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74F4-35CC-4456-AE75-17B462F9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4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7389-E8EE-48B8-B106-4D4F3709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07054-538C-4784-BFED-5891C5F8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CD102-066A-4A7E-A83A-8D9B90FC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55C0-FE5D-4588-8715-A38F4BE727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07C8-747B-45CF-BF12-E459D970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2558-F35F-44BC-815E-175634FE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74F4-35CC-4456-AE75-17B462F9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44488-E697-414A-8411-757DEB50F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D0DB5-80C3-487F-878B-8AF61FD3A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B4242-16B0-4DC3-AB46-CD18FCBE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55C0-FE5D-4588-8715-A38F4BE727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961E-35EB-421C-8E33-497C16DC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1A27-D7D0-4C96-B04A-22155851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74F4-35CC-4456-AE75-17B462F9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7AE7-65A7-4638-8BBF-9AF32300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8DE4-547F-4753-BC59-C4E1CCB3E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90E9-F73C-4E99-963A-3D13B89C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55C0-FE5D-4588-8715-A38F4BE727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67D4-13D2-4843-83CE-546F80A2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FC57-273A-46CC-A3DB-10B43D9E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74F4-35CC-4456-AE75-17B462F9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7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49FF-A332-4A1F-8428-48675EEA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D6B4A-19A0-4161-B004-C34AC416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775C8-F15D-405D-AF8B-21D9EF32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55C0-FE5D-4588-8715-A38F4BE727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80E0-900E-47EB-9265-2426256F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4E3D-7F59-4B51-9344-0FB5BA63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74F4-35CC-4456-AE75-17B462F9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6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B0F4-CA26-49D9-947B-3F85BD52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71D2D-FAA2-48A2-9B56-BFD22EA89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41DCD-0A42-4B3D-8D8B-C4613032B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C6316-A9F7-4DF2-96D9-590E4478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55C0-FE5D-4588-8715-A38F4BE727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522FF-140E-49BB-897D-AB51CEF4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BDF7C-CC4B-4134-93E8-53BF7EDD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74F4-35CC-4456-AE75-17B462F9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1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F75A-4190-410C-97C1-6160F9F1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292EA-2B5F-433C-891C-E12E2CF2A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AF701-C408-4510-A53D-3B8076AF6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F7041-D9D8-4386-BE3F-6B59059E2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BC67E-7BA5-4A31-8836-2012F2DBB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4FF1B-1AFE-4569-88B5-2967114B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55C0-FE5D-4588-8715-A38F4BE727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F5187-267B-4997-946B-93987D6C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83BDD-182B-4EE4-8705-850A860A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74F4-35CC-4456-AE75-17B462F9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5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9279-3AFB-4161-A81E-60B8D635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B6EB7-9DFE-4579-9DD1-72BBC760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55C0-FE5D-4588-8715-A38F4BE727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68F1D-FCFA-4116-B82F-2A5DC6D3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F1E68-E2BE-4B76-A24E-F75AFAA3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74F4-35CC-4456-AE75-17B462F9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63342-4CB7-4C25-A434-A4BD3A1C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55C0-FE5D-4588-8715-A38F4BE727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9E8DB-25C4-41E0-8B17-F1E5B9CE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7DEA6-FE3E-490E-BA70-F0424C89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74F4-35CC-4456-AE75-17B462F9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5D03-7D67-4DF8-B72A-8A048C09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D60-DAA4-466A-A22E-18BA2F9C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1C472-EDE5-47F1-A077-B8A61A61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1B8F0-74FF-4045-9AFB-5734574E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55C0-FE5D-4588-8715-A38F4BE727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12427-AF32-4831-836C-CA9E6E89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3B22E-3700-4A60-9DEF-7ECC8C43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74F4-35CC-4456-AE75-17B462F9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2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54E3-6303-4245-ACE4-BE63AE69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BDDAD-25D9-4366-A2C6-E7544A86C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89E85-DAF5-4D31-B526-D29601A5C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309D4-EED7-4DF0-85D0-84482FB0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55C0-FE5D-4588-8715-A38F4BE727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C5FA7-32F1-477A-81F9-C4762679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CFEC5-93CA-4BC6-8872-8007920B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74F4-35CC-4456-AE75-17B462F9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01D79-69FB-4524-9545-C51E3FB3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DF3F5-C594-4B6D-B4EA-49D8FC02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CD95-B9CA-4FA5-B913-DC011E740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155C0-FE5D-4588-8715-A38F4BE727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3862-0908-45A6-AC21-974EB92BF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9F20-9DB7-4931-A246-0E845B3DC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74F4-35CC-4456-AE75-17B462F9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5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tools/chrome-devtools/evaluate-performance/reference" TargetMode="External"/><Relationship Id="rId2" Type="http://schemas.openxmlformats.org/officeDocument/2006/relationships/hyperlink" Target="https://github.com/rachitGulati/reactfoo-201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presentation/d/1ePz0Xbrxm0pyuDsgJrT-_y_VZqW6Ny4Cs64fvXobQIA/edit?usp=drive_web" TargetMode="External"/><Relationship Id="rId4" Type="http://schemas.openxmlformats.org/officeDocument/2006/relationships/hyperlink" Target="https://chromium.googlesource.com/chromium/src/+/master/docs/memory-infra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1ED12-AA53-4555-AC94-2658334CE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511" y="766053"/>
            <a:ext cx="5821497" cy="2775638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Let’s talk about Performance with Bob</a:t>
            </a:r>
          </a:p>
        </p:txBody>
      </p:sp>
      <p:pic>
        <p:nvPicPr>
          <p:cNvPr id="1026" name="Picture 2" descr="https://d33wubrfki0l68.cloudfront.net/assets/images/3a533a744f9d4b837c5811fa906afbf57d6c2aad/me_1.png">
            <a:extLst>
              <a:ext uri="{FF2B5EF4-FFF2-40B4-BE49-F238E27FC236}">
                <a16:creationId xmlns:a16="http://schemas.microsoft.com/office/drawing/2014/main" id="{8E8EFD0D-BB8C-4BFA-957B-110078374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415" y="1885142"/>
            <a:ext cx="1265295" cy="188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8E548-1A9C-4824-813D-0EC02DA312D2}"/>
              </a:ext>
            </a:extLst>
          </p:cNvPr>
          <p:cNvSpPr txBox="1"/>
          <p:nvPr/>
        </p:nvSpPr>
        <p:spPr>
          <a:xfrm>
            <a:off x="1225704" y="3941819"/>
            <a:ext cx="1685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@squiroid</a:t>
            </a:r>
          </a:p>
        </p:txBody>
      </p:sp>
      <p:pic>
        <p:nvPicPr>
          <p:cNvPr id="4098" name="Picture 2" descr="Image result for Bob cartoon">
            <a:extLst>
              <a:ext uri="{FF2B5EF4-FFF2-40B4-BE49-F238E27FC236}">
                <a16:creationId xmlns:a16="http://schemas.microsoft.com/office/drawing/2014/main" id="{33BF2DF4-8067-4106-B6A1-8EE8742C0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148" y="3109242"/>
            <a:ext cx="2143694" cy="27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82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6D3D-AFB0-466C-A9AC-02A82223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3837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Demo….. Yippie </a:t>
            </a:r>
            <a:r>
              <a:rPr lang="en-US" sz="6000" dirty="0">
                <a:latin typeface="+mn-lt"/>
                <a:sym typeface="Wingdings" panose="05000000000000000000" pitchFamily="2" charset="2"/>
              </a:rPr>
              <a:t></a:t>
            </a:r>
            <a:endParaRPr lang="en-US" sz="6000" dirty="0">
              <a:latin typeface="+mn-lt"/>
            </a:endParaRPr>
          </a:p>
        </p:txBody>
      </p:sp>
      <p:pic>
        <p:nvPicPr>
          <p:cNvPr id="7170" name="Picture 2" descr="Image result for Bob the builder cartoon">
            <a:extLst>
              <a:ext uri="{FF2B5EF4-FFF2-40B4-BE49-F238E27FC236}">
                <a16:creationId xmlns:a16="http://schemas.microsoft.com/office/drawing/2014/main" id="{07160DD4-EB8F-4DD7-8D1E-F31CC8E33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84" y="3609313"/>
            <a:ext cx="1933922" cy="24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36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A30B-4FD6-4863-8690-E09FCA95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Performance @ Scale</a:t>
            </a:r>
            <a:br>
              <a:rPr lang="en-US" sz="6000" dirty="0">
                <a:solidFill>
                  <a:schemeClr val="bg1"/>
                </a:solidFill>
                <a:latin typeface="+mn-lt"/>
              </a:rPr>
            </a:br>
            <a:r>
              <a:rPr lang="en-US" sz="6000" dirty="0">
                <a:solidFill>
                  <a:schemeClr val="bg1"/>
                </a:solidFill>
                <a:latin typeface="+mn-lt"/>
              </a:rPr>
              <a:t>(Abstract)</a:t>
            </a:r>
          </a:p>
        </p:txBody>
      </p:sp>
    </p:spTree>
    <p:extLst>
      <p:ext uri="{BB962C8B-B14F-4D97-AF65-F5344CB8AC3E}">
        <p14:creationId xmlns:p14="http://schemas.microsoft.com/office/powerpoint/2010/main" val="365734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2C78-9FFE-426E-A95F-3C8AA652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43"/>
            <a:ext cx="10515600" cy="806779"/>
          </a:xfrm>
        </p:spPr>
        <p:txBody>
          <a:bodyPr/>
          <a:lstStyle/>
          <a:p>
            <a:pPr algn="ctr"/>
            <a:r>
              <a:rPr lang="en-US" dirty="0"/>
              <a:t>Perf Gates as our guards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4D04A-99F6-4CB9-9438-DDB0FA96AF88}"/>
              </a:ext>
            </a:extLst>
          </p:cNvPr>
          <p:cNvGrpSpPr/>
          <p:nvPr/>
        </p:nvGrpSpPr>
        <p:grpSpPr>
          <a:xfrm>
            <a:off x="1636201" y="3433396"/>
            <a:ext cx="1892510" cy="1064122"/>
            <a:chOff x="3730513" y="916722"/>
            <a:chExt cx="2055303" cy="14037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BD72C9-61C9-4200-B23D-2592954E22C1}"/>
                </a:ext>
              </a:extLst>
            </p:cNvPr>
            <p:cNvSpPr/>
            <p:nvPr/>
          </p:nvSpPr>
          <p:spPr>
            <a:xfrm>
              <a:off x="3730513" y="916722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BEB427-98BD-497E-9E57-7E265EC70B30}"/>
                </a:ext>
              </a:extLst>
            </p:cNvPr>
            <p:cNvSpPr txBox="1"/>
            <p:nvPr/>
          </p:nvSpPr>
          <p:spPr>
            <a:xfrm>
              <a:off x="4164893" y="1423045"/>
              <a:ext cx="1197440" cy="391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 Builders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CBDEC5-A89D-42F4-9A14-79B979288E45}"/>
              </a:ext>
            </a:extLst>
          </p:cNvPr>
          <p:cNvSpPr txBox="1"/>
          <p:nvPr/>
        </p:nvSpPr>
        <p:spPr>
          <a:xfrm>
            <a:off x="6848275" y="3362343"/>
            <a:ext cx="164650" cy="247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B8536D-EED4-4C46-8C50-F8E8AC94C96A}"/>
              </a:ext>
            </a:extLst>
          </p:cNvPr>
          <p:cNvGrpSpPr/>
          <p:nvPr/>
        </p:nvGrpSpPr>
        <p:grpSpPr>
          <a:xfrm>
            <a:off x="8207746" y="3946598"/>
            <a:ext cx="1156929" cy="547549"/>
            <a:chOff x="864066" y="1991677"/>
            <a:chExt cx="2055303" cy="14037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C964BF-534C-42BA-9F7C-AD4B3F13842B}"/>
                </a:ext>
              </a:extLst>
            </p:cNvPr>
            <p:cNvSpPr/>
            <p:nvPr/>
          </p:nvSpPr>
          <p:spPr>
            <a:xfrm>
              <a:off x="864066" y="1991677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DD239B-B585-4372-893C-A6FA45699FC8}"/>
                </a:ext>
              </a:extLst>
            </p:cNvPr>
            <p:cNvSpPr txBox="1"/>
            <p:nvPr/>
          </p:nvSpPr>
          <p:spPr>
            <a:xfrm>
              <a:off x="1070382" y="2377363"/>
              <a:ext cx="1825289" cy="633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Container N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DF0C311-FE40-4B09-8898-2977B1E04E8B}"/>
              </a:ext>
            </a:extLst>
          </p:cNvPr>
          <p:cNvGrpSpPr/>
          <p:nvPr/>
        </p:nvGrpSpPr>
        <p:grpSpPr>
          <a:xfrm>
            <a:off x="7873706" y="1450885"/>
            <a:ext cx="1831882" cy="3337316"/>
            <a:chOff x="6286152" y="1514003"/>
            <a:chExt cx="2055303" cy="41572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90587A-4076-4508-9013-E284D5D3B5BA}"/>
                </a:ext>
              </a:extLst>
            </p:cNvPr>
            <p:cNvGrpSpPr/>
            <p:nvPr/>
          </p:nvGrpSpPr>
          <p:grpSpPr>
            <a:xfrm>
              <a:off x="6286152" y="1514003"/>
              <a:ext cx="2055303" cy="4157251"/>
              <a:chOff x="864066" y="1790539"/>
              <a:chExt cx="2055303" cy="160490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389CFB-31E6-41EB-BF24-EF564F43604C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41057-038C-4D75-ACD0-5CCCE6C15B80}"/>
                  </a:ext>
                </a:extLst>
              </p:cNvPr>
              <p:cNvSpPr txBox="1"/>
              <p:nvPr/>
            </p:nvSpPr>
            <p:spPr>
              <a:xfrm>
                <a:off x="995492" y="1790539"/>
                <a:ext cx="1901120" cy="142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 Azure Pool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3353BC-8E9F-476D-A5DC-A98FF6ABF06F}"/>
                </a:ext>
              </a:extLst>
            </p:cNvPr>
            <p:cNvGrpSpPr/>
            <p:nvPr/>
          </p:nvGrpSpPr>
          <p:grpSpPr>
            <a:xfrm>
              <a:off x="6625368" y="3064476"/>
              <a:ext cx="1298031" cy="682074"/>
              <a:chOff x="864066" y="1991677"/>
              <a:chExt cx="2055303" cy="140376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F36324-266D-48AF-A352-F572CE99A590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F989B7-9FEB-4B5B-9D4A-FC93EF0D3A5E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633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Container 2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98F30EA-E6C6-4753-9197-07D333BD9792}"/>
                </a:ext>
              </a:extLst>
            </p:cNvPr>
            <p:cNvGrpSpPr/>
            <p:nvPr/>
          </p:nvGrpSpPr>
          <p:grpSpPr>
            <a:xfrm>
              <a:off x="6603267" y="2192007"/>
              <a:ext cx="1298031" cy="682074"/>
              <a:chOff x="864066" y="1991677"/>
              <a:chExt cx="2055303" cy="140376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45809F5-DD81-40B6-AC3A-8CA563FD25C4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EDCE83-2F4A-4BBC-8AFA-89F750ABD34E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633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Container 1</a:t>
                </a:r>
              </a:p>
            </p:txBody>
          </p:sp>
        </p:grp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961CFB-07E2-45CB-88AB-2DE0C37BD929}"/>
              </a:ext>
            </a:extLst>
          </p:cNvPr>
          <p:cNvCxnSpPr>
            <a:cxnSpLocks/>
            <a:stCxn id="6" idx="3"/>
            <a:endCxn id="52" idx="1"/>
          </p:cNvCxnSpPr>
          <p:nvPr/>
        </p:nvCxnSpPr>
        <p:spPr>
          <a:xfrm flipV="1">
            <a:off x="3528711" y="2553992"/>
            <a:ext cx="2176354" cy="141146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3513F-5C52-4F2F-9AFE-CB2AD39EC7E1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>
            <a:off x="3528711" y="3965457"/>
            <a:ext cx="2189330" cy="7907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6695D4-01EF-4439-B1FB-E37C090291F9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503037" y="2162530"/>
            <a:ext cx="409861" cy="129332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771307-EE6C-4CA0-A1DF-5334189AE457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>
            <a:off x="8754513" y="3243107"/>
            <a:ext cx="31698" cy="703491"/>
          </a:xfrm>
          <a:prstGeom prst="line">
            <a:avLst/>
          </a:prstGeom>
          <a:ln w="38100">
            <a:solidFill>
              <a:schemeClr val="tx1">
                <a:alpha val="7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E4E5B-65B7-4BDF-B9D0-474E8318A798}"/>
              </a:ext>
            </a:extLst>
          </p:cNvPr>
          <p:cNvGrpSpPr/>
          <p:nvPr/>
        </p:nvGrpSpPr>
        <p:grpSpPr>
          <a:xfrm>
            <a:off x="5308291" y="1450885"/>
            <a:ext cx="1831882" cy="3350789"/>
            <a:chOff x="9349535" y="1507007"/>
            <a:chExt cx="2055303" cy="417403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592FE44-F4FA-433D-BD75-24CFF297E6EA}"/>
                </a:ext>
              </a:extLst>
            </p:cNvPr>
            <p:cNvGrpSpPr/>
            <p:nvPr/>
          </p:nvGrpSpPr>
          <p:grpSpPr>
            <a:xfrm>
              <a:off x="9349535" y="1507007"/>
              <a:ext cx="2055303" cy="4174033"/>
              <a:chOff x="864066" y="1784060"/>
              <a:chExt cx="2055303" cy="161138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376EE8F-578E-431D-A71F-9FA9552E5429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158F3A-F190-4B8F-943A-E42A855FFCD6}"/>
                  </a:ext>
                </a:extLst>
              </p:cNvPr>
              <p:cNvSpPr txBox="1"/>
              <p:nvPr/>
            </p:nvSpPr>
            <p:spPr>
              <a:xfrm>
                <a:off x="864067" y="1784060"/>
                <a:ext cx="2055302" cy="142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 Gates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6DF4FD3-BF2B-4185-B84C-BF805A801281}"/>
                </a:ext>
              </a:extLst>
            </p:cNvPr>
            <p:cNvGrpSpPr/>
            <p:nvPr/>
          </p:nvGrpSpPr>
          <p:grpSpPr>
            <a:xfrm>
              <a:off x="9794701" y="2291009"/>
              <a:ext cx="1298031" cy="1180246"/>
              <a:chOff x="841013" y="1886538"/>
              <a:chExt cx="2055303" cy="14037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952BAA-FC57-4DCE-BD28-1697A10A4416}"/>
                  </a:ext>
                </a:extLst>
              </p:cNvPr>
              <p:cNvSpPr/>
              <p:nvPr/>
            </p:nvSpPr>
            <p:spPr>
              <a:xfrm>
                <a:off x="841013" y="1886538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3278191-9363-403F-ADBD-4731D4DB09EA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36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Scenario 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862540C-51B2-43F7-B9B8-9F652446328B}"/>
                </a:ext>
              </a:extLst>
            </p:cNvPr>
            <p:cNvGrpSpPr/>
            <p:nvPr/>
          </p:nvGrpSpPr>
          <p:grpSpPr>
            <a:xfrm>
              <a:off x="9809259" y="4147761"/>
              <a:ext cx="1298031" cy="1180246"/>
              <a:chOff x="864066" y="1991677"/>
              <a:chExt cx="2055303" cy="140376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D3F16AA-E5C1-4C2F-B087-06339FEBE857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807988A-C5F0-4858-930C-BD39668E6519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36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Scenario N</a:t>
                </a:r>
              </a:p>
            </p:txBody>
          </p:sp>
        </p:grpSp>
      </p:grpSp>
      <p:pic>
        <p:nvPicPr>
          <p:cNvPr id="79" name="Graphic 78" descr="Users">
            <a:extLst>
              <a:ext uri="{FF2B5EF4-FFF2-40B4-BE49-F238E27FC236}">
                <a16:creationId xmlns:a16="http://schemas.microsoft.com/office/drawing/2014/main" id="{D5BF4837-7D49-4A24-AD37-9A9785652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116741"/>
            <a:ext cx="1329674" cy="104578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7F29222-7B35-47F2-85E7-B944718CB142}"/>
              </a:ext>
            </a:extLst>
          </p:cNvPr>
          <p:cNvSpPr txBox="1"/>
          <p:nvPr/>
        </p:nvSpPr>
        <p:spPr>
          <a:xfrm>
            <a:off x="852930" y="884255"/>
            <a:ext cx="1102423" cy="296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9B8EDC5-1587-4AD6-BB22-20BBE9AC564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528711" y="2946244"/>
            <a:ext cx="2146460" cy="101921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FFD799-493C-4969-83C0-969053E1D34A}"/>
              </a:ext>
            </a:extLst>
          </p:cNvPr>
          <p:cNvCxnSpPr>
            <a:cxnSpLocks/>
            <a:stCxn id="79" idx="2"/>
            <a:endCxn id="6" idx="0"/>
          </p:cNvCxnSpPr>
          <p:nvPr/>
        </p:nvCxnSpPr>
        <p:spPr>
          <a:xfrm>
            <a:off x="1503037" y="2162530"/>
            <a:ext cx="1079419" cy="127086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2CC1D2D-51F9-4E40-9618-92B052EDCD23}"/>
              </a:ext>
            </a:extLst>
          </p:cNvPr>
          <p:cNvSpPr txBox="1"/>
          <p:nvPr/>
        </p:nvSpPr>
        <p:spPr>
          <a:xfrm rot="3215660">
            <a:off x="1591962" y="2493067"/>
            <a:ext cx="1724931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Pull Requests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3B4A1AB-9D34-4D27-B790-045AB437876C}"/>
              </a:ext>
            </a:extLst>
          </p:cNvPr>
          <p:cNvCxnSpPr>
            <a:cxnSpLocks/>
            <a:stCxn id="52" idx="2"/>
            <a:endCxn id="63" idx="0"/>
          </p:cNvCxnSpPr>
          <p:nvPr/>
        </p:nvCxnSpPr>
        <p:spPr>
          <a:xfrm>
            <a:off x="6283530" y="3027725"/>
            <a:ext cx="12975" cy="543079"/>
          </a:xfrm>
          <a:prstGeom prst="line">
            <a:avLst/>
          </a:prstGeom>
          <a:ln w="38100">
            <a:solidFill>
              <a:schemeClr val="tx1">
                <a:alpha val="7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0B70955-2F03-4E25-BD78-86CA276B77B8}"/>
              </a:ext>
            </a:extLst>
          </p:cNvPr>
          <p:cNvCxnSpPr>
            <a:cxnSpLocks/>
            <a:stCxn id="53" idx="3"/>
            <a:endCxn id="33" idx="1"/>
          </p:cNvCxnSpPr>
          <p:nvPr/>
        </p:nvCxnSpPr>
        <p:spPr>
          <a:xfrm flipV="1">
            <a:off x="6861631" y="2268941"/>
            <a:ext cx="1294719" cy="266135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8E59197-68BC-4AC7-AA90-5D1FB52C4674}"/>
              </a:ext>
            </a:extLst>
          </p:cNvPr>
          <p:cNvCxnSpPr>
            <a:cxnSpLocks/>
            <a:stCxn id="53" idx="3"/>
            <a:endCxn id="30" idx="1"/>
          </p:cNvCxnSpPr>
          <p:nvPr/>
        </p:nvCxnSpPr>
        <p:spPr>
          <a:xfrm>
            <a:off x="6861631" y="2535076"/>
            <a:ext cx="1346115" cy="168529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2BCF8A7-FDC5-445E-83AD-8B13EB49757F}"/>
              </a:ext>
            </a:extLst>
          </p:cNvPr>
          <p:cNvCxnSpPr>
            <a:cxnSpLocks/>
            <a:stCxn id="53" idx="3"/>
            <a:endCxn id="18" idx="1"/>
          </p:cNvCxnSpPr>
          <p:nvPr/>
        </p:nvCxnSpPr>
        <p:spPr>
          <a:xfrm>
            <a:off x="6861631" y="2535076"/>
            <a:ext cx="1314417" cy="43425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97FFD3E-9D04-4317-B720-71F51886F830}"/>
              </a:ext>
            </a:extLst>
          </p:cNvPr>
          <p:cNvCxnSpPr>
            <a:cxnSpLocks/>
            <a:stCxn id="64" idx="3"/>
            <a:endCxn id="18" idx="1"/>
          </p:cNvCxnSpPr>
          <p:nvPr/>
        </p:nvCxnSpPr>
        <p:spPr>
          <a:xfrm flipV="1">
            <a:off x="6861630" y="2969333"/>
            <a:ext cx="1314418" cy="985325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92DD019-96E5-4C17-A3B3-DEE49F4EF839}"/>
              </a:ext>
            </a:extLst>
          </p:cNvPr>
          <p:cNvCxnSpPr>
            <a:cxnSpLocks/>
            <a:stCxn id="64" idx="3"/>
            <a:endCxn id="33" idx="1"/>
          </p:cNvCxnSpPr>
          <p:nvPr/>
        </p:nvCxnSpPr>
        <p:spPr>
          <a:xfrm flipV="1">
            <a:off x="6861630" y="2268941"/>
            <a:ext cx="1294720" cy="168571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D56E9CE-4B35-4E7D-AB08-591BA6DEF9C0}"/>
              </a:ext>
            </a:extLst>
          </p:cNvPr>
          <p:cNvCxnSpPr>
            <a:cxnSpLocks/>
            <a:stCxn id="64" idx="3"/>
            <a:endCxn id="30" idx="1"/>
          </p:cNvCxnSpPr>
          <p:nvPr/>
        </p:nvCxnSpPr>
        <p:spPr>
          <a:xfrm>
            <a:off x="6861630" y="3954658"/>
            <a:ext cx="1346116" cy="26571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rrow: Bent 126">
            <a:extLst>
              <a:ext uri="{FF2B5EF4-FFF2-40B4-BE49-F238E27FC236}">
                <a16:creationId xmlns:a16="http://schemas.microsoft.com/office/drawing/2014/main" id="{FAFFDC6E-60F2-475F-BB51-FD213BF8397C}"/>
              </a:ext>
            </a:extLst>
          </p:cNvPr>
          <p:cNvSpPr/>
          <p:nvPr/>
        </p:nvSpPr>
        <p:spPr>
          <a:xfrm rot="5400000">
            <a:off x="9118488" y="3484707"/>
            <a:ext cx="2221876" cy="1084077"/>
          </a:xfrm>
          <a:prstGeom prst="ben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1FD479B-911D-4E5C-88C0-16817CFC1D9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28711" y="3965457"/>
            <a:ext cx="2280088" cy="55181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B78E184-987D-4A9F-817B-E66CFF82EE6C}"/>
              </a:ext>
            </a:extLst>
          </p:cNvPr>
          <p:cNvSpPr txBox="1"/>
          <p:nvPr/>
        </p:nvSpPr>
        <p:spPr>
          <a:xfrm rot="19298972">
            <a:off x="3777350" y="2786609"/>
            <a:ext cx="1554365" cy="296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References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F7B7CC3-8D97-4190-B62F-0DC0ACD48962}"/>
              </a:ext>
            </a:extLst>
          </p:cNvPr>
          <p:cNvGrpSpPr/>
          <p:nvPr/>
        </p:nvGrpSpPr>
        <p:grpSpPr>
          <a:xfrm>
            <a:off x="9044346" y="5195664"/>
            <a:ext cx="1892510" cy="1064122"/>
            <a:chOff x="3730513" y="916722"/>
            <a:chExt cx="2055303" cy="1403768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BCAAD66-8B4B-4E19-8B2C-732A6F14D2EA}"/>
                </a:ext>
              </a:extLst>
            </p:cNvPr>
            <p:cNvSpPr/>
            <p:nvPr/>
          </p:nvSpPr>
          <p:spPr>
            <a:xfrm>
              <a:off x="3730513" y="916722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41DF82A-0AE9-4950-8C6C-43983E181566}"/>
                </a:ext>
              </a:extLst>
            </p:cNvPr>
            <p:cNvSpPr txBox="1"/>
            <p:nvPr/>
          </p:nvSpPr>
          <p:spPr>
            <a:xfrm>
              <a:off x="4100016" y="1361929"/>
              <a:ext cx="1316295" cy="391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Stores</a:t>
              </a:r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50D23DC-3A69-4E5C-942C-D5FAA87D89F0}"/>
              </a:ext>
            </a:extLst>
          </p:cNvPr>
          <p:cNvSpPr/>
          <p:nvPr/>
        </p:nvSpPr>
        <p:spPr>
          <a:xfrm>
            <a:off x="5256004" y="5201474"/>
            <a:ext cx="1892510" cy="10641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0" name="Chart 159">
            <a:extLst>
              <a:ext uri="{FF2B5EF4-FFF2-40B4-BE49-F238E27FC236}">
                <a16:creationId xmlns:a16="http://schemas.microsoft.com/office/drawing/2014/main" id="{CED45898-F2B3-4938-B083-8DA59D64C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056911"/>
              </p:ext>
            </p:extLst>
          </p:nvPr>
        </p:nvGraphicFramePr>
        <p:xfrm>
          <a:off x="5567255" y="5201474"/>
          <a:ext cx="1363345" cy="68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1" name="TextBox 160">
            <a:extLst>
              <a:ext uri="{FF2B5EF4-FFF2-40B4-BE49-F238E27FC236}">
                <a16:creationId xmlns:a16="http://schemas.microsoft.com/office/drawing/2014/main" id="{CB87AE40-53F8-4495-B724-6F4302F53332}"/>
              </a:ext>
            </a:extLst>
          </p:cNvPr>
          <p:cNvSpPr txBox="1"/>
          <p:nvPr/>
        </p:nvSpPr>
        <p:spPr>
          <a:xfrm>
            <a:off x="5328679" y="5819217"/>
            <a:ext cx="189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 Dashboards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A6F7748-A5FB-4E52-BC60-ED638A39A673}"/>
              </a:ext>
            </a:extLst>
          </p:cNvPr>
          <p:cNvCxnSpPr>
            <a:stCxn id="155" idx="1"/>
            <a:endCxn id="158" idx="3"/>
          </p:cNvCxnSpPr>
          <p:nvPr/>
        </p:nvCxnSpPr>
        <p:spPr>
          <a:xfrm flipH="1">
            <a:off x="7148514" y="5727725"/>
            <a:ext cx="1895832" cy="581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C3A16A13-7E57-44BA-BD88-877F9D2359CA}"/>
              </a:ext>
            </a:extLst>
          </p:cNvPr>
          <p:cNvCxnSpPr>
            <a:cxnSpLocks/>
            <a:stCxn id="49" idx="2"/>
            <a:endCxn id="6" idx="2"/>
          </p:cNvCxnSpPr>
          <p:nvPr/>
        </p:nvCxnSpPr>
        <p:spPr>
          <a:xfrm rot="5400000" flipH="1">
            <a:off x="4251266" y="2828708"/>
            <a:ext cx="304156" cy="3641776"/>
          </a:xfrm>
          <a:prstGeom prst="bentConnector3">
            <a:avLst>
              <a:gd name="adj1" fmla="val -75159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2C78-9FFE-426E-A95F-3C8AA652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43"/>
            <a:ext cx="10515600" cy="806779"/>
          </a:xfrm>
        </p:spPr>
        <p:txBody>
          <a:bodyPr/>
          <a:lstStyle/>
          <a:p>
            <a:pPr algn="ctr"/>
            <a:r>
              <a:rPr lang="en-US" dirty="0"/>
              <a:t>Perf Gates as our guards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4D04A-99F6-4CB9-9438-DDB0FA96AF88}"/>
              </a:ext>
            </a:extLst>
          </p:cNvPr>
          <p:cNvGrpSpPr/>
          <p:nvPr/>
        </p:nvGrpSpPr>
        <p:grpSpPr>
          <a:xfrm>
            <a:off x="1636201" y="3433396"/>
            <a:ext cx="1892510" cy="1064122"/>
            <a:chOff x="3730513" y="916722"/>
            <a:chExt cx="2055303" cy="14037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BD72C9-61C9-4200-B23D-2592954E22C1}"/>
                </a:ext>
              </a:extLst>
            </p:cNvPr>
            <p:cNvSpPr/>
            <p:nvPr/>
          </p:nvSpPr>
          <p:spPr>
            <a:xfrm>
              <a:off x="3730513" y="916722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BEB427-98BD-497E-9E57-7E265EC70B30}"/>
                </a:ext>
              </a:extLst>
            </p:cNvPr>
            <p:cNvSpPr txBox="1"/>
            <p:nvPr/>
          </p:nvSpPr>
          <p:spPr>
            <a:xfrm>
              <a:off x="4164893" y="1423045"/>
              <a:ext cx="1197440" cy="391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 Builders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CBDEC5-A89D-42F4-9A14-79B979288E45}"/>
              </a:ext>
            </a:extLst>
          </p:cNvPr>
          <p:cNvSpPr txBox="1"/>
          <p:nvPr/>
        </p:nvSpPr>
        <p:spPr>
          <a:xfrm>
            <a:off x="6848275" y="3362343"/>
            <a:ext cx="164650" cy="247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B8536D-EED4-4C46-8C50-F8E8AC94C96A}"/>
              </a:ext>
            </a:extLst>
          </p:cNvPr>
          <p:cNvGrpSpPr/>
          <p:nvPr/>
        </p:nvGrpSpPr>
        <p:grpSpPr>
          <a:xfrm>
            <a:off x="8207746" y="3946598"/>
            <a:ext cx="1156929" cy="547549"/>
            <a:chOff x="864066" y="1991677"/>
            <a:chExt cx="2055303" cy="14037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C964BF-534C-42BA-9F7C-AD4B3F13842B}"/>
                </a:ext>
              </a:extLst>
            </p:cNvPr>
            <p:cNvSpPr/>
            <p:nvPr/>
          </p:nvSpPr>
          <p:spPr>
            <a:xfrm>
              <a:off x="864066" y="1991677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DD239B-B585-4372-893C-A6FA45699FC8}"/>
                </a:ext>
              </a:extLst>
            </p:cNvPr>
            <p:cNvSpPr txBox="1"/>
            <p:nvPr/>
          </p:nvSpPr>
          <p:spPr>
            <a:xfrm>
              <a:off x="1070382" y="2377363"/>
              <a:ext cx="1825289" cy="633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Container N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DF0C311-FE40-4B09-8898-2977B1E04E8B}"/>
              </a:ext>
            </a:extLst>
          </p:cNvPr>
          <p:cNvGrpSpPr/>
          <p:nvPr/>
        </p:nvGrpSpPr>
        <p:grpSpPr>
          <a:xfrm>
            <a:off x="7873706" y="1450885"/>
            <a:ext cx="1831882" cy="3337316"/>
            <a:chOff x="6286152" y="1514003"/>
            <a:chExt cx="2055303" cy="41572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90587A-4076-4508-9013-E284D5D3B5BA}"/>
                </a:ext>
              </a:extLst>
            </p:cNvPr>
            <p:cNvGrpSpPr/>
            <p:nvPr/>
          </p:nvGrpSpPr>
          <p:grpSpPr>
            <a:xfrm>
              <a:off x="6286152" y="1514003"/>
              <a:ext cx="2055303" cy="4157251"/>
              <a:chOff x="864066" y="1790539"/>
              <a:chExt cx="2055303" cy="160490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389CFB-31E6-41EB-BF24-EF564F43604C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41057-038C-4D75-ACD0-5CCCE6C15B80}"/>
                  </a:ext>
                </a:extLst>
              </p:cNvPr>
              <p:cNvSpPr txBox="1"/>
              <p:nvPr/>
            </p:nvSpPr>
            <p:spPr>
              <a:xfrm>
                <a:off x="995492" y="1790539"/>
                <a:ext cx="1901120" cy="142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 Azure Pool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3353BC-8E9F-476D-A5DC-A98FF6ABF06F}"/>
                </a:ext>
              </a:extLst>
            </p:cNvPr>
            <p:cNvGrpSpPr/>
            <p:nvPr/>
          </p:nvGrpSpPr>
          <p:grpSpPr>
            <a:xfrm>
              <a:off x="6625368" y="3064476"/>
              <a:ext cx="1298031" cy="682074"/>
              <a:chOff x="864066" y="1991677"/>
              <a:chExt cx="2055303" cy="140376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F36324-266D-48AF-A352-F572CE99A590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F989B7-9FEB-4B5B-9D4A-FC93EF0D3A5E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633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Container 2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98F30EA-E6C6-4753-9197-07D333BD9792}"/>
                </a:ext>
              </a:extLst>
            </p:cNvPr>
            <p:cNvGrpSpPr/>
            <p:nvPr/>
          </p:nvGrpSpPr>
          <p:grpSpPr>
            <a:xfrm>
              <a:off x="6603267" y="2192007"/>
              <a:ext cx="1298031" cy="682074"/>
              <a:chOff x="864066" y="1991677"/>
              <a:chExt cx="2055303" cy="140376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45809F5-DD81-40B6-AC3A-8CA563FD25C4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EDCE83-2F4A-4BBC-8AFA-89F750ABD34E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633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Container 1</a:t>
                </a:r>
              </a:p>
            </p:txBody>
          </p:sp>
        </p:grp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961CFB-07E2-45CB-88AB-2DE0C37BD929}"/>
              </a:ext>
            </a:extLst>
          </p:cNvPr>
          <p:cNvCxnSpPr>
            <a:cxnSpLocks/>
            <a:stCxn id="6" idx="3"/>
            <a:endCxn id="52" idx="1"/>
          </p:cNvCxnSpPr>
          <p:nvPr/>
        </p:nvCxnSpPr>
        <p:spPr>
          <a:xfrm flipV="1">
            <a:off x="3528711" y="2553992"/>
            <a:ext cx="2176354" cy="141146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3513F-5C52-4F2F-9AFE-CB2AD39EC7E1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>
            <a:off x="3528711" y="3965457"/>
            <a:ext cx="2189330" cy="7907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6695D4-01EF-4439-B1FB-E37C090291F9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503037" y="2162530"/>
            <a:ext cx="409861" cy="129332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771307-EE6C-4CA0-A1DF-5334189AE457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>
            <a:off x="8754513" y="3243107"/>
            <a:ext cx="31698" cy="703491"/>
          </a:xfrm>
          <a:prstGeom prst="line">
            <a:avLst/>
          </a:prstGeom>
          <a:ln w="38100">
            <a:solidFill>
              <a:schemeClr val="tx1">
                <a:alpha val="7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E4E5B-65B7-4BDF-B9D0-474E8318A798}"/>
              </a:ext>
            </a:extLst>
          </p:cNvPr>
          <p:cNvGrpSpPr/>
          <p:nvPr/>
        </p:nvGrpSpPr>
        <p:grpSpPr>
          <a:xfrm>
            <a:off x="5308291" y="1450885"/>
            <a:ext cx="1831882" cy="3350789"/>
            <a:chOff x="9349535" y="1507007"/>
            <a:chExt cx="2055303" cy="417403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592FE44-F4FA-433D-BD75-24CFF297E6EA}"/>
                </a:ext>
              </a:extLst>
            </p:cNvPr>
            <p:cNvGrpSpPr/>
            <p:nvPr/>
          </p:nvGrpSpPr>
          <p:grpSpPr>
            <a:xfrm>
              <a:off x="9349535" y="1507007"/>
              <a:ext cx="2055303" cy="4174033"/>
              <a:chOff x="864066" y="1784060"/>
              <a:chExt cx="2055303" cy="161138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376EE8F-578E-431D-A71F-9FA9552E5429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158F3A-F190-4B8F-943A-E42A855FFCD6}"/>
                  </a:ext>
                </a:extLst>
              </p:cNvPr>
              <p:cNvSpPr txBox="1"/>
              <p:nvPr/>
            </p:nvSpPr>
            <p:spPr>
              <a:xfrm>
                <a:off x="864067" y="1784060"/>
                <a:ext cx="2055302" cy="142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 Gates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6DF4FD3-BF2B-4185-B84C-BF805A801281}"/>
                </a:ext>
              </a:extLst>
            </p:cNvPr>
            <p:cNvGrpSpPr/>
            <p:nvPr/>
          </p:nvGrpSpPr>
          <p:grpSpPr>
            <a:xfrm>
              <a:off x="9794701" y="2291009"/>
              <a:ext cx="1298031" cy="1180246"/>
              <a:chOff x="841013" y="1886538"/>
              <a:chExt cx="2055303" cy="14037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952BAA-FC57-4DCE-BD28-1697A10A4416}"/>
                  </a:ext>
                </a:extLst>
              </p:cNvPr>
              <p:cNvSpPr/>
              <p:nvPr/>
            </p:nvSpPr>
            <p:spPr>
              <a:xfrm>
                <a:off x="841013" y="1886538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3278191-9363-403F-ADBD-4731D4DB09EA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36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Scenario 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862540C-51B2-43F7-B9B8-9F652446328B}"/>
                </a:ext>
              </a:extLst>
            </p:cNvPr>
            <p:cNvGrpSpPr/>
            <p:nvPr/>
          </p:nvGrpSpPr>
          <p:grpSpPr>
            <a:xfrm>
              <a:off x="9809259" y="4147761"/>
              <a:ext cx="1298031" cy="1180246"/>
              <a:chOff x="864066" y="1991677"/>
              <a:chExt cx="2055303" cy="140376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D3F16AA-E5C1-4C2F-B087-06339FEBE857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807988A-C5F0-4858-930C-BD39668E6519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36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Scenario N</a:t>
                </a:r>
              </a:p>
            </p:txBody>
          </p:sp>
        </p:grpSp>
      </p:grpSp>
      <p:pic>
        <p:nvPicPr>
          <p:cNvPr id="79" name="Graphic 78" descr="Users">
            <a:extLst>
              <a:ext uri="{FF2B5EF4-FFF2-40B4-BE49-F238E27FC236}">
                <a16:creationId xmlns:a16="http://schemas.microsoft.com/office/drawing/2014/main" id="{D5BF4837-7D49-4A24-AD37-9A9785652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116741"/>
            <a:ext cx="1329674" cy="104578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7F29222-7B35-47F2-85E7-B944718CB142}"/>
              </a:ext>
            </a:extLst>
          </p:cNvPr>
          <p:cNvSpPr txBox="1"/>
          <p:nvPr/>
        </p:nvSpPr>
        <p:spPr>
          <a:xfrm>
            <a:off x="852930" y="884255"/>
            <a:ext cx="1102423" cy="296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9B8EDC5-1587-4AD6-BB22-20BBE9AC564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528711" y="2946244"/>
            <a:ext cx="2146460" cy="101921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FFD799-493C-4969-83C0-969053E1D34A}"/>
              </a:ext>
            </a:extLst>
          </p:cNvPr>
          <p:cNvCxnSpPr>
            <a:cxnSpLocks/>
            <a:stCxn id="79" idx="2"/>
            <a:endCxn id="6" idx="0"/>
          </p:cNvCxnSpPr>
          <p:nvPr/>
        </p:nvCxnSpPr>
        <p:spPr>
          <a:xfrm>
            <a:off x="1503037" y="2162530"/>
            <a:ext cx="1079419" cy="127086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2CC1D2D-51F9-4E40-9618-92B052EDCD23}"/>
              </a:ext>
            </a:extLst>
          </p:cNvPr>
          <p:cNvSpPr txBox="1"/>
          <p:nvPr/>
        </p:nvSpPr>
        <p:spPr>
          <a:xfrm rot="3215660">
            <a:off x="1591962" y="2493067"/>
            <a:ext cx="1724931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Pull Requests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3B4A1AB-9D34-4D27-B790-045AB437876C}"/>
              </a:ext>
            </a:extLst>
          </p:cNvPr>
          <p:cNvCxnSpPr>
            <a:cxnSpLocks/>
            <a:stCxn id="52" idx="2"/>
            <a:endCxn id="63" idx="0"/>
          </p:cNvCxnSpPr>
          <p:nvPr/>
        </p:nvCxnSpPr>
        <p:spPr>
          <a:xfrm>
            <a:off x="6283530" y="3027725"/>
            <a:ext cx="12975" cy="543079"/>
          </a:xfrm>
          <a:prstGeom prst="line">
            <a:avLst/>
          </a:prstGeom>
          <a:ln w="38100">
            <a:solidFill>
              <a:schemeClr val="tx1">
                <a:alpha val="7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0B70955-2F03-4E25-BD78-86CA276B77B8}"/>
              </a:ext>
            </a:extLst>
          </p:cNvPr>
          <p:cNvCxnSpPr>
            <a:cxnSpLocks/>
            <a:stCxn id="53" idx="3"/>
            <a:endCxn id="33" idx="1"/>
          </p:cNvCxnSpPr>
          <p:nvPr/>
        </p:nvCxnSpPr>
        <p:spPr>
          <a:xfrm flipV="1">
            <a:off x="6861631" y="2268941"/>
            <a:ext cx="1294719" cy="266135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8E59197-68BC-4AC7-AA90-5D1FB52C4674}"/>
              </a:ext>
            </a:extLst>
          </p:cNvPr>
          <p:cNvCxnSpPr>
            <a:cxnSpLocks/>
            <a:stCxn id="53" idx="3"/>
            <a:endCxn id="30" idx="1"/>
          </p:cNvCxnSpPr>
          <p:nvPr/>
        </p:nvCxnSpPr>
        <p:spPr>
          <a:xfrm>
            <a:off x="6861631" y="2535076"/>
            <a:ext cx="1346115" cy="168529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2BCF8A7-FDC5-445E-83AD-8B13EB49757F}"/>
              </a:ext>
            </a:extLst>
          </p:cNvPr>
          <p:cNvCxnSpPr>
            <a:cxnSpLocks/>
            <a:stCxn id="53" idx="3"/>
            <a:endCxn id="18" idx="1"/>
          </p:cNvCxnSpPr>
          <p:nvPr/>
        </p:nvCxnSpPr>
        <p:spPr>
          <a:xfrm>
            <a:off x="6861631" y="2535076"/>
            <a:ext cx="1314417" cy="43425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97FFD3E-9D04-4317-B720-71F51886F830}"/>
              </a:ext>
            </a:extLst>
          </p:cNvPr>
          <p:cNvCxnSpPr>
            <a:cxnSpLocks/>
            <a:stCxn id="64" idx="3"/>
            <a:endCxn id="18" idx="1"/>
          </p:cNvCxnSpPr>
          <p:nvPr/>
        </p:nvCxnSpPr>
        <p:spPr>
          <a:xfrm flipV="1">
            <a:off x="6861630" y="2969333"/>
            <a:ext cx="1314418" cy="985325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92DD019-96E5-4C17-A3B3-DEE49F4EF839}"/>
              </a:ext>
            </a:extLst>
          </p:cNvPr>
          <p:cNvCxnSpPr>
            <a:cxnSpLocks/>
            <a:stCxn id="64" idx="3"/>
            <a:endCxn id="33" idx="1"/>
          </p:cNvCxnSpPr>
          <p:nvPr/>
        </p:nvCxnSpPr>
        <p:spPr>
          <a:xfrm flipV="1">
            <a:off x="6861630" y="2268941"/>
            <a:ext cx="1294720" cy="168571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D56E9CE-4B35-4E7D-AB08-591BA6DEF9C0}"/>
              </a:ext>
            </a:extLst>
          </p:cNvPr>
          <p:cNvCxnSpPr>
            <a:cxnSpLocks/>
            <a:stCxn id="64" idx="3"/>
            <a:endCxn id="30" idx="1"/>
          </p:cNvCxnSpPr>
          <p:nvPr/>
        </p:nvCxnSpPr>
        <p:spPr>
          <a:xfrm>
            <a:off x="6861630" y="3954658"/>
            <a:ext cx="1346116" cy="26571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rrow: Bent 126">
            <a:extLst>
              <a:ext uri="{FF2B5EF4-FFF2-40B4-BE49-F238E27FC236}">
                <a16:creationId xmlns:a16="http://schemas.microsoft.com/office/drawing/2014/main" id="{FAFFDC6E-60F2-475F-BB51-FD213BF8397C}"/>
              </a:ext>
            </a:extLst>
          </p:cNvPr>
          <p:cNvSpPr/>
          <p:nvPr/>
        </p:nvSpPr>
        <p:spPr>
          <a:xfrm rot="5400000">
            <a:off x="9118488" y="3484707"/>
            <a:ext cx="2221876" cy="1084077"/>
          </a:xfrm>
          <a:prstGeom prst="ben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1FD479B-911D-4E5C-88C0-16817CFC1D9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28711" y="3965457"/>
            <a:ext cx="2280088" cy="55181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B78E184-987D-4A9F-817B-E66CFF82EE6C}"/>
              </a:ext>
            </a:extLst>
          </p:cNvPr>
          <p:cNvSpPr txBox="1"/>
          <p:nvPr/>
        </p:nvSpPr>
        <p:spPr>
          <a:xfrm rot="19298972">
            <a:off x="3777350" y="2786609"/>
            <a:ext cx="1554365" cy="296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References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F7B7CC3-8D97-4190-B62F-0DC0ACD48962}"/>
              </a:ext>
            </a:extLst>
          </p:cNvPr>
          <p:cNvGrpSpPr/>
          <p:nvPr/>
        </p:nvGrpSpPr>
        <p:grpSpPr>
          <a:xfrm>
            <a:off x="9044346" y="5195664"/>
            <a:ext cx="1892510" cy="1064122"/>
            <a:chOff x="3730513" y="916722"/>
            <a:chExt cx="2055303" cy="1403768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BCAAD66-8B4B-4E19-8B2C-732A6F14D2EA}"/>
                </a:ext>
              </a:extLst>
            </p:cNvPr>
            <p:cNvSpPr/>
            <p:nvPr/>
          </p:nvSpPr>
          <p:spPr>
            <a:xfrm>
              <a:off x="3730513" y="916722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41DF82A-0AE9-4950-8C6C-43983E181566}"/>
                </a:ext>
              </a:extLst>
            </p:cNvPr>
            <p:cNvSpPr txBox="1"/>
            <p:nvPr/>
          </p:nvSpPr>
          <p:spPr>
            <a:xfrm>
              <a:off x="4100016" y="1361929"/>
              <a:ext cx="1316295" cy="391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Stores</a:t>
              </a:r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50D23DC-3A69-4E5C-942C-D5FAA87D89F0}"/>
              </a:ext>
            </a:extLst>
          </p:cNvPr>
          <p:cNvSpPr/>
          <p:nvPr/>
        </p:nvSpPr>
        <p:spPr>
          <a:xfrm>
            <a:off x="5256004" y="5201474"/>
            <a:ext cx="1892510" cy="10641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0" name="Chart 159">
            <a:extLst>
              <a:ext uri="{FF2B5EF4-FFF2-40B4-BE49-F238E27FC236}">
                <a16:creationId xmlns:a16="http://schemas.microsoft.com/office/drawing/2014/main" id="{CED45898-F2B3-4938-B083-8DA59D64CD11}"/>
              </a:ext>
            </a:extLst>
          </p:cNvPr>
          <p:cNvGraphicFramePr/>
          <p:nvPr>
            <p:extLst/>
          </p:nvPr>
        </p:nvGraphicFramePr>
        <p:xfrm>
          <a:off x="5567255" y="5201474"/>
          <a:ext cx="1363345" cy="68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1" name="TextBox 160">
            <a:extLst>
              <a:ext uri="{FF2B5EF4-FFF2-40B4-BE49-F238E27FC236}">
                <a16:creationId xmlns:a16="http://schemas.microsoft.com/office/drawing/2014/main" id="{CB87AE40-53F8-4495-B724-6F4302F53332}"/>
              </a:ext>
            </a:extLst>
          </p:cNvPr>
          <p:cNvSpPr txBox="1"/>
          <p:nvPr/>
        </p:nvSpPr>
        <p:spPr>
          <a:xfrm>
            <a:off x="5328679" y="5819217"/>
            <a:ext cx="189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 Dashboards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A6F7748-A5FB-4E52-BC60-ED638A39A673}"/>
              </a:ext>
            </a:extLst>
          </p:cNvPr>
          <p:cNvCxnSpPr>
            <a:stCxn id="155" idx="1"/>
            <a:endCxn id="158" idx="3"/>
          </p:cNvCxnSpPr>
          <p:nvPr/>
        </p:nvCxnSpPr>
        <p:spPr>
          <a:xfrm flipH="1">
            <a:off x="7148514" y="5727725"/>
            <a:ext cx="1895832" cy="581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C3A16A13-7E57-44BA-BD88-877F9D2359CA}"/>
              </a:ext>
            </a:extLst>
          </p:cNvPr>
          <p:cNvCxnSpPr>
            <a:cxnSpLocks/>
            <a:stCxn id="49" idx="2"/>
            <a:endCxn id="6" idx="2"/>
          </p:cNvCxnSpPr>
          <p:nvPr/>
        </p:nvCxnSpPr>
        <p:spPr>
          <a:xfrm rot="5400000" flipH="1">
            <a:off x="4251266" y="2828708"/>
            <a:ext cx="304156" cy="3641776"/>
          </a:xfrm>
          <a:prstGeom prst="bentConnector3">
            <a:avLst>
              <a:gd name="adj1" fmla="val -75159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86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2C78-9FFE-426E-A95F-3C8AA652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43"/>
            <a:ext cx="10515600" cy="806779"/>
          </a:xfrm>
        </p:spPr>
        <p:txBody>
          <a:bodyPr/>
          <a:lstStyle/>
          <a:p>
            <a:pPr algn="ctr"/>
            <a:r>
              <a:rPr lang="en-US" dirty="0"/>
              <a:t>Perf Gates as our guards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4D04A-99F6-4CB9-9438-DDB0FA96AF88}"/>
              </a:ext>
            </a:extLst>
          </p:cNvPr>
          <p:cNvGrpSpPr/>
          <p:nvPr/>
        </p:nvGrpSpPr>
        <p:grpSpPr>
          <a:xfrm>
            <a:off x="1636201" y="3433396"/>
            <a:ext cx="1892510" cy="1064122"/>
            <a:chOff x="3730513" y="916722"/>
            <a:chExt cx="2055303" cy="14037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BD72C9-61C9-4200-B23D-2592954E22C1}"/>
                </a:ext>
              </a:extLst>
            </p:cNvPr>
            <p:cNvSpPr/>
            <p:nvPr/>
          </p:nvSpPr>
          <p:spPr>
            <a:xfrm>
              <a:off x="3730513" y="916722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BEB427-98BD-497E-9E57-7E265EC70B30}"/>
                </a:ext>
              </a:extLst>
            </p:cNvPr>
            <p:cNvSpPr txBox="1"/>
            <p:nvPr/>
          </p:nvSpPr>
          <p:spPr>
            <a:xfrm>
              <a:off x="4164893" y="1423045"/>
              <a:ext cx="1197440" cy="391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 Builders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CBDEC5-A89D-42F4-9A14-79B979288E45}"/>
              </a:ext>
            </a:extLst>
          </p:cNvPr>
          <p:cNvSpPr txBox="1"/>
          <p:nvPr/>
        </p:nvSpPr>
        <p:spPr>
          <a:xfrm>
            <a:off x="6848275" y="3362343"/>
            <a:ext cx="164650" cy="247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B8536D-EED4-4C46-8C50-F8E8AC94C96A}"/>
              </a:ext>
            </a:extLst>
          </p:cNvPr>
          <p:cNvGrpSpPr/>
          <p:nvPr/>
        </p:nvGrpSpPr>
        <p:grpSpPr>
          <a:xfrm>
            <a:off x="8207746" y="3946598"/>
            <a:ext cx="1156929" cy="547549"/>
            <a:chOff x="864066" y="1991677"/>
            <a:chExt cx="2055303" cy="14037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C964BF-534C-42BA-9F7C-AD4B3F13842B}"/>
                </a:ext>
              </a:extLst>
            </p:cNvPr>
            <p:cNvSpPr/>
            <p:nvPr/>
          </p:nvSpPr>
          <p:spPr>
            <a:xfrm>
              <a:off x="864066" y="1991677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DD239B-B585-4372-893C-A6FA45699FC8}"/>
                </a:ext>
              </a:extLst>
            </p:cNvPr>
            <p:cNvSpPr txBox="1"/>
            <p:nvPr/>
          </p:nvSpPr>
          <p:spPr>
            <a:xfrm>
              <a:off x="1070382" y="2377363"/>
              <a:ext cx="1825289" cy="633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Container N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DF0C311-FE40-4B09-8898-2977B1E04E8B}"/>
              </a:ext>
            </a:extLst>
          </p:cNvPr>
          <p:cNvGrpSpPr/>
          <p:nvPr/>
        </p:nvGrpSpPr>
        <p:grpSpPr>
          <a:xfrm>
            <a:off x="7873706" y="1450885"/>
            <a:ext cx="1831882" cy="3337316"/>
            <a:chOff x="6286152" y="1514003"/>
            <a:chExt cx="2055303" cy="41572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90587A-4076-4508-9013-E284D5D3B5BA}"/>
                </a:ext>
              </a:extLst>
            </p:cNvPr>
            <p:cNvGrpSpPr/>
            <p:nvPr/>
          </p:nvGrpSpPr>
          <p:grpSpPr>
            <a:xfrm>
              <a:off x="6286152" y="1514003"/>
              <a:ext cx="2055303" cy="4157251"/>
              <a:chOff x="864066" y="1790539"/>
              <a:chExt cx="2055303" cy="160490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389CFB-31E6-41EB-BF24-EF564F43604C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41057-038C-4D75-ACD0-5CCCE6C15B80}"/>
                  </a:ext>
                </a:extLst>
              </p:cNvPr>
              <p:cNvSpPr txBox="1"/>
              <p:nvPr/>
            </p:nvSpPr>
            <p:spPr>
              <a:xfrm>
                <a:off x="995492" y="1790539"/>
                <a:ext cx="1901120" cy="142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 Azure Pool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3353BC-8E9F-476D-A5DC-A98FF6ABF06F}"/>
                </a:ext>
              </a:extLst>
            </p:cNvPr>
            <p:cNvGrpSpPr/>
            <p:nvPr/>
          </p:nvGrpSpPr>
          <p:grpSpPr>
            <a:xfrm>
              <a:off x="6625368" y="3064476"/>
              <a:ext cx="1298031" cy="682074"/>
              <a:chOff x="864066" y="1991677"/>
              <a:chExt cx="2055303" cy="140376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F36324-266D-48AF-A352-F572CE99A590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F989B7-9FEB-4B5B-9D4A-FC93EF0D3A5E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633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Container 2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98F30EA-E6C6-4753-9197-07D333BD9792}"/>
                </a:ext>
              </a:extLst>
            </p:cNvPr>
            <p:cNvGrpSpPr/>
            <p:nvPr/>
          </p:nvGrpSpPr>
          <p:grpSpPr>
            <a:xfrm>
              <a:off x="6603267" y="2192007"/>
              <a:ext cx="1298031" cy="682074"/>
              <a:chOff x="864066" y="1991677"/>
              <a:chExt cx="2055303" cy="140376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45809F5-DD81-40B6-AC3A-8CA563FD25C4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EDCE83-2F4A-4BBC-8AFA-89F750ABD34E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633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Container 1</a:t>
                </a:r>
              </a:p>
            </p:txBody>
          </p:sp>
        </p:grp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961CFB-07E2-45CB-88AB-2DE0C37BD929}"/>
              </a:ext>
            </a:extLst>
          </p:cNvPr>
          <p:cNvCxnSpPr>
            <a:cxnSpLocks/>
            <a:stCxn id="6" idx="3"/>
            <a:endCxn id="52" idx="1"/>
          </p:cNvCxnSpPr>
          <p:nvPr/>
        </p:nvCxnSpPr>
        <p:spPr>
          <a:xfrm flipV="1">
            <a:off x="3528711" y="2553992"/>
            <a:ext cx="2176354" cy="141146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3513F-5C52-4F2F-9AFE-CB2AD39EC7E1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>
            <a:off x="3528711" y="3965457"/>
            <a:ext cx="2189330" cy="7907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6695D4-01EF-4439-B1FB-E37C090291F9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503037" y="2162530"/>
            <a:ext cx="409861" cy="129332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771307-EE6C-4CA0-A1DF-5334189AE457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>
            <a:off x="8754513" y="3243107"/>
            <a:ext cx="31698" cy="703491"/>
          </a:xfrm>
          <a:prstGeom prst="line">
            <a:avLst/>
          </a:prstGeom>
          <a:ln w="38100">
            <a:solidFill>
              <a:schemeClr val="tx1">
                <a:alpha val="7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E4E5B-65B7-4BDF-B9D0-474E8318A798}"/>
              </a:ext>
            </a:extLst>
          </p:cNvPr>
          <p:cNvGrpSpPr/>
          <p:nvPr/>
        </p:nvGrpSpPr>
        <p:grpSpPr>
          <a:xfrm>
            <a:off x="5308291" y="1450885"/>
            <a:ext cx="1831882" cy="3350789"/>
            <a:chOff x="9349535" y="1507007"/>
            <a:chExt cx="2055303" cy="417403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592FE44-F4FA-433D-BD75-24CFF297E6EA}"/>
                </a:ext>
              </a:extLst>
            </p:cNvPr>
            <p:cNvGrpSpPr/>
            <p:nvPr/>
          </p:nvGrpSpPr>
          <p:grpSpPr>
            <a:xfrm>
              <a:off x="9349535" y="1507007"/>
              <a:ext cx="2055303" cy="4174033"/>
              <a:chOff x="864066" y="1784060"/>
              <a:chExt cx="2055303" cy="161138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376EE8F-578E-431D-A71F-9FA9552E5429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158F3A-F190-4B8F-943A-E42A855FFCD6}"/>
                  </a:ext>
                </a:extLst>
              </p:cNvPr>
              <p:cNvSpPr txBox="1"/>
              <p:nvPr/>
            </p:nvSpPr>
            <p:spPr>
              <a:xfrm>
                <a:off x="864067" y="1784060"/>
                <a:ext cx="2055302" cy="142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 Gates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6DF4FD3-BF2B-4185-B84C-BF805A801281}"/>
                </a:ext>
              </a:extLst>
            </p:cNvPr>
            <p:cNvGrpSpPr/>
            <p:nvPr/>
          </p:nvGrpSpPr>
          <p:grpSpPr>
            <a:xfrm>
              <a:off x="9794701" y="2291009"/>
              <a:ext cx="1298031" cy="1180246"/>
              <a:chOff x="841013" y="1886538"/>
              <a:chExt cx="2055303" cy="14037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952BAA-FC57-4DCE-BD28-1697A10A4416}"/>
                  </a:ext>
                </a:extLst>
              </p:cNvPr>
              <p:cNvSpPr/>
              <p:nvPr/>
            </p:nvSpPr>
            <p:spPr>
              <a:xfrm>
                <a:off x="841013" y="1886538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3278191-9363-403F-ADBD-4731D4DB09EA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36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Scenario 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862540C-51B2-43F7-B9B8-9F652446328B}"/>
                </a:ext>
              </a:extLst>
            </p:cNvPr>
            <p:cNvGrpSpPr/>
            <p:nvPr/>
          </p:nvGrpSpPr>
          <p:grpSpPr>
            <a:xfrm>
              <a:off x="9809259" y="4147761"/>
              <a:ext cx="1298031" cy="1180246"/>
              <a:chOff x="864066" y="1991677"/>
              <a:chExt cx="2055303" cy="140376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D3F16AA-E5C1-4C2F-B087-06339FEBE857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807988A-C5F0-4858-930C-BD39668E6519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36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Scenario N</a:t>
                </a:r>
              </a:p>
            </p:txBody>
          </p:sp>
        </p:grpSp>
      </p:grpSp>
      <p:pic>
        <p:nvPicPr>
          <p:cNvPr id="79" name="Graphic 78" descr="Users">
            <a:extLst>
              <a:ext uri="{FF2B5EF4-FFF2-40B4-BE49-F238E27FC236}">
                <a16:creationId xmlns:a16="http://schemas.microsoft.com/office/drawing/2014/main" id="{D5BF4837-7D49-4A24-AD37-9A9785652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116741"/>
            <a:ext cx="1329674" cy="104578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7F29222-7B35-47F2-85E7-B944718CB142}"/>
              </a:ext>
            </a:extLst>
          </p:cNvPr>
          <p:cNvSpPr txBox="1"/>
          <p:nvPr/>
        </p:nvSpPr>
        <p:spPr>
          <a:xfrm>
            <a:off x="852930" y="884255"/>
            <a:ext cx="1102423" cy="296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9B8EDC5-1587-4AD6-BB22-20BBE9AC564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528711" y="2946244"/>
            <a:ext cx="2146460" cy="101921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FFD799-493C-4969-83C0-969053E1D34A}"/>
              </a:ext>
            </a:extLst>
          </p:cNvPr>
          <p:cNvCxnSpPr>
            <a:cxnSpLocks/>
            <a:stCxn id="79" idx="2"/>
            <a:endCxn id="6" idx="0"/>
          </p:cNvCxnSpPr>
          <p:nvPr/>
        </p:nvCxnSpPr>
        <p:spPr>
          <a:xfrm>
            <a:off x="1503037" y="2162530"/>
            <a:ext cx="1079419" cy="127086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2CC1D2D-51F9-4E40-9618-92B052EDCD23}"/>
              </a:ext>
            </a:extLst>
          </p:cNvPr>
          <p:cNvSpPr txBox="1"/>
          <p:nvPr/>
        </p:nvSpPr>
        <p:spPr>
          <a:xfrm rot="3215660">
            <a:off x="1591962" y="2493067"/>
            <a:ext cx="17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Pull Requests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3B4A1AB-9D34-4D27-B790-045AB437876C}"/>
              </a:ext>
            </a:extLst>
          </p:cNvPr>
          <p:cNvCxnSpPr>
            <a:cxnSpLocks/>
            <a:stCxn id="52" idx="2"/>
            <a:endCxn id="63" idx="0"/>
          </p:cNvCxnSpPr>
          <p:nvPr/>
        </p:nvCxnSpPr>
        <p:spPr>
          <a:xfrm>
            <a:off x="6283530" y="3027725"/>
            <a:ext cx="12975" cy="543079"/>
          </a:xfrm>
          <a:prstGeom prst="line">
            <a:avLst/>
          </a:prstGeom>
          <a:ln w="38100">
            <a:solidFill>
              <a:schemeClr val="tx1">
                <a:alpha val="7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0B70955-2F03-4E25-BD78-86CA276B77B8}"/>
              </a:ext>
            </a:extLst>
          </p:cNvPr>
          <p:cNvCxnSpPr>
            <a:cxnSpLocks/>
            <a:stCxn id="53" idx="3"/>
            <a:endCxn id="33" idx="1"/>
          </p:cNvCxnSpPr>
          <p:nvPr/>
        </p:nvCxnSpPr>
        <p:spPr>
          <a:xfrm flipV="1">
            <a:off x="6861631" y="2268941"/>
            <a:ext cx="1294719" cy="266135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8E59197-68BC-4AC7-AA90-5D1FB52C4674}"/>
              </a:ext>
            </a:extLst>
          </p:cNvPr>
          <p:cNvCxnSpPr>
            <a:cxnSpLocks/>
            <a:stCxn id="53" idx="3"/>
            <a:endCxn id="30" idx="1"/>
          </p:cNvCxnSpPr>
          <p:nvPr/>
        </p:nvCxnSpPr>
        <p:spPr>
          <a:xfrm>
            <a:off x="6861631" y="2535076"/>
            <a:ext cx="1346115" cy="168529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2BCF8A7-FDC5-445E-83AD-8B13EB49757F}"/>
              </a:ext>
            </a:extLst>
          </p:cNvPr>
          <p:cNvCxnSpPr>
            <a:cxnSpLocks/>
            <a:stCxn id="53" idx="3"/>
            <a:endCxn id="18" idx="1"/>
          </p:cNvCxnSpPr>
          <p:nvPr/>
        </p:nvCxnSpPr>
        <p:spPr>
          <a:xfrm>
            <a:off x="6861631" y="2535076"/>
            <a:ext cx="1314417" cy="43425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97FFD3E-9D04-4317-B720-71F51886F830}"/>
              </a:ext>
            </a:extLst>
          </p:cNvPr>
          <p:cNvCxnSpPr>
            <a:cxnSpLocks/>
            <a:stCxn id="64" idx="3"/>
            <a:endCxn id="18" idx="1"/>
          </p:cNvCxnSpPr>
          <p:nvPr/>
        </p:nvCxnSpPr>
        <p:spPr>
          <a:xfrm flipV="1">
            <a:off x="6861630" y="2969333"/>
            <a:ext cx="1314418" cy="985325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92DD019-96E5-4C17-A3B3-DEE49F4EF839}"/>
              </a:ext>
            </a:extLst>
          </p:cNvPr>
          <p:cNvCxnSpPr>
            <a:cxnSpLocks/>
            <a:stCxn id="64" idx="3"/>
            <a:endCxn id="33" idx="1"/>
          </p:cNvCxnSpPr>
          <p:nvPr/>
        </p:nvCxnSpPr>
        <p:spPr>
          <a:xfrm flipV="1">
            <a:off x="6861630" y="2268941"/>
            <a:ext cx="1294720" cy="168571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D56E9CE-4B35-4E7D-AB08-591BA6DEF9C0}"/>
              </a:ext>
            </a:extLst>
          </p:cNvPr>
          <p:cNvCxnSpPr>
            <a:cxnSpLocks/>
            <a:stCxn id="64" idx="3"/>
            <a:endCxn id="30" idx="1"/>
          </p:cNvCxnSpPr>
          <p:nvPr/>
        </p:nvCxnSpPr>
        <p:spPr>
          <a:xfrm>
            <a:off x="6861630" y="3954658"/>
            <a:ext cx="1346116" cy="26571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rrow: Bent 126">
            <a:extLst>
              <a:ext uri="{FF2B5EF4-FFF2-40B4-BE49-F238E27FC236}">
                <a16:creationId xmlns:a16="http://schemas.microsoft.com/office/drawing/2014/main" id="{FAFFDC6E-60F2-475F-BB51-FD213BF8397C}"/>
              </a:ext>
            </a:extLst>
          </p:cNvPr>
          <p:cNvSpPr/>
          <p:nvPr/>
        </p:nvSpPr>
        <p:spPr>
          <a:xfrm rot="5400000">
            <a:off x="9118488" y="3484707"/>
            <a:ext cx="2221876" cy="1084077"/>
          </a:xfrm>
          <a:prstGeom prst="ben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1FD479B-911D-4E5C-88C0-16817CFC1D9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28711" y="3965457"/>
            <a:ext cx="2280088" cy="55181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B78E184-987D-4A9F-817B-E66CFF82EE6C}"/>
              </a:ext>
            </a:extLst>
          </p:cNvPr>
          <p:cNvSpPr txBox="1"/>
          <p:nvPr/>
        </p:nvSpPr>
        <p:spPr>
          <a:xfrm rot="19298972">
            <a:off x="3777350" y="2786609"/>
            <a:ext cx="1554365" cy="296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References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F7B7CC3-8D97-4190-B62F-0DC0ACD48962}"/>
              </a:ext>
            </a:extLst>
          </p:cNvPr>
          <p:cNvGrpSpPr/>
          <p:nvPr/>
        </p:nvGrpSpPr>
        <p:grpSpPr>
          <a:xfrm>
            <a:off x="9044346" y="5195664"/>
            <a:ext cx="1892510" cy="1064122"/>
            <a:chOff x="3730513" y="916722"/>
            <a:chExt cx="2055303" cy="1403768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BCAAD66-8B4B-4E19-8B2C-732A6F14D2EA}"/>
                </a:ext>
              </a:extLst>
            </p:cNvPr>
            <p:cNvSpPr/>
            <p:nvPr/>
          </p:nvSpPr>
          <p:spPr>
            <a:xfrm>
              <a:off x="3730513" y="916722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41DF82A-0AE9-4950-8C6C-43983E181566}"/>
                </a:ext>
              </a:extLst>
            </p:cNvPr>
            <p:cNvSpPr txBox="1"/>
            <p:nvPr/>
          </p:nvSpPr>
          <p:spPr>
            <a:xfrm>
              <a:off x="4100016" y="1361929"/>
              <a:ext cx="1316295" cy="391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Stores</a:t>
              </a:r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50D23DC-3A69-4E5C-942C-D5FAA87D89F0}"/>
              </a:ext>
            </a:extLst>
          </p:cNvPr>
          <p:cNvSpPr/>
          <p:nvPr/>
        </p:nvSpPr>
        <p:spPr>
          <a:xfrm>
            <a:off x="5256004" y="5201474"/>
            <a:ext cx="1892510" cy="10641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0" name="Chart 159">
            <a:extLst>
              <a:ext uri="{FF2B5EF4-FFF2-40B4-BE49-F238E27FC236}">
                <a16:creationId xmlns:a16="http://schemas.microsoft.com/office/drawing/2014/main" id="{CED45898-F2B3-4938-B083-8DA59D64CD11}"/>
              </a:ext>
            </a:extLst>
          </p:cNvPr>
          <p:cNvGraphicFramePr/>
          <p:nvPr/>
        </p:nvGraphicFramePr>
        <p:xfrm>
          <a:off x="5567255" y="5201474"/>
          <a:ext cx="1363345" cy="68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1" name="TextBox 160">
            <a:extLst>
              <a:ext uri="{FF2B5EF4-FFF2-40B4-BE49-F238E27FC236}">
                <a16:creationId xmlns:a16="http://schemas.microsoft.com/office/drawing/2014/main" id="{CB87AE40-53F8-4495-B724-6F4302F53332}"/>
              </a:ext>
            </a:extLst>
          </p:cNvPr>
          <p:cNvSpPr txBox="1"/>
          <p:nvPr/>
        </p:nvSpPr>
        <p:spPr>
          <a:xfrm>
            <a:off x="5328679" y="5819217"/>
            <a:ext cx="189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 Dashboards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A6F7748-A5FB-4E52-BC60-ED638A39A673}"/>
              </a:ext>
            </a:extLst>
          </p:cNvPr>
          <p:cNvCxnSpPr>
            <a:stCxn id="155" idx="1"/>
            <a:endCxn id="158" idx="3"/>
          </p:cNvCxnSpPr>
          <p:nvPr/>
        </p:nvCxnSpPr>
        <p:spPr>
          <a:xfrm flipH="1">
            <a:off x="7148514" y="5727725"/>
            <a:ext cx="1895832" cy="581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C3A16A13-7E57-44BA-BD88-877F9D2359CA}"/>
              </a:ext>
            </a:extLst>
          </p:cNvPr>
          <p:cNvCxnSpPr>
            <a:cxnSpLocks/>
            <a:stCxn id="49" idx="2"/>
            <a:endCxn id="6" idx="2"/>
          </p:cNvCxnSpPr>
          <p:nvPr/>
        </p:nvCxnSpPr>
        <p:spPr>
          <a:xfrm rot="5400000" flipH="1">
            <a:off x="4251266" y="2828708"/>
            <a:ext cx="304156" cy="3641776"/>
          </a:xfrm>
          <a:prstGeom prst="bentConnector3">
            <a:avLst>
              <a:gd name="adj1" fmla="val -75159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04CDF6-2FBC-413A-BC44-DAE2E743AC06}"/>
              </a:ext>
            </a:extLst>
          </p:cNvPr>
          <p:cNvSpPr/>
          <p:nvPr/>
        </p:nvSpPr>
        <p:spPr>
          <a:xfrm>
            <a:off x="4963888" y="1180744"/>
            <a:ext cx="2553709" cy="385771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1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2C78-9FFE-426E-A95F-3C8AA652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43"/>
            <a:ext cx="10515600" cy="806779"/>
          </a:xfrm>
        </p:spPr>
        <p:txBody>
          <a:bodyPr/>
          <a:lstStyle/>
          <a:p>
            <a:pPr algn="ctr"/>
            <a:r>
              <a:rPr lang="en-US" dirty="0"/>
              <a:t>Perf Gates as our guards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4D04A-99F6-4CB9-9438-DDB0FA96AF88}"/>
              </a:ext>
            </a:extLst>
          </p:cNvPr>
          <p:cNvGrpSpPr/>
          <p:nvPr/>
        </p:nvGrpSpPr>
        <p:grpSpPr>
          <a:xfrm>
            <a:off x="1636201" y="3433396"/>
            <a:ext cx="1892510" cy="1064122"/>
            <a:chOff x="3730513" y="916722"/>
            <a:chExt cx="2055303" cy="14037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BD72C9-61C9-4200-B23D-2592954E22C1}"/>
                </a:ext>
              </a:extLst>
            </p:cNvPr>
            <p:cNvSpPr/>
            <p:nvPr/>
          </p:nvSpPr>
          <p:spPr>
            <a:xfrm>
              <a:off x="3730513" y="916722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BEB427-98BD-497E-9E57-7E265EC70B30}"/>
                </a:ext>
              </a:extLst>
            </p:cNvPr>
            <p:cNvSpPr txBox="1"/>
            <p:nvPr/>
          </p:nvSpPr>
          <p:spPr>
            <a:xfrm>
              <a:off x="4164893" y="1423045"/>
              <a:ext cx="1197440" cy="391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 Builders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CBDEC5-A89D-42F4-9A14-79B979288E45}"/>
              </a:ext>
            </a:extLst>
          </p:cNvPr>
          <p:cNvSpPr txBox="1"/>
          <p:nvPr/>
        </p:nvSpPr>
        <p:spPr>
          <a:xfrm>
            <a:off x="6848275" y="3362343"/>
            <a:ext cx="164650" cy="247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B8536D-EED4-4C46-8C50-F8E8AC94C96A}"/>
              </a:ext>
            </a:extLst>
          </p:cNvPr>
          <p:cNvGrpSpPr/>
          <p:nvPr/>
        </p:nvGrpSpPr>
        <p:grpSpPr>
          <a:xfrm>
            <a:off x="8207746" y="3946598"/>
            <a:ext cx="1156929" cy="547549"/>
            <a:chOff x="864066" y="1991677"/>
            <a:chExt cx="2055303" cy="14037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C964BF-534C-42BA-9F7C-AD4B3F13842B}"/>
                </a:ext>
              </a:extLst>
            </p:cNvPr>
            <p:cNvSpPr/>
            <p:nvPr/>
          </p:nvSpPr>
          <p:spPr>
            <a:xfrm>
              <a:off x="864066" y="1991677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DD239B-B585-4372-893C-A6FA45699FC8}"/>
                </a:ext>
              </a:extLst>
            </p:cNvPr>
            <p:cNvSpPr txBox="1"/>
            <p:nvPr/>
          </p:nvSpPr>
          <p:spPr>
            <a:xfrm>
              <a:off x="1070382" y="2377363"/>
              <a:ext cx="1825289" cy="633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Container N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DF0C311-FE40-4B09-8898-2977B1E04E8B}"/>
              </a:ext>
            </a:extLst>
          </p:cNvPr>
          <p:cNvGrpSpPr/>
          <p:nvPr/>
        </p:nvGrpSpPr>
        <p:grpSpPr>
          <a:xfrm>
            <a:off x="7873706" y="1450885"/>
            <a:ext cx="1831882" cy="3337316"/>
            <a:chOff x="6286152" y="1514003"/>
            <a:chExt cx="2055303" cy="41572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90587A-4076-4508-9013-E284D5D3B5BA}"/>
                </a:ext>
              </a:extLst>
            </p:cNvPr>
            <p:cNvGrpSpPr/>
            <p:nvPr/>
          </p:nvGrpSpPr>
          <p:grpSpPr>
            <a:xfrm>
              <a:off x="6286152" y="1514003"/>
              <a:ext cx="2055303" cy="4157251"/>
              <a:chOff x="864066" y="1790539"/>
              <a:chExt cx="2055303" cy="160490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389CFB-31E6-41EB-BF24-EF564F43604C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41057-038C-4D75-ACD0-5CCCE6C15B80}"/>
                  </a:ext>
                </a:extLst>
              </p:cNvPr>
              <p:cNvSpPr txBox="1"/>
              <p:nvPr/>
            </p:nvSpPr>
            <p:spPr>
              <a:xfrm>
                <a:off x="995492" y="1790539"/>
                <a:ext cx="1901120" cy="142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 Azure Pool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3353BC-8E9F-476D-A5DC-A98FF6ABF06F}"/>
                </a:ext>
              </a:extLst>
            </p:cNvPr>
            <p:cNvGrpSpPr/>
            <p:nvPr/>
          </p:nvGrpSpPr>
          <p:grpSpPr>
            <a:xfrm>
              <a:off x="6625368" y="3064476"/>
              <a:ext cx="1298031" cy="682074"/>
              <a:chOff x="864066" y="1991677"/>
              <a:chExt cx="2055303" cy="140376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F36324-266D-48AF-A352-F572CE99A590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F989B7-9FEB-4B5B-9D4A-FC93EF0D3A5E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633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Container 2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98F30EA-E6C6-4753-9197-07D333BD9792}"/>
                </a:ext>
              </a:extLst>
            </p:cNvPr>
            <p:cNvGrpSpPr/>
            <p:nvPr/>
          </p:nvGrpSpPr>
          <p:grpSpPr>
            <a:xfrm>
              <a:off x="6603267" y="2192007"/>
              <a:ext cx="1298031" cy="682074"/>
              <a:chOff x="864066" y="1991677"/>
              <a:chExt cx="2055303" cy="140376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45809F5-DD81-40B6-AC3A-8CA563FD25C4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EDCE83-2F4A-4BBC-8AFA-89F750ABD34E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633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Container 1</a:t>
                </a:r>
              </a:p>
            </p:txBody>
          </p:sp>
        </p:grp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961CFB-07E2-45CB-88AB-2DE0C37BD929}"/>
              </a:ext>
            </a:extLst>
          </p:cNvPr>
          <p:cNvCxnSpPr>
            <a:cxnSpLocks/>
            <a:stCxn id="6" idx="3"/>
            <a:endCxn id="52" idx="1"/>
          </p:cNvCxnSpPr>
          <p:nvPr/>
        </p:nvCxnSpPr>
        <p:spPr>
          <a:xfrm flipV="1">
            <a:off x="3528711" y="2553992"/>
            <a:ext cx="2176354" cy="141146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3513F-5C52-4F2F-9AFE-CB2AD39EC7E1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>
            <a:off x="3528711" y="3965457"/>
            <a:ext cx="2189330" cy="7907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6695D4-01EF-4439-B1FB-E37C090291F9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503037" y="2162530"/>
            <a:ext cx="409861" cy="129332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771307-EE6C-4CA0-A1DF-5334189AE457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>
            <a:off x="8754513" y="3243107"/>
            <a:ext cx="31698" cy="703491"/>
          </a:xfrm>
          <a:prstGeom prst="line">
            <a:avLst/>
          </a:prstGeom>
          <a:ln w="38100">
            <a:solidFill>
              <a:schemeClr val="tx1">
                <a:alpha val="7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E4E5B-65B7-4BDF-B9D0-474E8318A798}"/>
              </a:ext>
            </a:extLst>
          </p:cNvPr>
          <p:cNvGrpSpPr/>
          <p:nvPr/>
        </p:nvGrpSpPr>
        <p:grpSpPr>
          <a:xfrm>
            <a:off x="5308291" y="1450885"/>
            <a:ext cx="1831882" cy="3350789"/>
            <a:chOff x="9349535" y="1507007"/>
            <a:chExt cx="2055303" cy="417403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592FE44-F4FA-433D-BD75-24CFF297E6EA}"/>
                </a:ext>
              </a:extLst>
            </p:cNvPr>
            <p:cNvGrpSpPr/>
            <p:nvPr/>
          </p:nvGrpSpPr>
          <p:grpSpPr>
            <a:xfrm>
              <a:off x="9349535" y="1507007"/>
              <a:ext cx="2055303" cy="4174033"/>
              <a:chOff x="864066" y="1784060"/>
              <a:chExt cx="2055303" cy="161138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376EE8F-578E-431D-A71F-9FA9552E5429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158F3A-F190-4B8F-943A-E42A855FFCD6}"/>
                  </a:ext>
                </a:extLst>
              </p:cNvPr>
              <p:cNvSpPr txBox="1"/>
              <p:nvPr/>
            </p:nvSpPr>
            <p:spPr>
              <a:xfrm>
                <a:off x="864067" y="1784060"/>
                <a:ext cx="2055302" cy="142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 Gates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6DF4FD3-BF2B-4185-B84C-BF805A801281}"/>
                </a:ext>
              </a:extLst>
            </p:cNvPr>
            <p:cNvGrpSpPr/>
            <p:nvPr/>
          </p:nvGrpSpPr>
          <p:grpSpPr>
            <a:xfrm>
              <a:off x="9794701" y="2291009"/>
              <a:ext cx="1298031" cy="1180246"/>
              <a:chOff x="841013" y="1886538"/>
              <a:chExt cx="2055303" cy="14037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952BAA-FC57-4DCE-BD28-1697A10A4416}"/>
                  </a:ext>
                </a:extLst>
              </p:cNvPr>
              <p:cNvSpPr/>
              <p:nvPr/>
            </p:nvSpPr>
            <p:spPr>
              <a:xfrm>
                <a:off x="841013" y="1886538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3278191-9363-403F-ADBD-4731D4DB09EA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36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Scenario 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862540C-51B2-43F7-B9B8-9F652446328B}"/>
                </a:ext>
              </a:extLst>
            </p:cNvPr>
            <p:cNvGrpSpPr/>
            <p:nvPr/>
          </p:nvGrpSpPr>
          <p:grpSpPr>
            <a:xfrm>
              <a:off x="9809259" y="4147761"/>
              <a:ext cx="1298031" cy="1180246"/>
              <a:chOff x="864066" y="1991677"/>
              <a:chExt cx="2055303" cy="140376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D3F16AA-E5C1-4C2F-B087-06339FEBE857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807988A-C5F0-4858-930C-BD39668E6519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36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Scenario N</a:t>
                </a:r>
              </a:p>
            </p:txBody>
          </p:sp>
        </p:grpSp>
      </p:grpSp>
      <p:pic>
        <p:nvPicPr>
          <p:cNvPr id="79" name="Graphic 78" descr="Users">
            <a:extLst>
              <a:ext uri="{FF2B5EF4-FFF2-40B4-BE49-F238E27FC236}">
                <a16:creationId xmlns:a16="http://schemas.microsoft.com/office/drawing/2014/main" id="{D5BF4837-7D49-4A24-AD37-9A9785652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116741"/>
            <a:ext cx="1329674" cy="104578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7F29222-7B35-47F2-85E7-B944718CB142}"/>
              </a:ext>
            </a:extLst>
          </p:cNvPr>
          <p:cNvSpPr txBox="1"/>
          <p:nvPr/>
        </p:nvSpPr>
        <p:spPr>
          <a:xfrm>
            <a:off x="852930" y="884255"/>
            <a:ext cx="1102423" cy="296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9B8EDC5-1587-4AD6-BB22-20BBE9AC564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528711" y="2946244"/>
            <a:ext cx="2146460" cy="101921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FFD799-493C-4969-83C0-969053E1D34A}"/>
              </a:ext>
            </a:extLst>
          </p:cNvPr>
          <p:cNvCxnSpPr>
            <a:cxnSpLocks/>
            <a:stCxn id="79" idx="2"/>
            <a:endCxn id="6" idx="0"/>
          </p:cNvCxnSpPr>
          <p:nvPr/>
        </p:nvCxnSpPr>
        <p:spPr>
          <a:xfrm>
            <a:off x="1503037" y="2162530"/>
            <a:ext cx="1079419" cy="127086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2CC1D2D-51F9-4E40-9618-92B052EDCD23}"/>
              </a:ext>
            </a:extLst>
          </p:cNvPr>
          <p:cNvSpPr txBox="1"/>
          <p:nvPr/>
        </p:nvSpPr>
        <p:spPr>
          <a:xfrm rot="3215660">
            <a:off x="1591962" y="2493067"/>
            <a:ext cx="17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Pull Requests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3B4A1AB-9D34-4D27-B790-045AB437876C}"/>
              </a:ext>
            </a:extLst>
          </p:cNvPr>
          <p:cNvCxnSpPr>
            <a:cxnSpLocks/>
            <a:stCxn id="52" idx="2"/>
            <a:endCxn id="63" idx="0"/>
          </p:cNvCxnSpPr>
          <p:nvPr/>
        </p:nvCxnSpPr>
        <p:spPr>
          <a:xfrm>
            <a:off x="6283530" y="3027725"/>
            <a:ext cx="12975" cy="543079"/>
          </a:xfrm>
          <a:prstGeom prst="line">
            <a:avLst/>
          </a:prstGeom>
          <a:ln w="38100">
            <a:solidFill>
              <a:schemeClr val="tx1">
                <a:alpha val="7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0B70955-2F03-4E25-BD78-86CA276B77B8}"/>
              </a:ext>
            </a:extLst>
          </p:cNvPr>
          <p:cNvCxnSpPr>
            <a:cxnSpLocks/>
            <a:stCxn id="53" idx="3"/>
            <a:endCxn id="33" idx="1"/>
          </p:cNvCxnSpPr>
          <p:nvPr/>
        </p:nvCxnSpPr>
        <p:spPr>
          <a:xfrm flipV="1">
            <a:off x="6861631" y="2268941"/>
            <a:ext cx="1294719" cy="266135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8E59197-68BC-4AC7-AA90-5D1FB52C4674}"/>
              </a:ext>
            </a:extLst>
          </p:cNvPr>
          <p:cNvCxnSpPr>
            <a:cxnSpLocks/>
            <a:stCxn id="53" idx="3"/>
            <a:endCxn id="30" idx="1"/>
          </p:cNvCxnSpPr>
          <p:nvPr/>
        </p:nvCxnSpPr>
        <p:spPr>
          <a:xfrm>
            <a:off x="6861631" y="2535076"/>
            <a:ext cx="1346115" cy="168529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2BCF8A7-FDC5-445E-83AD-8B13EB49757F}"/>
              </a:ext>
            </a:extLst>
          </p:cNvPr>
          <p:cNvCxnSpPr>
            <a:cxnSpLocks/>
            <a:stCxn id="53" idx="3"/>
            <a:endCxn id="18" idx="1"/>
          </p:cNvCxnSpPr>
          <p:nvPr/>
        </p:nvCxnSpPr>
        <p:spPr>
          <a:xfrm>
            <a:off x="6861631" y="2535076"/>
            <a:ext cx="1314417" cy="43425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97FFD3E-9D04-4317-B720-71F51886F830}"/>
              </a:ext>
            </a:extLst>
          </p:cNvPr>
          <p:cNvCxnSpPr>
            <a:cxnSpLocks/>
            <a:stCxn id="64" idx="3"/>
            <a:endCxn id="18" idx="1"/>
          </p:cNvCxnSpPr>
          <p:nvPr/>
        </p:nvCxnSpPr>
        <p:spPr>
          <a:xfrm flipV="1">
            <a:off x="6861630" y="2969333"/>
            <a:ext cx="1314418" cy="985325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92DD019-96E5-4C17-A3B3-DEE49F4EF839}"/>
              </a:ext>
            </a:extLst>
          </p:cNvPr>
          <p:cNvCxnSpPr>
            <a:cxnSpLocks/>
            <a:stCxn id="64" idx="3"/>
            <a:endCxn id="33" idx="1"/>
          </p:cNvCxnSpPr>
          <p:nvPr/>
        </p:nvCxnSpPr>
        <p:spPr>
          <a:xfrm flipV="1">
            <a:off x="6861630" y="2268941"/>
            <a:ext cx="1294720" cy="168571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D56E9CE-4B35-4E7D-AB08-591BA6DEF9C0}"/>
              </a:ext>
            </a:extLst>
          </p:cNvPr>
          <p:cNvCxnSpPr>
            <a:cxnSpLocks/>
            <a:stCxn id="64" idx="3"/>
            <a:endCxn id="30" idx="1"/>
          </p:cNvCxnSpPr>
          <p:nvPr/>
        </p:nvCxnSpPr>
        <p:spPr>
          <a:xfrm>
            <a:off x="6861630" y="3954658"/>
            <a:ext cx="1346116" cy="26571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rrow: Bent 126">
            <a:extLst>
              <a:ext uri="{FF2B5EF4-FFF2-40B4-BE49-F238E27FC236}">
                <a16:creationId xmlns:a16="http://schemas.microsoft.com/office/drawing/2014/main" id="{FAFFDC6E-60F2-475F-BB51-FD213BF8397C}"/>
              </a:ext>
            </a:extLst>
          </p:cNvPr>
          <p:cNvSpPr/>
          <p:nvPr/>
        </p:nvSpPr>
        <p:spPr>
          <a:xfrm rot="5400000">
            <a:off x="9118488" y="3484707"/>
            <a:ext cx="2221876" cy="1084077"/>
          </a:xfrm>
          <a:prstGeom prst="ben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1FD479B-911D-4E5C-88C0-16817CFC1D9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28711" y="3965457"/>
            <a:ext cx="2280088" cy="55181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B78E184-987D-4A9F-817B-E66CFF82EE6C}"/>
              </a:ext>
            </a:extLst>
          </p:cNvPr>
          <p:cNvSpPr txBox="1"/>
          <p:nvPr/>
        </p:nvSpPr>
        <p:spPr>
          <a:xfrm rot="19298972">
            <a:off x="3777350" y="2786609"/>
            <a:ext cx="1554365" cy="296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References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F7B7CC3-8D97-4190-B62F-0DC0ACD48962}"/>
              </a:ext>
            </a:extLst>
          </p:cNvPr>
          <p:cNvGrpSpPr/>
          <p:nvPr/>
        </p:nvGrpSpPr>
        <p:grpSpPr>
          <a:xfrm>
            <a:off x="9044346" y="5195664"/>
            <a:ext cx="1892510" cy="1064122"/>
            <a:chOff x="3730513" y="916722"/>
            <a:chExt cx="2055303" cy="1403768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BCAAD66-8B4B-4E19-8B2C-732A6F14D2EA}"/>
                </a:ext>
              </a:extLst>
            </p:cNvPr>
            <p:cNvSpPr/>
            <p:nvPr/>
          </p:nvSpPr>
          <p:spPr>
            <a:xfrm>
              <a:off x="3730513" y="916722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41DF82A-0AE9-4950-8C6C-43983E181566}"/>
                </a:ext>
              </a:extLst>
            </p:cNvPr>
            <p:cNvSpPr txBox="1"/>
            <p:nvPr/>
          </p:nvSpPr>
          <p:spPr>
            <a:xfrm>
              <a:off x="4100016" y="1361929"/>
              <a:ext cx="1316295" cy="391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Stores</a:t>
              </a:r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50D23DC-3A69-4E5C-942C-D5FAA87D89F0}"/>
              </a:ext>
            </a:extLst>
          </p:cNvPr>
          <p:cNvSpPr/>
          <p:nvPr/>
        </p:nvSpPr>
        <p:spPr>
          <a:xfrm>
            <a:off x="5256004" y="5201474"/>
            <a:ext cx="1892510" cy="10641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0" name="Chart 159">
            <a:extLst>
              <a:ext uri="{FF2B5EF4-FFF2-40B4-BE49-F238E27FC236}">
                <a16:creationId xmlns:a16="http://schemas.microsoft.com/office/drawing/2014/main" id="{CED45898-F2B3-4938-B083-8DA59D64CD11}"/>
              </a:ext>
            </a:extLst>
          </p:cNvPr>
          <p:cNvGraphicFramePr/>
          <p:nvPr/>
        </p:nvGraphicFramePr>
        <p:xfrm>
          <a:off x="5567255" y="5201474"/>
          <a:ext cx="1363345" cy="68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1" name="TextBox 160">
            <a:extLst>
              <a:ext uri="{FF2B5EF4-FFF2-40B4-BE49-F238E27FC236}">
                <a16:creationId xmlns:a16="http://schemas.microsoft.com/office/drawing/2014/main" id="{CB87AE40-53F8-4495-B724-6F4302F53332}"/>
              </a:ext>
            </a:extLst>
          </p:cNvPr>
          <p:cNvSpPr txBox="1"/>
          <p:nvPr/>
        </p:nvSpPr>
        <p:spPr>
          <a:xfrm>
            <a:off x="5328679" y="5819217"/>
            <a:ext cx="189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 Dashboards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A6F7748-A5FB-4E52-BC60-ED638A39A673}"/>
              </a:ext>
            </a:extLst>
          </p:cNvPr>
          <p:cNvCxnSpPr>
            <a:stCxn id="155" idx="1"/>
            <a:endCxn id="158" idx="3"/>
          </p:cNvCxnSpPr>
          <p:nvPr/>
        </p:nvCxnSpPr>
        <p:spPr>
          <a:xfrm flipH="1">
            <a:off x="7148514" y="5727725"/>
            <a:ext cx="1895832" cy="581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C3A16A13-7E57-44BA-BD88-877F9D2359CA}"/>
              </a:ext>
            </a:extLst>
          </p:cNvPr>
          <p:cNvCxnSpPr>
            <a:cxnSpLocks/>
            <a:stCxn id="49" idx="2"/>
            <a:endCxn id="6" idx="2"/>
          </p:cNvCxnSpPr>
          <p:nvPr/>
        </p:nvCxnSpPr>
        <p:spPr>
          <a:xfrm rot="5400000" flipH="1">
            <a:off x="4251266" y="2828708"/>
            <a:ext cx="304156" cy="3641776"/>
          </a:xfrm>
          <a:prstGeom prst="bentConnector3">
            <a:avLst>
              <a:gd name="adj1" fmla="val -75159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3FC823-2367-482C-AD29-9C54A2814630}"/>
              </a:ext>
            </a:extLst>
          </p:cNvPr>
          <p:cNvSpPr/>
          <p:nvPr/>
        </p:nvSpPr>
        <p:spPr>
          <a:xfrm>
            <a:off x="7496073" y="1030322"/>
            <a:ext cx="2559991" cy="397657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2C78-9FFE-426E-A95F-3C8AA652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43"/>
            <a:ext cx="10515600" cy="806779"/>
          </a:xfrm>
        </p:spPr>
        <p:txBody>
          <a:bodyPr/>
          <a:lstStyle/>
          <a:p>
            <a:pPr algn="ctr"/>
            <a:r>
              <a:rPr lang="en-US" dirty="0"/>
              <a:t>Perf Gates as our guards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4D04A-99F6-4CB9-9438-DDB0FA96AF88}"/>
              </a:ext>
            </a:extLst>
          </p:cNvPr>
          <p:cNvGrpSpPr/>
          <p:nvPr/>
        </p:nvGrpSpPr>
        <p:grpSpPr>
          <a:xfrm>
            <a:off x="1636201" y="3433396"/>
            <a:ext cx="1892510" cy="1064122"/>
            <a:chOff x="3730513" y="916722"/>
            <a:chExt cx="2055303" cy="14037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BD72C9-61C9-4200-B23D-2592954E22C1}"/>
                </a:ext>
              </a:extLst>
            </p:cNvPr>
            <p:cNvSpPr/>
            <p:nvPr/>
          </p:nvSpPr>
          <p:spPr>
            <a:xfrm>
              <a:off x="3730513" y="916722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BEB427-98BD-497E-9E57-7E265EC70B30}"/>
                </a:ext>
              </a:extLst>
            </p:cNvPr>
            <p:cNvSpPr txBox="1"/>
            <p:nvPr/>
          </p:nvSpPr>
          <p:spPr>
            <a:xfrm>
              <a:off x="4164893" y="1423045"/>
              <a:ext cx="1197440" cy="391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 Builders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CBDEC5-A89D-42F4-9A14-79B979288E45}"/>
              </a:ext>
            </a:extLst>
          </p:cNvPr>
          <p:cNvSpPr txBox="1"/>
          <p:nvPr/>
        </p:nvSpPr>
        <p:spPr>
          <a:xfrm>
            <a:off x="6848275" y="3362343"/>
            <a:ext cx="164650" cy="247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B8536D-EED4-4C46-8C50-F8E8AC94C96A}"/>
              </a:ext>
            </a:extLst>
          </p:cNvPr>
          <p:cNvGrpSpPr/>
          <p:nvPr/>
        </p:nvGrpSpPr>
        <p:grpSpPr>
          <a:xfrm>
            <a:off x="8207746" y="3946598"/>
            <a:ext cx="1200213" cy="547549"/>
            <a:chOff x="864066" y="1991677"/>
            <a:chExt cx="2132198" cy="14037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C964BF-534C-42BA-9F7C-AD4B3F13842B}"/>
                </a:ext>
              </a:extLst>
            </p:cNvPr>
            <p:cNvSpPr/>
            <p:nvPr/>
          </p:nvSpPr>
          <p:spPr>
            <a:xfrm>
              <a:off x="864066" y="1991677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DD239B-B585-4372-893C-A6FA45699FC8}"/>
                </a:ext>
              </a:extLst>
            </p:cNvPr>
            <p:cNvSpPr txBox="1"/>
            <p:nvPr/>
          </p:nvSpPr>
          <p:spPr>
            <a:xfrm>
              <a:off x="1070382" y="2377362"/>
              <a:ext cx="1925882" cy="789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Container N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DF0C311-FE40-4B09-8898-2977B1E04E8B}"/>
              </a:ext>
            </a:extLst>
          </p:cNvPr>
          <p:cNvGrpSpPr/>
          <p:nvPr/>
        </p:nvGrpSpPr>
        <p:grpSpPr>
          <a:xfrm>
            <a:off x="7873706" y="1450885"/>
            <a:ext cx="1831882" cy="3337316"/>
            <a:chOff x="6286152" y="1514003"/>
            <a:chExt cx="2055303" cy="41572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90587A-4076-4508-9013-E284D5D3B5BA}"/>
                </a:ext>
              </a:extLst>
            </p:cNvPr>
            <p:cNvGrpSpPr/>
            <p:nvPr/>
          </p:nvGrpSpPr>
          <p:grpSpPr>
            <a:xfrm>
              <a:off x="6286152" y="1514003"/>
              <a:ext cx="2055303" cy="4157251"/>
              <a:chOff x="864066" y="1790539"/>
              <a:chExt cx="2055303" cy="160490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389CFB-31E6-41EB-BF24-EF564F43604C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41057-038C-4D75-ACD0-5CCCE6C15B80}"/>
                  </a:ext>
                </a:extLst>
              </p:cNvPr>
              <p:cNvSpPr txBox="1"/>
              <p:nvPr/>
            </p:nvSpPr>
            <p:spPr>
              <a:xfrm>
                <a:off x="995492" y="1790539"/>
                <a:ext cx="1901120" cy="142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 Azure Pool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3353BC-8E9F-476D-A5DC-A98FF6ABF06F}"/>
                </a:ext>
              </a:extLst>
            </p:cNvPr>
            <p:cNvGrpSpPr/>
            <p:nvPr/>
          </p:nvGrpSpPr>
          <p:grpSpPr>
            <a:xfrm>
              <a:off x="6625368" y="3064476"/>
              <a:ext cx="1298031" cy="682074"/>
              <a:chOff x="864066" y="1991677"/>
              <a:chExt cx="2055303" cy="140376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F36324-266D-48AF-A352-F572CE99A590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F989B7-9FEB-4B5B-9D4A-FC93EF0D3A5E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633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Container 2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98F30EA-E6C6-4753-9197-07D333BD9792}"/>
                </a:ext>
              </a:extLst>
            </p:cNvPr>
            <p:cNvGrpSpPr/>
            <p:nvPr/>
          </p:nvGrpSpPr>
          <p:grpSpPr>
            <a:xfrm>
              <a:off x="6603267" y="2192007"/>
              <a:ext cx="1298031" cy="682074"/>
              <a:chOff x="864066" y="1991677"/>
              <a:chExt cx="2055303" cy="140376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45809F5-DD81-40B6-AC3A-8CA563FD25C4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EDCE83-2F4A-4BBC-8AFA-89F750ABD34E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633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Container 1</a:t>
                </a:r>
              </a:p>
            </p:txBody>
          </p:sp>
        </p:grp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961CFB-07E2-45CB-88AB-2DE0C37BD929}"/>
              </a:ext>
            </a:extLst>
          </p:cNvPr>
          <p:cNvCxnSpPr>
            <a:cxnSpLocks/>
            <a:stCxn id="6" idx="3"/>
            <a:endCxn id="52" idx="1"/>
          </p:cNvCxnSpPr>
          <p:nvPr/>
        </p:nvCxnSpPr>
        <p:spPr>
          <a:xfrm flipV="1">
            <a:off x="3528711" y="2553992"/>
            <a:ext cx="2176354" cy="141146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3513F-5C52-4F2F-9AFE-CB2AD39EC7E1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>
            <a:off x="3528711" y="3965457"/>
            <a:ext cx="2189330" cy="7907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6695D4-01EF-4439-B1FB-E37C090291F9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503037" y="2162530"/>
            <a:ext cx="409861" cy="129332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771307-EE6C-4CA0-A1DF-5334189AE457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>
            <a:off x="8754513" y="3243107"/>
            <a:ext cx="31698" cy="703491"/>
          </a:xfrm>
          <a:prstGeom prst="line">
            <a:avLst/>
          </a:prstGeom>
          <a:ln w="38100">
            <a:solidFill>
              <a:schemeClr val="tx1">
                <a:alpha val="7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E4E5B-65B7-4BDF-B9D0-474E8318A798}"/>
              </a:ext>
            </a:extLst>
          </p:cNvPr>
          <p:cNvGrpSpPr/>
          <p:nvPr/>
        </p:nvGrpSpPr>
        <p:grpSpPr>
          <a:xfrm>
            <a:off x="5308291" y="1450885"/>
            <a:ext cx="1831882" cy="3350789"/>
            <a:chOff x="9349535" y="1507007"/>
            <a:chExt cx="2055303" cy="417403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592FE44-F4FA-433D-BD75-24CFF297E6EA}"/>
                </a:ext>
              </a:extLst>
            </p:cNvPr>
            <p:cNvGrpSpPr/>
            <p:nvPr/>
          </p:nvGrpSpPr>
          <p:grpSpPr>
            <a:xfrm>
              <a:off x="9349535" y="1507007"/>
              <a:ext cx="2055303" cy="4174033"/>
              <a:chOff x="864066" y="1784060"/>
              <a:chExt cx="2055303" cy="161138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376EE8F-578E-431D-A71F-9FA9552E5429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158F3A-F190-4B8F-943A-E42A855FFCD6}"/>
                  </a:ext>
                </a:extLst>
              </p:cNvPr>
              <p:cNvSpPr txBox="1"/>
              <p:nvPr/>
            </p:nvSpPr>
            <p:spPr>
              <a:xfrm>
                <a:off x="864067" y="1784060"/>
                <a:ext cx="2055302" cy="142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 Gates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6DF4FD3-BF2B-4185-B84C-BF805A801281}"/>
                </a:ext>
              </a:extLst>
            </p:cNvPr>
            <p:cNvGrpSpPr/>
            <p:nvPr/>
          </p:nvGrpSpPr>
          <p:grpSpPr>
            <a:xfrm>
              <a:off x="9794701" y="2291009"/>
              <a:ext cx="1298031" cy="1180246"/>
              <a:chOff x="841013" y="1886538"/>
              <a:chExt cx="2055303" cy="14037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952BAA-FC57-4DCE-BD28-1697A10A4416}"/>
                  </a:ext>
                </a:extLst>
              </p:cNvPr>
              <p:cNvSpPr/>
              <p:nvPr/>
            </p:nvSpPr>
            <p:spPr>
              <a:xfrm>
                <a:off x="841013" y="1886538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3278191-9363-403F-ADBD-4731D4DB09EA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36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Scenario 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862540C-51B2-43F7-B9B8-9F652446328B}"/>
                </a:ext>
              </a:extLst>
            </p:cNvPr>
            <p:cNvGrpSpPr/>
            <p:nvPr/>
          </p:nvGrpSpPr>
          <p:grpSpPr>
            <a:xfrm>
              <a:off x="9809259" y="4147761"/>
              <a:ext cx="1298031" cy="1180246"/>
              <a:chOff x="864066" y="1991677"/>
              <a:chExt cx="2055303" cy="140376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D3F16AA-E5C1-4C2F-B087-06339FEBE857}"/>
                  </a:ext>
                </a:extLst>
              </p:cNvPr>
              <p:cNvSpPr/>
              <p:nvPr/>
            </p:nvSpPr>
            <p:spPr>
              <a:xfrm>
                <a:off x="864066" y="1991677"/>
                <a:ext cx="2055303" cy="140376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807988A-C5F0-4858-930C-BD39668E6519}"/>
                  </a:ext>
                </a:extLst>
              </p:cNvPr>
              <p:cNvSpPr txBox="1"/>
              <p:nvPr/>
            </p:nvSpPr>
            <p:spPr>
              <a:xfrm>
                <a:off x="1070382" y="2377363"/>
                <a:ext cx="1825289" cy="36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Scenario N</a:t>
                </a:r>
              </a:p>
            </p:txBody>
          </p:sp>
        </p:grpSp>
      </p:grpSp>
      <p:pic>
        <p:nvPicPr>
          <p:cNvPr id="79" name="Graphic 78" descr="Users">
            <a:extLst>
              <a:ext uri="{FF2B5EF4-FFF2-40B4-BE49-F238E27FC236}">
                <a16:creationId xmlns:a16="http://schemas.microsoft.com/office/drawing/2014/main" id="{D5BF4837-7D49-4A24-AD37-9A9785652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116741"/>
            <a:ext cx="1329674" cy="104578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7F29222-7B35-47F2-85E7-B944718CB142}"/>
              </a:ext>
            </a:extLst>
          </p:cNvPr>
          <p:cNvSpPr txBox="1"/>
          <p:nvPr/>
        </p:nvSpPr>
        <p:spPr>
          <a:xfrm>
            <a:off x="852930" y="884255"/>
            <a:ext cx="1102423" cy="296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9B8EDC5-1587-4AD6-BB22-20BBE9AC564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528711" y="2946244"/>
            <a:ext cx="2146460" cy="101921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FFD799-493C-4969-83C0-969053E1D34A}"/>
              </a:ext>
            </a:extLst>
          </p:cNvPr>
          <p:cNvCxnSpPr>
            <a:cxnSpLocks/>
            <a:stCxn id="79" idx="2"/>
            <a:endCxn id="6" idx="0"/>
          </p:cNvCxnSpPr>
          <p:nvPr/>
        </p:nvCxnSpPr>
        <p:spPr>
          <a:xfrm>
            <a:off x="1503037" y="2162530"/>
            <a:ext cx="1079419" cy="127086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2CC1D2D-51F9-4E40-9618-92B052EDCD23}"/>
              </a:ext>
            </a:extLst>
          </p:cNvPr>
          <p:cNvSpPr txBox="1"/>
          <p:nvPr/>
        </p:nvSpPr>
        <p:spPr>
          <a:xfrm rot="3215660">
            <a:off x="1591962" y="2493067"/>
            <a:ext cx="17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Pull Requests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3B4A1AB-9D34-4D27-B790-045AB437876C}"/>
              </a:ext>
            </a:extLst>
          </p:cNvPr>
          <p:cNvCxnSpPr>
            <a:cxnSpLocks/>
            <a:stCxn id="52" idx="2"/>
            <a:endCxn id="63" idx="0"/>
          </p:cNvCxnSpPr>
          <p:nvPr/>
        </p:nvCxnSpPr>
        <p:spPr>
          <a:xfrm>
            <a:off x="6283530" y="3027725"/>
            <a:ext cx="12975" cy="543079"/>
          </a:xfrm>
          <a:prstGeom prst="line">
            <a:avLst/>
          </a:prstGeom>
          <a:ln w="38100">
            <a:solidFill>
              <a:schemeClr val="tx1">
                <a:alpha val="7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0B70955-2F03-4E25-BD78-86CA276B77B8}"/>
              </a:ext>
            </a:extLst>
          </p:cNvPr>
          <p:cNvCxnSpPr>
            <a:cxnSpLocks/>
            <a:stCxn id="53" idx="3"/>
            <a:endCxn id="33" idx="1"/>
          </p:cNvCxnSpPr>
          <p:nvPr/>
        </p:nvCxnSpPr>
        <p:spPr>
          <a:xfrm flipV="1">
            <a:off x="6861631" y="2268941"/>
            <a:ext cx="1294719" cy="266135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8E59197-68BC-4AC7-AA90-5D1FB52C4674}"/>
              </a:ext>
            </a:extLst>
          </p:cNvPr>
          <p:cNvCxnSpPr>
            <a:cxnSpLocks/>
            <a:stCxn id="53" idx="3"/>
            <a:endCxn id="30" idx="1"/>
          </p:cNvCxnSpPr>
          <p:nvPr/>
        </p:nvCxnSpPr>
        <p:spPr>
          <a:xfrm>
            <a:off x="6861631" y="2535076"/>
            <a:ext cx="1346115" cy="168529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2BCF8A7-FDC5-445E-83AD-8B13EB49757F}"/>
              </a:ext>
            </a:extLst>
          </p:cNvPr>
          <p:cNvCxnSpPr>
            <a:cxnSpLocks/>
            <a:stCxn id="53" idx="3"/>
            <a:endCxn id="18" idx="1"/>
          </p:cNvCxnSpPr>
          <p:nvPr/>
        </p:nvCxnSpPr>
        <p:spPr>
          <a:xfrm>
            <a:off x="6861631" y="2535076"/>
            <a:ext cx="1314417" cy="43425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97FFD3E-9D04-4317-B720-71F51886F830}"/>
              </a:ext>
            </a:extLst>
          </p:cNvPr>
          <p:cNvCxnSpPr>
            <a:cxnSpLocks/>
            <a:stCxn id="64" idx="3"/>
            <a:endCxn id="18" idx="1"/>
          </p:cNvCxnSpPr>
          <p:nvPr/>
        </p:nvCxnSpPr>
        <p:spPr>
          <a:xfrm flipV="1">
            <a:off x="6861630" y="2969333"/>
            <a:ext cx="1314418" cy="985325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92DD019-96E5-4C17-A3B3-DEE49F4EF839}"/>
              </a:ext>
            </a:extLst>
          </p:cNvPr>
          <p:cNvCxnSpPr>
            <a:cxnSpLocks/>
            <a:stCxn id="64" idx="3"/>
            <a:endCxn id="33" idx="1"/>
          </p:cNvCxnSpPr>
          <p:nvPr/>
        </p:nvCxnSpPr>
        <p:spPr>
          <a:xfrm flipV="1">
            <a:off x="6861630" y="2268941"/>
            <a:ext cx="1294720" cy="168571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D56E9CE-4B35-4E7D-AB08-591BA6DEF9C0}"/>
              </a:ext>
            </a:extLst>
          </p:cNvPr>
          <p:cNvCxnSpPr>
            <a:cxnSpLocks/>
            <a:stCxn id="64" idx="3"/>
            <a:endCxn id="30" idx="1"/>
          </p:cNvCxnSpPr>
          <p:nvPr/>
        </p:nvCxnSpPr>
        <p:spPr>
          <a:xfrm>
            <a:off x="6861630" y="3954658"/>
            <a:ext cx="1346116" cy="26571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rrow: Bent 126">
            <a:extLst>
              <a:ext uri="{FF2B5EF4-FFF2-40B4-BE49-F238E27FC236}">
                <a16:creationId xmlns:a16="http://schemas.microsoft.com/office/drawing/2014/main" id="{FAFFDC6E-60F2-475F-BB51-FD213BF8397C}"/>
              </a:ext>
            </a:extLst>
          </p:cNvPr>
          <p:cNvSpPr/>
          <p:nvPr/>
        </p:nvSpPr>
        <p:spPr>
          <a:xfrm rot="5400000">
            <a:off x="9118488" y="3484707"/>
            <a:ext cx="2221876" cy="1084077"/>
          </a:xfrm>
          <a:prstGeom prst="ben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1FD479B-911D-4E5C-88C0-16817CFC1D9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28711" y="3965457"/>
            <a:ext cx="2280088" cy="55181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B78E184-987D-4A9F-817B-E66CFF82EE6C}"/>
              </a:ext>
            </a:extLst>
          </p:cNvPr>
          <p:cNvSpPr txBox="1"/>
          <p:nvPr/>
        </p:nvSpPr>
        <p:spPr>
          <a:xfrm rot="19298972">
            <a:off x="3777350" y="2786609"/>
            <a:ext cx="1554365" cy="296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References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F7B7CC3-8D97-4190-B62F-0DC0ACD48962}"/>
              </a:ext>
            </a:extLst>
          </p:cNvPr>
          <p:cNvGrpSpPr/>
          <p:nvPr/>
        </p:nvGrpSpPr>
        <p:grpSpPr>
          <a:xfrm>
            <a:off x="9044346" y="5195664"/>
            <a:ext cx="1892510" cy="1064122"/>
            <a:chOff x="3730513" y="916722"/>
            <a:chExt cx="2055303" cy="1403768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BCAAD66-8B4B-4E19-8B2C-732A6F14D2EA}"/>
                </a:ext>
              </a:extLst>
            </p:cNvPr>
            <p:cNvSpPr/>
            <p:nvPr/>
          </p:nvSpPr>
          <p:spPr>
            <a:xfrm>
              <a:off x="3730513" y="916722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41DF82A-0AE9-4950-8C6C-43983E181566}"/>
                </a:ext>
              </a:extLst>
            </p:cNvPr>
            <p:cNvSpPr txBox="1"/>
            <p:nvPr/>
          </p:nvSpPr>
          <p:spPr>
            <a:xfrm>
              <a:off x="4100016" y="1361929"/>
              <a:ext cx="1316295" cy="391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Stores</a:t>
              </a:r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50D23DC-3A69-4E5C-942C-D5FAA87D89F0}"/>
              </a:ext>
            </a:extLst>
          </p:cNvPr>
          <p:cNvSpPr/>
          <p:nvPr/>
        </p:nvSpPr>
        <p:spPr>
          <a:xfrm>
            <a:off x="5256004" y="5201474"/>
            <a:ext cx="1892510" cy="10641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0" name="Chart 159">
            <a:extLst>
              <a:ext uri="{FF2B5EF4-FFF2-40B4-BE49-F238E27FC236}">
                <a16:creationId xmlns:a16="http://schemas.microsoft.com/office/drawing/2014/main" id="{CED45898-F2B3-4938-B083-8DA59D64CD11}"/>
              </a:ext>
            </a:extLst>
          </p:cNvPr>
          <p:cNvGraphicFramePr/>
          <p:nvPr/>
        </p:nvGraphicFramePr>
        <p:xfrm>
          <a:off x="5567255" y="5201474"/>
          <a:ext cx="1363345" cy="68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1" name="TextBox 160">
            <a:extLst>
              <a:ext uri="{FF2B5EF4-FFF2-40B4-BE49-F238E27FC236}">
                <a16:creationId xmlns:a16="http://schemas.microsoft.com/office/drawing/2014/main" id="{CB87AE40-53F8-4495-B724-6F4302F53332}"/>
              </a:ext>
            </a:extLst>
          </p:cNvPr>
          <p:cNvSpPr txBox="1"/>
          <p:nvPr/>
        </p:nvSpPr>
        <p:spPr>
          <a:xfrm>
            <a:off x="5328679" y="5819217"/>
            <a:ext cx="189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 Dashboards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A6F7748-A5FB-4E52-BC60-ED638A39A673}"/>
              </a:ext>
            </a:extLst>
          </p:cNvPr>
          <p:cNvCxnSpPr>
            <a:stCxn id="155" idx="1"/>
            <a:endCxn id="158" idx="3"/>
          </p:cNvCxnSpPr>
          <p:nvPr/>
        </p:nvCxnSpPr>
        <p:spPr>
          <a:xfrm flipH="1">
            <a:off x="7148514" y="5727725"/>
            <a:ext cx="1895832" cy="581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C3A16A13-7E57-44BA-BD88-877F9D2359CA}"/>
              </a:ext>
            </a:extLst>
          </p:cNvPr>
          <p:cNvCxnSpPr>
            <a:cxnSpLocks/>
            <a:stCxn id="49" idx="2"/>
            <a:endCxn id="6" idx="2"/>
          </p:cNvCxnSpPr>
          <p:nvPr/>
        </p:nvCxnSpPr>
        <p:spPr>
          <a:xfrm rot="5400000" flipH="1">
            <a:off x="4251266" y="2828708"/>
            <a:ext cx="304156" cy="3641776"/>
          </a:xfrm>
          <a:prstGeom prst="bentConnector3">
            <a:avLst>
              <a:gd name="adj1" fmla="val -75159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B0BA9D-4C85-4DF8-A170-1A4151A3EA1D}"/>
              </a:ext>
            </a:extLst>
          </p:cNvPr>
          <p:cNvSpPr txBox="1"/>
          <p:nvPr/>
        </p:nvSpPr>
        <p:spPr>
          <a:xfrm>
            <a:off x="3627268" y="4617794"/>
            <a:ext cx="12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</a:rPr>
              <a:t>PASS</a:t>
            </a:r>
            <a:r>
              <a:rPr lang="en-US" dirty="0"/>
              <a:t> / </a:t>
            </a:r>
            <a:r>
              <a:rPr lang="en-US" dirty="0">
                <a:highlight>
                  <a:srgbClr val="FF0000"/>
                </a:highlight>
              </a:rPr>
              <a:t>FAIL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9EE202-330B-4018-958D-420DA8E5B066}"/>
              </a:ext>
            </a:extLst>
          </p:cNvPr>
          <p:cNvSpPr/>
          <p:nvPr/>
        </p:nvSpPr>
        <p:spPr>
          <a:xfrm>
            <a:off x="3464634" y="4481653"/>
            <a:ext cx="1588999" cy="72406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3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1631-C86C-4401-9641-5F7C70B6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33" y="34044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Client Metrics collection pipeline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3E2B3F-B611-4FB9-9F83-0A1C4A2915BD}"/>
              </a:ext>
            </a:extLst>
          </p:cNvPr>
          <p:cNvGrpSpPr/>
          <p:nvPr/>
        </p:nvGrpSpPr>
        <p:grpSpPr>
          <a:xfrm>
            <a:off x="1016458" y="2144077"/>
            <a:ext cx="2055311" cy="3636234"/>
            <a:chOff x="864058" y="1991677"/>
            <a:chExt cx="2055311" cy="140376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49FFE4-2289-4F15-BF2A-3669E8E6AF5E}"/>
                </a:ext>
              </a:extLst>
            </p:cNvPr>
            <p:cNvSpPr/>
            <p:nvPr/>
          </p:nvSpPr>
          <p:spPr>
            <a:xfrm>
              <a:off x="864066" y="1991677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00F5E6-12EB-463C-948A-AC13737B207E}"/>
                </a:ext>
              </a:extLst>
            </p:cNvPr>
            <p:cNvSpPr txBox="1"/>
            <p:nvPr/>
          </p:nvSpPr>
          <p:spPr>
            <a:xfrm>
              <a:off x="864058" y="2154079"/>
              <a:ext cx="2055303" cy="142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Client Browser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995CFE-29A1-4E61-B95F-DCD8B397FB22}"/>
              </a:ext>
            </a:extLst>
          </p:cNvPr>
          <p:cNvGrpSpPr/>
          <p:nvPr/>
        </p:nvGrpSpPr>
        <p:grpSpPr>
          <a:xfrm>
            <a:off x="3747998" y="3318648"/>
            <a:ext cx="2057184" cy="1403768"/>
            <a:chOff x="860305" y="1974419"/>
            <a:chExt cx="2057184" cy="14037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0E6AB3D-3D3C-410F-8A56-E4F8924D9535}"/>
                </a:ext>
              </a:extLst>
            </p:cNvPr>
            <p:cNvSpPr/>
            <p:nvPr/>
          </p:nvSpPr>
          <p:spPr>
            <a:xfrm>
              <a:off x="862186" y="1974419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A46E2D-7259-48C4-95B6-78FE7D46BC7D}"/>
                </a:ext>
              </a:extLst>
            </p:cNvPr>
            <p:cNvSpPr txBox="1"/>
            <p:nvPr/>
          </p:nvSpPr>
          <p:spPr>
            <a:xfrm>
              <a:off x="860305" y="2482226"/>
              <a:ext cx="204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Collector Service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203DE9-53D5-46CA-AB6D-89421CA7D4C1}"/>
              </a:ext>
            </a:extLst>
          </p:cNvPr>
          <p:cNvGrpSpPr/>
          <p:nvPr/>
        </p:nvGrpSpPr>
        <p:grpSpPr>
          <a:xfrm>
            <a:off x="6644902" y="1684195"/>
            <a:ext cx="2055303" cy="1403768"/>
            <a:chOff x="864066" y="1991677"/>
            <a:chExt cx="2055303" cy="140376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58E0E8-F8ED-43DA-947D-8E5F980C0C9C}"/>
                </a:ext>
              </a:extLst>
            </p:cNvPr>
            <p:cNvSpPr/>
            <p:nvPr/>
          </p:nvSpPr>
          <p:spPr>
            <a:xfrm>
              <a:off x="864066" y="1991677"/>
              <a:ext cx="2055303" cy="14037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233B7-F458-44FB-BD95-2AE77EE44832}"/>
                </a:ext>
              </a:extLst>
            </p:cNvPr>
            <p:cNvSpPr txBox="1"/>
            <p:nvPr/>
          </p:nvSpPr>
          <p:spPr>
            <a:xfrm>
              <a:off x="864066" y="2482226"/>
              <a:ext cx="2055303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Persistent Store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(Cold Storage)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155CC6-8B86-4881-A806-811CD7AA6758}"/>
              </a:ext>
            </a:extLst>
          </p:cNvPr>
          <p:cNvGrpSpPr/>
          <p:nvPr/>
        </p:nvGrpSpPr>
        <p:grpSpPr>
          <a:xfrm>
            <a:off x="9802642" y="2045080"/>
            <a:ext cx="2055303" cy="3562750"/>
            <a:chOff x="864066" y="1991677"/>
            <a:chExt cx="2055303" cy="140376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68501F-25C4-4B0E-8FBB-98A8E69664F5}"/>
                </a:ext>
              </a:extLst>
            </p:cNvPr>
            <p:cNvSpPr/>
            <p:nvPr/>
          </p:nvSpPr>
          <p:spPr>
            <a:xfrm>
              <a:off x="864066" y="1991677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8C8AC-6052-4BE4-89B5-C3FCCBC2A47A}"/>
                </a:ext>
              </a:extLst>
            </p:cNvPr>
            <p:cNvSpPr txBox="1"/>
            <p:nvPr/>
          </p:nvSpPr>
          <p:spPr>
            <a:xfrm>
              <a:off x="1041388" y="2072827"/>
              <a:ext cx="1712874" cy="254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br>
                <a:rPr lang="en-US" dirty="0"/>
              </a:br>
              <a:r>
                <a:rPr lang="en-US" dirty="0"/>
                <a:t>Dashboards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9987C-E794-4931-A896-54FE75E8478C}"/>
              </a:ext>
            </a:extLst>
          </p:cNvPr>
          <p:cNvGrpSpPr/>
          <p:nvPr/>
        </p:nvGrpSpPr>
        <p:grpSpPr>
          <a:xfrm>
            <a:off x="1402484" y="3167074"/>
            <a:ext cx="1298030" cy="682074"/>
            <a:chOff x="864066" y="1991677"/>
            <a:chExt cx="2055303" cy="14037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C20503-1068-46A4-9593-B47B2355E9BA}"/>
                </a:ext>
              </a:extLst>
            </p:cNvPr>
            <p:cNvSpPr/>
            <p:nvPr/>
          </p:nvSpPr>
          <p:spPr>
            <a:xfrm>
              <a:off x="864066" y="1991677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998FA5-1C68-4964-9301-F62E6770A3A7}"/>
                </a:ext>
              </a:extLst>
            </p:cNvPr>
            <p:cNvSpPr txBox="1"/>
            <p:nvPr/>
          </p:nvSpPr>
          <p:spPr>
            <a:xfrm>
              <a:off x="1032771" y="2155795"/>
              <a:ext cx="1845574" cy="107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Scenario </a:t>
              </a:r>
              <a:br>
                <a:rPr lang="en-US" sz="1400" dirty="0"/>
              </a:br>
              <a:r>
                <a:rPr lang="en-US" sz="1400" dirty="0"/>
                <a:t>Collector SDK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EA66142-87C4-47ED-A1A1-3A343964BB85}"/>
              </a:ext>
            </a:extLst>
          </p:cNvPr>
          <p:cNvGrpSpPr/>
          <p:nvPr/>
        </p:nvGrpSpPr>
        <p:grpSpPr>
          <a:xfrm>
            <a:off x="1402484" y="4826989"/>
            <a:ext cx="1298030" cy="682074"/>
            <a:chOff x="864066" y="1991677"/>
            <a:chExt cx="2055303" cy="140376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B19E060-E97A-42E6-AED5-B379B36A327C}"/>
                </a:ext>
              </a:extLst>
            </p:cNvPr>
            <p:cNvSpPr/>
            <p:nvPr/>
          </p:nvSpPr>
          <p:spPr>
            <a:xfrm>
              <a:off x="864066" y="1991677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85B933-AC30-439E-B1F6-66D334B2EC42}"/>
                </a:ext>
              </a:extLst>
            </p:cNvPr>
            <p:cNvSpPr txBox="1"/>
            <p:nvPr/>
          </p:nvSpPr>
          <p:spPr>
            <a:xfrm>
              <a:off x="1021721" y="2377363"/>
              <a:ext cx="1786484" cy="633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WebWorkers</a:t>
              </a:r>
              <a:endParaRPr lang="en-US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8C125B-789E-47BB-9899-7F591520FC74}"/>
              </a:ext>
            </a:extLst>
          </p:cNvPr>
          <p:cNvGrpSpPr/>
          <p:nvPr/>
        </p:nvGrpSpPr>
        <p:grpSpPr>
          <a:xfrm>
            <a:off x="1395098" y="3988295"/>
            <a:ext cx="1298031" cy="682074"/>
            <a:chOff x="864066" y="1991677"/>
            <a:chExt cx="2055303" cy="140376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E714B13-07C2-4463-8FA1-70EF0F352EDA}"/>
                </a:ext>
              </a:extLst>
            </p:cNvPr>
            <p:cNvSpPr/>
            <p:nvPr/>
          </p:nvSpPr>
          <p:spPr>
            <a:xfrm>
              <a:off x="864066" y="1991677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BC34317-9731-4AD8-B523-15E01F9A4B9B}"/>
                </a:ext>
              </a:extLst>
            </p:cNvPr>
            <p:cNvSpPr txBox="1"/>
            <p:nvPr/>
          </p:nvSpPr>
          <p:spPr>
            <a:xfrm>
              <a:off x="1220968" y="2377363"/>
              <a:ext cx="1255190" cy="633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IndexDB</a:t>
              </a:r>
              <a:endParaRPr lang="en-US" sz="1400" dirty="0"/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05CB27A-F916-473D-9704-86067B8A7C41}"/>
              </a:ext>
            </a:extLst>
          </p:cNvPr>
          <p:cNvSpPr/>
          <p:nvPr/>
        </p:nvSpPr>
        <p:spPr>
          <a:xfrm>
            <a:off x="3071761" y="3770037"/>
            <a:ext cx="678118" cy="34103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E1A14AEE-B2AE-4B18-959B-D886A03376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465430"/>
              </p:ext>
            </p:extLst>
          </p:nvPr>
        </p:nvGraphicFramePr>
        <p:xfrm>
          <a:off x="10115047" y="3310673"/>
          <a:ext cx="1529622" cy="997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B2BDF490-028B-4573-9CB9-FA984EDB9690}"/>
              </a:ext>
            </a:extLst>
          </p:cNvPr>
          <p:cNvGrpSpPr/>
          <p:nvPr/>
        </p:nvGrpSpPr>
        <p:grpSpPr>
          <a:xfrm>
            <a:off x="10187193" y="4759970"/>
            <a:ext cx="1385330" cy="682074"/>
            <a:chOff x="864066" y="1991677"/>
            <a:chExt cx="2193533" cy="140376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17EC4B2-C3F7-46A7-B58E-3CA3D3247633}"/>
                </a:ext>
              </a:extLst>
            </p:cNvPr>
            <p:cNvSpPr/>
            <p:nvPr/>
          </p:nvSpPr>
          <p:spPr>
            <a:xfrm>
              <a:off x="864066" y="1991677"/>
              <a:ext cx="2055303" cy="140376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A6173F-B4B1-4A9E-9DDF-6794F4FAD0E8}"/>
                </a:ext>
              </a:extLst>
            </p:cNvPr>
            <p:cNvSpPr txBox="1"/>
            <p:nvPr/>
          </p:nvSpPr>
          <p:spPr>
            <a:xfrm>
              <a:off x="960134" y="2113248"/>
              <a:ext cx="2097465" cy="107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Monitoring /</a:t>
              </a:r>
            </a:p>
            <a:p>
              <a:r>
                <a:rPr lang="en-US" sz="1400" dirty="0"/>
                <a:t>Alerting System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BE558BA-EACB-4A61-8EA4-12A32D0268F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5805182" y="2497910"/>
            <a:ext cx="839720" cy="152262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8E5F967-7EA4-4C63-AA41-47A84863B133}"/>
              </a:ext>
            </a:extLst>
          </p:cNvPr>
          <p:cNvGrpSpPr/>
          <p:nvPr/>
        </p:nvGrpSpPr>
        <p:grpSpPr>
          <a:xfrm>
            <a:off x="6694537" y="4707887"/>
            <a:ext cx="2080454" cy="1602971"/>
            <a:chOff x="864066" y="1991677"/>
            <a:chExt cx="2055303" cy="147282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90D3AE-E23E-4DEE-81BB-064D1B2BFCF8}"/>
                </a:ext>
              </a:extLst>
            </p:cNvPr>
            <p:cNvSpPr/>
            <p:nvPr/>
          </p:nvSpPr>
          <p:spPr>
            <a:xfrm>
              <a:off x="864066" y="1991677"/>
              <a:ext cx="2055303" cy="140376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321E74-AC46-44F8-8F9D-971D44F12A59}"/>
                </a:ext>
              </a:extLst>
            </p:cNvPr>
            <p:cNvSpPr txBox="1"/>
            <p:nvPr/>
          </p:nvSpPr>
          <p:spPr>
            <a:xfrm>
              <a:off x="864066" y="2264169"/>
              <a:ext cx="205530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Real time in memory store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(hot storage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last 3-5 days)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1FFDEA-5DC7-41DC-BBE1-2DD21652CA76}"/>
              </a:ext>
            </a:extLst>
          </p:cNvPr>
          <p:cNvCxnSpPr>
            <a:cxnSpLocks/>
            <a:stCxn id="18" idx="3"/>
            <a:endCxn id="63" idx="1"/>
          </p:cNvCxnSpPr>
          <p:nvPr/>
        </p:nvCxnSpPr>
        <p:spPr>
          <a:xfrm>
            <a:off x="5805182" y="4020532"/>
            <a:ext cx="889355" cy="163712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1740FD4-F182-4D41-B4EB-93C42E12DA2F}"/>
              </a:ext>
            </a:extLst>
          </p:cNvPr>
          <p:cNvGrpSpPr/>
          <p:nvPr/>
        </p:nvGrpSpPr>
        <p:grpSpPr>
          <a:xfrm>
            <a:off x="6719688" y="3196041"/>
            <a:ext cx="2055303" cy="1462045"/>
            <a:chOff x="864066" y="1991677"/>
            <a:chExt cx="2055303" cy="1462045"/>
          </a:xfrm>
          <a:solidFill>
            <a:schemeClr val="accent6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A1B44EA-3D32-4145-8BA7-B7B4C80AEAE0}"/>
                </a:ext>
              </a:extLst>
            </p:cNvPr>
            <p:cNvSpPr/>
            <p:nvPr/>
          </p:nvSpPr>
          <p:spPr>
            <a:xfrm>
              <a:off x="864066" y="1991677"/>
              <a:ext cx="2055303" cy="14037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FB1BA9D-A878-4066-87A5-E4F9FD97A4A7}"/>
                </a:ext>
              </a:extLst>
            </p:cNvPr>
            <p:cNvSpPr txBox="1"/>
            <p:nvPr/>
          </p:nvSpPr>
          <p:spPr>
            <a:xfrm>
              <a:off x="864066" y="2253393"/>
              <a:ext cx="2055303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Specific highly performant store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(warm storage last 6 months)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6A9AB1-2530-44BB-83CB-0547AC6F4728}"/>
              </a:ext>
            </a:extLst>
          </p:cNvPr>
          <p:cNvCxnSpPr>
            <a:cxnSpLocks/>
            <a:stCxn id="18" idx="3"/>
            <a:endCxn id="70" idx="1"/>
          </p:cNvCxnSpPr>
          <p:nvPr/>
        </p:nvCxnSpPr>
        <p:spPr>
          <a:xfrm>
            <a:off x="5805182" y="4020532"/>
            <a:ext cx="914506" cy="3739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B2E3448D-F143-4F05-9023-CFDE7E62FE1A}"/>
              </a:ext>
            </a:extLst>
          </p:cNvPr>
          <p:cNvSpPr/>
          <p:nvPr/>
        </p:nvSpPr>
        <p:spPr>
          <a:xfrm>
            <a:off x="8774991" y="3586033"/>
            <a:ext cx="1077286" cy="7678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0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FD07-6F4A-47DB-B9DC-4F10FE39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Demo:</a:t>
            </a:r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https://github.com/rachitGulati/reactfoo-2018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D784C-4C39-4902-813E-02BFA4E6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References: </a:t>
            </a:r>
          </a:p>
          <a:p>
            <a:pPr lvl="1"/>
            <a:r>
              <a:rPr lang="en-US" dirty="0">
                <a:hlinkClick r:id="rId3"/>
              </a:rPr>
              <a:t>https://developers.google.com/web/tools/chrome-devtools/evaluate-performance/reference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https://chromium.googlesource.com/chromium/src/+/master/docs/memory-infra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https://docs.google.com/presentation/d/1ePz0Xbrxm0pyuDsgJrT-_y_VZqW6Ny4Cs64fvXobQIA/edit?usp=drive_web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9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AB20-6955-4EA6-920B-1E2E75EB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792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Bob do you have any questions ?</a:t>
            </a:r>
          </a:p>
        </p:txBody>
      </p:sp>
      <p:pic>
        <p:nvPicPr>
          <p:cNvPr id="6150" name="Picture 6" descr="Image result for Bob the builder cartoon">
            <a:extLst>
              <a:ext uri="{FF2B5EF4-FFF2-40B4-BE49-F238E27FC236}">
                <a16:creationId xmlns:a16="http://schemas.microsoft.com/office/drawing/2014/main" id="{6ED2E3DF-9D98-4F81-B35E-2071C8143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8" y="3548194"/>
            <a:ext cx="1611526" cy="295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03E6087B-E162-4710-B0CB-5C1218B30097}"/>
              </a:ext>
            </a:extLst>
          </p:cNvPr>
          <p:cNvSpPr/>
          <p:nvPr/>
        </p:nvSpPr>
        <p:spPr>
          <a:xfrm>
            <a:off x="3888712" y="1597687"/>
            <a:ext cx="2512088" cy="2152859"/>
          </a:xfrm>
          <a:prstGeom prst="wedgeEllipseCallout">
            <a:avLst>
              <a:gd name="adj1" fmla="val -45388"/>
              <a:gd name="adj2" fmla="val 518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me ask my friends in Q&amp;A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8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84D87A-19D5-4DD5-A5E8-9F20FD0C8A65}"/>
              </a:ext>
            </a:extLst>
          </p:cNvPr>
          <p:cNvSpPr/>
          <p:nvPr/>
        </p:nvSpPr>
        <p:spPr>
          <a:xfrm>
            <a:off x="-2" y="0"/>
            <a:ext cx="12192001" cy="3857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D966C-FFC3-452C-8568-53BDDA51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31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I am Rachit Gulati a.k.a. squiroid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E4B42-14FB-48AF-9202-887E79042D28}"/>
              </a:ext>
            </a:extLst>
          </p:cNvPr>
          <p:cNvGrpSpPr/>
          <p:nvPr/>
        </p:nvGrpSpPr>
        <p:grpSpPr>
          <a:xfrm>
            <a:off x="496933" y="4901714"/>
            <a:ext cx="11378422" cy="2682766"/>
            <a:chOff x="675604" y="5101404"/>
            <a:chExt cx="11378422" cy="26827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757DB-9997-4210-9DC6-F73891C9FE19}"/>
                </a:ext>
              </a:extLst>
            </p:cNvPr>
            <p:cNvSpPr txBox="1"/>
            <p:nvPr/>
          </p:nvSpPr>
          <p:spPr>
            <a:xfrm>
              <a:off x="5265681" y="6041149"/>
              <a:ext cx="31220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+mj-lt"/>
                </a:rPr>
                <a:t>  |    Crafting </a:t>
              </a:r>
            </a:p>
          </p:txBody>
        </p:sp>
        <p:pic>
          <p:nvPicPr>
            <p:cNvPr id="1026" name="Picture 2" descr="Image result for Microsoft">
              <a:extLst>
                <a:ext uri="{FF2B5EF4-FFF2-40B4-BE49-F238E27FC236}">
                  <a16:creationId xmlns:a16="http://schemas.microsoft.com/office/drawing/2014/main" id="{9F31A18F-DF1A-40D7-8899-13ABFEC37F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2915" y="5101404"/>
              <a:ext cx="2682766" cy="2682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Microsoft Teams">
              <a:extLst>
                <a:ext uri="{FF2B5EF4-FFF2-40B4-BE49-F238E27FC236}">
                  <a16:creationId xmlns:a16="http://schemas.microsoft.com/office/drawing/2014/main" id="{9C59BE0E-AEE3-448E-A59F-60C580CC91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2757" y="5504969"/>
              <a:ext cx="3751269" cy="1875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453BEC-A444-4098-ACCC-69EA4211098E}"/>
                </a:ext>
              </a:extLst>
            </p:cNvPr>
            <p:cNvSpPr txBox="1"/>
            <p:nvPr/>
          </p:nvSpPr>
          <p:spPr>
            <a:xfrm>
              <a:off x="675604" y="6058064"/>
              <a:ext cx="21539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+mj-lt"/>
                </a:rPr>
                <a:t>Work @</a:t>
              </a:r>
              <a:r>
                <a:rPr lang="en-US" sz="4400" dirty="0">
                  <a:solidFill>
                    <a:schemeClr val="tx2"/>
                  </a:solidFill>
                  <a:latin typeface="+mj-lt"/>
                </a:rPr>
                <a:t> </a:t>
              </a:r>
              <a:endParaRPr lang="en-US" sz="4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02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8A02-C2C9-4C1F-86E8-E8D32DDA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Any queries free feel to tweet me </a:t>
            </a:r>
            <a:r>
              <a:rPr lang="en-US" dirty="0">
                <a:solidFill>
                  <a:schemeClr val="tx2"/>
                </a:solidFill>
              </a:rPr>
              <a:t>@squiroid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Thank you all :)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PS: This is my first talk I hope I didn’t screw it up :P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15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2F4C-785F-426C-A108-B52B0CF3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Today’s talk will be about: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D96D-E32F-4517-B84D-ABD856C4B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1927"/>
          </a:xfrm>
        </p:spPr>
        <p:txBody>
          <a:bodyPr>
            <a:noAutofit/>
          </a:bodyPr>
          <a:lstStyle/>
          <a:p>
            <a:r>
              <a:rPr lang="en-US" sz="3600" dirty="0"/>
              <a:t> Performance using chrome dev tools.</a:t>
            </a:r>
          </a:p>
          <a:p>
            <a:r>
              <a:rPr lang="en-US" sz="3600" dirty="0"/>
              <a:t> Chrome Tracing</a:t>
            </a:r>
          </a:p>
          <a:p>
            <a:r>
              <a:rPr lang="en-US" sz="3600" dirty="0"/>
              <a:t> Performance @ Scale</a:t>
            </a:r>
          </a:p>
        </p:txBody>
      </p:sp>
    </p:spTree>
    <p:extLst>
      <p:ext uri="{BB962C8B-B14F-4D97-AF65-F5344CB8AC3E}">
        <p14:creationId xmlns:p14="http://schemas.microsoft.com/office/powerpoint/2010/main" val="297781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35B3-F14B-4763-990B-1D18C31A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0343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Why does performance matter?</a:t>
            </a:r>
          </a:p>
        </p:txBody>
      </p:sp>
      <p:pic>
        <p:nvPicPr>
          <p:cNvPr id="3076" name="Picture 4" descr="Image result for Bob cartoon">
            <a:extLst>
              <a:ext uri="{FF2B5EF4-FFF2-40B4-BE49-F238E27FC236}">
                <a16:creationId xmlns:a16="http://schemas.microsoft.com/office/drawing/2014/main" id="{BEE3EF19-BEC9-4E5F-B326-DFA493DA1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271" y="3941702"/>
            <a:ext cx="1678235" cy="206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7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7A10B1-C20C-4FD7-9FC4-014B09955E3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>
            <a:outerShdw dist="50800" dir="5400000" sx="121000" sy="121000" algn="ctr" rotWithShape="0">
              <a:schemeClr val="bg1">
                <a:alpha val="91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238E72-673B-465C-A68F-D4AFE0FB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Flame charts</a:t>
            </a:r>
          </a:p>
        </p:txBody>
      </p:sp>
    </p:spTree>
    <p:extLst>
      <p:ext uri="{BB962C8B-B14F-4D97-AF65-F5344CB8AC3E}">
        <p14:creationId xmlns:p14="http://schemas.microsoft.com/office/powerpoint/2010/main" val="82171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3965-F535-41B0-BF55-24EC61C5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Memory Profiling</a:t>
            </a:r>
          </a:p>
        </p:txBody>
      </p:sp>
    </p:spTree>
    <p:extLst>
      <p:ext uri="{BB962C8B-B14F-4D97-AF65-F5344CB8AC3E}">
        <p14:creationId xmlns:p14="http://schemas.microsoft.com/office/powerpoint/2010/main" val="332646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6D3D-AFB0-466C-A9AC-02A82223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3592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Quick Demo….. Yippie </a:t>
            </a:r>
            <a:r>
              <a:rPr lang="en-US" sz="6000" dirty="0">
                <a:latin typeface="+mn-lt"/>
                <a:sym typeface="Wingdings" panose="05000000000000000000" pitchFamily="2" charset="2"/>
              </a:rPr>
              <a:t></a:t>
            </a:r>
            <a:endParaRPr lang="en-US" sz="6000" dirty="0">
              <a:latin typeface="+mn-lt"/>
            </a:endParaRPr>
          </a:p>
        </p:txBody>
      </p:sp>
      <p:pic>
        <p:nvPicPr>
          <p:cNvPr id="5122" name="Picture 2" descr="Image result for Bob the builder cartoon">
            <a:extLst>
              <a:ext uri="{FF2B5EF4-FFF2-40B4-BE49-F238E27FC236}">
                <a16:creationId xmlns:a16="http://schemas.microsoft.com/office/drawing/2014/main" id="{29B56CA0-5A61-4F95-A182-8ECA46AE7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66" y="3001160"/>
            <a:ext cx="4325334" cy="314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34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C6DE-C255-45AB-AB12-511FE9D5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Chrome Tracing</a:t>
            </a:r>
          </a:p>
        </p:txBody>
      </p:sp>
    </p:spTree>
    <p:extLst>
      <p:ext uri="{BB962C8B-B14F-4D97-AF65-F5344CB8AC3E}">
        <p14:creationId xmlns:p14="http://schemas.microsoft.com/office/powerpoint/2010/main" val="225694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D706-FF02-4E59-A347-F9B5FE7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Working Set</a:t>
            </a:r>
          </a:p>
        </p:txBody>
      </p:sp>
    </p:spTree>
    <p:extLst>
      <p:ext uri="{BB962C8B-B14F-4D97-AF65-F5344CB8AC3E}">
        <p14:creationId xmlns:p14="http://schemas.microsoft.com/office/powerpoint/2010/main" val="211448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4322</TotalTime>
  <Words>464</Words>
  <Application>Microsoft Office PowerPoint</Application>
  <PresentationFormat>Widescreen</PresentationFormat>
  <Paragraphs>183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I am Rachit Gulati a.k.a. squiroid</vt:lpstr>
      <vt:lpstr>Today’s talk will be about:</vt:lpstr>
      <vt:lpstr>Why does performance matter?</vt:lpstr>
      <vt:lpstr>Flame charts</vt:lpstr>
      <vt:lpstr>Memory Profiling</vt:lpstr>
      <vt:lpstr>Quick Demo….. Yippie </vt:lpstr>
      <vt:lpstr>Chrome Tracing</vt:lpstr>
      <vt:lpstr>Working Set</vt:lpstr>
      <vt:lpstr>Demo….. Yippie </vt:lpstr>
      <vt:lpstr>Performance @ Scale (Abstract)</vt:lpstr>
      <vt:lpstr>Perf Gates as our guards</vt:lpstr>
      <vt:lpstr>Perf Gates as our guards</vt:lpstr>
      <vt:lpstr>Perf Gates as our guards</vt:lpstr>
      <vt:lpstr>Perf Gates as our guards</vt:lpstr>
      <vt:lpstr>Perf Gates as our guards</vt:lpstr>
      <vt:lpstr>Client Metrics collection pipeline</vt:lpstr>
      <vt:lpstr>Demo: https://github.com/rachitGulati/reactfoo-2018</vt:lpstr>
      <vt:lpstr>Bob do you have any questions ?</vt:lpstr>
      <vt:lpstr>   Any queries free feel to tweet me @squiroid  Thank you all :)    PS: This is my first talk I hope I didn’t screw it up :P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Rachit Gulati</dc:creator>
  <cp:lastModifiedBy>Rachit Gulati</cp:lastModifiedBy>
  <cp:revision>28</cp:revision>
  <dcterms:created xsi:type="dcterms:W3CDTF">2018-08-07T16:11:52Z</dcterms:created>
  <dcterms:modified xsi:type="dcterms:W3CDTF">2018-08-18T07:00:49Z</dcterms:modified>
</cp:coreProperties>
</file>