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A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A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A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619" y="9884409"/>
            <a:ext cx="5768975" cy="6350"/>
          </a:xfrm>
          <a:custGeom>
            <a:avLst/>
            <a:gdLst/>
            <a:ahLst/>
            <a:cxnLst/>
            <a:rect l="l" t="t" r="r" b="b"/>
            <a:pathLst>
              <a:path w="5768975" h="6350">
                <a:moveTo>
                  <a:pt x="5768975" y="0"/>
                </a:moveTo>
                <a:lnTo>
                  <a:pt x="0" y="0"/>
                </a:lnTo>
                <a:lnTo>
                  <a:pt x="0" y="6350"/>
                </a:lnTo>
                <a:lnTo>
                  <a:pt x="5768975" y="6350"/>
                </a:lnTo>
                <a:lnTo>
                  <a:pt x="57689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4413" y="4098162"/>
            <a:ext cx="4500372" cy="83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02A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14390" y="9924998"/>
            <a:ext cx="6934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D7D7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rmint.fr/lapprentissage-non-supervise-machine-learning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cikit-learn.org/stable/modules/generated/sklearn.covariance.EllipticEnvelop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IsolationForest.html" TargetMode="External"/><Relationship Id="rId13" Type="http://schemas.openxmlformats.org/officeDocument/2006/relationships/hyperlink" Target="https://medium.com/schkn/why-use-k-means-for-time-series-data-part-one-a8f19964f538" TargetMode="External"/><Relationship Id="rId18" Type="http://schemas.openxmlformats.org/officeDocument/2006/relationships/hyperlink" Target="https://www.curiousily.com/posts/time-series-anomaly-detection-using-lstm-autoencoder-with-pytorch-in-python/" TargetMode="External"/><Relationship Id="rId3" Type="http://schemas.openxmlformats.org/officeDocument/2006/relationships/hyperlink" Target="https://towardsdatascience.com/data-preprocessing-concepts-fa946d11c825" TargetMode="External"/><Relationship Id="rId7" Type="http://schemas.openxmlformats.org/officeDocument/2006/relationships/hyperlink" Target="https://towardsdatascience.com/anomaly-detection-with-isolation-forest-visualization-23cd75c281e2" TargetMode="External"/><Relationship Id="rId12" Type="http://schemas.openxmlformats.org/officeDocument/2006/relationships/hyperlink" Target="https://towardsdatascience.com/outlier-detection-with-one-class-svms-5403a1a1878c" TargetMode="External"/><Relationship Id="rId17" Type="http://schemas.openxmlformats.org/officeDocument/2006/relationships/hyperlink" Target="https://towardsdatascience.com/step-by-step-understanding-lstm-autoencoder-layers-ffab055b6352" TargetMode="External"/><Relationship Id="rId2" Type="http://schemas.openxmlformats.org/officeDocument/2006/relationships/hyperlink" Target="https://towardsdatascience.com/6-different-ways-to-compensate-for-missing-values-data-imputation-with-examples-6022d9ca0779" TargetMode="External"/><Relationship Id="rId16" Type="http://schemas.openxmlformats.org/officeDocument/2006/relationships/hyperlink" Target="https://www.programcreek.com/python/example/97374/sklearn.covariance.EllipticEnvelop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owardsdatascience.com/local-outlier-factor-for-anomaly-detection-cc0c770d2ebe" TargetMode="External"/><Relationship Id="rId11" Type="http://schemas.openxmlformats.org/officeDocument/2006/relationships/hyperlink" Target="https://scikit-learn.org/stable/modules/generated/sklearn.svm.OneClassSVM.html" TargetMode="External"/><Relationship Id="rId5" Type="http://schemas.openxmlformats.org/officeDocument/2006/relationships/hyperlink" Target="https://scikitlearn.org/stable/auto_examples/neighbors/plot_lof_outlier_detection.html#%3A~%3Atext%3DThe%20Local%20Outlier%20Factor%20(LOF%2Clower%20density%20than%20their%20neighbors" TargetMode="External"/><Relationship Id="rId15" Type="http://schemas.openxmlformats.org/officeDocument/2006/relationships/hyperlink" Target="https://scikit-learn.org/stable/modules/generated/sklearn.covariance.EllipticEnvelope.html" TargetMode="External"/><Relationship Id="rId10" Type="http://schemas.openxmlformats.org/officeDocument/2006/relationships/hyperlink" Target="https://link.springer.com/article/10.1007/s11277-017-4961-1" TargetMode="External"/><Relationship Id="rId4" Type="http://schemas.openxmlformats.org/officeDocument/2006/relationships/hyperlink" Target="https://towardsdatascience.com/how-to-handle-missing-data-8646b18db0d4" TargetMode="External"/><Relationship Id="rId9" Type="http://schemas.openxmlformats.org/officeDocument/2006/relationships/hyperlink" Target="https://towardsdatascience.com/best-clustering-algorithms-for-anomaly-detection-d5b7412537c8" TargetMode="External"/><Relationship Id="rId14" Type="http://schemas.openxmlformats.org/officeDocument/2006/relationships/hyperlink" Target="https://scikit-learn.org/stable/modules/generated/sklearn.cluster.KMea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kaggle.com/yuanyuwendymu/airline-delay-and-cancellation-data-2009-2018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51460">
              <a:lnSpc>
                <a:spcPts val="3229"/>
              </a:lnSpc>
              <a:spcBef>
                <a:spcPts val="120"/>
              </a:spcBef>
            </a:pPr>
            <a:r>
              <a:rPr dirty="0"/>
              <a:t>TIME </a:t>
            </a:r>
            <a:r>
              <a:rPr spc="-5" dirty="0"/>
              <a:t>SERIES </a:t>
            </a:r>
            <a:r>
              <a:rPr dirty="0"/>
              <a:t>ANOMALY  </a:t>
            </a:r>
            <a:r>
              <a:rPr spc="-5" dirty="0"/>
              <a:t>DETECTION </a:t>
            </a:r>
            <a:r>
              <a:rPr dirty="0"/>
              <a:t>FOR BIG</a:t>
            </a:r>
            <a:r>
              <a:rPr spc="-45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5136" y="6648068"/>
            <a:ext cx="1626235" cy="146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05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202A35"/>
                </a:solidFill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 marL="53340" marR="5080" indent="-41275">
              <a:lnSpc>
                <a:spcPct val="1915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A35"/>
                </a:solidFill>
                <a:latin typeface="Times New Roman"/>
                <a:cs typeface="Times New Roman"/>
              </a:rPr>
              <a:t>SACHIN JANGONI  </a:t>
            </a:r>
            <a:r>
              <a:rPr sz="1400" b="1" dirty="0">
                <a:solidFill>
                  <a:srgbClr val="202A35"/>
                </a:solidFill>
                <a:latin typeface="Times New Roman"/>
                <a:cs typeface="Times New Roman"/>
              </a:rPr>
              <a:t>SATISH </a:t>
            </a:r>
            <a:r>
              <a:rPr sz="1400" b="1" spc="-5" dirty="0">
                <a:solidFill>
                  <a:srgbClr val="202A35"/>
                </a:solidFill>
                <a:latin typeface="Times New Roman"/>
                <a:cs typeface="Times New Roman"/>
              </a:rPr>
              <a:t>GOLI  ADEO2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0196"/>
            <a:ext cx="5762625" cy="270319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MACHINE LEARNING</a:t>
            </a:r>
            <a:r>
              <a:rPr sz="1600" spc="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ALGORITHMS: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600" spc="-15" dirty="0">
                <a:solidFill>
                  <a:srgbClr val="FFC000"/>
                </a:solidFill>
                <a:latin typeface="Times New Roman"/>
                <a:cs typeface="Times New Roman"/>
              </a:rPr>
              <a:t>IV)Local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outline</a:t>
            </a:r>
            <a:r>
              <a:rPr sz="1600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factor</a:t>
            </a:r>
            <a:r>
              <a:rPr sz="1600" spc="-5" dirty="0">
                <a:solidFill>
                  <a:srgbClr val="805F0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3200"/>
              </a:lnSpc>
              <a:spcBef>
                <a:spcPts val="819"/>
              </a:spcBef>
            </a:pPr>
            <a:r>
              <a:rPr sz="1400" spc="-5" dirty="0">
                <a:latin typeface="Times New Roman"/>
                <a:cs typeface="Times New Roman"/>
              </a:rPr>
              <a:t>Local outlier factor into data mining of time </a:t>
            </a:r>
            <a:r>
              <a:rPr sz="1400" dirty="0">
                <a:latin typeface="Times New Roman"/>
                <a:cs typeface="Times New Roman"/>
              </a:rPr>
              <a:t>series, </a:t>
            </a:r>
            <a:r>
              <a:rPr sz="1400" spc="-5" dirty="0">
                <a:latin typeface="Times New Roman"/>
                <a:cs typeface="Times New Roman"/>
              </a:rPr>
              <a:t>wherein the lof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-5" dirty="0">
                <a:latin typeface="Times New Roman"/>
                <a:cs typeface="Times New Roman"/>
              </a:rPr>
              <a:t>neighbourhood level that relies upon how disengaged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object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the  encompassing neighbourhoods.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addition, </a:t>
            </a:r>
            <a:r>
              <a:rPr sz="1400" dirty="0">
                <a:latin typeface="Times New Roman"/>
                <a:cs typeface="Times New Roman"/>
              </a:rPr>
              <a:t>our </a:t>
            </a:r>
            <a:r>
              <a:rPr sz="1400" spc="-5" dirty="0">
                <a:latin typeface="Times New Roman"/>
                <a:cs typeface="Times New Roman"/>
              </a:rPr>
              <a:t>last objective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to dole out </a:t>
            </a:r>
            <a:r>
              <a:rPr sz="1400" dirty="0">
                <a:latin typeface="Times New Roman"/>
                <a:cs typeface="Times New Roman"/>
              </a:rPr>
              <a:t>an  </a:t>
            </a:r>
            <a:r>
              <a:rPr sz="1400" spc="-5" dirty="0">
                <a:latin typeface="Times New Roman"/>
                <a:cs typeface="Times New Roman"/>
              </a:rPr>
              <a:t>outlier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factor.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distant.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every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after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  </a:t>
            </a:r>
            <a:r>
              <a:rPr sz="1400" spc="-5" dirty="0">
                <a:latin typeface="Times New Roman"/>
                <a:cs typeface="Times New Roman"/>
              </a:rPr>
              <a:t>series.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795"/>
              </a:spcBef>
            </a:pP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outlier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density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each  sample point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respect to the points in its encompassing neighbourhood.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local density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inversely correlated with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average distance from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point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619" y="3648037"/>
            <a:ext cx="4508990" cy="271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043" y="6534924"/>
            <a:ext cx="4804005" cy="297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10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3654"/>
            <a:ext cx="5733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nearest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neighbours.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anomaly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LOF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outlier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980" y="1065841"/>
            <a:ext cx="4677981" cy="245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597" y="4790804"/>
            <a:ext cx="4660411" cy="2768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11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8171"/>
            <a:ext cx="5767705" cy="84353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28575" algn="just">
              <a:lnSpc>
                <a:spcPct val="103699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score; its denominator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the local density </a:t>
            </a:r>
            <a:r>
              <a:rPr sz="1400" dirty="0">
                <a:latin typeface="Times New Roman"/>
                <a:cs typeface="Times New Roman"/>
              </a:rPr>
              <a:t>of a </a:t>
            </a:r>
            <a:r>
              <a:rPr sz="1400" spc="-5" dirty="0">
                <a:latin typeface="Times New Roman"/>
                <a:cs typeface="Times New Roman"/>
              </a:rPr>
              <a:t>sample point and </a:t>
            </a:r>
            <a:r>
              <a:rPr sz="1400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numerator </a:t>
            </a:r>
            <a:r>
              <a:rPr sz="1400" dirty="0">
                <a:latin typeface="Times New Roman"/>
                <a:cs typeface="Times New Roman"/>
              </a:rPr>
              <a:t>is  the </a:t>
            </a:r>
            <a:r>
              <a:rPr sz="1400" spc="-5" dirty="0">
                <a:latin typeface="Times New Roman"/>
                <a:cs typeface="Times New Roman"/>
              </a:rPr>
              <a:t>average local density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nearest neighbours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that sample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point.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400"/>
              </a:lnSpc>
              <a:spcBef>
                <a:spcPts val="785"/>
              </a:spcBef>
            </a:pPr>
            <a:r>
              <a:rPr sz="1400" spc="-5" dirty="0">
                <a:latin typeface="Times New Roman"/>
                <a:cs typeface="Times New Roman"/>
              </a:rPr>
              <a:t>LOF assumes that anomalies are more isolated than normal data points such that  anomalies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lower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density,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equivalently,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outlier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  score. LOF utilizes two hyper parameters: neighbourhood neighbourhood size  and contamination. The contamination determines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proportion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most  isolated points to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predicted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anomalies.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99"/>
              </a:lnSpc>
              <a:spcBef>
                <a:spcPts val="790"/>
              </a:spcBef>
            </a:pPr>
            <a:r>
              <a:rPr sz="1400" spc="-5" dirty="0">
                <a:latin typeface="Times New Roman"/>
                <a:cs typeface="Times New Roman"/>
              </a:rPr>
              <a:t>Lof measures local variation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density </a:t>
            </a:r>
            <a:r>
              <a:rPr sz="1400" dirty="0">
                <a:latin typeface="Times New Roman"/>
                <a:cs typeface="Times New Roman"/>
              </a:rPr>
              <a:t>of a </a:t>
            </a:r>
            <a:r>
              <a:rPr sz="1400" spc="-5" dirty="0">
                <a:latin typeface="Times New Roman"/>
                <a:cs typeface="Times New Roman"/>
              </a:rPr>
              <a:t>sample vs its neighbours. Where </a:t>
            </a:r>
            <a:r>
              <a:rPr sz="1400" spc="5" dirty="0">
                <a:latin typeface="Times New Roman"/>
                <a:cs typeface="Times New Roman"/>
              </a:rPr>
              <a:t>k- 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nearest neighbours determine locality. Lower density samples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considered  outliers.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ensemble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extremely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randomized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tree-regressor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uses isolation 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separate unusual data points. Compares local density </a:t>
            </a:r>
            <a:r>
              <a:rPr sz="1400" dirty="0">
                <a:latin typeface="Times New Roman"/>
                <a:cs typeface="Times New Roman"/>
              </a:rPr>
              <a:t>of a </a:t>
            </a:r>
            <a:r>
              <a:rPr sz="1400" spc="-5" dirty="0">
                <a:latin typeface="Times New Roman"/>
                <a:cs typeface="Times New Roman"/>
              </a:rPr>
              <a:t>point to the local  density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its 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-5" dirty="0">
                <a:latin typeface="Times New Roman"/>
                <a:cs typeface="Times New Roman"/>
              </a:rPr>
              <a:t>neighbours. Both lof and </a:t>
            </a:r>
            <a:r>
              <a:rPr sz="1400" dirty="0">
                <a:latin typeface="Times New Roman"/>
                <a:cs typeface="Times New Roman"/>
              </a:rPr>
              <a:t>if can be </a:t>
            </a:r>
            <a:r>
              <a:rPr sz="1400" spc="-5" dirty="0">
                <a:latin typeface="Times New Roman"/>
                <a:cs typeface="Times New Roman"/>
              </a:rPr>
              <a:t>used in supervised </a:t>
            </a:r>
            <a:r>
              <a:rPr sz="1400" spc="-10" dirty="0">
                <a:latin typeface="Times New Roman"/>
                <a:cs typeface="Times New Roman"/>
              </a:rPr>
              <a:t>and  </a:t>
            </a:r>
            <a:r>
              <a:rPr sz="1400" spc="-5" dirty="0">
                <a:latin typeface="Times New Roman"/>
                <a:cs typeface="Times New Roman"/>
              </a:rPr>
              <a:t>unsupervised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settings</a:t>
            </a:r>
            <a:endParaRPr sz="1400">
              <a:latin typeface="Times New Roman"/>
              <a:cs typeface="Times New Roman"/>
            </a:endParaRPr>
          </a:p>
          <a:p>
            <a:pPr marL="12700" marR="17145" algn="just">
              <a:lnSpc>
                <a:spcPct val="104299"/>
              </a:lnSpc>
              <a:spcBef>
                <a:spcPts val="780"/>
              </a:spcBef>
            </a:pP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-5" dirty="0">
                <a:latin typeface="Times New Roman"/>
                <a:cs typeface="Times New Roman"/>
              </a:rPr>
              <a:t>implemented </a:t>
            </a:r>
            <a:r>
              <a:rPr sz="1400" dirty="0">
                <a:latin typeface="Times New Roman"/>
                <a:cs typeface="Times New Roman"/>
              </a:rPr>
              <a:t>SK learn </a:t>
            </a:r>
            <a:r>
              <a:rPr sz="1400" spc="-5" dirty="0">
                <a:latin typeface="Times New Roman"/>
                <a:cs typeface="Times New Roman"/>
              </a:rPr>
              <a:t>library </a:t>
            </a:r>
            <a:r>
              <a:rPr sz="1400" dirty="0">
                <a:latin typeface="Times New Roman"/>
                <a:cs typeface="Times New Roman"/>
              </a:rPr>
              <a:t>to use </a:t>
            </a:r>
            <a:r>
              <a:rPr sz="1400" spc="-5" dirty="0">
                <a:latin typeface="Times New Roman"/>
                <a:cs typeface="Times New Roman"/>
              </a:rPr>
              <a:t>the local outlier </a:t>
            </a:r>
            <a:r>
              <a:rPr sz="1400" dirty="0">
                <a:latin typeface="Times New Roman"/>
                <a:cs typeface="Times New Roman"/>
              </a:rPr>
              <a:t>factor </a:t>
            </a:r>
            <a:r>
              <a:rPr sz="1400" spc="-10" dirty="0">
                <a:latin typeface="Times New Roman"/>
                <a:cs typeface="Times New Roman"/>
              </a:rPr>
              <a:t>.We </a:t>
            </a:r>
            <a:r>
              <a:rPr sz="1400" spc="-5" dirty="0">
                <a:latin typeface="Times New Roman"/>
                <a:cs typeface="Times New Roman"/>
              </a:rPr>
              <a:t>given  number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neighbours and contamination to get the number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anomalies.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20" dirty="0">
                <a:solidFill>
                  <a:srgbClr val="FFC000"/>
                </a:solidFill>
                <a:latin typeface="Times New Roman"/>
                <a:cs typeface="Times New Roman"/>
              </a:rPr>
              <a:t>V)ISOLATION</a:t>
            </a:r>
            <a:r>
              <a:rPr sz="160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FOREST</a:t>
            </a:r>
            <a:r>
              <a:rPr sz="1600" spc="-5" dirty="0">
                <a:solidFill>
                  <a:srgbClr val="805F0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21590" algn="just">
              <a:lnSpc>
                <a:spcPct val="105800"/>
              </a:lnSpc>
              <a:spcBef>
                <a:spcPts val="775"/>
              </a:spcBef>
            </a:pPr>
            <a:r>
              <a:rPr sz="1400" spc="-5" dirty="0">
                <a:latin typeface="Times New Roman"/>
                <a:cs typeface="Times New Roman"/>
              </a:rPr>
              <a:t>Isolation forest is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ensemble regressor, and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uses the concept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isolation to  separate away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anomalies.</a:t>
            </a:r>
            <a:endParaRPr sz="1400">
              <a:latin typeface="Times New Roman"/>
              <a:cs typeface="Times New Roman"/>
            </a:endParaRPr>
          </a:p>
          <a:p>
            <a:pPr marL="12700" marR="17145" algn="just">
              <a:lnSpc>
                <a:spcPct val="96800"/>
              </a:lnSpc>
              <a:spcBef>
                <a:spcPts val="885"/>
              </a:spcBef>
            </a:pPr>
            <a:r>
              <a:rPr sz="1400" spc="-5" dirty="0">
                <a:latin typeface="Times New Roman"/>
                <a:cs typeface="Times New Roman"/>
              </a:rPr>
              <a:t>No profiling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typical occasions,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no point based separation computation.  </a:t>
            </a:r>
            <a:r>
              <a:rPr sz="1400" dirty="0">
                <a:latin typeface="Times New Roman"/>
                <a:cs typeface="Times New Roman"/>
              </a:rPr>
              <a:t>Rather, if </a:t>
            </a:r>
            <a:r>
              <a:rPr sz="1400" spc="-5" dirty="0">
                <a:latin typeface="Times New Roman"/>
                <a:cs typeface="Times New Roman"/>
              </a:rPr>
              <a:t>assembles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ensemble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irregular trees for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given dataset, and  inconsistencies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focuses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the briefest normal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length.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5875" algn="just">
              <a:lnSpc>
                <a:spcPct val="95900"/>
              </a:lnSpc>
            </a:pPr>
            <a:r>
              <a:rPr sz="1400" spc="-5" dirty="0">
                <a:latin typeface="Times New Roman"/>
                <a:cs typeface="Times New Roman"/>
              </a:rPr>
              <a:t>The Isolation Forest algorithm isolates observations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randomly selecting </a:t>
            </a:r>
            <a:r>
              <a:rPr sz="1400" dirty="0">
                <a:latin typeface="Times New Roman"/>
                <a:cs typeface="Times New Roman"/>
              </a:rPr>
              <a:t>a  feature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then randomly selecting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split value between the maximum </a:t>
            </a:r>
            <a:r>
              <a:rPr sz="1400" dirty="0">
                <a:latin typeface="Times New Roman"/>
                <a:cs typeface="Times New Roman"/>
              </a:rPr>
              <a:t>and  </a:t>
            </a:r>
            <a:r>
              <a:rPr sz="1400" spc="-5" dirty="0">
                <a:latin typeface="Times New Roman"/>
                <a:cs typeface="Times New Roman"/>
              </a:rPr>
              <a:t>minimum </a:t>
            </a:r>
            <a:r>
              <a:rPr sz="1400" dirty="0">
                <a:latin typeface="Times New Roman"/>
                <a:cs typeface="Times New Roman"/>
              </a:rPr>
              <a:t>values of the </a:t>
            </a:r>
            <a:r>
              <a:rPr sz="1400" spc="-5" dirty="0">
                <a:latin typeface="Times New Roman"/>
                <a:cs typeface="Times New Roman"/>
              </a:rPr>
              <a:t>selected feature. The logic argument goes: isolating  anomaly observations is </a:t>
            </a:r>
            <a:r>
              <a:rPr sz="1400" dirty="0">
                <a:latin typeface="Times New Roman"/>
                <a:cs typeface="Times New Roman"/>
              </a:rPr>
              <a:t>easier </a:t>
            </a:r>
            <a:r>
              <a:rPr sz="1400" spc="-5" dirty="0">
                <a:latin typeface="Times New Roman"/>
                <a:cs typeface="Times New Roman"/>
              </a:rPr>
              <a:t>because only </a:t>
            </a:r>
            <a:r>
              <a:rPr sz="1400" dirty="0">
                <a:latin typeface="Times New Roman"/>
                <a:cs typeface="Times New Roman"/>
              </a:rPr>
              <a:t>a few </a:t>
            </a:r>
            <a:r>
              <a:rPr sz="1400" spc="-5" dirty="0">
                <a:latin typeface="Times New Roman"/>
                <a:cs typeface="Times New Roman"/>
              </a:rPr>
              <a:t>conditions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needed to  separate those cases from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normal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observations.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9525" algn="just">
              <a:lnSpc>
                <a:spcPct val="96100"/>
              </a:lnSpc>
            </a:pPr>
            <a:r>
              <a:rPr sz="1400" spc="-5" dirty="0">
                <a:latin typeface="Times New Roman"/>
                <a:cs typeface="Times New Roman"/>
              </a:rPr>
              <a:t>On the other hand, isolating normal observations require more conditions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this  way, </a:t>
            </a:r>
            <a:r>
              <a:rPr sz="1400" dirty="0">
                <a:latin typeface="Times New Roman"/>
                <a:cs typeface="Times New Roman"/>
              </a:rPr>
              <a:t>an anomaly score can be </a:t>
            </a:r>
            <a:r>
              <a:rPr sz="1400" spc="-5" dirty="0">
                <a:latin typeface="Times New Roman"/>
                <a:cs typeface="Times New Roman"/>
              </a:rPr>
              <a:t>determined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the quantity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conditions required 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isolate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given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perception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15875" algn="just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The way </a:t>
            </a:r>
            <a:r>
              <a:rPr sz="1400" dirty="0">
                <a:latin typeface="Times New Roman"/>
                <a:cs typeface="Times New Roman"/>
              </a:rPr>
              <a:t>that the </a:t>
            </a:r>
            <a:r>
              <a:rPr sz="1400" spc="-5" dirty="0">
                <a:latin typeface="Times New Roman"/>
                <a:cs typeface="Times New Roman"/>
              </a:rPr>
              <a:t>algorithm constructs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separation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first creating isolation  trees,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random decision trees. Then,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score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calculated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the path length to  isolate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observation.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12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608" y="926591"/>
            <a:ext cx="4508500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597" y="5057737"/>
            <a:ext cx="4736611" cy="3609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13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52993"/>
            <a:ext cx="5753100" cy="6832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3899"/>
              </a:lnSpc>
              <a:spcBef>
                <a:spcPts val="35"/>
              </a:spcBef>
            </a:pPr>
            <a:r>
              <a:rPr sz="1400" spc="-5" dirty="0">
                <a:latin typeface="Times New Roman"/>
                <a:cs typeface="Times New Roman"/>
              </a:rPr>
              <a:t>Isolation forest is implemented using sklearn, we need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give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maximum  number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samples and contamination values to create isolation trees </a:t>
            </a:r>
            <a:r>
              <a:rPr sz="1400" spc="-10" dirty="0">
                <a:latin typeface="Times New Roman"/>
                <a:cs typeface="Times New Roman"/>
              </a:rPr>
              <a:t>fo </a:t>
            </a:r>
            <a:r>
              <a:rPr sz="1400" spc="-5" dirty="0">
                <a:latin typeface="Times New Roman"/>
                <a:cs typeface="Times New Roman"/>
              </a:rPr>
              <a:t>the  dataset.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0165" y="940283"/>
            <a:ext cx="4522781" cy="2970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3176" y="4381499"/>
            <a:ext cx="46609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14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16963"/>
            <a:ext cx="5763895" cy="23647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VI)ONE-CLASS SVM: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19"/>
              </a:spcBef>
            </a:pPr>
            <a:r>
              <a:rPr sz="1400" spc="-5" dirty="0">
                <a:latin typeface="Times New Roman"/>
                <a:cs typeface="Times New Roman"/>
              </a:rPr>
              <a:t>One-class svm is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unsupervised machine learning algorithm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-5" dirty="0">
                <a:latin typeface="Times New Roman"/>
                <a:cs typeface="Times New Roman"/>
              </a:rPr>
              <a:t>learn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-5" dirty="0">
                <a:latin typeface="Times New Roman"/>
                <a:cs typeface="Times New Roman"/>
              </a:rPr>
              <a:t>decision function outlier detection.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One-Class SVM </a:t>
            </a:r>
            <a:r>
              <a:rPr sz="1400" spc="-10" dirty="0">
                <a:solidFill>
                  <a:srgbClr val="282829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indeed unsupervised </a:t>
            </a:r>
            <a:r>
              <a:rPr sz="1400" spc="-10" dirty="0">
                <a:solidFill>
                  <a:srgbClr val="282829"/>
                </a:solidFill>
                <a:latin typeface="Times New Roman"/>
                <a:cs typeface="Times New Roman"/>
              </a:rPr>
              <a:t>as 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there</a:t>
            </a:r>
            <a:r>
              <a:rPr sz="1400" spc="-5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9"/>
                </a:solidFill>
                <a:latin typeface="Times New Roman"/>
                <a:cs typeface="Times New Roman"/>
              </a:rPr>
              <a:t>are</a:t>
            </a:r>
            <a:r>
              <a:rPr sz="1400" spc="-4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82829"/>
                </a:solidFill>
                <a:latin typeface="Times New Roman"/>
                <a:cs typeface="Times New Roman"/>
              </a:rPr>
              <a:t>no</a:t>
            </a:r>
            <a:r>
              <a:rPr sz="1400" spc="-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labelled</a:t>
            </a:r>
            <a:r>
              <a:rPr sz="1400" spc="-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data</a:t>
            </a:r>
            <a:r>
              <a:rPr sz="1400" spc="-5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provided</a:t>
            </a:r>
            <a:r>
              <a:rPr sz="1400" spc="-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to</a:t>
            </a:r>
            <a:r>
              <a:rPr sz="1400" spc="-5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82829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model.</a:t>
            </a:r>
            <a:r>
              <a:rPr sz="1400" spc="-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9"/>
                </a:solidFill>
                <a:latin typeface="Times New Roman"/>
                <a:cs typeface="Times New Roman"/>
              </a:rPr>
              <a:t>It</a:t>
            </a:r>
            <a:r>
              <a:rPr sz="1400" spc="-6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can</a:t>
            </a:r>
            <a:r>
              <a:rPr sz="1400" spc="-6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9"/>
                </a:solidFill>
                <a:latin typeface="Times New Roman"/>
                <a:cs typeface="Times New Roman"/>
              </a:rPr>
              <a:t>be</a:t>
            </a:r>
            <a:r>
              <a:rPr sz="1400" spc="-4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considered</a:t>
            </a:r>
            <a:r>
              <a:rPr sz="1400" spc="-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82829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9"/>
                </a:solidFill>
                <a:latin typeface="Times New Roman"/>
                <a:cs typeface="Times New Roman"/>
              </a:rPr>
              <a:t>an</a:t>
            </a:r>
            <a:r>
              <a:rPr sz="1400" spc="-7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9"/>
                </a:solidFill>
                <a:latin typeface="Times New Roman"/>
                <a:cs typeface="Times New Roman"/>
              </a:rPr>
              <a:t>outlier  detection</a:t>
            </a:r>
            <a:r>
              <a:rPr sz="1400" spc="-2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82829"/>
                </a:solidFill>
                <a:latin typeface="Times New Roman"/>
                <a:cs typeface="Times New Roman"/>
              </a:rPr>
              <a:t>algorithm.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400"/>
              </a:lnSpc>
              <a:spcBef>
                <a:spcPts val="805"/>
              </a:spcBef>
            </a:pPr>
            <a:r>
              <a:rPr sz="1400" spc="-5" dirty="0">
                <a:latin typeface="Times New Roman"/>
                <a:cs typeface="Times New Roman"/>
              </a:rPr>
              <a:t>One-Class learn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decision boundary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-5" dirty="0">
                <a:latin typeface="Times New Roman"/>
                <a:cs typeface="Times New Roman"/>
              </a:rPr>
              <a:t>achieves maximum separation between 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samples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origin.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fraction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 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allowed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lie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the other side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decision boundary those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5" dirty="0">
                <a:latin typeface="Times New Roman"/>
                <a:cs typeface="Times New Roman"/>
              </a:rPr>
              <a:t>points </a:t>
            </a:r>
            <a:r>
              <a:rPr sz="1400" dirty="0">
                <a:latin typeface="Times New Roman"/>
                <a:cs typeface="Times New Roman"/>
              </a:rPr>
              <a:t>are  </a:t>
            </a:r>
            <a:r>
              <a:rPr sz="1400" spc="-5" dirty="0">
                <a:latin typeface="Times New Roman"/>
                <a:cs typeface="Times New Roman"/>
              </a:rPr>
              <a:t>considered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outliers.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608" y="4108703"/>
            <a:ext cx="45085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597" y="7242023"/>
            <a:ext cx="4736611" cy="2257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15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59192"/>
            <a:ext cx="5760720" cy="19881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0160" algn="just">
              <a:lnSpc>
                <a:spcPct val="103899"/>
              </a:lnSpc>
              <a:spcBef>
                <a:spcPts val="35"/>
              </a:spcBef>
            </a:pPr>
            <a:r>
              <a:rPr sz="1400" spc="-5" dirty="0">
                <a:latin typeface="Times New Roman"/>
                <a:cs typeface="Times New Roman"/>
              </a:rPr>
              <a:t>The training process is carried out only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samples representing normal  behaviour,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this case,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functional margin is established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encompass all the  training samples and separate them </a:t>
            </a:r>
            <a:r>
              <a:rPr sz="1400" dirty="0">
                <a:latin typeface="Times New Roman"/>
                <a:cs typeface="Times New Roman"/>
              </a:rPr>
              <a:t>from the </a:t>
            </a:r>
            <a:r>
              <a:rPr sz="1400" spc="-5" dirty="0">
                <a:latin typeface="Times New Roman"/>
                <a:cs typeface="Times New Roman"/>
              </a:rPr>
              <a:t>rest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space.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200"/>
              </a:lnSpc>
              <a:spcBef>
                <a:spcPts val="790"/>
              </a:spcBef>
            </a:pP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negative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boundaries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those  points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classify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lie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outside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boundary.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Those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 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called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outliers.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99"/>
              </a:lnSpc>
              <a:spcBef>
                <a:spcPts val="780"/>
              </a:spcBef>
            </a:pP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parameters nu </a:t>
            </a:r>
            <a:r>
              <a:rPr sz="1400" spc="-10" dirty="0">
                <a:solidFill>
                  <a:srgbClr val="1F2329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upper bound on the fraction </a:t>
            </a:r>
            <a:r>
              <a:rPr sz="1400" dirty="0">
                <a:solidFill>
                  <a:srgbClr val="1F2329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training errors and </a:t>
            </a:r>
            <a:r>
              <a:rPr sz="1400" dirty="0">
                <a:solidFill>
                  <a:srgbClr val="1F2329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lower  bound </a:t>
            </a:r>
            <a:r>
              <a:rPr sz="1400" dirty="0">
                <a:solidFill>
                  <a:srgbClr val="1F2329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the fraction </a:t>
            </a:r>
            <a:r>
              <a:rPr sz="1400" dirty="0">
                <a:solidFill>
                  <a:srgbClr val="1F2329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support vectors. And parameter </a:t>
            </a:r>
            <a:r>
              <a:rPr sz="1400" spc="-10" dirty="0">
                <a:solidFill>
                  <a:srgbClr val="1F2329"/>
                </a:solidFill>
                <a:latin typeface="Times New Roman"/>
                <a:cs typeface="Times New Roman"/>
              </a:rPr>
              <a:t>gamma </a:t>
            </a:r>
            <a:r>
              <a:rPr sz="1400" dirty="0">
                <a:solidFill>
                  <a:srgbClr val="1F2329"/>
                </a:solidFill>
                <a:latin typeface="Times New Roman"/>
                <a:cs typeface="Times New Roman"/>
              </a:rPr>
              <a:t>for</a:t>
            </a:r>
            <a:r>
              <a:rPr sz="1400" spc="35" dirty="0">
                <a:solidFill>
                  <a:srgbClr val="1F23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Kernel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52499"/>
            <a:ext cx="4851400" cy="631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16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8171"/>
            <a:ext cx="5763260" cy="23704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3335" algn="just">
              <a:lnSpc>
                <a:spcPct val="103699"/>
              </a:lnSpc>
              <a:spcBef>
                <a:spcPts val="40"/>
              </a:spcBef>
            </a:pP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coefficient for </a:t>
            </a:r>
            <a:r>
              <a:rPr sz="1400" dirty="0">
                <a:solidFill>
                  <a:srgbClr val="1F2329"/>
                </a:solidFill>
                <a:latin typeface="Times New Roman"/>
                <a:cs typeface="Times New Roman"/>
              </a:rPr>
              <a:t>rbf,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poly </a:t>
            </a:r>
            <a:r>
              <a:rPr sz="1400" dirty="0">
                <a:solidFill>
                  <a:srgbClr val="1F2329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1F2329"/>
                </a:solidFill>
                <a:latin typeface="Times New Roman"/>
                <a:cs typeface="Times New Roman"/>
              </a:rPr>
              <a:t>sigmoid. </a:t>
            </a:r>
            <a:r>
              <a:rPr sz="1400" spc="-5" dirty="0">
                <a:latin typeface="Times New Roman"/>
                <a:cs typeface="Times New Roman"/>
              </a:rPr>
              <a:t>One-class svm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implemented in sklearn.  </a:t>
            </a:r>
            <a:r>
              <a:rPr sz="1400" dirty="0">
                <a:latin typeface="Times New Roman"/>
                <a:cs typeface="Times New Roman"/>
              </a:rPr>
              <a:t>Graph </a:t>
            </a:r>
            <a:r>
              <a:rPr sz="1400" spc="-5" dirty="0">
                <a:latin typeface="Times New Roman"/>
                <a:cs typeface="Times New Roman"/>
              </a:rPr>
              <a:t>representing 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VII)K-MEANS: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30"/>
              </a:spcBef>
            </a:pP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K-means is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an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unsupervised non </a:t>
            </a:r>
            <a:r>
              <a:rPr sz="14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hierarchical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  <a:hlinkClick r:id="rId2"/>
              </a:rPr>
              <a:t>clustering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algorithm.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allows the  observations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data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set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to be grouped into separate clusters. Thus, similar  data will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be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found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same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cluster.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Furthermore,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an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observation can only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be 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found in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one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at a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time.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same observation cannot therefore belong to  two different</a:t>
            </a:r>
            <a:r>
              <a:rPr sz="1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69277"/>
            <a:ext cx="5765165" cy="22834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8890" algn="just">
              <a:lnSpc>
                <a:spcPct val="95800"/>
              </a:lnSpc>
              <a:spcBef>
                <a:spcPts val="175"/>
              </a:spcBef>
            </a:pP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K-means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an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iterative algorithm, which minimizes the sum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of the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distances  between each individual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centroid. The initial choice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centroids 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conditions the result .Admitting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cloud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of a set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of points; </a:t>
            </a:r>
            <a:r>
              <a:rPr sz="1400" spc="5" dirty="0">
                <a:solidFill>
                  <a:srgbClr val="444444"/>
                </a:solidFill>
                <a:latin typeface="Times New Roman"/>
                <a:cs typeface="Times New Roman"/>
              </a:rPr>
              <a:t>K-Means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changes the  points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each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until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sum can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no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longer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 decrease.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result </a:t>
            </a:r>
            <a:r>
              <a:rPr sz="1400" spc="-10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set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compact and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clearly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separated clusters, subject to choosing  </a:t>
            </a:r>
            <a:r>
              <a:rPr sz="1400" spc="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4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correct</a:t>
            </a:r>
            <a:r>
              <a:rPr sz="14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value</a:t>
            </a:r>
            <a:r>
              <a:rPr sz="1400" spc="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14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number</a:t>
            </a:r>
            <a:r>
              <a:rPr sz="14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4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clusters.</a:t>
            </a:r>
            <a:r>
              <a:rPr sz="14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 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clusters) in the beginning </a:t>
            </a:r>
            <a:r>
              <a:rPr sz="1400" dirty="0">
                <a:latin typeface="Times New Roman"/>
                <a:cs typeface="Times New Roman"/>
              </a:rPr>
              <a:t>k-means </a:t>
            </a:r>
            <a:r>
              <a:rPr sz="1400" spc="-5" dirty="0">
                <a:latin typeface="Times New Roman"/>
                <a:cs typeface="Times New Roman"/>
              </a:rPr>
              <a:t>can only </a:t>
            </a:r>
            <a:r>
              <a:rPr sz="1400" dirty="0">
                <a:latin typeface="Times New Roman"/>
                <a:cs typeface="Times New Roman"/>
              </a:rPr>
              <a:t>handle </a:t>
            </a:r>
            <a:r>
              <a:rPr sz="1400" spc="-5" dirty="0">
                <a:latin typeface="Times New Roman"/>
                <a:cs typeface="Times New Roman"/>
              </a:rPr>
              <a:t>numerical data </a:t>
            </a:r>
            <a:r>
              <a:rPr sz="1400" dirty="0">
                <a:latin typeface="Times New Roman"/>
                <a:cs typeface="Times New Roman"/>
              </a:rPr>
              <a:t>k-means  </a:t>
            </a:r>
            <a:r>
              <a:rPr sz="1400" spc="-5" dirty="0">
                <a:latin typeface="Times New Roman"/>
                <a:cs typeface="Times New Roman"/>
              </a:rPr>
              <a:t>assumes that we </a:t>
            </a:r>
            <a:r>
              <a:rPr sz="1400" dirty="0">
                <a:latin typeface="Times New Roman"/>
                <a:cs typeface="Times New Roman"/>
              </a:rPr>
              <a:t>deal </a:t>
            </a:r>
            <a:r>
              <a:rPr sz="1400" spc="-5" dirty="0">
                <a:latin typeface="Times New Roman"/>
                <a:cs typeface="Times New Roman"/>
              </a:rPr>
              <a:t>with spherical clusters and that each cluster </a:t>
            </a:r>
            <a:r>
              <a:rPr sz="1400" dirty="0">
                <a:latin typeface="Times New Roman"/>
                <a:cs typeface="Times New Roman"/>
              </a:rPr>
              <a:t>has </a:t>
            </a:r>
            <a:r>
              <a:rPr sz="1400" spc="-5" dirty="0">
                <a:latin typeface="Times New Roman"/>
                <a:cs typeface="Times New Roman"/>
              </a:rPr>
              <a:t>roughly  equal numbers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observations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hese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points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400" spc="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centres of </a:t>
            </a:r>
            <a:r>
              <a:rPr sz="1400" spc="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400" spc="-2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Times New Roman"/>
                <a:cs typeface="Times New Roman"/>
              </a:rPr>
              <a:t>clusters. </a:t>
            </a:r>
            <a:r>
              <a:rPr sz="1400" spc="-5" dirty="0">
                <a:latin typeface="Times New Roman"/>
                <a:cs typeface="Times New Roman"/>
              </a:rPr>
              <a:t>Assign 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(element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matrix)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group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closest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468" y="3436631"/>
            <a:ext cx="5796621" cy="3554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17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048880"/>
            <a:ext cx="4945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centre</a:t>
            </a:r>
            <a:r>
              <a:rPr sz="1400" dirty="0">
                <a:solidFill>
                  <a:srgbClr val="444444"/>
                </a:solidFill>
                <a:latin typeface="Times New Roman"/>
                <a:cs typeface="Times New Roman"/>
              </a:rPr>
              <a:t>. </a:t>
            </a:r>
            <a:r>
              <a:rPr sz="1400" spc="-5" dirty="0">
                <a:latin typeface="Times New Roman"/>
                <a:cs typeface="Times New Roman"/>
              </a:rPr>
              <a:t>Recalculate the </a:t>
            </a:r>
            <a:r>
              <a:rPr sz="1400" dirty="0">
                <a:latin typeface="Times New Roman"/>
                <a:cs typeface="Times New Roman"/>
              </a:rPr>
              <a:t>centre of </a:t>
            </a:r>
            <a:r>
              <a:rPr sz="1400" spc="-5" dirty="0">
                <a:latin typeface="Times New Roman"/>
                <a:cs typeface="Times New Roman"/>
              </a:rPr>
              <a:t>each cluster and modify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centroid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866126"/>
            <a:ext cx="5761355" cy="6832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3899"/>
              </a:lnSpc>
              <a:spcBef>
                <a:spcPts val="35"/>
              </a:spcBef>
            </a:pP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means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where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give  only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clusters.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obtain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both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centroid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 graph representing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anomalies.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945" y="934335"/>
            <a:ext cx="5743721" cy="6043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18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39199"/>
            <a:ext cx="5764530" cy="23685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VIII)ELLIPTIC</a:t>
            </a:r>
            <a:r>
              <a:rPr sz="1600" spc="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ENVELOPE:</a:t>
            </a:r>
            <a:endParaRPr sz="16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3899"/>
              </a:lnSpc>
              <a:spcBef>
                <a:spcPts val="819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  <a:hlinkClick r:id="rId2"/>
              </a:rPr>
              <a:t>Elliptic Envelope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20" dirty="0">
                <a:latin typeface="Times New Roman"/>
                <a:cs typeface="Times New Roman"/>
              </a:rPr>
              <a:t>method </a:t>
            </a:r>
            <a:r>
              <a:rPr sz="1400" spc="-5" dirty="0">
                <a:latin typeface="Times New Roman"/>
                <a:cs typeface="Times New Roman"/>
              </a:rPr>
              <a:t>that tries to figure out the </a:t>
            </a:r>
            <a:r>
              <a:rPr sz="1400" dirty="0">
                <a:latin typeface="Times New Roman"/>
                <a:cs typeface="Times New Roman"/>
              </a:rPr>
              <a:t>key </a:t>
            </a:r>
            <a:r>
              <a:rPr sz="1400" spc="-5" dirty="0">
                <a:latin typeface="Times New Roman"/>
                <a:cs typeface="Times New Roman"/>
              </a:rPr>
              <a:t>parameters </a:t>
            </a:r>
            <a:r>
              <a:rPr sz="1400" dirty="0">
                <a:latin typeface="Times New Roman"/>
                <a:cs typeface="Times New Roman"/>
              </a:rPr>
              <a:t>of our  </a:t>
            </a:r>
            <a:r>
              <a:rPr sz="1400" spc="-5" dirty="0">
                <a:latin typeface="Times New Roman"/>
                <a:cs typeface="Times New Roman"/>
              </a:rPr>
              <a:t>data’s </a:t>
            </a:r>
            <a:r>
              <a:rPr sz="1400" dirty="0">
                <a:latin typeface="Times New Roman"/>
                <a:cs typeface="Times New Roman"/>
              </a:rPr>
              <a:t>general </a:t>
            </a:r>
            <a:r>
              <a:rPr sz="1400" spc="-5" dirty="0">
                <a:latin typeface="Times New Roman"/>
                <a:cs typeface="Times New Roman"/>
              </a:rPr>
              <a:t>distribution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assuming that our </a:t>
            </a:r>
            <a:r>
              <a:rPr sz="1400" spc="-20" dirty="0">
                <a:latin typeface="Times New Roman"/>
                <a:cs typeface="Times New Roman"/>
              </a:rPr>
              <a:t>entire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spc="-10" dirty="0">
                <a:latin typeface="Times New Roman"/>
                <a:cs typeface="Times New Roman"/>
              </a:rPr>
              <a:t>is an </a:t>
            </a:r>
            <a:r>
              <a:rPr sz="1400" spc="-5" dirty="0">
                <a:latin typeface="Times New Roman"/>
                <a:cs typeface="Times New Roman"/>
              </a:rPr>
              <a:t>expression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an  </a:t>
            </a:r>
            <a:r>
              <a:rPr sz="1400" spc="-5" dirty="0">
                <a:latin typeface="Times New Roman"/>
                <a:cs typeface="Times New Roman"/>
              </a:rPr>
              <a:t>underlying </a:t>
            </a:r>
            <a:r>
              <a:rPr sz="1400" spc="-10" dirty="0">
                <a:latin typeface="Times New Roman"/>
                <a:cs typeface="Times New Roman"/>
              </a:rPr>
              <a:t>multivariate </a:t>
            </a:r>
            <a:r>
              <a:rPr sz="1400" spc="-5" dirty="0">
                <a:latin typeface="Times New Roman"/>
                <a:cs typeface="Times New Roman"/>
              </a:rPr>
              <a:t>Gaussian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distribution.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780"/>
              </a:spcBef>
            </a:pP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set </a:t>
            </a:r>
            <a:r>
              <a:rPr sz="1400" spc="-5" dirty="0">
                <a:latin typeface="Times New Roman"/>
                <a:cs typeface="Times New Roman"/>
              </a:rPr>
              <a:t>contamination parameter, which is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proportion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outliers present  </a:t>
            </a:r>
            <a:r>
              <a:rPr sz="1400" dirty="0">
                <a:latin typeface="Times New Roman"/>
                <a:cs typeface="Times New Roman"/>
              </a:rPr>
              <a:t>in our data </a:t>
            </a:r>
            <a:r>
              <a:rPr sz="1400" spc="-5" dirty="0">
                <a:latin typeface="Times New Roman"/>
                <a:cs typeface="Times New Roman"/>
              </a:rPr>
              <a:t>set. </a:t>
            </a: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use decision function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compute the decision function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 given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observations.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equal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shifted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Mahalanobis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threshold 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being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outlier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compatibility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outlier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  algorithms.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608" y="3493007"/>
            <a:ext cx="45085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608" y="6643115"/>
            <a:ext cx="4737100" cy="297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19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6619" y="1220188"/>
          <a:ext cx="5775325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pPr marL="89535">
                        <a:lnSpc>
                          <a:spcPts val="1739"/>
                        </a:lnSpc>
                      </a:pPr>
                      <a:r>
                        <a:rPr sz="1600" b="1" spc="-5" dirty="0">
                          <a:solidFill>
                            <a:srgbClr val="FFC000"/>
                          </a:solidFill>
                          <a:latin typeface="Times New Roman"/>
                          <a:cs typeface="Times New Roman"/>
                        </a:rPr>
                        <a:t>CONTENT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9CC2E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89535">
                        <a:lnSpc>
                          <a:spcPts val="1735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1)INTRODUCTION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........................................................................3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CC2E3"/>
                      </a:solidFill>
                      <a:prstDash val="solid"/>
                    </a:lnT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89535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2)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DESCRIPTION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..........................................................................</a:t>
                      </a:r>
                      <a:r>
                        <a:rPr sz="16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113030" algn="r">
                        <a:lnSpc>
                          <a:spcPts val="17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1)ANOMALY DETECTION</a:t>
                      </a:r>
                      <a:r>
                        <a:rPr sz="1600" b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........................................................4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R="125095" algn="r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I)POINT ANOMALIES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............................................................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II) CONTEXTUAL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ANOMALIES............................................5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485">
                <a:tc>
                  <a:txBody>
                    <a:bodyPr/>
                    <a:lstStyle/>
                    <a:p>
                      <a:pPr marR="119380" algn="r">
                        <a:lnSpc>
                          <a:spcPts val="17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III) COLLECTIVE</a:t>
                      </a:r>
                      <a:r>
                        <a:rPr sz="16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ANOMALIES.............................................6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09">
                <a:tc>
                  <a:txBody>
                    <a:bodyPr/>
                    <a:lstStyle/>
                    <a:p>
                      <a:pPr marL="89535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3)DATA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......................................................................................</a:t>
                      </a:r>
                      <a:r>
                        <a:rPr sz="16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89535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4)METHODS</a:t>
                      </a:r>
                      <a:r>
                        <a:rPr sz="1600" b="1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....................................................................................</a:t>
                      </a:r>
                      <a:r>
                        <a:rPr sz="1600" b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pPr marL="549910">
                        <a:lnSpc>
                          <a:spcPts val="1630"/>
                        </a:lnSpc>
                        <a:tabLst>
                          <a:tab pos="1006475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i)	DATA PRE-PROCESSING..........................................</a:t>
                      </a:r>
                      <a:r>
                        <a:rPr sz="1600" b="1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61975" marR="108585">
                        <a:lnSpc>
                          <a:spcPts val="1739"/>
                        </a:lnSpc>
                        <a:spcBef>
                          <a:spcPts val="120"/>
                        </a:spcBef>
                        <a:tabLst>
                          <a:tab pos="995680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ii)	STEPS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DATA-PREP……………………………9  iii)	PCA…………………………………………………….9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429"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  <a:tabLst>
                          <a:tab pos="456565" algn="l"/>
                        </a:tabLst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iv)	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LOCAL OUTLIER</a:t>
                      </a:r>
                      <a:r>
                        <a:rPr sz="1600" b="1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FACTOR....................................10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818">
                <a:tc>
                  <a:txBody>
                    <a:bodyPr/>
                    <a:lstStyle/>
                    <a:p>
                      <a:pPr marR="101600" algn="r">
                        <a:lnSpc>
                          <a:spcPts val="1670"/>
                        </a:lnSpc>
                        <a:tabLst>
                          <a:tab pos="456565" algn="l"/>
                        </a:tabLst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v)	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ISOLATION FOREST................................................</a:t>
                      </a:r>
                      <a:r>
                        <a:rPr sz="1600" b="1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marR="93980" algn="r">
                        <a:lnSpc>
                          <a:spcPts val="1775"/>
                        </a:lnSpc>
                        <a:tabLst>
                          <a:tab pos="456565" algn="l"/>
                        </a:tabLst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vi)	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ONE-CLASS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SVM.......................................................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R="90805" algn="r">
                        <a:lnSpc>
                          <a:spcPts val="1710"/>
                        </a:lnSpc>
                        <a:tabLst>
                          <a:tab pos="456565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vii)	K-MEANS.....................................................................</a:t>
                      </a:r>
                      <a:r>
                        <a:rPr sz="1600" b="1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pPr marR="127000" algn="r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viii) ELLIPTIC ENVELOPE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............................................</a:t>
                      </a:r>
                      <a:r>
                        <a:rPr sz="16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128905" algn="r">
                        <a:lnSpc>
                          <a:spcPts val="17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xi)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LSTM AUTO ENCODERS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..........................................</a:t>
                      </a:r>
                      <a:r>
                        <a:rPr sz="1600" b="1" spc="-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89535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5)TOOLS USED.............................................................................</a:t>
                      </a:r>
                      <a:r>
                        <a:rPr sz="1600" b="1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89535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6)EVALUATION</a:t>
                      </a:r>
                      <a:r>
                        <a:rPr sz="1600" b="1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...........................................................................24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89535">
                        <a:lnSpc>
                          <a:spcPts val="17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7)CONCLUSION</a:t>
                      </a:r>
                      <a:r>
                        <a:rPr sz="1600" b="1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...........................................................................25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465">
                <a:tc>
                  <a:txBody>
                    <a:bodyPr/>
                    <a:lstStyle/>
                    <a:p>
                      <a:pPr marL="89535">
                        <a:lnSpc>
                          <a:spcPts val="1625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8)BIBLIOGRAPHY.......................................................................</a:t>
                      </a:r>
                      <a:r>
                        <a:rPr sz="1600" b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47001"/>
            <a:ext cx="5763895" cy="2369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Elliptic envelope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implemented </a:t>
            </a:r>
            <a:r>
              <a:rPr sz="1400" dirty="0">
                <a:latin typeface="Times New Roman"/>
                <a:cs typeface="Times New Roman"/>
              </a:rPr>
              <a:t>in SK </a:t>
            </a:r>
            <a:r>
              <a:rPr sz="1400" spc="-5" dirty="0">
                <a:latin typeface="Times New Roman"/>
                <a:cs typeface="Times New Roman"/>
              </a:rPr>
              <a:t>learn. Graph representing 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20" dirty="0">
                <a:solidFill>
                  <a:srgbClr val="FFC000"/>
                </a:solidFill>
                <a:latin typeface="Times New Roman"/>
                <a:cs typeface="Times New Roman"/>
              </a:rPr>
              <a:t>XI)LSTM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 AUTOENCODERS: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30"/>
              </a:spcBef>
            </a:pP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The combination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two powerful concepts in deep learning LSTM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auto  encoder.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An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LSTM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Auto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encoder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usage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400" spc="-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auto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encoder for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sequence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data  utilizing </a:t>
            </a:r>
            <a:r>
              <a:rPr sz="1400" spc="5" dirty="0">
                <a:solidFill>
                  <a:srgbClr val="171717"/>
                </a:solidFill>
                <a:latin typeface="Times New Roman"/>
                <a:cs typeface="Times New Roman"/>
              </a:rPr>
              <a:t>an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Encoder-Decoder LSTM architecture. 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encoder some portion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  the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model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can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be utilized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or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compress sequence data that in turn may 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be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used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data visualizations or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as a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feature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vector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input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to a</a:t>
            </a:r>
            <a:r>
              <a:rPr sz="1400" spc="-254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supervised learning  model.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926591"/>
            <a:ext cx="4851400" cy="6100445"/>
            <a:chOff x="914400" y="926591"/>
            <a:chExt cx="4851400" cy="6100445"/>
          </a:xfrm>
        </p:grpSpPr>
        <p:sp>
          <p:nvSpPr>
            <p:cNvPr id="4" name="object 4"/>
            <p:cNvSpPr/>
            <p:nvPr/>
          </p:nvSpPr>
          <p:spPr>
            <a:xfrm>
              <a:off x="1016000" y="926591"/>
              <a:ext cx="4660900" cy="297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3877055"/>
              <a:ext cx="4851400" cy="314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20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66840"/>
            <a:ext cx="5760085" cy="14433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4299"/>
              </a:lnSpc>
              <a:spcBef>
                <a:spcPts val="30"/>
              </a:spcBef>
            </a:pP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Auto encoders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are a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type of self-supervised learning model that can learn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 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compressed</a:t>
            </a:r>
            <a:r>
              <a:rPr sz="1400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representation</a:t>
            </a:r>
            <a:r>
              <a:rPr sz="1400" spc="-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400" spc="-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input</a:t>
            </a:r>
            <a:r>
              <a:rPr sz="1400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data.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develop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LSTM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Auto</a:t>
            </a:r>
            <a:r>
              <a:rPr sz="1400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encoder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models 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Python using the Keras deep learning</a:t>
            </a:r>
            <a:r>
              <a:rPr sz="1400" spc="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library.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2899"/>
              </a:lnSpc>
              <a:spcBef>
                <a:spcPts val="790"/>
              </a:spcBef>
            </a:pP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LSTM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configured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read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input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sequence,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it,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decode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it,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recreate  it.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The performance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the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model is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evaluated based on the model’s ability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to  recreate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the input</a:t>
            </a:r>
            <a:r>
              <a:rPr sz="1400" spc="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sequence.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50391"/>
            <a:ext cx="5911596" cy="470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21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697350"/>
            <a:ext cx="5786755" cy="24282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36195" algn="just">
              <a:lnSpc>
                <a:spcPct val="104299"/>
              </a:lnSpc>
              <a:spcBef>
                <a:spcPts val="30"/>
              </a:spcBef>
            </a:pPr>
            <a:r>
              <a:rPr sz="1400" spc="-5" dirty="0">
                <a:latin typeface="Times New Roman"/>
                <a:cs typeface="Times New Roman"/>
              </a:rPr>
              <a:t>The above graphs show the results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2018 data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anomalies From </a:t>
            </a:r>
            <a:r>
              <a:rPr sz="1400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above graphs, the data contains only two </a:t>
            </a:r>
            <a:r>
              <a:rPr sz="1400" spc="-10" dirty="0">
                <a:latin typeface="Times New Roman"/>
                <a:cs typeface="Times New Roman"/>
              </a:rPr>
              <a:t>columns </a:t>
            </a:r>
            <a:r>
              <a:rPr sz="1400" spc="-5" dirty="0">
                <a:latin typeface="Times New Roman"/>
                <a:cs typeface="Times New Roman"/>
              </a:rPr>
              <a:t>flight date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actual elapsed  time.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Lstm </a:t>
            </a:r>
            <a:r>
              <a:rPr sz="1400" dirty="0">
                <a:latin typeface="Times New Roman"/>
                <a:cs typeface="Times New Roman"/>
              </a:rPr>
              <a:t>auto </a:t>
            </a:r>
            <a:r>
              <a:rPr sz="1400" spc="-5" dirty="0">
                <a:latin typeface="Times New Roman"/>
                <a:cs typeface="Times New Roman"/>
              </a:rPr>
              <a:t>encoders are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learn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efficient encoding that uses fewer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parameters.</a:t>
            </a:r>
            <a:endParaRPr sz="1400">
              <a:latin typeface="Times New Roman"/>
              <a:cs typeface="Times New Roman"/>
            </a:endParaRPr>
          </a:p>
          <a:p>
            <a:pPr marL="12700" marR="32384" algn="just">
              <a:lnSpc>
                <a:spcPct val="103499"/>
              </a:lnSpc>
              <a:spcBef>
                <a:spcPts val="755"/>
              </a:spcBef>
            </a:pPr>
            <a:r>
              <a:rPr sz="1400" spc="-5" dirty="0">
                <a:latin typeface="Times New Roman"/>
                <a:cs typeface="Times New Roman"/>
              </a:rPr>
              <a:t>Firstly, </a:t>
            </a:r>
            <a:r>
              <a:rPr sz="1400" dirty="0">
                <a:latin typeface="Times New Roman"/>
                <a:cs typeface="Times New Roman"/>
              </a:rPr>
              <a:t>train </a:t>
            </a:r>
            <a:r>
              <a:rPr sz="1400" spc="-5" dirty="0">
                <a:latin typeface="Times New Roman"/>
                <a:cs typeface="Times New Roman"/>
              </a:rPr>
              <a:t>the auto encoder on normal data, after that take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new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5" dirty="0">
                <a:latin typeface="Times New Roman"/>
                <a:cs typeface="Times New Roman"/>
              </a:rPr>
              <a:t>point, </a:t>
            </a:r>
            <a:r>
              <a:rPr sz="1400" dirty="0">
                <a:latin typeface="Times New Roman"/>
                <a:cs typeface="Times New Roman"/>
              </a:rPr>
              <a:t>if  </a:t>
            </a:r>
            <a:r>
              <a:rPr sz="1400" spc="-5" dirty="0">
                <a:latin typeface="Times New Roman"/>
                <a:cs typeface="Times New Roman"/>
              </a:rPr>
              <a:t>possible reconstruct it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auto encoder.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the data points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above </a:t>
            </a:r>
            <a:r>
              <a:rPr sz="1400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threshold values are considered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error values. Here, we used the </a:t>
            </a:r>
            <a:r>
              <a:rPr sz="1400" dirty="0">
                <a:latin typeface="Times New Roman"/>
                <a:cs typeface="Times New Roman"/>
              </a:rPr>
              <a:t>95 </a:t>
            </a:r>
            <a:r>
              <a:rPr sz="1400" spc="-5" dirty="0">
                <a:latin typeface="Times New Roman"/>
                <a:cs typeface="Times New Roman"/>
              </a:rPr>
              <a:t>percentage 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train the model. Rescale the data using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training data and apply </a:t>
            </a:r>
            <a:r>
              <a:rPr sz="1400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same transformation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test </a:t>
            </a:r>
            <a:r>
              <a:rPr sz="1400" spc="-5" dirty="0">
                <a:latin typeface="Times New Roman"/>
                <a:cs typeface="Times New Roman"/>
              </a:rPr>
              <a:t>data. </a:t>
            </a:r>
            <a:r>
              <a:rPr sz="1400" spc="-10" dirty="0">
                <a:latin typeface="Times New Roman"/>
                <a:cs typeface="Times New Roman"/>
              </a:rPr>
              <a:t>Auto </a:t>
            </a:r>
            <a:r>
              <a:rPr sz="1400" spc="-5" dirty="0">
                <a:latin typeface="Times New Roman"/>
                <a:cs typeface="Times New Roman"/>
              </a:rPr>
              <a:t>encoders should take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sequence </a:t>
            </a:r>
            <a:r>
              <a:rPr sz="1400" spc="-10" dirty="0">
                <a:latin typeface="Times New Roman"/>
                <a:cs typeface="Times New Roman"/>
              </a:rPr>
              <a:t>as  </a:t>
            </a:r>
            <a:r>
              <a:rPr sz="1400" spc="-5" dirty="0">
                <a:latin typeface="Times New Roman"/>
                <a:cs typeface="Times New Roman"/>
              </a:rPr>
              <a:t>input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outs with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same sequence </a:t>
            </a:r>
            <a:r>
              <a:rPr sz="1400" dirty="0">
                <a:latin typeface="Times New Roman"/>
                <a:cs typeface="Times New Roman"/>
              </a:rPr>
              <a:t>of the shape.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3423" y="879510"/>
            <a:ext cx="5849237" cy="261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1841" y="6269150"/>
            <a:ext cx="5849193" cy="1805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22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7944"/>
            <a:ext cx="5724525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trained the model with the 10 epochs and calculated the mean absolute error 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both train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test data As we can see the graph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above.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92522"/>
            <a:ext cx="5798820" cy="4622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0"/>
              </a:spcBef>
            </a:pPr>
            <a:r>
              <a:rPr sz="1400" spc="-5" dirty="0">
                <a:latin typeface="Times New Roman"/>
                <a:cs typeface="Times New Roman"/>
              </a:rPr>
              <a:t>The value given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the threshold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0.6, </a:t>
            </a:r>
            <a:r>
              <a:rPr sz="1400" spc="-10" dirty="0">
                <a:latin typeface="Times New Roman"/>
                <a:cs typeface="Times New Roman"/>
              </a:rPr>
              <a:t>above </a:t>
            </a:r>
            <a:r>
              <a:rPr sz="1400" spc="-5" dirty="0">
                <a:latin typeface="Times New Roman"/>
                <a:cs typeface="Times New Roman"/>
              </a:rPr>
              <a:t>this values containing the loss and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anomalies. From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graph we can see that the errors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high.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547353"/>
            <a:ext cx="5759450" cy="12274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20320">
              <a:lnSpc>
                <a:spcPct val="105000"/>
              </a:lnSpc>
              <a:spcBef>
                <a:spcPts val="20"/>
              </a:spcBef>
            </a:pPr>
            <a:r>
              <a:rPr sz="1400" spc="-5" dirty="0">
                <a:latin typeface="Times New Roman"/>
                <a:cs typeface="Times New Roman"/>
              </a:rPr>
              <a:t>The anomalies are found in the test data are </a:t>
            </a:r>
            <a:r>
              <a:rPr sz="1400" dirty="0">
                <a:latin typeface="Times New Roman"/>
                <a:cs typeface="Times New Roman"/>
              </a:rPr>
              <a:t>red </a:t>
            </a:r>
            <a:r>
              <a:rPr sz="1400" spc="-5" dirty="0">
                <a:latin typeface="Times New Roman"/>
                <a:cs typeface="Times New Roman"/>
              </a:rPr>
              <a:t>color dots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occupied the </a:t>
            </a:r>
            <a:r>
              <a:rPr sz="1400" spc="-10" dirty="0">
                <a:latin typeface="Times New Roman"/>
                <a:cs typeface="Times New Roman"/>
              </a:rPr>
              <a:t>most 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5" dirty="0">
                <a:latin typeface="Times New Roman"/>
                <a:cs typeface="Times New Roman"/>
              </a:rPr>
              <a:t>points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steep changes to the delayed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</a:pP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Once the model achieves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desired level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performance recreating the sequence, 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decoder</a:t>
            </a:r>
            <a:r>
              <a:rPr sz="1400" spc="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part</a:t>
            </a:r>
            <a:r>
              <a:rPr sz="1400" spc="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400" spc="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model</a:t>
            </a:r>
            <a:r>
              <a:rPr sz="1400" spc="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may</a:t>
            </a:r>
            <a:r>
              <a:rPr sz="1400" spc="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be</a:t>
            </a:r>
            <a:r>
              <a:rPr sz="1400" spc="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removed,</a:t>
            </a:r>
            <a:r>
              <a:rPr sz="1400" spc="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leaving</a:t>
            </a:r>
            <a:r>
              <a:rPr sz="1400" spc="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just</a:t>
            </a:r>
            <a:r>
              <a:rPr sz="1400" spc="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encoder</a:t>
            </a:r>
            <a:r>
              <a:rPr sz="1400" spc="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model.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1762" y="1629231"/>
            <a:ext cx="5849324" cy="260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1815" y="5620672"/>
            <a:ext cx="5849237" cy="290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23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6127"/>
            <a:ext cx="5760720" cy="41351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This model can then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be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used to encode input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sequences to a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fixed-length</a:t>
            </a:r>
            <a:r>
              <a:rPr sz="1400" spc="-114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vector.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899"/>
              </a:lnSpc>
              <a:spcBef>
                <a:spcPts val="755"/>
              </a:spcBef>
            </a:pP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We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used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TensorFlow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our backend and Keras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our core 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model 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development</a:t>
            </a:r>
            <a:r>
              <a:rPr sz="14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library.</a:t>
            </a:r>
            <a:r>
              <a:rPr sz="14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14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then</a:t>
            </a:r>
            <a:r>
              <a:rPr sz="14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set</a:t>
            </a:r>
            <a:r>
              <a:rPr sz="1400" spc="-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our</a:t>
            </a:r>
            <a:r>
              <a:rPr sz="14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random</a:t>
            </a:r>
            <a:r>
              <a:rPr sz="1400" spc="-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seed</a:t>
            </a:r>
            <a:r>
              <a:rPr sz="14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4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order</a:t>
            </a:r>
            <a:r>
              <a:rPr sz="14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create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reproducible  results. 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We 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define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the datasets 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training and testing our neural</a:t>
            </a:r>
            <a:r>
              <a:rPr sz="1400" spc="-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network.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lr>
                <a:srgbClr val="FFC000"/>
              </a:buClr>
              <a:buSzPct val="93750"/>
              <a:buFont typeface="Times New Roman"/>
              <a:buAutoNum type="arabicParenR" startAt="5"/>
              <a:tabLst>
                <a:tab pos="185420" algn="l"/>
              </a:tabLst>
            </a:pPr>
            <a:r>
              <a:rPr sz="1600" spc="-15" dirty="0">
                <a:solidFill>
                  <a:srgbClr val="FFC000"/>
                </a:solidFill>
                <a:latin typeface="Times New Roman"/>
                <a:cs typeface="Times New Roman"/>
              </a:rPr>
              <a:t>TOOLS</a:t>
            </a:r>
            <a:r>
              <a:rPr sz="1600" spc="-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USED:</a:t>
            </a:r>
            <a:endParaRPr sz="16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3400"/>
              </a:lnSpc>
              <a:spcBef>
                <a:spcPts val="815"/>
              </a:spcBef>
            </a:pPr>
            <a:r>
              <a:rPr sz="1400" spc="-5" dirty="0">
                <a:latin typeface="Times New Roman"/>
                <a:cs typeface="Times New Roman"/>
              </a:rPr>
              <a:t>Google co-lab was used for the implantation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code. the code is completed 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python </a:t>
            </a:r>
            <a:r>
              <a:rPr sz="1400" spc="-10" dirty="0">
                <a:latin typeface="Times New Roman"/>
                <a:cs typeface="Times New Roman"/>
              </a:rPr>
              <a:t>.google </a:t>
            </a:r>
            <a:r>
              <a:rPr sz="1400" spc="-5" dirty="0">
                <a:latin typeface="Times New Roman"/>
                <a:cs typeface="Times New Roman"/>
              </a:rPr>
              <a:t>co-lab was used because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size of the dataset and faster  execution. Google co-lab </a:t>
            </a:r>
            <a:r>
              <a:rPr sz="1400" dirty="0">
                <a:latin typeface="Times New Roman"/>
                <a:cs typeface="Times New Roman"/>
              </a:rPr>
              <a:t>has no </a:t>
            </a:r>
            <a:r>
              <a:rPr sz="1400" spc="-5" dirty="0">
                <a:latin typeface="Times New Roman"/>
                <a:cs typeface="Times New Roman"/>
              </a:rPr>
              <a:t>configuration required, </a:t>
            </a:r>
            <a:r>
              <a:rPr sz="1400" dirty="0">
                <a:latin typeface="Times New Roman"/>
                <a:cs typeface="Times New Roman"/>
              </a:rPr>
              <a:t>free access </a:t>
            </a:r>
            <a:r>
              <a:rPr sz="1400" spc="-5" dirty="0">
                <a:latin typeface="Times New Roman"/>
                <a:cs typeface="Times New Roman"/>
              </a:rPr>
              <a:t>to gpu’s and  </a:t>
            </a:r>
            <a:r>
              <a:rPr sz="1400" dirty="0">
                <a:latin typeface="Times New Roman"/>
                <a:cs typeface="Times New Roman"/>
              </a:rPr>
              <a:t>easy </a:t>
            </a:r>
            <a:r>
              <a:rPr sz="1400" spc="-5" dirty="0">
                <a:latin typeface="Times New Roman"/>
                <a:cs typeface="Times New Roman"/>
              </a:rPr>
              <a:t>sharing. Google </a:t>
            </a:r>
            <a:r>
              <a:rPr sz="1400" dirty="0">
                <a:latin typeface="Times New Roman"/>
                <a:cs typeface="Times New Roman"/>
              </a:rPr>
              <a:t>co-lab </a:t>
            </a:r>
            <a:r>
              <a:rPr sz="1400" spc="-5" dirty="0">
                <a:latin typeface="Times New Roman"/>
                <a:cs typeface="Times New Roman"/>
              </a:rPr>
              <a:t>makes the execution faster with larger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datasets.</a:t>
            </a:r>
            <a:endParaRPr sz="1400">
              <a:latin typeface="Times New Roman"/>
              <a:cs typeface="Times New Roman"/>
            </a:endParaRPr>
          </a:p>
          <a:p>
            <a:pPr marL="161925" indent="-149860">
              <a:lnSpc>
                <a:spcPct val="100000"/>
              </a:lnSpc>
              <a:spcBef>
                <a:spcPts val="1005"/>
              </a:spcBef>
              <a:buSzPct val="92857"/>
              <a:buAutoNum type="arabicParenR" startAt="6"/>
              <a:tabLst>
                <a:tab pos="162560" algn="l"/>
              </a:tabLst>
            </a:pPr>
            <a:r>
              <a:rPr sz="1400" spc="-10" dirty="0">
                <a:solidFill>
                  <a:srgbClr val="FFC000"/>
                </a:solidFill>
                <a:latin typeface="Times New Roman"/>
                <a:cs typeface="Times New Roman"/>
              </a:rPr>
              <a:t>EVALUTION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03299"/>
              </a:lnSpc>
              <a:spcBef>
                <a:spcPts val="945"/>
              </a:spcBef>
            </a:pPr>
            <a:r>
              <a:rPr sz="1400" spc="-5" dirty="0">
                <a:latin typeface="Times New Roman"/>
                <a:cs typeface="Times New Roman"/>
              </a:rPr>
              <a:t>Since </a:t>
            </a:r>
            <a:r>
              <a:rPr sz="1400" dirty="0">
                <a:latin typeface="Times New Roman"/>
                <a:cs typeface="Times New Roman"/>
              </a:rPr>
              <a:t>I already </a:t>
            </a:r>
            <a:r>
              <a:rPr sz="1400" spc="-5" dirty="0">
                <a:latin typeface="Times New Roman"/>
                <a:cs typeface="Times New Roman"/>
              </a:rPr>
              <a:t>told you the data is unlabeled so evaluating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model </a:t>
            </a:r>
            <a:r>
              <a:rPr sz="1400" spc="-10" dirty="0">
                <a:latin typeface="Times New Roman"/>
                <a:cs typeface="Times New Roman"/>
              </a:rPr>
              <a:t>will </a:t>
            </a:r>
            <a:r>
              <a:rPr sz="1400" spc="-5" dirty="0">
                <a:latin typeface="Times New Roman"/>
                <a:cs typeface="Times New Roman"/>
              </a:rPr>
              <a:t>be  quite challenging so what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have done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calculated anomaly manually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using  inter quatile </a:t>
            </a:r>
            <a:r>
              <a:rPr sz="1400" dirty="0">
                <a:latin typeface="Times New Roman"/>
                <a:cs typeface="Times New Roman"/>
              </a:rPr>
              <a:t>range of </a:t>
            </a:r>
            <a:r>
              <a:rPr sz="1400" spc="-5" dirty="0">
                <a:latin typeface="Times New Roman"/>
                <a:cs typeface="Times New Roman"/>
              </a:rPr>
              <a:t>0.98 percent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using these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calculated confusion matric 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order to evaluate my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5882095"/>
            <a:ext cx="5911596" cy="320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24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372" y="714603"/>
            <a:ext cx="5869940" cy="51625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solidFill>
                  <a:srgbClr val="FFC000"/>
                </a:solidFill>
                <a:latin typeface="Times New Roman"/>
                <a:cs typeface="Times New Roman"/>
              </a:rPr>
              <a:t>7)</a:t>
            </a:r>
            <a:r>
              <a:rPr sz="1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C000"/>
                </a:solidFill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116205" marR="6350" algn="just">
              <a:lnSpc>
                <a:spcPct val="103299"/>
              </a:lnSpc>
              <a:spcBef>
                <a:spcPts val="785"/>
              </a:spcBef>
            </a:pPr>
            <a:r>
              <a:rPr sz="1400" spc="-5" dirty="0">
                <a:latin typeface="Times New Roman"/>
                <a:cs typeface="Times New Roman"/>
              </a:rPr>
              <a:t>To find the anomalies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 airline delays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cancellation dataset, we </a:t>
            </a:r>
            <a:r>
              <a:rPr sz="1400" dirty="0">
                <a:latin typeface="Times New Roman"/>
                <a:cs typeface="Times New Roman"/>
              </a:rPr>
              <a:t>are used  </a:t>
            </a:r>
            <a:r>
              <a:rPr sz="1400" spc="-5" dirty="0">
                <a:latin typeface="Times New Roman"/>
                <a:cs typeface="Times New Roman"/>
              </a:rPr>
              <a:t>seven types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algorithms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the </a:t>
            </a:r>
            <a:r>
              <a:rPr sz="1400" dirty="0">
                <a:latin typeface="Times New Roman"/>
                <a:cs typeface="Times New Roman"/>
              </a:rPr>
              <a:t>abnormality in </a:t>
            </a:r>
            <a:r>
              <a:rPr sz="1400" spc="-5" dirty="0">
                <a:latin typeface="Times New Roman"/>
                <a:cs typeface="Times New Roman"/>
              </a:rPr>
              <a:t>the data. in these  algorithms,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most popular algorithms like </a:t>
            </a:r>
            <a:r>
              <a:rPr sz="1400" dirty="0">
                <a:latin typeface="Times New Roman"/>
                <a:cs typeface="Times New Roman"/>
              </a:rPr>
              <a:t>one-class </a:t>
            </a:r>
            <a:r>
              <a:rPr sz="1400" spc="-5" dirty="0">
                <a:latin typeface="Times New Roman"/>
                <a:cs typeface="Times New Roman"/>
              </a:rPr>
              <a:t>SVM, isolation forest, </a:t>
            </a:r>
            <a:r>
              <a:rPr sz="1400" spc="5" dirty="0">
                <a:latin typeface="Times New Roman"/>
                <a:cs typeface="Times New Roman"/>
              </a:rPr>
              <a:t>K-  </a:t>
            </a:r>
            <a:r>
              <a:rPr sz="1400" dirty="0">
                <a:latin typeface="Times New Roman"/>
                <a:cs typeface="Times New Roman"/>
              </a:rPr>
              <a:t>means </a:t>
            </a:r>
            <a:r>
              <a:rPr sz="1400" spc="-5" dirty="0">
                <a:latin typeface="Times New Roman"/>
                <a:cs typeface="Times New Roman"/>
              </a:rPr>
              <a:t>to identify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anomalous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points.</a:t>
            </a:r>
            <a:endParaRPr sz="1400">
              <a:latin typeface="Times New Roman"/>
              <a:cs typeface="Times New Roman"/>
            </a:endParaRPr>
          </a:p>
          <a:p>
            <a:pPr marL="116205" marR="5080" algn="just">
              <a:lnSpc>
                <a:spcPct val="103400"/>
              </a:lnSpc>
              <a:spcBef>
                <a:spcPts val="810"/>
              </a:spcBef>
            </a:pPr>
            <a:r>
              <a:rPr sz="1400" spc="-5" dirty="0">
                <a:latin typeface="Times New Roman"/>
                <a:cs typeface="Times New Roman"/>
              </a:rPr>
              <a:t>Both one-class SVM and isolation forest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known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have good results when  looking </a:t>
            </a:r>
            <a:r>
              <a:rPr sz="1400" spc="-10" dirty="0">
                <a:latin typeface="Times New Roman"/>
                <a:cs typeface="Times New Roman"/>
              </a:rPr>
              <a:t>at </a:t>
            </a:r>
            <a:r>
              <a:rPr sz="1400" spc="-5" dirty="0">
                <a:latin typeface="Times New Roman"/>
                <a:cs typeface="Times New Roman"/>
              </a:rPr>
              <a:t>accuracy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other metrics scores. However, one issue that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observed 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spc="-10" dirty="0">
                <a:latin typeface="Times New Roman"/>
                <a:cs typeface="Times New Roman"/>
              </a:rPr>
              <a:t>it could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time-consuming to get these results. </a:t>
            </a:r>
            <a:r>
              <a:rPr sz="1400" spc="-10" dirty="0">
                <a:latin typeface="Times New Roman"/>
                <a:cs typeface="Times New Roman"/>
              </a:rPr>
              <a:t>Isolation </a:t>
            </a:r>
            <a:r>
              <a:rPr sz="1400" spc="-5" dirty="0">
                <a:latin typeface="Times New Roman"/>
                <a:cs typeface="Times New Roman"/>
              </a:rPr>
              <a:t>forest and </a:t>
            </a:r>
            <a:r>
              <a:rPr sz="1400" spc="10" dirty="0">
                <a:latin typeface="Times New Roman"/>
                <a:cs typeface="Times New Roman"/>
              </a:rPr>
              <a:t>one-  </a:t>
            </a:r>
            <a:r>
              <a:rPr sz="1400" spc="-5" dirty="0">
                <a:latin typeface="Times New Roman"/>
                <a:cs typeface="Times New Roman"/>
              </a:rPr>
              <a:t>class SVM can identify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majority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anomalous points and isolation forest </a:t>
            </a:r>
            <a:r>
              <a:rPr sz="1400" spc="-20" dirty="0">
                <a:latin typeface="Times New Roman"/>
                <a:cs typeface="Times New Roman"/>
              </a:rPr>
              <a:t>is 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large datasets. </a:t>
            </a:r>
            <a:r>
              <a:rPr sz="1400" dirty="0">
                <a:latin typeface="Times New Roman"/>
                <a:cs typeface="Times New Roman"/>
              </a:rPr>
              <a:t>K means </a:t>
            </a:r>
            <a:r>
              <a:rPr sz="1400" spc="-5" dirty="0">
                <a:latin typeface="Times New Roman"/>
                <a:cs typeface="Times New Roman"/>
              </a:rPr>
              <a:t>the quickest yet </a:t>
            </a:r>
            <a:r>
              <a:rPr sz="1400" spc="-10" dirty="0">
                <a:latin typeface="Times New Roman"/>
                <a:cs typeface="Times New Roman"/>
              </a:rPr>
              <a:t>it is </a:t>
            </a:r>
            <a:r>
              <a:rPr sz="1400" spc="-5" dirty="0">
                <a:latin typeface="Times New Roman"/>
                <a:cs typeface="Times New Roman"/>
              </a:rPr>
              <a:t>less effective in distinguishing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inconsistencies. When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dataset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huge, the groups just recognize the  extraordinary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anomalies.</a:t>
            </a:r>
            <a:endParaRPr sz="1400">
              <a:latin typeface="Times New Roman"/>
              <a:cs typeface="Times New Roman"/>
            </a:endParaRPr>
          </a:p>
          <a:p>
            <a:pPr marL="116205" marR="9525" algn="just">
              <a:lnSpc>
                <a:spcPct val="103400"/>
              </a:lnSpc>
              <a:spcBef>
                <a:spcPts val="79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elliptic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envelope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fast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good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 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get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results.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the data had </a:t>
            </a:r>
            <a:r>
              <a:rPr sz="1400" spc="5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ordinary distribution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envelops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majority 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anomalies. dBscan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good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the outliers, dbscan had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better  performance than the local outlier factor. The local outlier factor calculates the  outlier score. accuracy, </a:t>
            </a:r>
            <a:r>
              <a:rPr sz="1400" dirty="0">
                <a:latin typeface="Times New Roman"/>
                <a:cs typeface="Times New Roman"/>
              </a:rPr>
              <a:t>f1 </a:t>
            </a:r>
            <a:r>
              <a:rPr sz="1400" spc="-5" dirty="0">
                <a:latin typeface="Times New Roman"/>
                <a:cs typeface="Times New Roman"/>
              </a:rPr>
              <a:t>score are the important metrics to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5" dirty="0">
                <a:latin typeface="Times New Roman"/>
                <a:cs typeface="Times New Roman"/>
              </a:rPr>
              <a:t>consideredwhile  </a:t>
            </a:r>
            <a:r>
              <a:rPr sz="1400" spc="-5" dirty="0">
                <a:latin typeface="Times New Roman"/>
                <a:cs typeface="Times New Roman"/>
              </a:rPr>
              <a:t>evaluating anomaly detection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algorithms.</a:t>
            </a:r>
            <a:endParaRPr sz="1400">
              <a:latin typeface="Times New Roman"/>
              <a:cs typeface="Times New Roman"/>
            </a:endParaRPr>
          </a:p>
          <a:p>
            <a:pPr marL="116205" marR="12065" algn="just">
              <a:lnSpc>
                <a:spcPct val="104299"/>
              </a:lnSpc>
              <a:spcBef>
                <a:spcPts val="755"/>
              </a:spcBef>
            </a:pP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addition, LSTM Auto-Encoders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built using Keras and TensorFlow. LSTM  Auto-Encoders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anomalies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delayed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try  to </a:t>
            </a:r>
            <a:r>
              <a:rPr sz="1400" spc="-5" dirty="0">
                <a:latin typeface="Times New Roman"/>
                <a:cs typeface="Times New Roman"/>
              </a:rPr>
              <a:t>tune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model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threshold to get </a:t>
            </a:r>
            <a:r>
              <a:rPr sz="1400" spc="-10" dirty="0">
                <a:latin typeface="Times New Roman"/>
                <a:cs typeface="Times New Roman"/>
              </a:rPr>
              <a:t>even </a:t>
            </a:r>
            <a:r>
              <a:rPr sz="1400" spc="-5" dirty="0">
                <a:latin typeface="Times New Roman"/>
                <a:cs typeface="Times New Roman"/>
              </a:rPr>
              <a:t>better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25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176" y="888677"/>
            <a:ext cx="5859145" cy="878205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8)BIBLIOGRAPHY:</a:t>
            </a:r>
            <a:endParaRPr sz="16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latin typeface="Times New Roman"/>
                <a:cs typeface="Times New Roman"/>
              </a:rPr>
              <a:t>Data pre-processing:</a:t>
            </a:r>
            <a:endParaRPr sz="1400">
              <a:latin typeface="Times New Roman"/>
              <a:cs typeface="Times New Roman"/>
            </a:endParaRPr>
          </a:p>
          <a:p>
            <a:pPr marL="160020" marR="520065">
              <a:lnSpc>
                <a:spcPct val="110900"/>
              </a:lnSpc>
              <a:spcBef>
                <a:spcPts val="80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https://towardsdatascience.com/6-different-ways-to-compensate-for-missing-values-data-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imputation-with-examples-6022d9ca0779</a:t>
            </a:r>
            <a:endParaRPr sz="1100">
              <a:latin typeface="Carlito"/>
              <a:cs typeface="Carlito"/>
            </a:endParaRPr>
          </a:p>
          <a:p>
            <a:pPr marL="160020" marR="1271270">
              <a:lnSpc>
                <a:spcPct val="170900"/>
              </a:lnSpc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https://towardsdatascience.com/data-preprocessing-concepts-fa946d11c825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https://towardsdatascience.com/how-to-handle-missing-data-8646b18db0d4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latin typeface="Times New Roman"/>
                <a:cs typeface="Times New Roman"/>
              </a:rPr>
              <a:t>Local Outlier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Factor:</a:t>
            </a:r>
            <a:endParaRPr sz="1400">
              <a:latin typeface="Times New Roman"/>
              <a:cs typeface="Times New Roman"/>
            </a:endParaRPr>
          </a:p>
          <a:p>
            <a:pPr marL="160020" marR="5080">
              <a:lnSpc>
                <a:spcPct val="110200"/>
              </a:lnSpc>
              <a:spcBef>
                <a:spcPts val="81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https://scikitlearn.org/stable/auto_examples/neighbors/plot_lof_outlier_detection.html#:~:text=Th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e%20Local%20Outlier%20Factor%20(LOF,lower%20density%20than%20their%20neighbors.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944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https://towardsdatascience.com/local-outlier-factor-for-anomaly-detection-cc0c770d2ebe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830"/>
              </a:spcBef>
            </a:pPr>
            <a:r>
              <a:rPr sz="1400" spc="-5" dirty="0">
                <a:latin typeface="Times New Roman"/>
                <a:cs typeface="Times New Roman"/>
              </a:rPr>
              <a:t>Isolation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Forest:</a:t>
            </a:r>
            <a:endParaRPr sz="1400">
              <a:latin typeface="Times New Roman"/>
              <a:cs typeface="Times New Roman"/>
            </a:endParaRPr>
          </a:p>
          <a:p>
            <a:pPr marL="160020" marR="715010">
              <a:lnSpc>
                <a:spcPct val="110900"/>
              </a:lnSpc>
              <a:spcBef>
                <a:spcPts val="80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https://towardsdatascience.com/anomaly-detection-with-isolation-forest-visualization-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23cd75c281e2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93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8"/>
              </a:rPr>
              <a:t>https://scikit-learn.org/stable/modules/generated/sklearn.ensemble.IsolationForest.html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latin typeface="Times New Roman"/>
                <a:cs typeface="Times New Roman"/>
              </a:rPr>
              <a:t>dbscan:</a:t>
            </a:r>
            <a:endParaRPr sz="1400">
              <a:latin typeface="Times New Roman"/>
              <a:cs typeface="Times New Roman"/>
            </a:endParaRPr>
          </a:p>
          <a:p>
            <a:pPr marL="160020" marR="77470">
              <a:lnSpc>
                <a:spcPct val="171100"/>
              </a:lnSpc>
              <a:spcBef>
                <a:spcPts val="4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9"/>
              </a:rPr>
              <a:t>https://towardsdatascience.com/best-clustering-algorithms-for-anomaly-detection-d5b7412537c8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0"/>
              </a:rPr>
              <a:t>https://link.springer.com/article/10.1007/s11277-017-4961-1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One-class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svm:</a:t>
            </a:r>
            <a:endParaRPr sz="1400">
              <a:latin typeface="Times New Roman"/>
              <a:cs typeface="Times New Roman"/>
            </a:endParaRPr>
          </a:p>
          <a:p>
            <a:pPr marL="160020" marR="753110">
              <a:lnSpc>
                <a:spcPct val="170900"/>
              </a:lnSpc>
              <a:spcBef>
                <a:spcPts val="4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1"/>
              </a:rPr>
              <a:t>https://scikit-learn.org/stable/modules/generated/sklearn.svm.OneClassSVM.html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2"/>
              </a:rPr>
              <a:t>https://towardsdatascience.com/outlier-detection-with-one-class-svms-5403a1a1878c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875"/>
              </a:spcBef>
            </a:pP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kmeans:</a:t>
            </a:r>
            <a:endParaRPr sz="1400">
              <a:latin typeface="Carlito"/>
              <a:cs typeface="Carlito"/>
            </a:endParaRPr>
          </a:p>
          <a:p>
            <a:pPr marL="160020" marR="514350">
              <a:lnSpc>
                <a:spcPct val="170900"/>
              </a:lnSpc>
              <a:spcBef>
                <a:spcPts val="8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3"/>
              </a:rPr>
              <a:t>https://medium.com/schkn/why-use-k-means-for-time-series-data-part-one-a8f19964f538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4"/>
              </a:rPr>
              <a:t>https://scikit-learn.org/stable/modules/generated/sklearn.cluster.KMeans.html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elliptic envelope:</a:t>
            </a:r>
            <a:endParaRPr sz="1400">
              <a:latin typeface="Times New Roman"/>
              <a:cs typeface="Times New Roman"/>
            </a:endParaRPr>
          </a:p>
          <a:p>
            <a:pPr marL="160020" marR="389255">
              <a:lnSpc>
                <a:spcPct val="170900"/>
              </a:lnSpc>
              <a:spcBef>
                <a:spcPts val="40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5"/>
              </a:rPr>
              <a:t>https://scikit-learn.org/stable/modules/generated/sklearn.covariance.EllipticEnvelope.html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6"/>
              </a:rPr>
              <a:t>https://www.programcreek.com/python/example/97374/sklearn.covariance.EllipticEnvelope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lstm</a:t>
            </a:r>
            <a:r>
              <a:rPr sz="1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autoencoders:</a:t>
            </a:r>
            <a:endParaRPr sz="1400">
              <a:latin typeface="Times New Roman"/>
              <a:cs typeface="Times New Roman"/>
            </a:endParaRPr>
          </a:p>
          <a:p>
            <a:pPr marL="160020" marR="720725">
              <a:lnSpc>
                <a:spcPct val="110000"/>
              </a:lnSpc>
              <a:spcBef>
                <a:spcPts val="81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7"/>
              </a:rPr>
              <a:t>https://towardsdatascience.com/step-by-step-understanding-lstm-autoencoder-layers-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7"/>
              </a:rPr>
              <a:t>ffab055b6352</a:t>
            </a:r>
            <a:endParaRPr sz="1100">
              <a:latin typeface="Carlito"/>
              <a:cs typeface="Carlito"/>
            </a:endParaRPr>
          </a:p>
          <a:p>
            <a:pPr marL="160020" marR="192405">
              <a:lnSpc>
                <a:spcPct val="113599"/>
              </a:lnSpc>
              <a:spcBef>
                <a:spcPts val="74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8"/>
              </a:rPr>
              <a:t>https://www.curiousily.com/posts/time-series-anomaly-detection-using-lstm-autoencoder-with- </a:t>
            </a:r>
            <a:r>
              <a:rPr sz="11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pytorch-in-python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26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26254"/>
            <a:ext cx="5764530" cy="41332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1)INTRODUCTION</a:t>
            </a:r>
            <a:r>
              <a:rPr sz="1600" spc="-5" dirty="0">
                <a:solidFill>
                  <a:srgbClr val="805F0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400"/>
              </a:lnSpc>
              <a:spcBef>
                <a:spcPts val="830"/>
              </a:spcBef>
            </a:pP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today’s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world,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anomaly detection can viably help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getting the  misrepresentation, finding strange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activity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huge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complex Big Data sets.  This can end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up being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valuable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areas, for example, banking security, natural  sciences, medication,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marketing,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which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inclined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malignant activities. 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It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very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essential to identify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normal trend with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an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abnormal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 in order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to 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identify/fix issues quickly. The two machine learning algorithms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can enable  two effective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anomaly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supervised and unsupervised algorithms.  Data Pre-processing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one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basic steps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data mining process, which  does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readiness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change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dataset, to fill the missing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values.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05"/>
              </a:spcBef>
            </a:pP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going to discuss the machine learning algorithms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anomaly detection  namely,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local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outlier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factor,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isolation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forest,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k-means, Elliptic Envelope, one-  class SVM and LSTM Autoencoders. The algorithms, which we were used for  anomaly detection, are unsupervised machine learning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algorithms.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Because,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 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large amount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unstructured data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also data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unlabelled.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going to  discuss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about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anomaly detection, And machine leaning algorithms for  anomaly</a:t>
            </a:r>
            <a:r>
              <a:rPr sz="1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3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8608"/>
            <a:ext cx="5769610" cy="20980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2)</a:t>
            </a:r>
            <a:r>
              <a:rPr sz="160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DESCRIPTION</a:t>
            </a:r>
            <a:r>
              <a:rPr sz="1600" spc="-5" dirty="0">
                <a:solidFill>
                  <a:srgbClr val="805F0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1) ANOMALY</a:t>
            </a:r>
            <a:r>
              <a:rPr sz="16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DETECTION: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800"/>
              </a:spcBef>
            </a:pPr>
            <a:r>
              <a:rPr sz="1600" spc="-5" dirty="0">
                <a:latin typeface="Times New Roman"/>
                <a:cs typeface="Times New Roman"/>
              </a:rPr>
              <a:t>Anomaly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procedure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distinguish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abnormal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patterns  that do not comply with anticipated conduct. </a:t>
            </a:r>
            <a:r>
              <a:rPr sz="1600" spc="-20" dirty="0">
                <a:latin typeface="Times New Roman"/>
                <a:cs typeface="Times New Roman"/>
              </a:rPr>
              <a:t>It </a:t>
            </a:r>
            <a:r>
              <a:rPr sz="1600" spc="-5" dirty="0">
                <a:latin typeface="Times New Roman"/>
                <a:cs typeface="Times New Roman"/>
              </a:rPr>
              <a:t>tends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5" dirty="0">
                <a:latin typeface="Times New Roman"/>
                <a:cs typeface="Times New Roman"/>
              </a:rPr>
              <a:t>viewed </a:t>
            </a:r>
            <a:r>
              <a:rPr sz="1600" spc="-5" dirty="0">
                <a:latin typeface="Times New Roman"/>
                <a:cs typeface="Times New Roman"/>
              </a:rPr>
              <a:t>as  the unusual procedure of figuring out what is normal </a:t>
            </a:r>
            <a:r>
              <a:rPr sz="1600" spc="-15" dirty="0">
                <a:latin typeface="Times New Roman"/>
                <a:cs typeface="Times New Roman"/>
              </a:rPr>
              <a:t>and what </a:t>
            </a:r>
            <a:r>
              <a:rPr sz="1600" spc="-5" dirty="0">
                <a:latin typeface="Times New Roman"/>
                <a:cs typeface="Times New Roman"/>
              </a:rPr>
              <a:t>is not.  Anomalies are additionally known as anomalies, oddities, noise, </a:t>
            </a:r>
            <a:r>
              <a:rPr sz="1600" spc="-15" dirty="0">
                <a:latin typeface="Times New Roman"/>
                <a:cs typeface="Times New Roman"/>
              </a:rPr>
              <a:t>and  </a:t>
            </a:r>
            <a:r>
              <a:rPr sz="1600" spc="-5" dirty="0">
                <a:latin typeface="Times New Roman"/>
                <a:cs typeface="Times New Roman"/>
              </a:rPr>
              <a:t>deviations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51826"/>
            <a:ext cx="5643880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three </a:t>
            </a:r>
            <a:r>
              <a:rPr sz="1600" dirty="0">
                <a:latin typeface="Times New Roman"/>
                <a:cs typeface="Times New Roman"/>
              </a:rPr>
              <a:t>types </a:t>
            </a:r>
            <a:r>
              <a:rPr sz="1600" spc="-5" dirty="0">
                <a:latin typeface="Times New Roman"/>
                <a:cs typeface="Times New Roman"/>
              </a:rPr>
              <a:t>of anomalies they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2499"/>
              </a:lnSpc>
              <a:spcBef>
                <a:spcPts val="1165"/>
              </a:spcBef>
            </a:pPr>
            <a:r>
              <a:rPr sz="1200" spc="-10" dirty="0">
                <a:solidFill>
                  <a:srgbClr val="FFC000"/>
                </a:solidFill>
                <a:latin typeface="Times New Roman"/>
                <a:cs typeface="Times New Roman"/>
              </a:rPr>
              <a:t>I) POINT </a:t>
            </a:r>
            <a:r>
              <a:rPr sz="1200" spc="-5" dirty="0">
                <a:solidFill>
                  <a:srgbClr val="FFC000"/>
                </a:solidFill>
                <a:latin typeface="Times New Roman"/>
                <a:cs typeface="Times New Roman"/>
              </a:rPr>
              <a:t>ANOMALIES</a:t>
            </a:r>
            <a:r>
              <a:rPr sz="1200" spc="-5" dirty="0">
                <a:solidFill>
                  <a:srgbClr val="805F00"/>
                </a:solidFill>
                <a:latin typeface="Times New Roman"/>
                <a:cs typeface="Times New Roman"/>
              </a:rPr>
              <a:t>: </a:t>
            </a:r>
            <a:r>
              <a:rPr sz="1600" spc="-20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one object is </a:t>
            </a:r>
            <a:r>
              <a:rPr sz="1600" spc="-15" dirty="0">
                <a:latin typeface="Times New Roman"/>
                <a:cs typeface="Times New Roman"/>
              </a:rPr>
              <a:t>far </a:t>
            </a:r>
            <a:r>
              <a:rPr sz="1600" spc="-5" dirty="0">
                <a:latin typeface="Times New Roman"/>
                <a:cs typeface="Times New Roman"/>
              </a:rPr>
              <a:t>away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the other objects as  an </a:t>
            </a:r>
            <a:r>
              <a:rPr sz="1600" spc="-20" dirty="0">
                <a:latin typeface="Times New Roman"/>
                <a:cs typeface="Times New Roman"/>
              </a:rPr>
              <a:t>anomaly, </a:t>
            </a:r>
            <a:r>
              <a:rPr sz="1600" spc="-5" dirty="0">
                <a:latin typeface="Times New Roman"/>
                <a:cs typeface="Times New Roman"/>
              </a:rPr>
              <a:t>it is a point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anomaly.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7681" y="3340607"/>
            <a:ext cx="5857513" cy="396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4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62725"/>
            <a:ext cx="5760720" cy="736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175"/>
              </a:spcBef>
            </a:pPr>
            <a:r>
              <a:rPr sz="1200" spc="-10" dirty="0">
                <a:solidFill>
                  <a:srgbClr val="FFC000"/>
                </a:solidFill>
                <a:latin typeface="Times New Roman"/>
                <a:cs typeface="Times New Roman"/>
              </a:rPr>
              <a:t>II) </a:t>
            </a:r>
            <a:r>
              <a:rPr sz="1200" spc="-5" dirty="0">
                <a:solidFill>
                  <a:srgbClr val="FFC000"/>
                </a:solidFill>
                <a:latin typeface="Times New Roman"/>
                <a:cs typeface="Times New Roman"/>
              </a:rPr>
              <a:t>CONTEXTUAL ANOMALIES: </a:t>
            </a:r>
            <a:r>
              <a:rPr sz="1600" spc="-20" dirty="0">
                <a:solidFill>
                  <a:srgbClr val="0D0E1A"/>
                </a:solidFill>
                <a:latin typeface="Times New Roman"/>
                <a:cs typeface="Times New Roman"/>
              </a:rPr>
              <a:t>If </a:t>
            </a:r>
            <a:r>
              <a:rPr sz="1600" spc="-5" dirty="0">
                <a:solidFill>
                  <a:srgbClr val="0D0E1A"/>
                </a:solidFill>
                <a:latin typeface="Times New Roman"/>
                <a:cs typeface="Times New Roman"/>
              </a:rPr>
              <a:t>an </a:t>
            </a:r>
            <a:r>
              <a:rPr sz="1600" spc="-15" dirty="0">
                <a:solidFill>
                  <a:srgbClr val="0D0E1A"/>
                </a:solidFill>
                <a:latin typeface="Times New Roman"/>
                <a:cs typeface="Times New Roman"/>
              </a:rPr>
              <a:t>object </a:t>
            </a:r>
            <a:r>
              <a:rPr sz="1600" spc="-5" dirty="0">
                <a:solidFill>
                  <a:srgbClr val="0D0E1A"/>
                </a:solidFill>
                <a:latin typeface="Times New Roman"/>
                <a:cs typeface="Times New Roman"/>
              </a:rPr>
              <a:t>is deviating from what is  normal in some defined context. </a:t>
            </a:r>
            <a:r>
              <a:rPr sz="1600" spc="-15" dirty="0">
                <a:solidFill>
                  <a:srgbClr val="0D0E1A"/>
                </a:solidFill>
                <a:latin typeface="Times New Roman"/>
                <a:cs typeface="Times New Roman"/>
              </a:rPr>
              <a:t>Only </a:t>
            </a:r>
            <a:r>
              <a:rPr sz="1600" spc="-5" dirty="0">
                <a:solidFill>
                  <a:srgbClr val="0D0E1A"/>
                </a:solidFill>
                <a:latin typeface="Times New Roman"/>
                <a:cs typeface="Times New Roman"/>
              </a:rPr>
              <a:t>in this case, it </a:t>
            </a:r>
            <a:r>
              <a:rPr sz="1600" dirty="0">
                <a:solidFill>
                  <a:srgbClr val="0D0E1A"/>
                </a:solidFill>
                <a:latin typeface="Times New Roman"/>
                <a:cs typeface="Times New Roman"/>
              </a:rPr>
              <a:t>is </a:t>
            </a:r>
            <a:r>
              <a:rPr sz="1600" spc="-5" dirty="0">
                <a:solidFill>
                  <a:srgbClr val="0D0E1A"/>
                </a:solidFill>
                <a:latin typeface="Times New Roman"/>
                <a:cs typeface="Times New Roman"/>
              </a:rPr>
              <a:t>a contextual  anomaly.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434270"/>
            <a:ext cx="5758815" cy="50228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</a:pPr>
            <a:r>
              <a:rPr sz="1200" spc="-10" dirty="0">
                <a:solidFill>
                  <a:srgbClr val="FFC000"/>
                </a:solidFill>
                <a:latin typeface="Times New Roman"/>
                <a:cs typeface="Times New Roman"/>
              </a:rPr>
              <a:t>III) </a:t>
            </a:r>
            <a:r>
              <a:rPr sz="1200" spc="-5" dirty="0">
                <a:solidFill>
                  <a:srgbClr val="FFC000"/>
                </a:solidFill>
                <a:latin typeface="Times New Roman"/>
                <a:cs typeface="Times New Roman"/>
              </a:rPr>
              <a:t>COLLECTIVE ANOMALIES: </a:t>
            </a:r>
            <a:r>
              <a:rPr sz="1600" spc="-25" dirty="0">
                <a:solidFill>
                  <a:srgbClr val="222729"/>
                </a:solidFill>
                <a:latin typeface="Times New Roman"/>
                <a:cs typeface="Times New Roman"/>
              </a:rPr>
              <a:t>If </a:t>
            </a:r>
            <a:r>
              <a:rPr sz="1600" spc="-5" dirty="0">
                <a:solidFill>
                  <a:srgbClr val="222729"/>
                </a:solidFill>
                <a:latin typeface="Times New Roman"/>
                <a:cs typeface="Times New Roman"/>
              </a:rPr>
              <a:t>a collection of related data instances is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anomalous</a:t>
            </a:r>
            <a:r>
              <a:rPr sz="1600" u="sng" spc="5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1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1600" u="sng" spc="30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respect</a:t>
            </a:r>
            <a:r>
              <a:rPr sz="1600" u="sng" spc="4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600" u="sng" spc="50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600" u="sng" spc="4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entire</a:t>
            </a:r>
            <a:r>
              <a:rPr sz="1600" u="sng" spc="30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600" u="sng" spc="4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set,</a:t>
            </a:r>
            <a:r>
              <a:rPr sz="1600" u="sng" spc="4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it</a:t>
            </a:r>
            <a:r>
              <a:rPr sz="1600" u="sng" spc="50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600" u="sng" spc="50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termed</a:t>
            </a:r>
            <a:r>
              <a:rPr sz="1600" u="sng" spc="50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as</a:t>
            </a:r>
            <a:r>
              <a:rPr sz="1600" u="sng" spc="50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22272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collective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325" y="1688081"/>
            <a:ext cx="3886200" cy="379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713" y="7293864"/>
            <a:ext cx="3839581" cy="1818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5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72058"/>
            <a:ext cx="897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22729"/>
                </a:solidFill>
                <a:latin typeface="Times New Roman"/>
                <a:cs typeface="Times New Roman"/>
              </a:rPr>
              <a:t>an</a:t>
            </a:r>
            <a:r>
              <a:rPr sz="1600" spc="10" dirty="0">
                <a:solidFill>
                  <a:srgbClr val="222729"/>
                </a:solidFill>
                <a:latin typeface="Times New Roman"/>
                <a:cs typeface="Times New Roman"/>
              </a:rPr>
              <a:t>o</a:t>
            </a:r>
            <a:r>
              <a:rPr sz="1600" spc="-40" dirty="0">
                <a:solidFill>
                  <a:srgbClr val="222729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22729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22729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222729"/>
                </a:solidFill>
                <a:latin typeface="Times New Roman"/>
                <a:cs typeface="Times New Roman"/>
              </a:rPr>
              <a:t>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44757"/>
            <a:ext cx="5763895" cy="234188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500" spc="5" dirty="0">
                <a:solidFill>
                  <a:srgbClr val="FFC000"/>
                </a:solidFill>
                <a:latin typeface="Times New Roman"/>
                <a:cs typeface="Times New Roman"/>
              </a:rPr>
              <a:t>3)</a:t>
            </a:r>
            <a:r>
              <a:rPr sz="1600" spc="5" dirty="0">
                <a:solidFill>
                  <a:srgbClr val="FFC000"/>
                </a:solidFill>
                <a:latin typeface="Times New Roman"/>
                <a:cs typeface="Times New Roman"/>
              </a:rPr>
              <a:t>DATASET: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airline delays and cancellation dataset consists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10 files </a:t>
            </a:r>
            <a:r>
              <a:rPr sz="1400" spc="-1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2009 to 2018  with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28columns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series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available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kaggle.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dataset, we choose the columns </a:t>
            </a:r>
            <a:r>
              <a:rPr sz="1400" dirty="0">
                <a:latin typeface="Times New Roman"/>
                <a:cs typeface="Times New Roman"/>
              </a:rPr>
              <a:t>of, </a:t>
            </a:r>
            <a:r>
              <a:rPr sz="1400" spc="-5" dirty="0">
                <a:latin typeface="Times New Roman"/>
                <a:cs typeface="Times New Roman"/>
              </a:rPr>
              <a:t>Arrival delay, CRS </a:t>
            </a:r>
            <a:r>
              <a:rPr sz="1400" dirty="0">
                <a:latin typeface="Times New Roman"/>
                <a:cs typeface="Times New Roman"/>
              </a:rPr>
              <a:t>elapsed </a:t>
            </a:r>
            <a:r>
              <a:rPr sz="1400" spc="-10" dirty="0">
                <a:latin typeface="Times New Roman"/>
                <a:cs typeface="Times New Roman"/>
              </a:rPr>
              <a:t>time, </a:t>
            </a:r>
            <a:r>
              <a:rPr sz="1400" spc="-5" dirty="0">
                <a:latin typeface="Times New Roman"/>
                <a:cs typeface="Times New Roman"/>
              </a:rPr>
              <a:t>Elapsed  time. these columns give the data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flight's delays and differences between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computer reservation </a:t>
            </a:r>
            <a:r>
              <a:rPr sz="1400" spc="-10" dirty="0">
                <a:latin typeface="Times New Roman"/>
                <a:cs typeface="Times New Roman"/>
              </a:rPr>
              <a:t>time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actual flight delay time. we will detect the  anomalies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using these columns. The dataset is huge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have </a:t>
            </a:r>
            <a:r>
              <a:rPr sz="1400" dirty="0">
                <a:latin typeface="Times New Roman"/>
                <a:cs typeface="Times New Roman"/>
              </a:rPr>
              <a:t>so </a:t>
            </a:r>
            <a:r>
              <a:rPr sz="1400" spc="-5" dirty="0">
                <a:latin typeface="Times New Roman"/>
                <a:cs typeface="Times New Roman"/>
              </a:rPr>
              <a:t>many missing  values and the </a:t>
            </a:r>
            <a:r>
              <a:rPr sz="1400" spc="-10" dirty="0">
                <a:latin typeface="Times New Roman"/>
                <a:cs typeface="Times New Roman"/>
              </a:rPr>
              <a:t>main </a:t>
            </a:r>
            <a:r>
              <a:rPr sz="1400" spc="-5" dirty="0">
                <a:latin typeface="Times New Roman"/>
                <a:cs typeface="Times New Roman"/>
              </a:rPr>
              <a:t>thing the data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unlabeled.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https://www.kaggle.com/yuanyuwendymu/airline-delay-and-cancellation-data-2009-2018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756" y="1237487"/>
            <a:ext cx="4726020" cy="3731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6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41551"/>
            <a:ext cx="5764530" cy="337248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75"/>
              </a:spcBef>
              <a:buClr>
                <a:srgbClr val="FFC000"/>
              </a:buClr>
              <a:buSzPct val="93750"/>
              <a:buFont typeface="Times New Roman"/>
              <a:buAutoNum type="arabicParenR" startAt="4"/>
              <a:tabLst>
                <a:tab pos="183515" algn="l"/>
              </a:tabLst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METHODS:</a:t>
            </a:r>
            <a:endParaRPr sz="1600">
              <a:latin typeface="Times New Roman"/>
              <a:cs typeface="Times New Roman"/>
            </a:endParaRPr>
          </a:p>
          <a:p>
            <a:pPr marL="147320" lvl="1" indent="-135255">
              <a:lnSpc>
                <a:spcPct val="100000"/>
              </a:lnSpc>
              <a:spcBef>
                <a:spcPts val="875"/>
              </a:spcBef>
              <a:buSzPct val="93750"/>
              <a:buAutoNum type="romanUcParenR"/>
              <a:tabLst>
                <a:tab pos="147955" algn="l"/>
              </a:tabLst>
            </a:pP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Times New Roman"/>
                <a:cs typeface="Times New Roman"/>
              </a:rPr>
              <a:t>PRE-PROCESSING: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815"/>
              </a:spcBef>
            </a:pPr>
            <a:r>
              <a:rPr sz="1400" spc="-5" dirty="0">
                <a:latin typeface="Times New Roman"/>
                <a:cs typeface="Times New Roman"/>
              </a:rPr>
              <a:t>Data pre-processing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data mining method that includes changing unstructured  data into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understandable format. real-world data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regularly inadequate,  conflicting,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well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ailing in specific behaviour’s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trends,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probably  going to contain numerous anomalies. data pre-processing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demonstrated  technique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settling such issues. Firstly, we have to find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number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missing  values in each column and then </a:t>
            </a:r>
            <a:r>
              <a:rPr sz="1400" spc="-10" dirty="0">
                <a:latin typeface="Times New Roman"/>
                <a:cs typeface="Times New Roman"/>
              </a:rPr>
              <a:t>fill </a:t>
            </a:r>
            <a:r>
              <a:rPr sz="1400" spc="-5" dirty="0">
                <a:latin typeface="Times New Roman"/>
                <a:cs typeface="Times New Roman"/>
              </a:rPr>
              <a:t>these missing values with the </a:t>
            </a:r>
            <a:r>
              <a:rPr sz="1400" spc="-10" dirty="0">
                <a:latin typeface="Times New Roman"/>
                <a:cs typeface="Times New Roman"/>
              </a:rPr>
              <a:t>mean</a:t>
            </a:r>
            <a:r>
              <a:rPr sz="1400" spc="-5" dirty="0">
                <a:latin typeface="Times New Roman"/>
                <a:cs typeface="Times New Roman"/>
              </a:rPr>
              <a:t> values.</a:t>
            </a:r>
            <a:endParaRPr sz="14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04299"/>
              </a:lnSpc>
              <a:spcBef>
                <a:spcPts val="760"/>
              </a:spcBef>
            </a:pP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some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missing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interpolation,  forward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backward </a:t>
            </a:r>
            <a:r>
              <a:rPr sz="1400" dirty="0">
                <a:latin typeface="Times New Roman"/>
                <a:cs typeface="Times New Roman"/>
              </a:rPr>
              <a:t>values, </a:t>
            </a:r>
            <a:r>
              <a:rPr sz="1400" spc="-5" dirty="0">
                <a:latin typeface="Times New Roman"/>
                <a:cs typeface="Times New Roman"/>
              </a:rPr>
              <a:t>mean and median values. For this data set there </a:t>
            </a:r>
            <a:r>
              <a:rPr sz="1400" spc="-10" dirty="0">
                <a:latin typeface="Times New Roman"/>
                <a:cs typeface="Times New Roman"/>
              </a:rPr>
              <a:t>is  </a:t>
            </a:r>
            <a:r>
              <a:rPr sz="1400" spc="-5" dirty="0">
                <a:latin typeface="Times New Roman"/>
                <a:cs typeface="Times New Roman"/>
              </a:rPr>
              <a:t>less number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null values. So,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used the interpolation method values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fill </a:t>
            </a:r>
            <a:r>
              <a:rPr sz="1400" spc="-5" dirty="0">
                <a:latin typeface="Times New Roman"/>
                <a:cs typeface="Times New Roman"/>
              </a:rPr>
              <a:t>the  missing values. After filling the null values we have to check the previous </a:t>
            </a:r>
            <a:r>
              <a:rPr sz="1400" spc="10" dirty="0">
                <a:latin typeface="Times New Roman"/>
                <a:cs typeface="Times New Roman"/>
              </a:rPr>
              <a:t>data  </a:t>
            </a:r>
            <a:r>
              <a:rPr sz="1400" spc="-5" dirty="0">
                <a:latin typeface="Times New Roman"/>
                <a:cs typeface="Times New Roman"/>
              </a:rPr>
              <a:t>with null values and filled missing values with the interpolation method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3233" y="4583477"/>
            <a:ext cx="3867650" cy="4472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7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612" y="973581"/>
            <a:ext cx="571246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FFC000"/>
                </a:solidFill>
                <a:latin typeface="Times New Roman"/>
                <a:cs typeface="Times New Roman"/>
              </a:rPr>
              <a:t>II)EXPLORATORY DATA</a:t>
            </a:r>
            <a:r>
              <a:rPr sz="15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FFC000"/>
                </a:solidFill>
                <a:latin typeface="Times New Roman"/>
                <a:cs typeface="Times New Roman"/>
              </a:rPr>
              <a:t>ANALYSIS(EDA):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</a:pPr>
            <a:r>
              <a:rPr sz="1550" spc="-5" dirty="0">
                <a:latin typeface="Times New Roman"/>
                <a:cs typeface="Times New Roman"/>
              </a:rPr>
              <a:t>It refers to the critical process of performing initial investigation </a:t>
            </a:r>
            <a:r>
              <a:rPr sz="1550" spc="-10" dirty="0">
                <a:latin typeface="Times New Roman"/>
                <a:cs typeface="Times New Roman"/>
              </a:rPr>
              <a:t>on </a:t>
            </a:r>
            <a:r>
              <a:rPr sz="1550" spc="-5" dirty="0">
                <a:latin typeface="Times New Roman"/>
                <a:cs typeface="Times New Roman"/>
              </a:rPr>
              <a:t>data  so as to discover patterns, to spot anomalies , to </a:t>
            </a:r>
            <a:r>
              <a:rPr sz="1550" dirty="0">
                <a:latin typeface="Times New Roman"/>
                <a:cs typeface="Times New Roman"/>
              </a:rPr>
              <a:t>test </a:t>
            </a:r>
            <a:r>
              <a:rPr sz="1550" spc="-5" dirty="0">
                <a:latin typeface="Times New Roman"/>
                <a:cs typeface="Times New Roman"/>
              </a:rPr>
              <a:t>hypothesis and to  check assumptions with the help </a:t>
            </a:r>
            <a:r>
              <a:rPr sz="1550" dirty="0">
                <a:latin typeface="Times New Roman"/>
                <a:cs typeface="Times New Roman"/>
              </a:rPr>
              <a:t>of </a:t>
            </a:r>
            <a:r>
              <a:rPr sz="1550" spc="-5" dirty="0">
                <a:latin typeface="Times New Roman"/>
                <a:cs typeface="Times New Roman"/>
              </a:rPr>
              <a:t>summary satistics and graphical  representation.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8" y="2458719"/>
            <a:ext cx="4864100" cy="334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608" y="5991351"/>
            <a:ext cx="4775200" cy="334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8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612" y="4736718"/>
            <a:ext cx="587184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FFC000"/>
                </a:solidFill>
                <a:latin typeface="Times New Roman"/>
                <a:cs typeface="Times New Roman"/>
              </a:rPr>
              <a:t>III)PCA (principal component analysis):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</a:pPr>
            <a:r>
              <a:rPr sz="1550" spc="-5" dirty="0">
                <a:latin typeface="Times New Roman"/>
                <a:cs typeface="Times New Roman"/>
              </a:rPr>
              <a:t>Basically PCA is </a:t>
            </a:r>
            <a:r>
              <a:rPr sz="1550" dirty="0">
                <a:latin typeface="Times New Roman"/>
                <a:cs typeface="Times New Roman"/>
              </a:rPr>
              <a:t>used </a:t>
            </a:r>
            <a:r>
              <a:rPr sz="1550" spc="-10" dirty="0">
                <a:latin typeface="Times New Roman"/>
                <a:cs typeface="Times New Roman"/>
              </a:rPr>
              <a:t>for </a:t>
            </a:r>
            <a:r>
              <a:rPr sz="1550" spc="-5" dirty="0">
                <a:latin typeface="Times New Roman"/>
                <a:cs typeface="Times New Roman"/>
              </a:rPr>
              <a:t>dimensionality reduction(Feature selection) and  it will compresses maximum amount of data </a:t>
            </a:r>
            <a:r>
              <a:rPr sz="1550" dirty="0">
                <a:latin typeface="Times New Roman"/>
                <a:cs typeface="Times New Roman"/>
              </a:rPr>
              <a:t>into </a:t>
            </a:r>
            <a:r>
              <a:rPr sz="1550" spc="-5" dirty="0">
                <a:latin typeface="Times New Roman"/>
                <a:cs typeface="Times New Roman"/>
              </a:rPr>
              <a:t>two main features or  principal components and also it will identify correlation between each  metric.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8" y="1091691"/>
            <a:ext cx="4787900" cy="334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870" y="6433866"/>
            <a:ext cx="5786227" cy="3146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9</a:t>
            </a:fld>
            <a:r>
              <a:rPr dirty="0">
                <a:solidFill>
                  <a:srgbClr val="000000"/>
                </a:solidFill>
              </a:rPr>
              <a:t> | </a:t>
            </a:r>
            <a:r>
              <a:rPr dirty="0"/>
              <a:t>P a g</a:t>
            </a:r>
            <a:r>
              <a:rPr spc="-8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2963</Words>
  <Application>Microsoft Office PowerPoint</Application>
  <PresentationFormat>Custom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Carlito</vt:lpstr>
      <vt:lpstr>Times New Roman</vt:lpstr>
      <vt:lpstr>Office Theme</vt:lpstr>
      <vt:lpstr>TIME SERIES ANOMALY  DETECTION FOR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ANOMALY  DETECTION FOR BIG DATA</dc:title>
  <dc:creator>Windows User</dc:creator>
  <cp:lastModifiedBy>admin</cp:lastModifiedBy>
  <cp:revision>1</cp:revision>
  <dcterms:created xsi:type="dcterms:W3CDTF">2020-09-09T13:09:01Z</dcterms:created>
  <dcterms:modified xsi:type="dcterms:W3CDTF">2020-09-09T13:10:23Z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2020-09-09T00:00:00Z</vt:filetime>
  </property>
</Properties>
</file>