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4"/>
  </p:sldMasterIdLst>
  <p:notesMasterIdLst>
    <p:notesMasterId r:id="rId35"/>
  </p:notesMasterIdLst>
  <p:sldIdLst>
    <p:sldId id="256" r:id="rId5"/>
    <p:sldId id="258" r:id="rId6"/>
    <p:sldId id="299" r:id="rId7"/>
    <p:sldId id="320" r:id="rId8"/>
    <p:sldId id="265" r:id="rId9"/>
    <p:sldId id="317" r:id="rId10"/>
    <p:sldId id="318" r:id="rId11"/>
    <p:sldId id="319" r:id="rId12"/>
    <p:sldId id="309" r:id="rId13"/>
    <p:sldId id="313" r:id="rId14"/>
    <p:sldId id="311" r:id="rId15"/>
    <p:sldId id="296" r:id="rId16"/>
    <p:sldId id="314" r:id="rId17"/>
    <p:sldId id="259" r:id="rId18"/>
    <p:sldId id="300" r:id="rId19"/>
    <p:sldId id="290" r:id="rId20"/>
    <p:sldId id="274" r:id="rId21"/>
    <p:sldId id="281" r:id="rId22"/>
    <p:sldId id="294" r:id="rId23"/>
    <p:sldId id="301" r:id="rId24"/>
    <p:sldId id="302" r:id="rId25"/>
    <p:sldId id="303" r:id="rId26"/>
    <p:sldId id="304" r:id="rId27"/>
    <p:sldId id="305" r:id="rId28"/>
    <p:sldId id="306" r:id="rId29"/>
    <p:sldId id="307" r:id="rId30"/>
    <p:sldId id="308" r:id="rId31"/>
    <p:sldId id="315" r:id="rId32"/>
    <p:sldId id="264" r:id="rId33"/>
    <p:sldId id="32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EC6467-3216-462D-A3C1-CD3BFE7C73C5}">
          <p14:sldIdLst>
            <p14:sldId id="256"/>
            <p14:sldId id="258"/>
            <p14:sldId id="299"/>
            <p14:sldId id="320"/>
            <p14:sldId id="265"/>
            <p14:sldId id="317"/>
            <p14:sldId id="318"/>
            <p14:sldId id="319"/>
            <p14:sldId id="309"/>
            <p14:sldId id="313"/>
            <p14:sldId id="311"/>
            <p14:sldId id="296"/>
            <p14:sldId id="314"/>
            <p14:sldId id="259"/>
            <p14:sldId id="300"/>
            <p14:sldId id="290"/>
            <p14:sldId id="274"/>
            <p14:sldId id="281"/>
            <p14:sldId id="294"/>
            <p14:sldId id="301"/>
            <p14:sldId id="302"/>
            <p14:sldId id="303"/>
            <p14:sldId id="304"/>
            <p14:sldId id="305"/>
            <p14:sldId id="306"/>
            <p14:sldId id="307"/>
            <p14:sldId id="308"/>
            <p14:sldId id="315"/>
            <p14:sldId id="264"/>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AEC7D-C695-4F19-8E1A-6F8B0E148274}" v="2720" dt="2020-09-02T07:54:22.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5C38FE-B3CA-4DEC-95DF-4F981D93E9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DA3CE8E-1C42-40CF-8667-7AF277FFCEF1}">
      <dgm:prSet/>
      <dgm:spPr/>
      <dgm:t>
        <a:bodyPr/>
        <a:lstStyle/>
        <a:p>
          <a:r>
            <a:rPr lang="en-US" dirty="0" smtClean="0">
              <a:solidFill>
                <a:schemeClr val="accent1"/>
              </a:solidFill>
            </a:rPr>
            <a:t>Introduction  </a:t>
          </a:r>
          <a:endParaRPr lang="en-US" dirty="0">
            <a:solidFill>
              <a:schemeClr val="accent1"/>
            </a:solidFill>
          </a:endParaRPr>
        </a:p>
      </dgm:t>
    </dgm:pt>
    <dgm:pt modelId="{DCEDE4E7-1205-4B1E-899D-A3626919EFDF}" type="parTrans" cxnId="{4C557504-094D-474B-BEB5-8AA703371470}">
      <dgm:prSet/>
      <dgm:spPr/>
      <dgm:t>
        <a:bodyPr/>
        <a:lstStyle/>
        <a:p>
          <a:endParaRPr lang="en-US"/>
        </a:p>
      </dgm:t>
    </dgm:pt>
    <dgm:pt modelId="{3DA2288B-A790-4908-926F-9D7F4DE18BB6}" type="sibTrans" cxnId="{4C557504-094D-474B-BEB5-8AA703371470}">
      <dgm:prSet/>
      <dgm:spPr/>
      <dgm:t>
        <a:bodyPr/>
        <a:lstStyle/>
        <a:p>
          <a:endParaRPr lang="en-US"/>
        </a:p>
      </dgm:t>
    </dgm:pt>
    <dgm:pt modelId="{B34F796D-FA62-4E42-9E5D-1F3FC461066A}">
      <dgm:prSet/>
      <dgm:spPr/>
      <dgm:t>
        <a:bodyPr/>
        <a:lstStyle/>
        <a:p>
          <a:r>
            <a:rPr lang="en-US" dirty="0" smtClean="0"/>
            <a:t>Challenges  in TS</a:t>
          </a:r>
          <a:endParaRPr lang="en-US" dirty="0"/>
        </a:p>
      </dgm:t>
    </dgm:pt>
    <dgm:pt modelId="{F845B792-1651-40EE-89C0-437C92686E04}" type="parTrans" cxnId="{52ACC188-11F1-4621-8388-EE4FBBA16996}">
      <dgm:prSet/>
      <dgm:spPr/>
      <dgm:t>
        <a:bodyPr/>
        <a:lstStyle/>
        <a:p>
          <a:endParaRPr lang="en-US"/>
        </a:p>
      </dgm:t>
    </dgm:pt>
    <dgm:pt modelId="{513C6E63-3CBB-47F3-AED4-F5F1F368767F}" type="sibTrans" cxnId="{52ACC188-11F1-4621-8388-EE4FBBA16996}">
      <dgm:prSet/>
      <dgm:spPr/>
      <dgm:t>
        <a:bodyPr/>
        <a:lstStyle/>
        <a:p>
          <a:endParaRPr lang="en-US"/>
        </a:p>
      </dgm:t>
    </dgm:pt>
    <dgm:pt modelId="{E72D036C-4DB3-49DE-AFC0-195C3FDCE773}">
      <dgm:prSet/>
      <dgm:spPr/>
      <dgm:t>
        <a:bodyPr/>
        <a:lstStyle/>
        <a:p>
          <a:endParaRPr lang="en-US"/>
        </a:p>
      </dgm:t>
    </dgm:pt>
    <dgm:pt modelId="{162E6EC5-D5E6-488D-8472-078ABC0FC99D}" type="parTrans" cxnId="{1A82BF77-B2D5-4540-A2CB-C778834D7046}">
      <dgm:prSet/>
      <dgm:spPr/>
      <dgm:t>
        <a:bodyPr/>
        <a:lstStyle/>
        <a:p>
          <a:endParaRPr lang="en-US"/>
        </a:p>
      </dgm:t>
    </dgm:pt>
    <dgm:pt modelId="{8FF19066-F067-4D30-A897-850CF9163103}" type="sibTrans" cxnId="{1A82BF77-B2D5-4540-A2CB-C778834D7046}">
      <dgm:prSet/>
      <dgm:spPr/>
      <dgm:t>
        <a:bodyPr/>
        <a:lstStyle/>
        <a:p>
          <a:endParaRPr lang="en-US"/>
        </a:p>
      </dgm:t>
    </dgm:pt>
    <dgm:pt modelId="{F0C37748-ABE0-42BE-B656-5A8BF1A9DA9D}">
      <dgm:prSet/>
      <dgm:spPr/>
      <dgm:t>
        <a:bodyPr/>
        <a:lstStyle/>
        <a:p>
          <a:r>
            <a:rPr lang="en-US" dirty="0" smtClean="0"/>
            <a:t>Global plan, progress and results </a:t>
          </a:r>
          <a:endParaRPr lang="en-US" dirty="0"/>
        </a:p>
      </dgm:t>
    </dgm:pt>
    <dgm:pt modelId="{6E286C4B-C89E-46BC-8024-4C2EBE106571}" type="parTrans" cxnId="{67BCD469-C47A-4824-AC4D-45388183DEAC}">
      <dgm:prSet/>
      <dgm:spPr/>
      <dgm:t>
        <a:bodyPr/>
        <a:lstStyle/>
        <a:p>
          <a:endParaRPr lang="en-US"/>
        </a:p>
      </dgm:t>
    </dgm:pt>
    <dgm:pt modelId="{A813336E-46BD-496C-BA10-E1247B85CAB6}" type="sibTrans" cxnId="{67BCD469-C47A-4824-AC4D-45388183DEAC}">
      <dgm:prSet/>
      <dgm:spPr/>
      <dgm:t>
        <a:bodyPr/>
        <a:lstStyle/>
        <a:p>
          <a:endParaRPr lang="en-US"/>
        </a:p>
      </dgm:t>
    </dgm:pt>
    <dgm:pt modelId="{363F8CB7-7A49-484C-8957-B5C0083FCE9A}">
      <dgm:prSet/>
      <dgm:spPr/>
      <dgm:t>
        <a:bodyPr/>
        <a:lstStyle/>
        <a:p>
          <a:endParaRPr lang="en-US"/>
        </a:p>
      </dgm:t>
    </dgm:pt>
    <dgm:pt modelId="{7F8F2E17-65BB-4EB2-958F-7FCAC750E040}" type="parTrans" cxnId="{341604EB-6933-4368-A36C-6CE8A3F613EA}">
      <dgm:prSet/>
      <dgm:spPr/>
      <dgm:t>
        <a:bodyPr/>
        <a:lstStyle/>
        <a:p>
          <a:endParaRPr lang="en-US"/>
        </a:p>
      </dgm:t>
    </dgm:pt>
    <dgm:pt modelId="{7EE77779-20C7-4119-B1E4-3CD3F2AD0F7F}" type="sibTrans" cxnId="{341604EB-6933-4368-A36C-6CE8A3F613EA}">
      <dgm:prSet/>
      <dgm:spPr/>
      <dgm:t>
        <a:bodyPr/>
        <a:lstStyle/>
        <a:p>
          <a:endParaRPr lang="en-US"/>
        </a:p>
      </dgm:t>
    </dgm:pt>
    <dgm:pt modelId="{20B94E2A-18D1-49B5-A9B9-646D617BAAFB}">
      <dgm:prSet/>
      <dgm:spPr/>
      <dgm:t>
        <a:bodyPr/>
        <a:lstStyle/>
        <a:p>
          <a:r>
            <a:rPr lang="en-US" dirty="0" smtClean="0"/>
            <a:t>Demo </a:t>
          </a:r>
          <a:endParaRPr lang="en-US" dirty="0"/>
        </a:p>
      </dgm:t>
    </dgm:pt>
    <dgm:pt modelId="{59DED8FA-C115-4210-BD1C-99844A6DFFD0}" type="parTrans" cxnId="{C2F8F3F1-2B50-43FC-978F-28A9739E4961}">
      <dgm:prSet/>
      <dgm:spPr/>
      <dgm:t>
        <a:bodyPr/>
        <a:lstStyle/>
        <a:p>
          <a:endParaRPr lang="en-US"/>
        </a:p>
      </dgm:t>
    </dgm:pt>
    <dgm:pt modelId="{353D3F48-609F-4616-A8A6-A6E5BDBFEF6B}" type="sibTrans" cxnId="{C2F8F3F1-2B50-43FC-978F-28A9739E4961}">
      <dgm:prSet/>
      <dgm:spPr/>
      <dgm:t>
        <a:bodyPr/>
        <a:lstStyle/>
        <a:p>
          <a:endParaRPr lang="en-US"/>
        </a:p>
      </dgm:t>
    </dgm:pt>
    <dgm:pt modelId="{81E27D6C-9B4F-4058-A412-752DE8DFEF45}">
      <dgm:prSet/>
      <dgm:spPr/>
      <dgm:t>
        <a:bodyPr/>
        <a:lstStyle/>
        <a:p>
          <a:endParaRPr lang="en-US"/>
        </a:p>
      </dgm:t>
    </dgm:pt>
    <dgm:pt modelId="{67520525-B89E-4029-A926-4AC38C711204}" type="parTrans" cxnId="{8A7AE9E7-F745-4741-850F-06767214E48A}">
      <dgm:prSet/>
      <dgm:spPr/>
      <dgm:t>
        <a:bodyPr/>
        <a:lstStyle/>
        <a:p>
          <a:endParaRPr lang="en-US"/>
        </a:p>
      </dgm:t>
    </dgm:pt>
    <dgm:pt modelId="{D3FCA430-B6D9-4597-8B62-4A2636B4E05F}" type="sibTrans" cxnId="{8A7AE9E7-F745-4741-850F-06767214E48A}">
      <dgm:prSet/>
      <dgm:spPr/>
      <dgm:t>
        <a:bodyPr/>
        <a:lstStyle/>
        <a:p>
          <a:endParaRPr lang="en-US"/>
        </a:p>
      </dgm:t>
    </dgm:pt>
    <dgm:pt modelId="{EBE9502E-C344-4EFF-BA5E-682830D5FF99}">
      <dgm:prSet/>
      <dgm:spPr/>
      <dgm:t>
        <a:bodyPr/>
        <a:lstStyle/>
        <a:p>
          <a:r>
            <a:rPr lang="en-US" dirty="0" smtClean="0"/>
            <a:t>Conclusion </a:t>
          </a:r>
          <a:endParaRPr lang="en-US" dirty="0"/>
        </a:p>
      </dgm:t>
    </dgm:pt>
    <dgm:pt modelId="{DD99FC67-EFC8-4E79-98AB-C1A4FA68C688}" type="parTrans" cxnId="{81DDEC80-7E70-4369-8CDC-0141EE6D635C}">
      <dgm:prSet/>
      <dgm:spPr/>
      <dgm:t>
        <a:bodyPr/>
        <a:lstStyle/>
        <a:p>
          <a:endParaRPr lang="en-US"/>
        </a:p>
      </dgm:t>
    </dgm:pt>
    <dgm:pt modelId="{FD80D21B-838C-41CD-83D1-D14DB436AFEA}" type="sibTrans" cxnId="{81DDEC80-7E70-4369-8CDC-0141EE6D635C}">
      <dgm:prSet/>
      <dgm:spPr/>
      <dgm:t>
        <a:bodyPr/>
        <a:lstStyle/>
        <a:p>
          <a:endParaRPr lang="en-US"/>
        </a:p>
      </dgm:t>
    </dgm:pt>
    <dgm:pt modelId="{F705D6DF-4493-4119-B3F8-DD8B4314DBF9}">
      <dgm:prSet/>
      <dgm:spPr/>
      <dgm:t>
        <a:bodyPr/>
        <a:lstStyle/>
        <a:p>
          <a:r>
            <a:rPr lang="en-US" dirty="0"/>
            <a:t>Context of the thesis</a:t>
          </a:r>
        </a:p>
      </dgm:t>
    </dgm:pt>
    <dgm:pt modelId="{9D59E8B5-1314-4B8F-85EC-0D9AD7087601}" type="sibTrans" cxnId="{30CF6BB9-0A09-437B-BDBD-452B9BB107B3}">
      <dgm:prSet/>
      <dgm:spPr/>
      <dgm:t>
        <a:bodyPr/>
        <a:lstStyle/>
        <a:p>
          <a:endParaRPr lang="en-US"/>
        </a:p>
      </dgm:t>
    </dgm:pt>
    <dgm:pt modelId="{DB92254A-9CDB-4FC7-BB53-30A28A0CDBA7}" type="parTrans" cxnId="{30CF6BB9-0A09-437B-BDBD-452B9BB107B3}">
      <dgm:prSet/>
      <dgm:spPr/>
      <dgm:t>
        <a:bodyPr/>
        <a:lstStyle/>
        <a:p>
          <a:endParaRPr lang="en-US"/>
        </a:p>
      </dgm:t>
    </dgm:pt>
    <dgm:pt modelId="{30407452-0FC9-454D-AD4C-501168DBFA5D}" type="pres">
      <dgm:prSet presAssocID="{BB5C38FE-B3CA-4DEC-95DF-4F981D93E9C7}" presName="linear" presStyleCnt="0">
        <dgm:presLayoutVars>
          <dgm:animLvl val="lvl"/>
          <dgm:resizeHandles val="exact"/>
        </dgm:presLayoutVars>
      </dgm:prSet>
      <dgm:spPr/>
      <dgm:t>
        <a:bodyPr/>
        <a:lstStyle/>
        <a:p>
          <a:endParaRPr lang="en-US"/>
        </a:p>
      </dgm:t>
    </dgm:pt>
    <dgm:pt modelId="{29CC2200-0531-461E-A42A-AE4AA3ECAB7A}" type="pres">
      <dgm:prSet presAssocID="{F705D6DF-4493-4119-B3F8-DD8B4314DBF9}" presName="parentText" presStyleLbl="node1" presStyleIdx="0" presStyleCnt="5">
        <dgm:presLayoutVars>
          <dgm:chMax val="0"/>
          <dgm:bulletEnabled val="1"/>
        </dgm:presLayoutVars>
      </dgm:prSet>
      <dgm:spPr/>
      <dgm:t>
        <a:bodyPr/>
        <a:lstStyle/>
        <a:p>
          <a:endParaRPr lang="en-US"/>
        </a:p>
      </dgm:t>
    </dgm:pt>
    <dgm:pt modelId="{5FF45ABB-2092-4A06-8D6D-D5890F368F06}" type="pres">
      <dgm:prSet presAssocID="{F705D6DF-4493-4119-B3F8-DD8B4314DBF9}" presName="childText" presStyleLbl="revTx" presStyleIdx="0" presStyleCnt="4">
        <dgm:presLayoutVars>
          <dgm:bulletEnabled val="1"/>
        </dgm:presLayoutVars>
      </dgm:prSet>
      <dgm:spPr/>
      <dgm:t>
        <a:bodyPr/>
        <a:lstStyle/>
        <a:p>
          <a:endParaRPr lang="en-US"/>
        </a:p>
      </dgm:t>
    </dgm:pt>
    <dgm:pt modelId="{736E3DCA-7316-4037-9192-0D0125689DA0}" type="pres">
      <dgm:prSet presAssocID="{B34F796D-FA62-4E42-9E5D-1F3FC461066A}" presName="parentText" presStyleLbl="node1" presStyleIdx="1" presStyleCnt="5">
        <dgm:presLayoutVars>
          <dgm:chMax val="0"/>
          <dgm:bulletEnabled val="1"/>
        </dgm:presLayoutVars>
      </dgm:prSet>
      <dgm:spPr/>
      <dgm:t>
        <a:bodyPr/>
        <a:lstStyle/>
        <a:p>
          <a:endParaRPr lang="en-US"/>
        </a:p>
      </dgm:t>
    </dgm:pt>
    <dgm:pt modelId="{48D85530-E699-41E2-991B-147280EB4F88}" type="pres">
      <dgm:prSet presAssocID="{B34F796D-FA62-4E42-9E5D-1F3FC461066A}" presName="childText" presStyleLbl="revTx" presStyleIdx="1" presStyleCnt="4">
        <dgm:presLayoutVars>
          <dgm:bulletEnabled val="1"/>
        </dgm:presLayoutVars>
      </dgm:prSet>
      <dgm:spPr/>
      <dgm:t>
        <a:bodyPr/>
        <a:lstStyle/>
        <a:p>
          <a:endParaRPr lang="en-US"/>
        </a:p>
      </dgm:t>
    </dgm:pt>
    <dgm:pt modelId="{9A5C2C3D-DAEA-4F5A-B7C2-BCA7776C8CB0}" type="pres">
      <dgm:prSet presAssocID="{F0C37748-ABE0-42BE-B656-5A8BF1A9DA9D}" presName="parentText" presStyleLbl="node1" presStyleIdx="2" presStyleCnt="5" custLinFactNeighborY="-9627">
        <dgm:presLayoutVars>
          <dgm:chMax val="0"/>
          <dgm:bulletEnabled val="1"/>
        </dgm:presLayoutVars>
      </dgm:prSet>
      <dgm:spPr/>
      <dgm:t>
        <a:bodyPr/>
        <a:lstStyle/>
        <a:p>
          <a:endParaRPr lang="en-US"/>
        </a:p>
      </dgm:t>
    </dgm:pt>
    <dgm:pt modelId="{B20D66D0-C360-4473-986D-CB9475E0A373}" type="pres">
      <dgm:prSet presAssocID="{F0C37748-ABE0-42BE-B656-5A8BF1A9DA9D}" presName="childText" presStyleLbl="revTx" presStyleIdx="2" presStyleCnt="4">
        <dgm:presLayoutVars>
          <dgm:bulletEnabled val="1"/>
        </dgm:presLayoutVars>
      </dgm:prSet>
      <dgm:spPr/>
      <dgm:t>
        <a:bodyPr/>
        <a:lstStyle/>
        <a:p>
          <a:endParaRPr lang="en-US"/>
        </a:p>
      </dgm:t>
    </dgm:pt>
    <dgm:pt modelId="{BEA0A5FC-0DD7-43B5-AA57-328D892ECF54}" type="pres">
      <dgm:prSet presAssocID="{20B94E2A-18D1-49B5-A9B9-646D617BAAFB}" presName="parentText" presStyleLbl="node1" presStyleIdx="3" presStyleCnt="5" custLinFactNeighborY="-14429">
        <dgm:presLayoutVars>
          <dgm:chMax val="0"/>
          <dgm:bulletEnabled val="1"/>
        </dgm:presLayoutVars>
      </dgm:prSet>
      <dgm:spPr/>
      <dgm:t>
        <a:bodyPr/>
        <a:lstStyle/>
        <a:p>
          <a:endParaRPr lang="en-US"/>
        </a:p>
      </dgm:t>
    </dgm:pt>
    <dgm:pt modelId="{930EB409-5A0B-4A98-ACD1-E5FF32724200}" type="pres">
      <dgm:prSet presAssocID="{20B94E2A-18D1-49B5-A9B9-646D617BAAFB}" presName="childText" presStyleLbl="revTx" presStyleIdx="3" presStyleCnt="4">
        <dgm:presLayoutVars>
          <dgm:bulletEnabled val="1"/>
        </dgm:presLayoutVars>
      </dgm:prSet>
      <dgm:spPr/>
      <dgm:t>
        <a:bodyPr/>
        <a:lstStyle/>
        <a:p>
          <a:endParaRPr lang="en-US"/>
        </a:p>
      </dgm:t>
    </dgm:pt>
    <dgm:pt modelId="{E9AD007E-1DF0-4C22-9913-DE4AE6776BBB}" type="pres">
      <dgm:prSet presAssocID="{EBE9502E-C344-4EFF-BA5E-682830D5FF99}" presName="parentText" presStyleLbl="node1" presStyleIdx="4" presStyleCnt="5" custLinFactY="10585" custLinFactNeighborY="100000">
        <dgm:presLayoutVars>
          <dgm:chMax val="0"/>
          <dgm:bulletEnabled val="1"/>
        </dgm:presLayoutVars>
      </dgm:prSet>
      <dgm:spPr/>
      <dgm:t>
        <a:bodyPr/>
        <a:lstStyle/>
        <a:p>
          <a:endParaRPr lang="en-US"/>
        </a:p>
      </dgm:t>
    </dgm:pt>
  </dgm:ptLst>
  <dgm:cxnLst>
    <dgm:cxn modelId="{9D613EB0-6597-40EC-BCD1-C16BEF40E61F}" type="presOf" srcId="{F0C37748-ABE0-42BE-B656-5A8BF1A9DA9D}" destId="{9A5C2C3D-DAEA-4F5A-B7C2-BCA7776C8CB0}" srcOrd="0" destOrd="0" presId="urn:microsoft.com/office/officeart/2005/8/layout/vList2"/>
    <dgm:cxn modelId="{84757F48-D21B-4299-9DEE-CFD0013F747A}" type="presOf" srcId="{4DA3CE8E-1C42-40CF-8667-7AF277FFCEF1}" destId="{5FF45ABB-2092-4A06-8D6D-D5890F368F06}" srcOrd="0" destOrd="0" presId="urn:microsoft.com/office/officeart/2005/8/layout/vList2"/>
    <dgm:cxn modelId="{8E65E625-761A-4536-8F00-C8E7257AAD23}" type="presOf" srcId="{363F8CB7-7A49-484C-8957-B5C0083FCE9A}" destId="{B20D66D0-C360-4473-986D-CB9475E0A373}" srcOrd="0" destOrd="0" presId="urn:microsoft.com/office/officeart/2005/8/layout/vList2"/>
    <dgm:cxn modelId="{1A82BF77-B2D5-4540-A2CB-C778834D7046}" srcId="{B34F796D-FA62-4E42-9E5D-1F3FC461066A}" destId="{E72D036C-4DB3-49DE-AFC0-195C3FDCE773}" srcOrd="0" destOrd="0" parTransId="{162E6EC5-D5E6-488D-8472-078ABC0FC99D}" sibTransId="{8FF19066-F067-4D30-A897-850CF9163103}"/>
    <dgm:cxn modelId="{8A7AE9E7-F745-4741-850F-06767214E48A}" srcId="{20B94E2A-18D1-49B5-A9B9-646D617BAAFB}" destId="{81E27D6C-9B4F-4058-A412-752DE8DFEF45}" srcOrd="0" destOrd="0" parTransId="{67520525-B89E-4029-A926-4AC38C711204}" sibTransId="{D3FCA430-B6D9-4597-8B62-4A2636B4E05F}"/>
    <dgm:cxn modelId="{E95723DB-ED7D-44C7-9B2F-6F1C64522F77}" type="presOf" srcId="{BB5C38FE-B3CA-4DEC-95DF-4F981D93E9C7}" destId="{30407452-0FC9-454D-AD4C-501168DBFA5D}" srcOrd="0" destOrd="0" presId="urn:microsoft.com/office/officeart/2005/8/layout/vList2"/>
    <dgm:cxn modelId="{C2F8F3F1-2B50-43FC-978F-28A9739E4961}" srcId="{BB5C38FE-B3CA-4DEC-95DF-4F981D93E9C7}" destId="{20B94E2A-18D1-49B5-A9B9-646D617BAAFB}" srcOrd="3" destOrd="0" parTransId="{59DED8FA-C115-4210-BD1C-99844A6DFFD0}" sibTransId="{353D3F48-609F-4616-A8A6-A6E5BDBFEF6B}"/>
    <dgm:cxn modelId="{1EEA6D33-C25C-45FB-A1F5-0EDCFB9FF1C5}" type="presOf" srcId="{20B94E2A-18D1-49B5-A9B9-646D617BAAFB}" destId="{BEA0A5FC-0DD7-43B5-AA57-328D892ECF54}" srcOrd="0" destOrd="0" presId="urn:microsoft.com/office/officeart/2005/8/layout/vList2"/>
    <dgm:cxn modelId="{D6E07F63-9237-48E3-B207-11584DFC07FD}" type="presOf" srcId="{E72D036C-4DB3-49DE-AFC0-195C3FDCE773}" destId="{48D85530-E699-41E2-991B-147280EB4F88}" srcOrd="0" destOrd="0" presId="urn:microsoft.com/office/officeart/2005/8/layout/vList2"/>
    <dgm:cxn modelId="{4C557504-094D-474B-BEB5-8AA703371470}" srcId="{F705D6DF-4493-4119-B3F8-DD8B4314DBF9}" destId="{4DA3CE8E-1C42-40CF-8667-7AF277FFCEF1}" srcOrd="0" destOrd="0" parTransId="{DCEDE4E7-1205-4B1E-899D-A3626919EFDF}" sibTransId="{3DA2288B-A790-4908-926F-9D7F4DE18BB6}"/>
    <dgm:cxn modelId="{8453C0E0-FBD5-4AA2-8EE5-3C292AC9DF26}" type="presOf" srcId="{F705D6DF-4493-4119-B3F8-DD8B4314DBF9}" destId="{29CC2200-0531-461E-A42A-AE4AA3ECAB7A}" srcOrd="0" destOrd="0" presId="urn:microsoft.com/office/officeart/2005/8/layout/vList2"/>
    <dgm:cxn modelId="{81DDEC80-7E70-4369-8CDC-0141EE6D635C}" srcId="{BB5C38FE-B3CA-4DEC-95DF-4F981D93E9C7}" destId="{EBE9502E-C344-4EFF-BA5E-682830D5FF99}" srcOrd="4" destOrd="0" parTransId="{DD99FC67-EFC8-4E79-98AB-C1A4FA68C688}" sibTransId="{FD80D21B-838C-41CD-83D1-D14DB436AFEA}"/>
    <dgm:cxn modelId="{341604EB-6933-4368-A36C-6CE8A3F613EA}" srcId="{F0C37748-ABE0-42BE-B656-5A8BF1A9DA9D}" destId="{363F8CB7-7A49-484C-8957-B5C0083FCE9A}" srcOrd="0" destOrd="0" parTransId="{7F8F2E17-65BB-4EB2-958F-7FCAC750E040}" sibTransId="{7EE77779-20C7-4119-B1E4-3CD3F2AD0F7F}"/>
    <dgm:cxn modelId="{30CF6BB9-0A09-437B-BDBD-452B9BB107B3}" srcId="{BB5C38FE-B3CA-4DEC-95DF-4F981D93E9C7}" destId="{F705D6DF-4493-4119-B3F8-DD8B4314DBF9}" srcOrd="0" destOrd="0" parTransId="{DB92254A-9CDB-4FC7-BB53-30A28A0CDBA7}" sibTransId="{9D59E8B5-1314-4B8F-85EC-0D9AD7087601}"/>
    <dgm:cxn modelId="{79D6632E-E09F-4340-8028-91262F4A0F5A}" type="presOf" srcId="{EBE9502E-C344-4EFF-BA5E-682830D5FF99}" destId="{E9AD007E-1DF0-4C22-9913-DE4AE6776BBB}" srcOrd="0" destOrd="0" presId="urn:microsoft.com/office/officeart/2005/8/layout/vList2"/>
    <dgm:cxn modelId="{67BCD469-C47A-4824-AC4D-45388183DEAC}" srcId="{BB5C38FE-B3CA-4DEC-95DF-4F981D93E9C7}" destId="{F0C37748-ABE0-42BE-B656-5A8BF1A9DA9D}" srcOrd="2" destOrd="0" parTransId="{6E286C4B-C89E-46BC-8024-4C2EBE106571}" sibTransId="{A813336E-46BD-496C-BA10-E1247B85CAB6}"/>
    <dgm:cxn modelId="{44B0F6F2-36BA-4A26-8C52-40AFAB6C6D2D}" type="presOf" srcId="{81E27D6C-9B4F-4058-A412-752DE8DFEF45}" destId="{930EB409-5A0B-4A98-ACD1-E5FF32724200}" srcOrd="0" destOrd="0" presId="urn:microsoft.com/office/officeart/2005/8/layout/vList2"/>
    <dgm:cxn modelId="{52ACC188-11F1-4621-8388-EE4FBBA16996}" srcId="{BB5C38FE-B3CA-4DEC-95DF-4F981D93E9C7}" destId="{B34F796D-FA62-4E42-9E5D-1F3FC461066A}" srcOrd="1" destOrd="0" parTransId="{F845B792-1651-40EE-89C0-437C92686E04}" sibTransId="{513C6E63-3CBB-47F3-AED4-F5F1F368767F}"/>
    <dgm:cxn modelId="{16F0C6D5-8911-406A-83EE-68606D98454A}" type="presOf" srcId="{B34F796D-FA62-4E42-9E5D-1F3FC461066A}" destId="{736E3DCA-7316-4037-9192-0D0125689DA0}" srcOrd="0" destOrd="0" presId="urn:microsoft.com/office/officeart/2005/8/layout/vList2"/>
    <dgm:cxn modelId="{9A1DF2F7-CFC2-4CAA-A9D6-9656CE404E3C}" type="presParOf" srcId="{30407452-0FC9-454D-AD4C-501168DBFA5D}" destId="{29CC2200-0531-461E-A42A-AE4AA3ECAB7A}" srcOrd="0" destOrd="0" presId="urn:microsoft.com/office/officeart/2005/8/layout/vList2"/>
    <dgm:cxn modelId="{488E2923-24CD-4939-9928-6E960B3EF1ED}" type="presParOf" srcId="{30407452-0FC9-454D-AD4C-501168DBFA5D}" destId="{5FF45ABB-2092-4A06-8D6D-D5890F368F06}" srcOrd="1" destOrd="0" presId="urn:microsoft.com/office/officeart/2005/8/layout/vList2"/>
    <dgm:cxn modelId="{282F3F72-B43D-45C6-9F56-65D2289A84AD}" type="presParOf" srcId="{30407452-0FC9-454D-AD4C-501168DBFA5D}" destId="{736E3DCA-7316-4037-9192-0D0125689DA0}" srcOrd="2" destOrd="0" presId="urn:microsoft.com/office/officeart/2005/8/layout/vList2"/>
    <dgm:cxn modelId="{3D7023B0-8F9A-4FDE-84F3-B6384DA399E1}" type="presParOf" srcId="{30407452-0FC9-454D-AD4C-501168DBFA5D}" destId="{48D85530-E699-41E2-991B-147280EB4F88}" srcOrd="3" destOrd="0" presId="urn:microsoft.com/office/officeart/2005/8/layout/vList2"/>
    <dgm:cxn modelId="{38FF52C9-9708-4EB1-82E3-07B3977DEF4C}" type="presParOf" srcId="{30407452-0FC9-454D-AD4C-501168DBFA5D}" destId="{9A5C2C3D-DAEA-4F5A-B7C2-BCA7776C8CB0}" srcOrd="4" destOrd="0" presId="urn:microsoft.com/office/officeart/2005/8/layout/vList2"/>
    <dgm:cxn modelId="{FB1025F4-368B-4187-8A02-9F9CE1B3421C}" type="presParOf" srcId="{30407452-0FC9-454D-AD4C-501168DBFA5D}" destId="{B20D66D0-C360-4473-986D-CB9475E0A373}" srcOrd="5" destOrd="0" presId="urn:microsoft.com/office/officeart/2005/8/layout/vList2"/>
    <dgm:cxn modelId="{043C5AEA-B8D2-493D-8D8C-D8AA5588B13D}" type="presParOf" srcId="{30407452-0FC9-454D-AD4C-501168DBFA5D}" destId="{BEA0A5FC-0DD7-43B5-AA57-328D892ECF54}" srcOrd="6" destOrd="0" presId="urn:microsoft.com/office/officeart/2005/8/layout/vList2"/>
    <dgm:cxn modelId="{8CE01B09-7735-4A27-94E1-D0023628F7F2}" type="presParOf" srcId="{30407452-0FC9-454D-AD4C-501168DBFA5D}" destId="{930EB409-5A0B-4A98-ACD1-E5FF32724200}" srcOrd="7" destOrd="0" presId="urn:microsoft.com/office/officeart/2005/8/layout/vList2"/>
    <dgm:cxn modelId="{B5FAD744-F54D-43B8-9A85-E7E8E9B4531D}" type="presParOf" srcId="{30407452-0FC9-454D-AD4C-501168DBFA5D}" destId="{E9AD007E-1DF0-4C22-9913-DE4AE6776BB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C2200-0531-461E-A42A-AE4AA3ECAB7A}">
      <dsp:nvSpPr>
        <dsp:cNvPr id="0" name=""/>
        <dsp:cNvSpPr/>
      </dsp:nvSpPr>
      <dsp:spPr>
        <a:xfrm>
          <a:off x="0" y="15793"/>
          <a:ext cx="10515600"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a:t>Context of the thesis</a:t>
          </a:r>
        </a:p>
      </dsp:txBody>
      <dsp:txXfrm>
        <a:off x="26930" y="42723"/>
        <a:ext cx="10461740" cy="497795"/>
      </dsp:txXfrm>
    </dsp:sp>
    <dsp:sp modelId="{5FF45ABB-2092-4A06-8D6D-D5890F368F06}">
      <dsp:nvSpPr>
        <dsp:cNvPr id="0" name=""/>
        <dsp:cNvSpPr/>
      </dsp:nvSpPr>
      <dsp:spPr>
        <a:xfrm>
          <a:off x="0" y="567448"/>
          <a:ext cx="105156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solidFill>
                <a:schemeClr val="accent1"/>
              </a:solidFill>
            </a:rPr>
            <a:t>Introduction  </a:t>
          </a:r>
          <a:endParaRPr lang="en-US" sz="1800" kern="1200" dirty="0">
            <a:solidFill>
              <a:schemeClr val="accent1"/>
            </a:solidFill>
          </a:endParaRPr>
        </a:p>
      </dsp:txBody>
      <dsp:txXfrm>
        <a:off x="0" y="567448"/>
        <a:ext cx="10515600" cy="380880"/>
      </dsp:txXfrm>
    </dsp:sp>
    <dsp:sp modelId="{736E3DCA-7316-4037-9192-0D0125689DA0}">
      <dsp:nvSpPr>
        <dsp:cNvPr id="0" name=""/>
        <dsp:cNvSpPr/>
      </dsp:nvSpPr>
      <dsp:spPr>
        <a:xfrm>
          <a:off x="0" y="948328"/>
          <a:ext cx="10515600"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Challenges  in TS</a:t>
          </a:r>
          <a:endParaRPr lang="en-US" sz="2300" kern="1200" dirty="0"/>
        </a:p>
      </dsp:txBody>
      <dsp:txXfrm>
        <a:off x="26930" y="975258"/>
        <a:ext cx="10461740" cy="497795"/>
      </dsp:txXfrm>
    </dsp:sp>
    <dsp:sp modelId="{48D85530-E699-41E2-991B-147280EB4F88}">
      <dsp:nvSpPr>
        <dsp:cNvPr id="0" name=""/>
        <dsp:cNvSpPr/>
      </dsp:nvSpPr>
      <dsp:spPr>
        <a:xfrm>
          <a:off x="0" y="1499983"/>
          <a:ext cx="105156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endParaRPr lang="en-US" sz="1800" kern="1200"/>
        </a:p>
      </dsp:txBody>
      <dsp:txXfrm>
        <a:off x="0" y="1499983"/>
        <a:ext cx="10515600" cy="380880"/>
      </dsp:txXfrm>
    </dsp:sp>
    <dsp:sp modelId="{9A5C2C3D-DAEA-4F5A-B7C2-BCA7776C8CB0}">
      <dsp:nvSpPr>
        <dsp:cNvPr id="0" name=""/>
        <dsp:cNvSpPr/>
      </dsp:nvSpPr>
      <dsp:spPr>
        <a:xfrm>
          <a:off x="0" y="1844196"/>
          <a:ext cx="10515600"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Global plan, progress and results </a:t>
          </a:r>
          <a:endParaRPr lang="en-US" sz="2300" kern="1200" dirty="0"/>
        </a:p>
      </dsp:txBody>
      <dsp:txXfrm>
        <a:off x="26930" y="1871126"/>
        <a:ext cx="10461740" cy="497795"/>
      </dsp:txXfrm>
    </dsp:sp>
    <dsp:sp modelId="{B20D66D0-C360-4473-986D-CB9475E0A373}">
      <dsp:nvSpPr>
        <dsp:cNvPr id="0" name=""/>
        <dsp:cNvSpPr/>
      </dsp:nvSpPr>
      <dsp:spPr>
        <a:xfrm>
          <a:off x="0" y="2432518"/>
          <a:ext cx="105156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endParaRPr lang="en-US" sz="1800" kern="1200"/>
        </a:p>
      </dsp:txBody>
      <dsp:txXfrm>
        <a:off x="0" y="2432518"/>
        <a:ext cx="10515600" cy="380880"/>
      </dsp:txXfrm>
    </dsp:sp>
    <dsp:sp modelId="{BEA0A5FC-0DD7-43B5-AA57-328D892ECF54}">
      <dsp:nvSpPr>
        <dsp:cNvPr id="0" name=""/>
        <dsp:cNvSpPr/>
      </dsp:nvSpPr>
      <dsp:spPr>
        <a:xfrm>
          <a:off x="0" y="2758441"/>
          <a:ext cx="10515600"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Demo </a:t>
          </a:r>
          <a:endParaRPr lang="en-US" sz="2300" kern="1200" dirty="0"/>
        </a:p>
      </dsp:txBody>
      <dsp:txXfrm>
        <a:off x="26930" y="2785371"/>
        <a:ext cx="10461740" cy="497795"/>
      </dsp:txXfrm>
    </dsp:sp>
    <dsp:sp modelId="{930EB409-5A0B-4A98-ACD1-E5FF32724200}">
      <dsp:nvSpPr>
        <dsp:cNvPr id="0" name=""/>
        <dsp:cNvSpPr/>
      </dsp:nvSpPr>
      <dsp:spPr>
        <a:xfrm>
          <a:off x="0" y="3365053"/>
          <a:ext cx="1051560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endParaRPr lang="en-US" sz="1800" kern="1200"/>
        </a:p>
      </dsp:txBody>
      <dsp:txXfrm>
        <a:off x="0" y="3365053"/>
        <a:ext cx="10515600" cy="380880"/>
      </dsp:txXfrm>
    </dsp:sp>
    <dsp:sp modelId="{E9AD007E-1DF0-4C22-9913-DE4AE6776BBB}">
      <dsp:nvSpPr>
        <dsp:cNvPr id="0" name=""/>
        <dsp:cNvSpPr/>
      </dsp:nvSpPr>
      <dsp:spPr>
        <a:xfrm>
          <a:off x="0" y="3761727"/>
          <a:ext cx="10515600" cy="55165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kern="1200" dirty="0" smtClean="0"/>
            <a:t>Conclusion </a:t>
          </a:r>
          <a:endParaRPr lang="en-US" sz="2300" kern="1200" dirty="0"/>
        </a:p>
      </dsp:txBody>
      <dsp:txXfrm>
        <a:off x="26930" y="3788657"/>
        <a:ext cx="10461740" cy="4977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E5C08D-720F-4FE9-8316-016BC89678F0}" type="datetimeFigureOut">
              <a:rPr lang="en-IE" smtClean="0"/>
              <a:t>05/10/2020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601F6-55BD-45C9-97C9-E3FFCD166046}" type="slidenum">
              <a:rPr lang="en-IE" smtClean="0"/>
              <a:t>‹#›</a:t>
            </a:fld>
            <a:endParaRPr lang="en-IE"/>
          </a:p>
        </p:txBody>
      </p:sp>
    </p:spTree>
    <p:extLst>
      <p:ext uri="{BB962C8B-B14F-4D97-AF65-F5344CB8AC3E}">
        <p14:creationId xmlns:p14="http://schemas.microsoft.com/office/powerpoint/2010/main" val="320634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20mn presentation + 10 </a:t>
            </a:r>
            <a:r>
              <a:rPr lang="en-US" err="1"/>
              <a:t>mn</a:t>
            </a:r>
            <a:r>
              <a:rPr lang="en-US"/>
              <a:t> QA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Bunthet start by introducing himself and ask </a:t>
            </a:r>
            <a:r>
              <a:rPr lang="en-US" err="1"/>
              <a:t>Sachin</a:t>
            </a:r>
            <a:r>
              <a:rPr lang="en-US"/>
              <a:t> to introduce him self (what topic of the internship, when we start the internship and when it will end )</a:t>
            </a:r>
            <a:endParaRPr lang="en-IE"/>
          </a:p>
          <a:p>
            <a:endParaRPr lang="en-IE"/>
          </a:p>
        </p:txBody>
      </p:sp>
      <p:sp>
        <p:nvSpPr>
          <p:cNvPr id="4" name="Slide Number Placeholder 3"/>
          <p:cNvSpPr>
            <a:spLocks noGrp="1"/>
          </p:cNvSpPr>
          <p:nvPr>
            <p:ph type="sldNum" sz="quarter" idx="5"/>
          </p:nvPr>
        </p:nvSpPr>
        <p:spPr/>
        <p:txBody>
          <a:bodyPr/>
          <a:lstStyle/>
          <a:p>
            <a:fld id="{83B601F6-55BD-45C9-97C9-E3FFCD166046}" type="slidenum">
              <a:rPr lang="en-IE" smtClean="0"/>
              <a:t>1</a:t>
            </a:fld>
            <a:endParaRPr lang="en-IE"/>
          </a:p>
        </p:txBody>
      </p:sp>
    </p:spTree>
    <p:extLst>
      <p:ext uri="{BB962C8B-B14F-4D97-AF65-F5344CB8AC3E}">
        <p14:creationId xmlns:p14="http://schemas.microsoft.com/office/powerpoint/2010/main" val="3022058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Bunthet</a:t>
            </a:r>
          </a:p>
          <a:p>
            <a:pPr marL="171450" indent="-171450">
              <a:buFont typeface="Arial" panose="020B0604020202020204" pitchFamily="34" charset="0"/>
              <a:buChar char="•"/>
            </a:pPr>
            <a:r>
              <a:rPr lang="en-US"/>
              <a:t>Perspective (The next steps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Different experience (What we have learned 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we have learned so far )</a:t>
            </a:r>
            <a:endParaRPr lang="en-IE"/>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Our remark on their limitation in term of detecting anomalies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problem that we are trying to solve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Share our global Plan of the internship that we have been designed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Share, tell, describe, show, explain, report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IE"/>
          </a:p>
        </p:txBody>
      </p:sp>
      <p:sp>
        <p:nvSpPr>
          <p:cNvPr id="4" name="Slide Number Placeholder 3"/>
          <p:cNvSpPr>
            <a:spLocks noGrp="1"/>
          </p:cNvSpPr>
          <p:nvPr>
            <p:ph type="sldNum" sz="quarter" idx="5"/>
          </p:nvPr>
        </p:nvSpPr>
        <p:spPr/>
        <p:txBody>
          <a:bodyPr/>
          <a:lstStyle/>
          <a:p>
            <a:fld id="{83B601F6-55BD-45C9-97C9-E3FFCD166046}" type="slidenum">
              <a:rPr lang="en-IE" smtClean="0"/>
              <a:t>2</a:t>
            </a:fld>
            <a:endParaRPr lang="en-IE"/>
          </a:p>
        </p:txBody>
      </p:sp>
    </p:spTree>
    <p:extLst>
      <p:ext uri="{BB962C8B-B14F-4D97-AF65-F5344CB8AC3E}">
        <p14:creationId xmlns:p14="http://schemas.microsoft.com/office/powerpoint/2010/main" val="224628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Give a concrete example </a:t>
            </a:r>
            <a:endParaRPr lang="en-IE"/>
          </a:p>
        </p:txBody>
      </p:sp>
      <p:sp>
        <p:nvSpPr>
          <p:cNvPr id="4" name="Slide Number Placeholder 3"/>
          <p:cNvSpPr>
            <a:spLocks noGrp="1"/>
          </p:cNvSpPr>
          <p:nvPr>
            <p:ph type="sldNum" sz="quarter" idx="5"/>
          </p:nvPr>
        </p:nvSpPr>
        <p:spPr/>
        <p:txBody>
          <a:bodyPr/>
          <a:lstStyle/>
          <a:p>
            <a:fld id="{83B601F6-55BD-45C9-97C9-E3FFCD166046}" type="slidenum">
              <a:rPr lang="en-IE" smtClean="0"/>
              <a:t>3</a:t>
            </a:fld>
            <a:endParaRPr lang="en-IE"/>
          </a:p>
        </p:txBody>
      </p:sp>
    </p:spTree>
    <p:extLst>
      <p:ext uri="{BB962C8B-B14F-4D97-AF65-F5344CB8AC3E}">
        <p14:creationId xmlns:p14="http://schemas.microsoft.com/office/powerpoint/2010/main" val="3336646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lvl="0" indent="-228600">
              <a:buFont typeface="+mj-lt"/>
              <a:buAutoNum type="arabicPeriod"/>
            </a:pPr>
            <a:r>
              <a:rPr lang="en-US"/>
              <a:t>Five significant metrics:</a:t>
            </a:r>
          </a:p>
          <a:p>
            <a:pPr marL="685800" lvl="1" indent="-228600">
              <a:buFont typeface="+mj-lt"/>
              <a:buAutoNum type="arabicPeriod"/>
            </a:pPr>
            <a:r>
              <a:rPr lang="en-US" err="1"/>
              <a:t>Nb</a:t>
            </a:r>
            <a:r>
              <a:rPr lang="en-US"/>
              <a:t> occurrence: </a:t>
            </a:r>
          </a:p>
          <a:p>
            <a:pPr marL="685800" lvl="1" indent="-228600">
              <a:buFont typeface="+mj-lt"/>
              <a:buAutoNum type="arabicPeriod"/>
            </a:pPr>
            <a:r>
              <a:rPr lang="en-US"/>
              <a:t>FE queuing (could be linked to RTO):</a:t>
            </a:r>
          </a:p>
          <a:p>
            <a:pPr marL="685800" lvl="1" indent="-228600">
              <a:buFont typeface="+mj-lt"/>
              <a:buAutoNum type="arabicPeriod"/>
            </a:pPr>
            <a:r>
              <a:rPr lang="en-US"/>
              <a:t>RTO:</a:t>
            </a:r>
          </a:p>
          <a:p>
            <a:pPr marL="685800" lvl="1" indent="-228600">
              <a:buFont typeface="+mj-lt"/>
              <a:buAutoNum type="arabicPeriod"/>
            </a:pPr>
            <a:r>
              <a:rPr lang="en-US"/>
              <a:t>Core: </a:t>
            </a:r>
          </a:p>
          <a:p>
            <a:pPr marL="685800" lvl="1" indent="-228600">
              <a:buFont typeface="+mj-lt"/>
              <a:buAutoNum type="arabicPeriod"/>
            </a:pPr>
            <a:r>
              <a:rPr lang="en-US"/>
              <a:t>Error level: </a:t>
            </a:r>
          </a:p>
          <a:p>
            <a:pPr marL="228600" lvl="0" indent="-228600">
              <a:buFont typeface="+mj-lt"/>
              <a:buAutoNum type="arabicPeriod"/>
            </a:pPr>
            <a:r>
              <a:rPr lang="en-US"/>
              <a:t>From what we read from the internet, the first 5 type of metrics should be considered because </a:t>
            </a:r>
          </a:p>
          <a:p>
            <a:pPr marL="685800" lvl="1" indent="-228600">
              <a:buFont typeface="+mj-lt"/>
              <a:buAutoNum type="arabicPeriod"/>
            </a:pPr>
            <a:r>
              <a:rPr lang="en-US"/>
              <a:t>They keep track of the traffic of the client service and all the processing operations of those service happened from the beginning to the end, from the frontend until the backend levels. </a:t>
            </a:r>
          </a:p>
          <a:p>
            <a:pPr marL="685800" lvl="1" indent="-228600">
              <a:buFont typeface="+mj-lt"/>
              <a:buAutoNum type="arabicPeriod"/>
            </a:pPr>
            <a:r>
              <a:rPr lang="en-US"/>
              <a:t>Keep track of the system resource, CPU usage, amount of ram, functional error, user experience </a:t>
            </a:r>
          </a:p>
          <a:p>
            <a:pPr marL="685800" lvl="1" indent="-228600">
              <a:buFont typeface="+mj-lt"/>
              <a:buAutoNum type="arabicPeriod"/>
            </a:pPr>
            <a:r>
              <a:rPr lang="en-US"/>
              <a:t>They give essential statistic of the health of the software and user experience </a:t>
            </a:r>
          </a:p>
          <a:p>
            <a:pPr marL="685800" lvl="1" indent="-228600">
              <a:buFont typeface="+mj-lt"/>
              <a:buAutoNum type="arabicPeriod"/>
            </a:pPr>
            <a:r>
              <a:rPr lang="en-US"/>
              <a:t>Interaction of the customer activities</a:t>
            </a:r>
          </a:p>
          <a:p>
            <a:pPr marL="228600" lvl="0" indent="-228600">
              <a:buFont typeface="+mj-lt"/>
              <a:buAutoNum type="arabicPeriod"/>
            </a:pPr>
            <a:endParaRPr lang="en-US"/>
          </a:p>
          <a:p>
            <a:pPr marL="228600" indent="-228600">
              <a:buFont typeface="+mj-lt"/>
              <a:buAutoNum type="arabicPeriod"/>
            </a:pPr>
            <a:endParaRPr lang="en-IE"/>
          </a:p>
        </p:txBody>
      </p:sp>
      <p:sp>
        <p:nvSpPr>
          <p:cNvPr id="4" name="Slide Number Placeholder 3"/>
          <p:cNvSpPr>
            <a:spLocks noGrp="1"/>
          </p:cNvSpPr>
          <p:nvPr>
            <p:ph type="sldNum" sz="quarter" idx="5"/>
          </p:nvPr>
        </p:nvSpPr>
        <p:spPr/>
        <p:txBody>
          <a:bodyPr/>
          <a:lstStyle/>
          <a:p>
            <a:fld id="{83B601F6-55BD-45C9-97C9-E3FFCD166046}" type="slidenum">
              <a:rPr lang="en-IE" smtClean="0"/>
              <a:t>14</a:t>
            </a:fld>
            <a:endParaRPr lang="en-IE"/>
          </a:p>
        </p:txBody>
      </p:sp>
    </p:spTree>
    <p:extLst>
      <p:ext uri="{BB962C8B-B14F-4D97-AF65-F5344CB8AC3E}">
        <p14:creationId xmlns:p14="http://schemas.microsoft.com/office/powerpoint/2010/main" val="2279074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We use </a:t>
            </a:r>
            <a:r>
              <a:rPr lang="en-US" sz="1200" b="1" i="0" kern="1200" err="1">
                <a:solidFill>
                  <a:schemeClr val="tx1"/>
                </a:solidFill>
                <a:effectLst/>
                <a:latin typeface="+mn-lt"/>
                <a:ea typeface="+mn-ea"/>
                <a:cs typeface="+mn-cs"/>
              </a:rPr>
              <a:t>Promethes</a:t>
            </a:r>
            <a:r>
              <a:rPr lang="en-US" sz="1200" b="1" i="0" kern="1200">
                <a:solidFill>
                  <a:schemeClr val="tx1"/>
                </a:solidFill>
                <a:effectLst/>
                <a:latin typeface="+mn-lt"/>
                <a:ea typeface="+mn-ea"/>
                <a:cs typeface="+mn-cs"/>
              </a:rPr>
              <a:t> server</a:t>
            </a:r>
            <a:r>
              <a:rPr lang="en-US" sz="1200" b="0" i="0" kern="1200">
                <a:solidFill>
                  <a:schemeClr val="tx1"/>
                </a:solidFill>
                <a:effectLst/>
                <a:latin typeface="+mn-lt"/>
                <a:ea typeface="+mn-ea"/>
                <a:cs typeface="+mn-cs"/>
              </a:rPr>
              <a:t> as the source of data collection. By experience and availability of the metrics in Prometheus server, we decide to consider only </a:t>
            </a:r>
            <a:r>
              <a:rPr lang="en-US" sz="1200" b="1" i="0" kern="1200">
                <a:solidFill>
                  <a:schemeClr val="tx1"/>
                </a:solidFill>
                <a:effectLst/>
                <a:latin typeface="+mn-lt"/>
                <a:ea typeface="+mn-ea"/>
                <a:cs typeface="+mn-cs"/>
              </a:rPr>
              <a:t>5</a:t>
            </a:r>
            <a:r>
              <a:rPr lang="en-US" sz="1200" b="0" i="0" kern="1200">
                <a:solidFill>
                  <a:schemeClr val="tx1"/>
                </a:solidFill>
                <a:effectLst/>
                <a:latin typeface="+mn-lt"/>
                <a:ea typeface="+mn-ea"/>
                <a:cs typeface="+mn-cs"/>
              </a:rPr>
              <a:t> essential metrics for our anomalies detection analysis. We collect the historical values of these metrics and put them as columns in a data frame.</a:t>
            </a:r>
          </a:p>
          <a:p>
            <a:r>
              <a:rPr lang="en-US" sz="1200" b="0" i="0" kern="1200">
                <a:solidFill>
                  <a:schemeClr val="tx1"/>
                </a:solidFill>
                <a:effectLst/>
                <a:latin typeface="+mn-lt"/>
                <a:ea typeface="+mn-ea"/>
                <a:cs typeface="+mn-cs"/>
              </a:rPr>
              <a:t>These 5 metrics are:</a:t>
            </a:r>
          </a:p>
          <a:p>
            <a:r>
              <a:rPr lang="en-US" sz="1200" b="1" i="0" kern="1200" err="1">
                <a:solidFill>
                  <a:schemeClr val="tx1"/>
                </a:solidFill>
                <a:effectLst/>
                <a:latin typeface="+mn-lt"/>
                <a:ea typeface="+mn-ea"/>
                <a:cs typeface="+mn-cs"/>
              </a:rPr>
              <a:t>be_errors_per_trx</a:t>
            </a:r>
            <a:r>
              <a:rPr lang="en-US" sz="1200" b="0" i="0" kern="1200">
                <a:solidFill>
                  <a:schemeClr val="tx1"/>
                </a:solidFill>
                <a:effectLst/>
                <a:latin typeface="+mn-lt"/>
                <a:ea typeface="+mn-ea"/>
                <a:cs typeface="+mn-cs"/>
              </a:rPr>
              <a:t>: Number of backend errors per transaction.</a:t>
            </a:r>
          </a:p>
          <a:p>
            <a:r>
              <a:rPr lang="en-US" sz="1200" b="1" i="0" kern="1200" err="1">
                <a:solidFill>
                  <a:schemeClr val="tx1"/>
                </a:solidFill>
                <a:effectLst/>
                <a:latin typeface="+mn-lt"/>
                <a:ea typeface="+mn-ea"/>
                <a:cs typeface="+mn-cs"/>
              </a:rPr>
              <a:t>be_total_rto</a:t>
            </a:r>
            <a:r>
              <a:rPr lang="en-US" sz="1200" b="0" i="0" kern="1200">
                <a:solidFill>
                  <a:schemeClr val="tx1"/>
                </a:solidFill>
                <a:effectLst/>
                <a:latin typeface="+mn-lt"/>
                <a:ea typeface="+mn-ea"/>
                <a:cs typeface="+mn-cs"/>
              </a:rPr>
              <a:t>: Total number of backend RTO(Response Time out).</a:t>
            </a:r>
          </a:p>
          <a:p>
            <a:r>
              <a:rPr lang="en-US" sz="1200" b="1" i="0" kern="1200" err="1">
                <a:solidFill>
                  <a:schemeClr val="tx1"/>
                </a:solidFill>
                <a:effectLst/>
                <a:latin typeface="+mn-lt"/>
                <a:ea typeface="+mn-ea"/>
                <a:cs typeface="+mn-cs"/>
              </a:rPr>
              <a:t>be_tps_per_service</a:t>
            </a:r>
            <a:r>
              <a:rPr lang="en-US" sz="1200" b="0" i="0" kern="1200">
                <a:solidFill>
                  <a:schemeClr val="tx1"/>
                </a:solidFill>
                <a:effectLst/>
                <a:latin typeface="+mn-lt"/>
                <a:ea typeface="+mn-ea"/>
                <a:cs typeface="+mn-cs"/>
              </a:rPr>
              <a:t>: Number of backend </a:t>
            </a:r>
            <a:r>
              <a:rPr lang="en-US" sz="1200" b="0" i="0" kern="1200" err="1">
                <a:solidFill>
                  <a:schemeClr val="tx1"/>
                </a:solidFill>
                <a:effectLst/>
                <a:latin typeface="+mn-lt"/>
                <a:ea typeface="+mn-ea"/>
                <a:cs typeface="+mn-cs"/>
              </a:rPr>
              <a:t>occurence</a:t>
            </a:r>
            <a:r>
              <a:rPr lang="en-US" sz="1200" b="0" i="0" kern="1200">
                <a:solidFill>
                  <a:schemeClr val="tx1"/>
                </a:solidFill>
                <a:effectLst/>
                <a:latin typeface="+mn-lt"/>
                <a:ea typeface="+mn-ea"/>
                <a:cs typeface="+mn-cs"/>
              </a:rPr>
              <a:t> by each service.</a:t>
            </a:r>
          </a:p>
          <a:p>
            <a:r>
              <a:rPr lang="en-US" sz="1200" b="0" i="0" kern="1200">
                <a:solidFill>
                  <a:schemeClr val="tx1"/>
                </a:solidFill>
                <a:effectLst/>
                <a:latin typeface="+mn-lt"/>
                <a:ea typeface="+mn-ea"/>
                <a:cs typeface="+mn-cs"/>
              </a:rPr>
              <a:t>(We collect the </a:t>
            </a:r>
            <a:r>
              <a:rPr lang="en-US" sz="1200" b="0" i="0" kern="1200" err="1">
                <a:solidFill>
                  <a:schemeClr val="tx1"/>
                </a:solidFill>
                <a:effectLst/>
                <a:latin typeface="+mn-lt"/>
                <a:ea typeface="+mn-ea"/>
                <a:cs typeface="+mn-cs"/>
              </a:rPr>
              <a:t>be_tps</a:t>
            </a:r>
            <a:r>
              <a:rPr lang="en-US" sz="1200" b="0" i="0" kern="1200">
                <a:solidFill>
                  <a:schemeClr val="tx1"/>
                </a:solidFill>
                <a:effectLst/>
                <a:latin typeface="+mn-lt"/>
                <a:ea typeface="+mn-ea"/>
                <a:cs typeface="+mn-cs"/>
              </a:rPr>
              <a:t> for each service. The name of the metric is in the format: </a:t>
            </a:r>
            <a:r>
              <a:rPr lang="en-US" sz="1200" b="0" i="0" kern="1200" err="1">
                <a:solidFill>
                  <a:schemeClr val="tx1"/>
                </a:solidFill>
                <a:effectLst/>
                <a:latin typeface="+mn-lt"/>
                <a:ea typeface="+mn-ea"/>
                <a:cs typeface="+mn-cs"/>
              </a:rPr>
              <a:t>be_tps_per_service</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service_name</a:t>
            </a:r>
            <a:r>
              <a:rPr lang="en-US" sz="1200" b="0" i="0" kern="1200">
                <a:solidFill>
                  <a:schemeClr val="tx1"/>
                </a:solidFill>
                <a:effectLst/>
                <a:latin typeface="+mn-lt"/>
                <a:ea typeface="+mn-ea"/>
                <a:cs typeface="+mn-cs"/>
              </a:rPr>
              <a:t>")</a:t>
            </a:r>
          </a:p>
          <a:p>
            <a:r>
              <a:rPr lang="en-US" sz="1200" b="1" i="0" kern="1200" err="1">
                <a:solidFill>
                  <a:schemeClr val="tx1"/>
                </a:solidFill>
                <a:effectLst/>
                <a:latin typeface="+mn-lt"/>
                <a:ea typeface="+mn-ea"/>
                <a:cs typeface="+mn-cs"/>
              </a:rPr>
              <a:t>fe_current_queue_per_be</a:t>
            </a:r>
            <a:r>
              <a:rPr lang="en-US" sz="1200" b="0" i="0" kern="1200">
                <a:solidFill>
                  <a:schemeClr val="tx1"/>
                </a:solidFill>
                <a:effectLst/>
                <a:latin typeface="+mn-lt"/>
                <a:ea typeface="+mn-ea"/>
                <a:cs typeface="+mn-cs"/>
              </a:rPr>
              <a:t>: Number of front end queueing by each backend.</a:t>
            </a:r>
          </a:p>
          <a:p>
            <a:r>
              <a:rPr lang="en-US" sz="1200" b="0" i="0" kern="1200">
                <a:solidFill>
                  <a:schemeClr val="tx1"/>
                </a:solidFill>
                <a:effectLst/>
                <a:latin typeface="+mn-lt"/>
                <a:ea typeface="+mn-ea"/>
                <a:cs typeface="+mn-cs"/>
              </a:rPr>
              <a:t>(We collect the </a:t>
            </a:r>
            <a:r>
              <a:rPr lang="en-US" sz="1200" b="0" i="0" kern="1200" err="1">
                <a:solidFill>
                  <a:schemeClr val="tx1"/>
                </a:solidFill>
                <a:effectLst/>
                <a:latin typeface="+mn-lt"/>
                <a:ea typeface="+mn-ea"/>
                <a:cs typeface="+mn-cs"/>
              </a:rPr>
              <a:t>fe_current_queue</a:t>
            </a:r>
            <a:r>
              <a:rPr lang="en-US" sz="1200" b="0" i="0" kern="1200">
                <a:solidFill>
                  <a:schemeClr val="tx1"/>
                </a:solidFill>
                <a:effectLst/>
                <a:latin typeface="+mn-lt"/>
                <a:ea typeface="+mn-ea"/>
                <a:cs typeface="+mn-cs"/>
              </a:rPr>
              <a:t> for each backend. The name of the metric is in the format: </a:t>
            </a:r>
            <a:r>
              <a:rPr lang="en-US" sz="1200" b="0" i="0" kern="1200" err="1">
                <a:solidFill>
                  <a:schemeClr val="tx1"/>
                </a:solidFill>
                <a:effectLst/>
                <a:latin typeface="+mn-lt"/>
                <a:ea typeface="+mn-ea"/>
                <a:cs typeface="+mn-cs"/>
              </a:rPr>
              <a:t>fe_current_queue_per_be</a:t>
            </a:r>
            <a:r>
              <a:rPr lang="en-US" sz="1200" b="0" i="0" kern="1200">
                <a:solidFill>
                  <a:schemeClr val="tx1"/>
                </a:solidFill>
                <a:effectLst/>
                <a:latin typeface="+mn-lt"/>
                <a:ea typeface="+mn-ea"/>
                <a:cs typeface="+mn-cs"/>
              </a:rPr>
              <a:t>::"</a:t>
            </a:r>
            <a:r>
              <a:rPr lang="en-US" sz="1200" b="0" i="0" kern="1200" err="1">
                <a:solidFill>
                  <a:schemeClr val="tx1"/>
                </a:solidFill>
                <a:effectLst/>
                <a:latin typeface="+mn-lt"/>
                <a:ea typeface="+mn-ea"/>
                <a:cs typeface="+mn-cs"/>
              </a:rPr>
              <a:t>backend_name</a:t>
            </a:r>
            <a:r>
              <a:rPr lang="en-US" sz="1200" b="0" i="0" kern="1200">
                <a:solidFill>
                  <a:schemeClr val="tx1"/>
                </a:solidFill>
                <a:effectLst/>
                <a:latin typeface="+mn-lt"/>
                <a:ea typeface="+mn-ea"/>
                <a:cs typeface="+mn-cs"/>
              </a:rPr>
              <a:t>")</a:t>
            </a:r>
          </a:p>
          <a:p>
            <a:r>
              <a:rPr lang="en-US" sz="1200" b="1" i="0" kern="1200" err="1">
                <a:solidFill>
                  <a:schemeClr val="tx1"/>
                </a:solidFill>
                <a:effectLst/>
                <a:latin typeface="+mn-lt"/>
                <a:ea typeface="+mn-ea"/>
                <a:cs typeface="+mn-cs"/>
              </a:rPr>
              <a:t>fe_tps_per_msg</a:t>
            </a:r>
            <a:r>
              <a:rPr lang="en-US" sz="1200" b="0" i="0" kern="1200">
                <a:solidFill>
                  <a:schemeClr val="tx1"/>
                </a:solidFill>
                <a:effectLst/>
                <a:latin typeface="+mn-lt"/>
                <a:ea typeface="+mn-ea"/>
                <a:cs typeface="+mn-cs"/>
              </a:rPr>
              <a:t>: Number of front end </a:t>
            </a:r>
            <a:r>
              <a:rPr lang="en-US" sz="1200" b="0" i="0" kern="1200" err="1">
                <a:solidFill>
                  <a:schemeClr val="tx1"/>
                </a:solidFill>
                <a:effectLst/>
                <a:latin typeface="+mn-lt"/>
                <a:ea typeface="+mn-ea"/>
                <a:cs typeface="+mn-cs"/>
              </a:rPr>
              <a:t>occurence</a:t>
            </a:r>
            <a:r>
              <a:rPr lang="en-US" sz="1200" b="0" i="0" kern="1200">
                <a:solidFill>
                  <a:schemeClr val="tx1"/>
                </a:solidFill>
                <a:effectLst/>
                <a:latin typeface="+mn-lt"/>
                <a:ea typeface="+mn-ea"/>
                <a:cs typeface="+mn-cs"/>
              </a:rPr>
              <a:t> by each message.</a:t>
            </a:r>
          </a:p>
          <a:p>
            <a:endParaRPr lang="en-US" sz="1200" b="0" i="0" kern="120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err="1">
                <a:solidFill>
                  <a:schemeClr val="tx1"/>
                </a:solidFill>
                <a:effectLst/>
                <a:latin typeface="+mn-lt"/>
                <a:ea typeface="+mn-ea"/>
                <a:cs typeface="+mn-cs"/>
              </a:rPr>
              <a:t>Fallenback</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rru</a:t>
            </a:r>
            <a:r>
              <a:rPr lang="en-US" sz="1200" b="0" i="0" kern="1200">
                <a:solidFill>
                  <a:schemeClr val="tx1"/>
                </a:solidFill>
                <a:effectLst/>
                <a:latin typeface="+mn-lt"/>
                <a:ea typeface="+mn-ea"/>
                <a:cs typeface="+mn-cs"/>
              </a:rPr>
              <a:t> records is the result of an anomalies. </a:t>
            </a:r>
          </a:p>
          <a:p>
            <a:pPr marL="171450" indent="-171450">
              <a:buFont typeface="Arial" panose="020B0604020202020204" pitchFamily="34" charset="0"/>
              <a:buChar char="•"/>
            </a:pPr>
            <a:r>
              <a:rPr lang="en-US" sz="1200" b="0" i="0" kern="1200">
                <a:solidFill>
                  <a:schemeClr val="tx1"/>
                </a:solidFill>
                <a:effectLst/>
                <a:latin typeface="+mn-lt"/>
                <a:ea typeface="+mn-ea"/>
                <a:cs typeface="+mn-cs"/>
              </a:rPr>
              <a:t>We also want to collect the core (number of core file when core dump is generated)</a:t>
            </a:r>
          </a:p>
        </p:txBody>
      </p:sp>
      <p:sp>
        <p:nvSpPr>
          <p:cNvPr id="4" name="Slide Number Placeholder 3"/>
          <p:cNvSpPr>
            <a:spLocks noGrp="1"/>
          </p:cNvSpPr>
          <p:nvPr>
            <p:ph type="sldNum" sz="quarter" idx="5"/>
          </p:nvPr>
        </p:nvSpPr>
        <p:spPr/>
        <p:txBody>
          <a:bodyPr/>
          <a:lstStyle/>
          <a:p>
            <a:fld id="{83B601F6-55BD-45C9-97C9-E3FFCD166046}" type="slidenum">
              <a:rPr lang="en-IE" smtClean="0"/>
              <a:t>15</a:t>
            </a:fld>
            <a:endParaRPr lang="en-IE"/>
          </a:p>
        </p:txBody>
      </p:sp>
    </p:spTree>
    <p:extLst>
      <p:ext uri="{BB962C8B-B14F-4D97-AF65-F5344CB8AC3E}">
        <p14:creationId xmlns:p14="http://schemas.microsoft.com/office/powerpoint/2010/main" val="321954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Create </a:t>
            </a:r>
          </a:p>
          <a:p>
            <a:pPr marL="171450" indent="-171450">
              <a:buFont typeface="Arial" panose="020B0604020202020204" pitchFamily="34" charset="0"/>
              <a:buChar char="•"/>
            </a:pPr>
            <a:r>
              <a:rPr lang="en-US"/>
              <a:t>Why data dashboarding? </a:t>
            </a:r>
          </a:p>
          <a:p>
            <a:pPr marL="171450" indent="-171450">
              <a:buFont typeface="Arial" panose="020B0604020202020204" pitchFamily="34" charset="0"/>
              <a:buChar char="•"/>
            </a:pPr>
            <a:r>
              <a:rPr lang="en-US"/>
              <a:t>What is Grafana? </a:t>
            </a:r>
          </a:p>
          <a:p>
            <a:pPr marL="628650" lvl="1" indent="-171450">
              <a:buFont typeface="Arial" panose="020B0604020202020204" pitchFamily="34" charset="0"/>
              <a:buChar char="•"/>
            </a:pPr>
            <a:r>
              <a:rPr lang="en-US"/>
              <a:t>Grafana is a multi-platform open source analytics and interactive visualization web application. </a:t>
            </a:r>
          </a:p>
          <a:p>
            <a:pPr marL="628650" lvl="1" indent="-171450">
              <a:buFont typeface="Arial" panose="020B0604020202020204" pitchFamily="34" charset="0"/>
              <a:buChar char="•"/>
            </a:pPr>
            <a:r>
              <a:rPr lang="en-US"/>
              <a:t>It provides charts, graphs, and alerts for the web when connected to supported data sources. </a:t>
            </a:r>
          </a:p>
          <a:p>
            <a:pPr marL="171450" lvl="0" indent="-171450">
              <a:buFont typeface="Arial" panose="020B0604020202020204" pitchFamily="34" charset="0"/>
              <a:buChar char="•"/>
            </a:pPr>
            <a:r>
              <a:rPr lang="en-US"/>
              <a:t>What is Prometheus? </a:t>
            </a:r>
          </a:p>
          <a:p>
            <a:pPr marL="628650" lvl="1" indent="-171450">
              <a:buFont typeface="Arial" panose="020B0604020202020204" pitchFamily="34" charset="0"/>
              <a:buChar char="•"/>
            </a:pPr>
            <a:r>
              <a:rPr lang="en-US"/>
              <a:t>Prometheus is open source computer monitoring and alerting software. </a:t>
            </a:r>
          </a:p>
          <a:p>
            <a:pPr marL="628650" lvl="1" indent="-171450">
              <a:buFont typeface="Arial" panose="020B0604020202020204" pitchFamily="34" charset="0"/>
              <a:buChar char="•"/>
            </a:pPr>
            <a:r>
              <a:rPr lang="en-US"/>
              <a:t>It logs real-time metrics to a time series database based on entry point content exposed using the HTTP protocol.</a:t>
            </a:r>
          </a:p>
        </p:txBody>
      </p:sp>
      <p:sp>
        <p:nvSpPr>
          <p:cNvPr id="4" name="Slide Number Placeholder 3"/>
          <p:cNvSpPr>
            <a:spLocks noGrp="1"/>
          </p:cNvSpPr>
          <p:nvPr>
            <p:ph type="sldNum" sz="quarter" idx="5"/>
          </p:nvPr>
        </p:nvSpPr>
        <p:spPr/>
        <p:txBody>
          <a:bodyPr/>
          <a:lstStyle/>
          <a:p>
            <a:fld id="{83B601F6-55BD-45C9-97C9-E3FFCD166046}" type="slidenum">
              <a:rPr lang="en-IE" smtClean="0"/>
              <a:t>16</a:t>
            </a:fld>
            <a:endParaRPr lang="en-IE"/>
          </a:p>
        </p:txBody>
      </p:sp>
    </p:spTree>
    <p:extLst>
      <p:ext uri="{BB962C8B-B14F-4D97-AF65-F5344CB8AC3E}">
        <p14:creationId xmlns:p14="http://schemas.microsoft.com/office/powerpoint/2010/main" val="258766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83B601F6-55BD-45C9-97C9-E3FFCD166046}" type="slidenum">
              <a:rPr lang="en-IE" smtClean="0"/>
              <a:t>17</a:t>
            </a:fld>
            <a:endParaRPr lang="en-IE"/>
          </a:p>
        </p:txBody>
      </p:sp>
    </p:spTree>
    <p:extLst>
      <p:ext uri="{BB962C8B-B14F-4D97-AF65-F5344CB8AC3E}">
        <p14:creationId xmlns:p14="http://schemas.microsoft.com/office/powerpoint/2010/main" val="468564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83B601F6-55BD-45C9-97C9-E3FFCD166046}" type="slidenum">
              <a:rPr lang="en-IE" smtClean="0"/>
              <a:t>19</a:t>
            </a:fld>
            <a:endParaRPr lang="en-IE"/>
          </a:p>
        </p:txBody>
      </p:sp>
    </p:spTree>
    <p:extLst>
      <p:ext uri="{BB962C8B-B14F-4D97-AF65-F5344CB8AC3E}">
        <p14:creationId xmlns:p14="http://schemas.microsoft.com/office/powerpoint/2010/main" val="3901440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Bunthet</a:t>
            </a:r>
          </a:p>
          <a:p>
            <a:pPr marL="171450" indent="-171450">
              <a:buFont typeface="Arial" panose="020B0604020202020204" pitchFamily="34" charset="0"/>
              <a:buChar char="•"/>
            </a:pPr>
            <a:r>
              <a:rPr lang="en-IE"/>
              <a:t>Resume about what left to do, the next plan, what should the next intern do (remind also when the internship will end)</a:t>
            </a:r>
          </a:p>
        </p:txBody>
      </p:sp>
      <p:sp>
        <p:nvSpPr>
          <p:cNvPr id="4" name="Slide Number Placeholder 3"/>
          <p:cNvSpPr>
            <a:spLocks noGrp="1"/>
          </p:cNvSpPr>
          <p:nvPr>
            <p:ph type="sldNum" sz="quarter" idx="5"/>
          </p:nvPr>
        </p:nvSpPr>
        <p:spPr/>
        <p:txBody>
          <a:bodyPr/>
          <a:lstStyle/>
          <a:p>
            <a:fld id="{83B601F6-55BD-45C9-97C9-E3FFCD166046}" type="slidenum">
              <a:rPr lang="en-IE" smtClean="0"/>
              <a:t>29</a:t>
            </a:fld>
            <a:endParaRPr lang="en-IE"/>
          </a:p>
        </p:txBody>
      </p:sp>
    </p:spTree>
    <p:extLst>
      <p:ext uri="{BB962C8B-B14F-4D97-AF65-F5344CB8AC3E}">
        <p14:creationId xmlns:p14="http://schemas.microsoft.com/office/powerpoint/2010/main" val="3936787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F28048-041B-4CD3-B449-5FC75D15DE75}" type="datetime1">
              <a:rPr lang="en-IE" smtClean="0"/>
              <a:t>05/10/2020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298037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44D6F0-0C31-4868-96FF-1E839A91DA2A}" type="datetime1">
              <a:rPr lang="en-IE" smtClean="0"/>
              <a:t>05/10/2020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3016755469"/>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44D6F0-0C31-4868-96FF-1E839A91DA2A}" type="datetime1">
              <a:rPr lang="en-IE" smtClean="0"/>
              <a:t>05/10/2020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2581213114"/>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44D6F0-0C31-4868-96FF-1E839A91DA2A}" type="datetime1">
              <a:rPr lang="en-IE" smtClean="0"/>
              <a:t>05/10/2020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D44EF9-A6DB-49AF-9C1E-A728DAEE4F5D}" type="slidenum">
              <a:rPr lang="en-IE" smtClean="0"/>
              <a:t>‹#›</a:t>
            </a:fld>
            <a:endParaRPr lang="en-I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97700908"/>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44D6F0-0C31-4868-96FF-1E839A91DA2A}" type="datetime1">
              <a:rPr lang="en-IE" smtClean="0"/>
              <a:t>05/10/2020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253098665"/>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44D6F0-0C31-4868-96FF-1E839A91DA2A}" type="datetime1">
              <a:rPr lang="en-IE" smtClean="0"/>
              <a:t>05/10/2020</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1411838519"/>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44D6F0-0C31-4868-96FF-1E839A91DA2A}" type="datetime1">
              <a:rPr lang="en-IE" smtClean="0"/>
              <a:t>05/10/2020</a:t>
            </a:fld>
            <a:endParaRPr lang="en-IE"/>
          </a:p>
        </p:txBody>
      </p:sp>
      <p:sp>
        <p:nvSpPr>
          <p:cNvPr id="4"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2342329959"/>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604EF3-8AC8-477F-AD32-FCC2D84D40AE}" type="datetime1">
              <a:rPr lang="en-IE" smtClean="0"/>
              <a:t>05/10/2020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3720766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1F684C-4E3D-44CC-A1AD-40FCDFA891B6}" type="datetime1">
              <a:rPr lang="en-IE" smtClean="0"/>
              <a:t>05/10/2020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227329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449CB1D-CD00-4050-B8A4-644DA77BCE48}" type="datetime1">
              <a:rPr lang="en-IE" smtClean="0"/>
              <a:t>05/10/2020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64079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025D43-286D-4CBE-9D71-3F96788E1DEB}" type="datetime1">
              <a:rPr lang="en-IE" smtClean="0"/>
              <a:t>05/10/2020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185777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0892975-E4E5-47D4-B09D-D3496FBDF42F}" type="datetime1">
              <a:rPr lang="en-IE" smtClean="0"/>
              <a:t>05/10/2020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4039482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0ED9A4-8396-49BE-9D46-6985F3DDF83E}" type="datetime1">
              <a:rPr lang="en-IE" smtClean="0"/>
              <a:t>05/10/2020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2975156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CA95E4B-ADA7-4B9F-BE7B-FDAFCC0A7A41}" type="datetime1">
              <a:rPr lang="en-IE" smtClean="0"/>
              <a:t>05/10/2020</a:t>
            </a:fld>
            <a:endParaRPr lang="en-IE"/>
          </a:p>
        </p:txBody>
      </p:sp>
      <p:sp>
        <p:nvSpPr>
          <p:cNvPr id="5" name="Footer Placeholder 3"/>
          <p:cNvSpPr>
            <a:spLocks noGrp="1"/>
          </p:cNvSpPr>
          <p:nvPr>
            <p:ph type="ftr" sz="quarter" idx="11"/>
          </p:nvPr>
        </p:nvSpPr>
        <p:spPr/>
        <p:txBody>
          <a:bodyPr/>
          <a:lstStyle/>
          <a:p>
            <a:endParaRPr lang="en-IE"/>
          </a:p>
        </p:txBody>
      </p:sp>
      <p:sp>
        <p:nvSpPr>
          <p:cNvPr id="6" name="Slide Number Placeholder 4"/>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89128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93E4C7-2F69-4F41-BE8A-BA2BFDD6F45E}" type="datetime1">
              <a:rPr lang="en-IE" smtClean="0"/>
              <a:t>05/10/2020</a:t>
            </a:fld>
            <a:endParaRPr lang="en-IE"/>
          </a:p>
        </p:txBody>
      </p:sp>
      <p:sp>
        <p:nvSpPr>
          <p:cNvPr id="5" name="Footer Placeholder 2"/>
          <p:cNvSpPr>
            <a:spLocks noGrp="1"/>
          </p:cNvSpPr>
          <p:nvPr>
            <p:ph type="ftr" sz="quarter" idx="11"/>
          </p:nvPr>
        </p:nvSpPr>
        <p:spPr/>
        <p:txBody>
          <a:bodyPr/>
          <a:lstStyle/>
          <a:p>
            <a:endParaRPr lang="en-IE"/>
          </a:p>
        </p:txBody>
      </p:sp>
      <p:sp>
        <p:nvSpPr>
          <p:cNvPr id="6" name="Slide Number Placeholder 3"/>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152899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D3C7268-744B-478A-A583-22BAECBB4A49}" type="datetime1">
              <a:rPr lang="en-IE" smtClean="0"/>
              <a:t>05/10/2020</a:t>
            </a:fld>
            <a:endParaRPr lang="en-IE"/>
          </a:p>
        </p:txBody>
      </p:sp>
      <p:sp>
        <p:nvSpPr>
          <p:cNvPr id="5" name="Footer Placeholder 5"/>
          <p:cNvSpPr>
            <a:spLocks noGrp="1"/>
          </p:cNvSpPr>
          <p:nvPr>
            <p:ph type="ftr" sz="quarter" idx="11"/>
          </p:nvPr>
        </p:nvSpPr>
        <p:spPr/>
        <p:txBody>
          <a:bodyPr/>
          <a:lstStyle/>
          <a:p>
            <a:endParaRPr lang="en-IE"/>
          </a:p>
        </p:txBody>
      </p:sp>
      <p:sp>
        <p:nvSpPr>
          <p:cNvPr id="6" name="Slide Number Placeholder 6"/>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346825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FB8175-4C29-4124-A4D2-A722A5FB4443}" type="datetime1">
              <a:rPr lang="en-IE" smtClean="0"/>
              <a:t>05/10/2020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7D44EF9-A6DB-49AF-9C1E-A728DAEE4F5D}" type="slidenum">
              <a:rPr lang="en-IE" smtClean="0"/>
              <a:t>‹#›</a:t>
            </a:fld>
            <a:endParaRPr lang="en-IE"/>
          </a:p>
        </p:txBody>
      </p:sp>
    </p:spTree>
    <p:extLst>
      <p:ext uri="{BB962C8B-B14F-4D97-AF65-F5344CB8AC3E}">
        <p14:creationId xmlns:p14="http://schemas.microsoft.com/office/powerpoint/2010/main" val="409838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44D6F0-0C31-4868-96FF-1E839A91DA2A}" type="datetime1">
              <a:rPr lang="en-IE" smtClean="0"/>
              <a:t>05/10/2020</a:t>
            </a:fld>
            <a:endParaRPr lang="en-I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7D44EF9-A6DB-49AF-9C1E-A728DAEE4F5D}" type="slidenum">
              <a:rPr lang="en-IE" smtClean="0"/>
              <a:t>‹#›</a:t>
            </a:fld>
            <a:endParaRPr lang="en-IE"/>
          </a:p>
        </p:txBody>
      </p:sp>
      <p:sp>
        <p:nvSpPr>
          <p:cNvPr id="13" name="MSIPCMContentMarking" descr="{&quot;HashCode&quot;:-980460767,&quot;Placement&quot;:&quot;Header&quot;}">
            <a:extLst>
              <a:ext uri="{FF2B5EF4-FFF2-40B4-BE49-F238E27FC236}">
                <a16:creationId xmlns:a16="http://schemas.microsoft.com/office/drawing/2014/main" id="{3501C3C4-614C-4CF5-B1F2-FD11D05204FB}"/>
              </a:ext>
            </a:extLst>
          </p:cNvPr>
          <p:cNvSpPr txBox="1"/>
          <p:nvPr userDrawn="1"/>
        </p:nvSpPr>
        <p:spPr>
          <a:xfrm>
            <a:off x="10002555" y="0"/>
            <a:ext cx="2189445" cy="296525"/>
          </a:xfrm>
          <a:prstGeom prst="rect">
            <a:avLst/>
          </a:prstGeom>
          <a:noFill/>
        </p:spPr>
        <p:txBody>
          <a:bodyPr vert="horz" wrap="square" lIns="0" tIns="0" rIns="0" bIns="0" rtlCol="0" anchor="ctr" anchorCtr="1">
            <a:spAutoFit/>
          </a:bodyPr>
          <a:lstStyle/>
          <a:p>
            <a:pPr algn="r">
              <a:spcBef>
                <a:spcPts val="0"/>
              </a:spcBef>
              <a:spcAft>
                <a:spcPts val="0"/>
              </a:spcAft>
            </a:pPr>
            <a:r>
              <a:rPr lang="en-IE" sz="1200">
                <a:solidFill>
                  <a:srgbClr val="FF8C00"/>
                </a:solidFill>
                <a:latin typeface="Calibri" panose="020F0502020204030204" pitchFamily="34" charset="0"/>
              </a:rPr>
              <a:t>CONFIDENTIAL &amp; RESTRICTED</a:t>
            </a:r>
          </a:p>
        </p:txBody>
      </p:sp>
    </p:spTree>
    <p:extLst>
      <p:ext uri="{BB962C8B-B14F-4D97-AF65-F5344CB8AC3E}">
        <p14:creationId xmlns:p14="http://schemas.microsoft.com/office/powerpoint/2010/main" val="3079538223"/>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hf hdr="0" ft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26D8-6F19-4EC5-BB76-CA60AFBC0FB5}"/>
              </a:ext>
            </a:extLst>
          </p:cNvPr>
          <p:cNvSpPr>
            <a:spLocks noGrp="1"/>
          </p:cNvSpPr>
          <p:nvPr>
            <p:ph type="ctrTitle"/>
          </p:nvPr>
        </p:nvSpPr>
        <p:spPr>
          <a:xfrm>
            <a:off x="4720689" y="2520377"/>
            <a:ext cx="5822343" cy="2439683"/>
          </a:xfrm>
        </p:spPr>
        <p:txBody>
          <a:bodyPr>
            <a:normAutofit fontScale="90000"/>
          </a:bodyPr>
          <a:lstStyle/>
          <a:p>
            <a:pPr algn="l"/>
            <a:r>
              <a:rPr lang="en-US" sz="3400" dirty="0">
                <a:solidFill>
                  <a:srgbClr val="FFFFFF"/>
                </a:solidFill>
              </a:rPr>
              <a:t>TIME SERIES </a:t>
            </a:r>
            <a:br>
              <a:rPr lang="en-US" sz="3400" dirty="0">
                <a:solidFill>
                  <a:srgbClr val="FFFFFF"/>
                </a:solidFill>
              </a:rPr>
            </a:br>
            <a:r>
              <a:rPr lang="en-US" sz="3400" dirty="0">
                <a:solidFill>
                  <a:srgbClr val="FFFFFF"/>
                </a:solidFill>
              </a:rPr>
              <a:t>Anomalies Detection for big data</a:t>
            </a:r>
            <a:br>
              <a:rPr lang="en-US" sz="3400" dirty="0">
                <a:solidFill>
                  <a:srgbClr val="FFFFFF"/>
                </a:solidFill>
              </a:rPr>
            </a:br>
            <a:r>
              <a:rPr lang="en-US" sz="3400" dirty="0">
                <a:solidFill>
                  <a:srgbClr val="FFFFFF"/>
                </a:solidFill>
              </a:rPr>
              <a:t> </a:t>
            </a:r>
            <a:r>
              <a:rPr lang="en-IE" sz="3400" dirty="0">
                <a:solidFill>
                  <a:srgbClr val="FFFFFF"/>
                </a:solidFill>
              </a:rPr>
              <a:t/>
            </a:r>
            <a:br>
              <a:rPr lang="en-IE" sz="3400" dirty="0">
                <a:solidFill>
                  <a:srgbClr val="FFFFFF"/>
                </a:solidFill>
              </a:rPr>
            </a:br>
            <a:endParaRPr lang="en-IE" sz="3400" dirty="0">
              <a:solidFill>
                <a:srgbClr val="FFFFFF"/>
              </a:solidFill>
            </a:endParaRPr>
          </a:p>
        </p:txBody>
      </p:sp>
      <p:sp>
        <p:nvSpPr>
          <p:cNvPr id="3" name="Subtitle 2">
            <a:extLst>
              <a:ext uri="{FF2B5EF4-FFF2-40B4-BE49-F238E27FC236}">
                <a16:creationId xmlns:a16="http://schemas.microsoft.com/office/drawing/2014/main" id="{475BB6B2-EC03-4291-BDDB-B4698F91962C}"/>
              </a:ext>
            </a:extLst>
          </p:cNvPr>
          <p:cNvSpPr>
            <a:spLocks noGrp="1"/>
          </p:cNvSpPr>
          <p:nvPr>
            <p:ph type="subTitle" idx="1"/>
          </p:nvPr>
        </p:nvSpPr>
        <p:spPr>
          <a:xfrm>
            <a:off x="4720689" y="4963425"/>
            <a:ext cx="6037467" cy="758843"/>
          </a:xfrm>
        </p:spPr>
        <p:txBody>
          <a:bodyPr anchor="t">
            <a:normAutofit lnSpcReduction="10000"/>
          </a:bodyPr>
          <a:lstStyle/>
          <a:p>
            <a:pPr algn="l"/>
            <a:r>
              <a:rPr lang="en-US" sz="1000">
                <a:solidFill>
                  <a:srgbClr val="FFFFFF"/>
                </a:solidFill>
              </a:rPr>
              <a:t>By Sachin jangoni</a:t>
            </a:r>
          </a:p>
          <a:p>
            <a:pPr algn="l"/>
            <a:r>
              <a:rPr lang="en-US" sz="1000">
                <a:solidFill>
                  <a:srgbClr val="FFFFFF"/>
                </a:solidFill>
              </a:rPr>
              <a:t>Satish goli</a:t>
            </a:r>
          </a:p>
          <a:p>
            <a:pPr algn="l"/>
            <a:r>
              <a:rPr lang="en-US" sz="1000">
                <a:solidFill>
                  <a:srgbClr val="FFFFFF"/>
                </a:solidFill>
              </a:rPr>
              <a:t>ADEO2</a:t>
            </a:r>
            <a:endParaRPr lang="en-IE" sz="1000">
              <a:solidFill>
                <a:srgbClr val="FFFFFF"/>
              </a:solidFill>
            </a:endParaRPr>
          </a:p>
        </p:txBody>
      </p:sp>
      <p:sp>
        <p:nvSpPr>
          <p:cNvPr id="4" name="Date Placeholder 3">
            <a:extLst>
              <a:ext uri="{FF2B5EF4-FFF2-40B4-BE49-F238E27FC236}">
                <a16:creationId xmlns:a16="http://schemas.microsoft.com/office/drawing/2014/main" id="{EA592446-D046-4BE5-856A-82C71DE06FBD}"/>
              </a:ext>
            </a:extLst>
          </p:cNvPr>
          <p:cNvSpPr>
            <a:spLocks noGrp="1"/>
          </p:cNvSpPr>
          <p:nvPr>
            <p:ph type="dt" sz="half" idx="10"/>
          </p:nvPr>
        </p:nvSpPr>
        <p:spPr>
          <a:xfrm>
            <a:off x="7717536" y="6382512"/>
            <a:ext cx="2825496" cy="320040"/>
          </a:xfrm>
        </p:spPr>
        <p:txBody>
          <a:bodyPr>
            <a:normAutofit/>
          </a:bodyPr>
          <a:lstStyle/>
          <a:p>
            <a:pPr algn="r">
              <a:spcAft>
                <a:spcPts val="600"/>
              </a:spcAft>
            </a:pPr>
            <a:fld id="{A2C2ECFE-FC2D-42B4-9F0F-A0DB82521AE1}" type="datetime1">
              <a:rPr lang="en-IE" sz="1000"/>
              <a:pPr algn="r">
                <a:spcAft>
                  <a:spcPts val="600"/>
                </a:spcAft>
              </a:pPr>
              <a:t>05/10/2020</a:t>
            </a:fld>
            <a:endParaRPr lang="en-IE" sz="1000"/>
          </a:p>
        </p:txBody>
      </p:sp>
      <p:sp>
        <p:nvSpPr>
          <p:cNvPr id="6" name="Slide Number Placeholder 5">
            <a:extLst>
              <a:ext uri="{FF2B5EF4-FFF2-40B4-BE49-F238E27FC236}">
                <a16:creationId xmlns:a16="http://schemas.microsoft.com/office/drawing/2014/main" id="{32C137FC-9ED0-4027-90E1-1787E3A5020D}"/>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1</a:t>
            </a:fld>
            <a:endParaRPr lang="en-IE" sz="1000"/>
          </a:p>
        </p:txBody>
      </p:sp>
      <p:pic>
        <p:nvPicPr>
          <p:cNvPr id="55" name="Graphic 54" descr="Head with Gears">
            <a:extLst>
              <a:ext uri="{FF2B5EF4-FFF2-40B4-BE49-F238E27FC236}">
                <a16:creationId xmlns:a16="http://schemas.microsoft.com/office/drawing/2014/main" id="{90355994-AD60-4F61-89A0-0EF6BB7FA1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2678534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Challenges </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EF28048-041B-4CD3-B449-5FC75D15DE75}" type="datetime1">
              <a:rPr lang="en-IE" smtClean="0"/>
              <a:t>05/10/2020</a:t>
            </a:fld>
            <a:endParaRPr lang="en-IE"/>
          </a:p>
        </p:txBody>
      </p:sp>
      <p:sp>
        <p:nvSpPr>
          <p:cNvPr id="5" name="Slide Number Placeholder 4"/>
          <p:cNvSpPr>
            <a:spLocks noGrp="1"/>
          </p:cNvSpPr>
          <p:nvPr>
            <p:ph type="sldNum" sz="quarter" idx="12"/>
          </p:nvPr>
        </p:nvSpPr>
        <p:spPr/>
        <p:txBody>
          <a:bodyPr/>
          <a:lstStyle/>
          <a:p>
            <a:fld id="{87D44EF9-A6DB-49AF-9C1E-A728DAEE4F5D}" type="slidenum">
              <a:rPr lang="en-IE" smtClean="0"/>
              <a:t>10</a:t>
            </a:fld>
            <a:endParaRPr lang="en-IE"/>
          </a:p>
        </p:txBody>
      </p:sp>
    </p:spTree>
    <p:extLst>
      <p:ext uri="{BB962C8B-B14F-4D97-AF65-F5344CB8AC3E}">
        <p14:creationId xmlns:p14="http://schemas.microsoft.com/office/powerpoint/2010/main" val="2016083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challenges</a:t>
            </a:r>
            <a:endParaRPr lang="en-US" dirty="0"/>
          </a:p>
        </p:txBody>
      </p:sp>
      <p:sp>
        <p:nvSpPr>
          <p:cNvPr id="3" name="Content Placeholder 2"/>
          <p:cNvSpPr>
            <a:spLocks noGrp="1"/>
          </p:cNvSpPr>
          <p:nvPr>
            <p:ph idx="1"/>
          </p:nvPr>
        </p:nvSpPr>
        <p:spPr/>
        <p:txBody>
          <a:bodyPr/>
          <a:lstStyle/>
          <a:p>
            <a:r>
              <a:rPr lang="en-US" dirty="0">
                <a:solidFill>
                  <a:srgbClr val="000000"/>
                </a:solidFill>
                <a:ea typeface="+mn-lt"/>
                <a:cs typeface="+mn-lt"/>
              </a:rPr>
              <a:t>Defining a representative normal region is challenging</a:t>
            </a:r>
            <a:endParaRPr lang="en-US" dirty="0">
              <a:solidFill>
                <a:srgbClr val="000000"/>
              </a:solidFill>
              <a:cs typeface="Calibri" panose="020F0502020204030204"/>
            </a:endParaRPr>
          </a:p>
          <a:p>
            <a:r>
              <a:rPr lang="en-US" dirty="0">
                <a:solidFill>
                  <a:srgbClr val="000000"/>
                </a:solidFill>
                <a:ea typeface="+mn-lt"/>
                <a:cs typeface="+mn-lt"/>
              </a:rPr>
              <a:t>The boundary between normal and outlying behavior is often not </a:t>
            </a:r>
            <a:r>
              <a:rPr lang="en-US" dirty="0" smtClean="0">
                <a:solidFill>
                  <a:srgbClr val="000000"/>
                </a:solidFill>
                <a:ea typeface="+mn-lt"/>
                <a:cs typeface="+mn-lt"/>
              </a:rPr>
              <a:t>precise</a:t>
            </a:r>
            <a:endParaRPr lang="en-US" dirty="0">
              <a:solidFill>
                <a:srgbClr val="000000"/>
              </a:solidFill>
            </a:endParaRPr>
          </a:p>
          <a:p>
            <a:r>
              <a:rPr lang="en-US" dirty="0" smtClean="0">
                <a:solidFill>
                  <a:srgbClr val="000000"/>
                </a:solidFill>
                <a:ea typeface="+mn-lt"/>
                <a:cs typeface="+mn-lt"/>
              </a:rPr>
              <a:t>The data is very huge</a:t>
            </a:r>
          </a:p>
          <a:p>
            <a:r>
              <a:rPr lang="en-US" dirty="0" smtClean="0">
                <a:solidFill>
                  <a:srgbClr val="000000"/>
                </a:solidFill>
                <a:ea typeface="+mn-lt"/>
                <a:cs typeface="+mn-lt"/>
              </a:rPr>
              <a:t>Validation part is quite challenging </a:t>
            </a:r>
            <a:endParaRPr lang="en-US" dirty="0">
              <a:solidFill>
                <a:srgbClr val="000000"/>
              </a:solidFill>
            </a:endParaRPr>
          </a:p>
          <a:p>
            <a:r>
              <a:rPr lang="en-US" dirty="0">
                <a:solidFill>
                  <a:srgbClr val="000000"/>
                </a:solidFill>
                <a:ea typeface="+mn-lt"/>
                <a:cs typeface="+mn-lt"/>
              </a:rPr>
              <a:t>Malicious adversaries</a:t>
            </a:r>
            <a:endParaRPr lang="en-US" dirty="0">
              <a:solidFill>
                <a:srgbClr val="000000"/>
              </a:solidFill>
            </a:endParaRPr>
          </a:p>
          <a:p>
            <a:r>
              <a:rPr lang="en-US" dirty="0">
                <a:solidFill>
                  <a:srgbClr val="000000"/>
                </a:solidFill>
                <a:ea typeface="+mn-lt"/>
                <a:cs typeface="+mn-lt"/>
              </a:rPr>
              <a:t>Data might contain noise</a:t>
            </a:r>
            <a:endParaRPr lang="en-US" dirty="0">
              <a:solidFill>
                <a:srgbClr val="000000"/>
              </a:solidFill>
            </a:endParaRPr>
          </a:p>
          <a:p>
            <a:r>
              <a:rPr lang="en-US" dirty="0">
                <a:solidFill>
                  <a:srgbClr val="000000"/>
                </a:solidFill>
                <a:ea typeface="+mn-lt"/>
                <a:cs typeface="+mn-lt"/>
              </a:rPr>
              <a:t>Normal behavior keeps evolving</a:t>
            </a:r>
            <a:endParaRPr lang="en-US" dirty="0">
              <a:solidFill>
                <a:srgbClr val="000000"/>
              </a:solidFill>
            </a:endParaRPr>
          </a:p>
        </p:txBody>
      </p:sp>
      <p:sp>
        <p:nvSpPr>
          <p:cNvPr id="4" name="Date Placeholder 3"/>
          <p:cNvSpPr>
            <a:spLocks noGrp="1"/>
          </p:cNvSpPr>
          <p:nvPr>
            <p:ph type="dt" sz="half" idx="10"/>
          </p:nvPr>
        </p:nvSpPr>
        <p:spPr/>
        <p:txBody>
          <a:bodyPr/>
          <a:lstStyle/>
          <a:p>
            <a:fld id="{9449CB1D-CD00-4050-B8A4-644DA77BCE48}" type="datetime1">
              <a:rPr lang="en-IE" smtClean="0"/>
              <a:t>05/10/2020</a:t>
            </a:fld>
            <a:endParaRPr lang="en-IE"/>
          </a:p>
        </p:txBody>
      </p:sp>
      <p:sp>
        <p:nvSpPr>
          <p:cNvPr id="5" name="Slide Number Placeholder 4"/>
          <p:cNvSpPr>
            <a:spLocks noGrp="1"/>
          </p:cNvSpPr>
          <p:nvPr>
            <p:ph type="sldNum" sz="quarter" idx="12"/>
          </p:nvPr>
        </p:nvSpPr>
        <p:spPr/>
        <p:txBody>
          <a:bodyPr/>
          <a:lstStyle/>
          <a:p>
            <a:fld id="{87D44EF9-A6DB-49AF-9C1E-A728DAEE4F5D}" type="slidenum">
              <a:rPr lang="en-IE" smtClean="0"/>
              <a:t>11</a:t>
            </a:fld>
            <a:endParaRPr lang="en-IE"/>
          </a:p>
        </p:txBody>
      </p:sp>
    </p:spTree>
    <p:extLst>
      <p:ext uri="{BB962C8B-B14F-4D97-AF65-F5344CB8AC3E}">
        <p14:creationId xmlns:p14="http://schemas.microsoft.com/office/powerpoint/2010/main" val="3355763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D0FD-71F6-424F-99B2-03902D90872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Challenges </a:t>
            </a:r>
            <a:endParaRPr lang="en-IE" sz="4000">
              <a:solidFill>
                <a:srgbClr val="FFFFFF"/>
              </a:solidFill>
            </a:endParaRPr>
          </a:p>
        </p:txBody>
      </p:sp>
      <p:sp>
        <p:nvSpPr>
          <p:cNvPr id="16" name="Content Placeholder 23">
            <a:extLst>
              <a:ext uri="{FF2B5EF4-FFF2-40B4-BE49-F238E27FC236}">
                <a16:creationId xmlns:a16="http://schemas.microsoft.com/office/drawing/2014/main" id="{261E8157-DBE4-48CA-887E-DD2C3FA377E3}"/>
              </a:ext>
            </a:extLst>
          </p:cNvPr>
          <p:cNvSpPr>
            <a:spLocks noGrp="1"/>
          </p:cNvSpPr>
          <p:nvPr>
            <p:ph idx="1"/>
          </p:nvPr>
        </p:nvSpPr>
        <p:spPr>
          <a:xfrm>
            <a:off x="1047885" y="2232078"/>
            <a:ext cx="10515600" cy="4351338"/>
          </a:xfrm>
        </p:spPr>
        <p:txBody>
          <a:bodyPr vert="horz" lIns="91440" tIns="45720" rIns="91440" bIns="45720" rtlCol="0" anchor="t">
            <a:normAutofit/>
          </a:bodyPr>
          <a:lstStyle/>
          <a:p>
            <a:pPr lvl="2"/>
            <a:r>
              <a:rPr lang="en-US" sz="2400" dirty="0"/>
              <a:t>Challenge of unsupervised ML</a:t>
            </a:r>
          </a:p>
          <a:p>
            <a:pPr lvl="3"/>
            <a:r>
              <a:rPr lang="en-US" sz="2000" dirty="0">
                <a:cs typeface="Calibri"/>
              </a:rPr>
              <a:t>How many outliers are there in the data?</a:t>
            </a:r>
          </a:p>
          <a:p>
            <a:pPr lvl="3"/>
            <a:r>
              <a:rPr lang="en-US" sz="2000" dirty="0">
                <a:cs typeface="Calibri"/>
              </a:rPr>
              <a:t>Method is unsupervised</a:t>
            </a:r>
          </a:p>
          <a:p>
            <a:pPr lvl="4"/>
            <a:r>
              <a:rPr lang="en-US" sz="2000" dirty="0">
                <a:cs typeface="Calibri"/>
              </a:rPr>
              <a:t>Validation will be quite challenging (just like for clustering)</a:t>
            </a:r>
          </a:p>
          <a:p>
            <a:pPr lvl="3"/>
            <a:r>
              <a:rPr lang="en-US" sz="2000" dirty="0">
                <a:cs typeface="Calibri"/>
              </a:rPr>
              <a:t>Finding needle in a haystack</a:t>
            </a:r>
          </a:p>
          <a:p>
            <a:pPr lvl="2"/>
            <a:r>
              <a:rPr lang="en-US" sz="2400" dirty="0">
                <a:cs typeface="Calibri"/>
              </a:rPr>
              <a:t>Working assumptions</a:t>
            </a:r>
          </a:p>
          <a:p>
            <a:pPr lvl="3"/>
            <a:r>
              <a:rPr lang="en-US" sz="2400" dirty="0">
                <a:cs typeface="Calibri"/>
              </a:rPr>
              <a:t>There are considerably more "normal" observation than "abnormal" observation(outliers/anomalies) in the data</a:t>
            </a:r>
          </a:p>
        </p:txBody>
      </p:sp>
      <p:sp>
        <p:nvSpPr>
          <p:cNvPr id="4" name="Date Placeholder 3">
            <a:extLst>
              <a:ext uri="{FF2B5EF4-FFF2-40B4-BE49-F238E27FC236}">
                <a16:creationId xmlns:a16="http://schemas.microsoft.com/office/drawing/2014/main" id="{B0D87AE5-2D73-4389-85B9-C79D7598FD62}"/>
              </a:ext>
            </a:extLst>
          </p:cNvPr>
          <p:cNvSpPr>
            <a:spLocks noGrp="1"/>
          </p:cNvSpPr>
          <p:nvPr>
            <p:ph type="dt" sz="half" idx="10"/>
          </p:nvPr>
        </p:nvSpPr>
        <p:spPr>
          <a:xfrm>
            <a:off x="7717536" y="6382512"/>
            <a:ext cx="2825496" cy="320040"/>
          </a:xfrm>
        </p:spPr>
        <p:txBody>
          <a:bodyPr>
            <a:normAutofit/>
          </a:bodyPr>
          <a:lstStyle/>
          <a:p>
            <a:pPr algn="r">
              <a:spcAft>
                <a:spcPts val="600"/>
              </a:spcAft>
            </a:pPr>
            <a:fld id="{217AACD9-867D-4C5B-A715-D4DC42A00A06}" type="datetime1">
              <a:rPr lang="en-IE" sz="1000"/>
              <a:pPr algn="r">
                <a:spcAft>
                  <a:spcPts val="600"/>
                </a:spcAft>
              </a:pPr>
              <a:t>05/10/2020</a:t>
            </a:fld>
            <a:endParaRPr lang="en-IE" sz="1000"/>
          </a:p>
        </p:txBody>
      </p:sp>
      <p:sp>
        <p:nvSpPr>
          <p:cNvPr id="6" name="Slide Number Placeholder 5">
            <a:extLst>
              <a:ext uri="{FF2B5EF4-FFF2-40B4-BE49-F238E27FC236}">
                <a16:creationId xmlns:a16="http://schemas.microsoft.com/office/drawing/2014/main" id="{4DD36318-1341-47AB-8CF6-7A091E04D60C}"/>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12</a:t>
            </a:fld>
            <a:endParaRPr lang="en-IE" sz="1000"/>
          </a:p>
        </p:txBody>
      </p:sp>
    </p:spTree>
    <p:extLst>
      <p:ext uri="{BB962C8B-B14F-4D97-AF65-F5344CB8AC3E}">
        <p14:creationId xmlns:p14="http://schemas.microsoft.com/office/powerpoint/2010/main" val="1556561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Presentation, Methodology, &amp; Results</a:t>
            </a: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9EF28048-041B-4CD3-B449-5FC75D15DE75}" type="datetime1">
              <a:rPr lang="en-IE" smtClean="0"/>
              <a:t>05/10/2020</a:t>
            </a:fld>
            <a:endParaRPr lang="en-IE"/>
          </a:p>
        </p:txBody>
      </p:sp>
      <p:sp>
        <p:nvSpPr>
          <p:cNvPr id="5" name="Slide Number Placeholder 4"/>
          <p:cNvSpPr>
            <a:spLocks noGrp="1"/>
          </p:cNvSpPr>
          <p:nvPr>
            <p:ph type="sldNum" sz="quarter" idx="12"/>
          </p:nvPr>
        </p:nvSpPr>
        <p:spPr/>
        <p:txBody>
          <a:bodyPr/>
          <a:lstStyle/>
          <a:p>
            <a:fld id="{87D44EF9-A6DB-49AF-9C1E-A728DAEE4F5D}" type="slidenum">
              <a:rPr lang="en-IE" smtClean="0"/>
              <a:t>13</a:t>
            </a:fld>
            <a:endParaRPr lang="en-IE"/>
          </a:p>
        </p:txBody>
      </p:sp>
    </p:spTree>
    <p:extLst>
      <p:ext uri="{BB962C8B-B14F-4D97-AF65-F5344CB8AC3E}">
        <p14:creationId xmlns:p14="http://schemas.microsoft.com/office/powerpoint/2010/main" val="254795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E562-036C-46DF-B503-8AA313E52740}"/>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Global Plan, Progress and Achievements </a:t>
            </a:r>
            <a:endParaRPr lang="en-IE" sz="3600" dirty="0">
              <a:solidFill>
                <a:schemeClr val="tx2"/>
              </a:solidFill>
            </a:endParaRPr>
          </a:p>
        </p:txBody>
      </p:sp>
      <p:sp>
        <p:nvSpPr>
          <p:cNvPr id="3" name="Content Placeholder 2">
            <a:extLst>
              <a:ext uri="{FF2B5EF4-FFF2-40B4-BE49-F238E27FC236}">
                <a16:creationId xmlns:a16="http://schemas.microsoft.com/office/drawing/2014/main" id="{726BF7D2-D7A0-4431-BC6B-4DE45D90B3DB}"/>
              </a:ext>
            </a:extLst>
          </p:cNvPr>
          <p:cNvSpPr>
            <a:spLocks noGrp="1"/>
          </p:cNvSpPr>
          <p:nvPr>
            <p:ph idx="1"/>
          </p:nvPr>
        </p:nvSpPr>
        <p:spPr>
          <a:xfrm>
            <a:off x="6172200" y="1699491"/>
            <a:ext cx="5221224" cy="4335549"/>
          </a:xfrm>
        </p:spPr>
        <p:txBody>
          <a:bodyPr anchor="ctr">
            <a:normAutofit fontScale="25000" lnSpcReduction="20000"/>
          </a:bodyPr>
          <a:lstStyle/>
          <a:p>
            <a:pPr marL="0" indent="0">
              <a:buNone/>
            </a:pPr>
            <a:r>
              <a:rPr lang="en-US" sz="6400" dirty="0">
                <a:solidFill>
                  <a:schemeClr val="tx2"/>
                </a:solidFill>
              </a:rPr>
              <a:t> </a:t>
            </a:r>
            <a:r>
              <a:rPr lang="en-US" sz="6400" b="1" dirty="0">
                <a:solidFill>
                  <a:schemeClr val="tx2"/>
                </a:solidFill>
              </a:rPr>
              <a:t>Global Plan </a:t>
            </a:r>
          </a:p>
          <a:p>
            <a:pPr marL="914400" lvl="1" indent="-457200">
              <a:buFont typeface="+mj-lt"/>
              <a:buAutoNum type="arabicParenR"/>
            </a:pPr>
            <a:r>
              <a:rPr lang="en-IE" sz="3700" dirty="0">
                <a:solidFill>
                  <a:schemeClr val="tx2"/>
                </a:solidFill>
              </a:rPr>
              <a:t>Understand the process of the current approaches</a:t>
            </a:r>
          </a:p>
          <a:p>
            <a:pPr marL="914400" lvl="1" indent="-457200">
              <a:buFont typeface="+mj-lt"/>
              <a:buAutoNum type="arabicParenR"/>
            </a:pPr>
            <a:r>
              <a:rPr lang="en-IE" sz="3700" dirty="0">
                <a:solidFill>
                  <a:schemeClr val="tx2"/>
                </a:solidFill>
              </a:rPr>
              <a:t>Understand the meaning and nature of the some essential </a:t>
            </a:r>
            <a:r>
              <a:rPr lang="en-IE" sz="3700" dirty="0" err="1">
                <a:solidFill>
                  <a:schemeClr val="tx2"/>
                </a:solidFill>
              </a:rPr>
              <a:t>coloumns</a:t>
            </a:r>
            <a:r>
              <a:rPr lang="en-IE" sz="3700" dirty="0">
                <a:solidFill>
                  <a:schemeClr val="tx2"/>
                </a:solidFill>
              </a:rPr>
              <a:t> with help from integrators </a:t>
            </a:r>
          </a:p>
          <a:p>
            <a:pPr marL="914400" lvl="1" indent="-457200">
              <a:buFont typeface="+mj-lt"/>
              <a:buAutoNum type="arabicParenR"/>
            </a:pPr>
            <a:r>
              <a:rPr lang="en-IE" sz="3700" dirty="0">
                <a:solidFill>
                  <a:schemeClr val="tx2"/>
                </a:solidFill>
              </a:rPr>
              <a:t>Data collection and visualization </a:t>
            </a:r>
          </a:p>
          <a:p>
            <a:pPr marL="914400" lvl="1" indent="-457200">
              <a:buFont typeface="+mj-lt"/>
              <a:buAutoNum type="arabicParenR"/>
            </a:pPr>
            <a:r>
              <a:rPr lang="en-IE" sz="3700" dirty="0">
                <a:solidFill>
                  <a:schemeClr val="tx2"/>
                </a:solidFill>
              </a:rPr>
              <a:t>Machine Learning (ML) Anomalies Detection</a:t>
            </a:r>
          </a:p>
          <a:p>
            <a:pPr marL="1371600" lvl="2" indent="-457200">
              <a:buFont typeface="+mj-lt"/>
              <a:buAutoNum type="arabicParenR"/>
            </a:pPr>
            <a:r>
              <a:rPr lang="en-IE" sz="3700" dirty="0">
                <a:solidFill>
                  <a:schemeClr val="tx2"/>
                </a:solidFill>
              </a:rPr>
              <a:t>Data pre-processing </a:t>
            </a:r>
          </a:p>
          <a:p>
            <a:pPr marL="1371600" lvl="2" indent="-457200">
              <a:buFont typeface="+mj-lt"/>
              <a:buAutoNum type="arabicParenR"/>
            </a:pPr>
            <a:r>
              <a:rPr lang="en-IE" sz="3700" dirty="0">
                <a:solidFill>
                  <a:schemeClr val="tx2"/>
                </a:solidFill>
              </a:rPr>
              <a:t>ML modelling </a:t>
            </a:r>
          </a:p>
          <a:p>
            <a:pPr marL="1371600" lvl="2" indent="-457200">
              <a:buFont typeface="+mj-lt"/>
              <a:buAutoNum type="arabicParenR"/>
            </a:pPr>
            <a:r>
              <a:rPr lang="en-IE" sz="3700" dirty="0">
                <a:solidFill>
                  <a:schemeClr val="tx2"/>
                </a:solidFill>
              </a:rPr>
              <a:t>Train and test ML models </a:t>
            </a:r>
          </a:p>
          <a:p>
            <a:pPr marL="1371600" lvl="2" indent="-457200">
              <a:buFont typeface="+mj-lt"/>
              <a:buAutoNum type="arabicParenR"/>
            </a:pPr>
            <a:r>
              <a:rPr lang="en-IE" sz="3700" dirty="0">
                <a:solidFill>
                  <a:schemeClr val="tx2"/>
                </a:solidFill>
              </a:rPr>
              <a:t>Models benchmarking </a:t>
            </a:r>
          </a:p>
          <a:p>
            <a:pPr marL="1371600" lvl="2" indent="-457200">
              <a:buFont typeface="+mj-lt"/>
              <a:buAutoNum type="arabicParenR"/>
            </a:pPr>
            <a:r>
              <a:rPr lang="en-IE" sz="3700" dirty="0">
                <a:solidFill>
                  <a:schemeClr val="tx2"/>
                </a:solidFill>
              </a:rPr>
              <a:t>Work on greater number of </a:t>
            </a:r>
            <a:r>
              <a:rPr lang="en-IE" sz="3700" dirty="0" err="1">
                <a:solidFill>
                  <a:schemeClr val="tx2"/>
                </a:solidFill>
              </a:rPr>
              <a:t>coloumns</a:t>
            </a:r>
            <a:r>
              <a:rPr lang="en-IE" sz="3700" dirty="0">
                <a:solidFill>
                  <a:schemeClr val="tx2"/>
                </a:solidFill>
              </a:rPr>
              <a:t> </a:t>
            </a:r>
          </a:p>
          <a:p>
            <a:pPr lvl="1"/>
            <a:r>
              <a:rPr lang="en-US" sz="3700" dirty="0">
                <a:solidFill>
                  <a:schemeClr val="tx2"/>
                </a:solidFill>
                <a:ea typeface="+mn-lt"/>
                <a:cs typeface="+mn-lt"/>
              </a:rPr>
              <a:t>Unsupervised ML based  Anomalies detection approaches</a:t>
            </a:r>
          </a:p>
          <a:p>
            <a:pPr lvl="2"/>
            <a:r>
              <a:rPr lang="en-US" sz="3700" dirty="0">
                <a:solidFill>
                  <a:schemeClr val="tx2"/>
                </a:solidFill>
                <a:ea typeface="+mn-lt"/>
                <a:cs typeface="+mn-lt"/>
              </a:rPr>
              <a:t>Define types anomalies </a:t>
            </a:r>
          </a:p>
          <a:p>
            <a:pPr lvl="2"/>
            <a:r>
              <a:rPr lang="en-US" sz="3700" dirty="0">
                <a:solidFill>
                  <a:schemeClr val="tx2"/>
                </a:solidFill>
                <a:ea typeface="+mn-lt"/>
                <a:cs typeface="+mn-lt"/>
              </a:rPr>
              <a:t>Implement unsupervised ML approaches</a:t>
            </a:r>
          </a:p>
          <a:p>
            <a:pPr lvl="2"/>
            <a:r>
              <a:rPr lang="en-US" sz="3700" dirty="0">
                <a:solidFill>
                  <a:schemeClr val="tx2"/>
                </a:solidFill>
                <a:ea typeface="+mn-lt"/>
                <a:cs typeface="+mn-lt"/>
              </a:rPr>
              <a:t>Apply the algorithm on the data</a:t>
            </a:r>
          </a:p>
          <a:p>
            <a:pPr lvl="2"/>
            <a:r>
              <a:rPr lang="en-US" sz="3700" dirty="0">
                <a:solidFill>
                  <a:schemeClr val="tx2"/>
                </a:solidFill>
                <a:ea typeface="+mn-lt"/>
                <a:cs typeface="+mn-lt"/>
              </a:rPr>
              <a:t>Test the result</a:t>
            </a:r>
          </a:p>
          <a:p>
            <a:pPr marL="457200" lvl="1" indent="0">
              <a:buNone/>
            </a:pPr>
            <a:r>
              <a:rPr lang="en-IE" sz="1200" dirty="0" smtClean="0">
                <a:solidFill>
                  <a:schemeClr val="tx2"/>
                </a:solidFill>
              </a:rPr>
              <a:t> </a:t>
            </a:r>
            <a:endParaRPr lang="en-IE" sz="1200" dirty="0">
              <a:solidFill>
                <a:schemeClr val="tx2"/>
              </a:solidFill>
            </a:endParaRPr>
          </a:p>
          <a:p>
            <a:pPr marL="914400" lvl="1" indent="-457200">
              <a:buFont typeface="+mj-lt"/>
              <a:buAutoNum type="arabicParenR"/>
            </a:pPr>
            <a:endParaRPr lang="en-IE" sz="1500" dirty="0">
              <a:solidFill>
                <a:schemeClr val="tx2"/>
              </a:solidFill>
            </a:endParaRPr>
          </a:p>
          <a:p>
            <a:pPr marL="914400" lvl="1" indent="-457200">
              <a:buFont typeface="+mj-lt"/>
              <a:buAutoNum type="arabicParenR"/>
            </a:pPr>
            <a:endParaRPr lang="en-IE" sz="1500" dirty="0">
              <a:solidFill>
                <a:schemeClr val="tx2"/>
              </a:solidFill>
            </a:endParaRPr>
          </a:p>
          <a:p>
            <a:pPr marL="914400" lvl="1" indent="-457200">
              <a:buFont typeface="+mj-lt"/>
              <a:buAutoNum type="arabicParenR"/>
            </a:pPr>
            <a:endParaRPr lang="en-IE" sz="1500" dirty="0">
              <a:solidFill>
                <a:schemeClr val="tx2"/>
              </a:solidFill>
            </a:endParaRPr>
          </a:p>
          <a:p>
            <a:pPr marL="914400" lvl="1" indent="-457200">
              <a:buFont typeface="+mj-lt"/>
              <a:buAutoNum type="arabicParenR"/>
            </a:pPr>
            <a:endParaRPr lang="en-IE" sz="1500" dirty="0">
              <a:solidFill>
                <a:schemeClr val="tx2"/>
              </a:solidFill>
            </a:endParaRPr>
          </a:p>
          <a:p>
            <a:pPr marL="914400" lvl="1" indent="-457200">
              <a:buFont typeface="+mj-lt"/>
              <a:buAutoNum type="arabicParenR"/>
            </a:pPr>
            <a:endParaRPr lang="en-IE" sz="1500" dirty="0">
              <a:solidFill>
                <a:schemeClr val="tx2"/>
              </a:solidFill>
            </a:endParaRPr>
          </a:p>
        </p:txBody>
      </p:sp>
      <p:sp>
        <p:nvSpPr>
          <p:cNvPr id="4" name="Date Placeholder 3">
            <a:extLst>
              <a:ext uri="{FF2B5EF4-FFF2-40B4-BE49-F238E27FC236}">
                <a16:creationId xmlns:a16="http://schemas.microsoft.com/office/drawing/2014/main" id="{7639E602-1986-4A4D-8350-63A63DA39F8E}"/>
              </a:ext>
            </a:extLst>
          </p:cNvPr>
          <p:cNvSpPr>
            <a:spLocks noGrp="1"/>
          </p:cNvSpPr>
          <p:nvPr>
            <p:ph type="dt" sz="half" idx="10"/>
          </p:nvPr>
        </p:nvSpPr>
        <p:spPr>
          <a:xfrm>
            <a:off x="804672" y="6356350"/>
            <a:ext cx="2743200" cy="365125"/>
          </a:xfrm>
        </p:spPr>
        <p:txBody>
          <a:bodyPr>
            <a:normAutofit/>
          </a:bodyPr>
          <a:lstStyle/>
          <a:p>
            <a:pPr>
              <a:spcAft>
                <a:spcPts val="600"/>
              </a:spcAft>
            </a:pPr>
            <a:fld id="{CB854110-D2AB-4876-866C-9794FEF86D58}" type="datetime1">
              <a:rPr lang="en-IE"/>
              <a:pPr>
                <a:spcAft>
                  <a:spcPts val="600"/>
                </a:spcAft>
              </a:pPr>
              <a:t>05/10/2020</a:t>
            </a:fld>
            <a:endParaRPr lang="en-IE"/>
          </a:p>
        </p:txBody>
      </p:sp>
      <p:sp>
        <p:nvSpPr>
          <p:cNvPr id="6" name="Slide Number Placeholder 5">
            <a:extLst>
              <a:ext uri="{FF2B5EF4-FFF2-40B4-BE49-F238E27FC236}">
                <a16:creationId xmlns:a16="http://schemas.microsoft.com/office/drawing/2014/main" id="{F140EC99-BCAF-4D66-8030-E5AF51AD3096}"/>
              </a:ext>
            </a:extLst>
          </p:cNvPr>
          <p:cNvSpPr>
            <a:spLocks noGrp="1"/>
          </p:cNvSpPr>
          <p:nvPr>
            <p:ph type="sldNum" sz="quarter" idx="12"/>
          </p:nvPr>
        </p:nvSpPr>
        <p:spPr/>
        <p:txBody>
          <a:bodyPr>
            <a:normAutofit/>
          </a:bodyPr>
          <a:lstStyle/>
          <a:p>
            <a:pPr>
              <a:spcAft>
                <a:spcPts val="600"/>
              </a:spcAft>
            </a:pPr>
            <a:fld id="{87D44EF9-A6DB-49AF-9C1E-A728DAEE4F5D}" type="slidenum">
              <a:rPr lang="en-IE"/>
              <a:pPr>
                <a:spcAft>
                  <a:spcPts val="600"/>
                </a:spcAft>
              </a:pPr>
              <a:t>14</a:t>
            </a:fld>
            <a:endParaRPr lang="en-IE"/>
          </a:p>
        </p:txBody>
      </p:sp>
    </p:spTree>
    <p:extLst>
      <p:ext uri="{BB962C8B-B14F-4D97-AF65-F5344CB8AC3E}">
        <p14:creationId xmlns:p14="http://schemas.microsoft.com/office/powerpoint/2010/main" val="2800946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E562-036C-46DF-B503-8AA313E52740}"/>
              </a:ext>
            </a:extLst>
          </p:cNvPr>
          <p:cNvSpPr>
            <a:spLocks noGrp="1"/>
          </p:cNvSpPr>
          <p:nvPr>
            <p:ph type="title"/>
          </p:nvPr>
        </p:nvSpPr>
        <p:spPr>
          <a:xfrm>
            <a:off x="1098468" y="885651"/>
            <a:ext cx="3229803" cy="4624603"/>
          </a:xfrm>
        </p:spPr>
        <p:txBody>
          <a:bodyPr>
            <a:normAutofit/>
          </a:bodyPr>
          <a:lstStyle/>
          <a:p>
            <a:r>
              <a:rPr lang="en-US">
                <a:solidFill>
                  <a:srgbClr val="FFFFFF"/>
                </a:solidFill>
              </a:rPr>
              <a:t>Global Plan, Progress and Achievement </a:t>
            </a:r>
            <a:endParaRPr lang="en-IE">
              <a:solidFill>
                <a:srgbClr val="FFFFFF"/>
              </a:solidFill>
            </a:endParaRPr>
          </a:p>
        </p:txBody>
      </p:sp>
      <p:sp>
        <p:nvSpPr>
          <p:cNvPr id="14" name="Content Placeholder 2">
            <a:extLst>
              <a:ext uri="{FF2B5EF4-FFF2-40B4-BE49-F238E27FC236}">
                <a16:creationId xmlns:a16="http://schemas.microsoft.com/office/drawing/2014/main" id="{B003AEB5-16E6-430D-BDA8-E23A93146848}"/>
              </a:ext>
            </a:extLst>
          </p:cNvPr>
          <p:cNvSpPr>
            <a:spLocks noGrp="1"/>
          </p:cNvSpPr>
          <p:nvPr>
            <p:ph idx="1"/>
          </p:nvPr>
        </p:nvSpPr>
        <p:spPr>
          <a:xfrm>
            <a:off x="4978708" y="885651"/>
            <a:ext cx="6525220" cy="4616849"/>
          </a:xfrm>
        </p:spPr>
        <p:txBody>
          <a:bodyPr anchor="ctr">
            <a:normAutofit lnSpcReduction="10000"/>
          </a:bodyPr>
          <a:lstStyle/>
          <a:p>
            <a:r>
              <a:rPr lang="en-US" sz="1800" dirty="0"/>
              <a:t> </a:t>
            </a:r>
            <a:r>
              <a:rPr lang="en-US" sz="1800" b="1" dirty="0"/>
              <a:t>Achievements</a:t>
            </a:r>
          </a:p>
          <a:p>
            <a:pPr lvl="1"/>
            <a:r>
              <a:rPr lang="en-IE" sz="1400" b="1" dirty="0"/>
              <a:t>Data collection and visualization </a:t>
            </a:r>
          </a:p>
          <a:p>
            <a:pPr lvl="2"/>
            <a:r>
              <a:rPr lang="en-IE" sz="1600" dirty="0"/>
              <a:t>Data collection </a:t>
            </a:r>
            <a:r>
              <a:rPr lang="en-IE" sz="1200" dirty="0"/>
              <a:t>:</a:t>
            </a:r>
          </a:p>
          <a:p>
            <a:pPr lvl="1"/>
            <a:r>
              <a:rPr lang="en-IE" sz="1600" dirty="0"/>
              <a:t>The  dataset which I collected is fully unlabelled </a:t>
            </a:r>
            <a:r>
              <a:rPr lang="en-IE" sz="1600" dirty="0" err="1"/>
              <a:t>data.So</a:t>
            </a:r>
            <a:r>
              <a:rPr lang="en-IE" sz="1600" dirty="0"/>
              <a:t>, I implemented the unsupervised algorithms to detect the anomalies in the data.</a:t>
            </a:r>
            <a:br>
              <a:rPr lang="en-IE" sz="1600" dirty="0"/>
            </a:br>
            <a:endParaRPr lang="en-IE" sz="1600" dirty="0"/>
          </a:p>
          <a:p>
            <a:pPr lvl="1"/>
            <a:r>
              <a:rPr lang="en-IE" sz="1600" dirty="0"/>
              <a:t>The airline delays and cancellation dataset consists of 10 files from 2009 to 2018 with 28 columns of timeseries insights. Which is available in the </a:t>
            </a:r>
            <a:r>
              <a:rPr lang="en-IE" sz="1600" dirty="0" err="1" smtClean="0"/>
              <a:t>kaggle</a:t>
            </a:r>
            <a:r>
              <a:rPr lang="en-IE" sz="1600" dirty="0"/>
              <a:t>.</a:t>
            </a:r>
          </a:p>
          <a:p>
            <a:pPr lvl="1"/>
            <a:r>
              <a:rPr lang="en-IE" sz="1600" dirty="0"/>
              <a:t>I choose the columns of ARR_DELAY.</a:t>
            </a:r>
          </a:p>
          <a:p>
            <a:pPr lvl="1"/>
            <a:r>
              <a:rPr lang="en-IE" sz="1600" dirty="0"/>
              <a:t>CRS elapsed </a:t>
            </a:r>
            <a:r>
              <a:rPr lang="en-IE" sz="1600" dirty="0" smtClean="0"/>
              <a:t>time , Actual </a:t>
            </a:r>
            <a:r>
              <a:rPr lang="en-IE" sz="1600" dirty="0"/>
              <a:t>Elapsed time.</a:t>
            </a:r>
          </a:p>
          <a:p>
            <a:pPr lvl="1"/>
            <a:r>
              <a:rPr lang="en-IE" sz="1600" dirty="0"/>
              <a:t>These columns give the data of the flight’s delays and differences between the computer reservation time and actual flight delay time.</a:t>
            </a:r>
          </a:p>
          <a:p>
            <a:pPr marL="914400" lvl="2" indent="0">
              <a:buNone/>
            </a:pPr>
            <a:endParaRPr lang="en-IE" sz="1100" dirty="0"/>
          </a:p>
          <a:p>
            <a:pPr marL="914400" lvl="1" indent="-457200">
              <a:buFont typeface="+mj-lt"/>
              <a:buAutoNum type="arabicPeriod"/>
            </a:pPr>
            <a:endParaRPr lang="en-IE" sz="1500" dirty="0"/>
          </a:p>
          <a:p>
            <a:pPr marL="914400" lvl="1" indent="-457200">
              <a:buFont typeface="+mj-lt"/>
              <a:buAutoNum type="arabicPeriod"/>
            </a:pPr>
            <a:endParaRPr lang="en-IE" sz="1500" dirty="0"/>
          </a:p>
          <a:p>
            <a:pPr marL="914400" lvl="1" indent="-457200">
              <a:buFont typeface="+mj-lt"/>
              <a:buAutoNum type="arabicPeriod"/>
            </a:pPr>
            <a:endParaRPr lang="en-IE" sz="1500" dirty="0"/>
          </a:p>
        </p:txBody>
      </p:sp>
      <p:sp>
        <p:nvSpPr>
          <p:cNvPr id="4" name="Date Placeholder 3">
            <a:extLst>
              <a:ext uri="{FF2B5EF4-FFF2-40B4-BE49-F238E27FC236}">
                <a16:creationId xmlns:a16="http://schemas.microsoft.com/office/drawing/2014/main" id="{E1F51467-402D-4EA0-8339-E6CCE4EA0662}"/>
              </a:ext>
            </a:extLst>
          </p:cNvPr>
          <p:cNvSpPr>
            <a:spLocks noGrp="1"/>
          </p:cNvSpPr>
          <p:nvPr>
            <p:ph type="dt" sz="half" idx="10"/>
          </p:nvPr>
        </p:nvSpPr>
        <p:spPr>
          <a:xfrm>
            <a:off x="7717536" y="6382512"/>
            <a:ext cx="2825496" cy="320040"/>
          </a:xfrm>
        </p:spPr>
        <p:txBody>
          <a:bodyPr>
            <a:normAutofit/>
          </a:bodyPr>
          <a:lstStyle/>
          <a:p>
            <a:pPr algn="r">
              <a:spcAft>
                <a:spcPts val="600"/>
              </a:spcAft>
            </a:pPr>
            <a:fld id="{342356A3-CB32-4B7B-997E-B46EF3A3719B}" type="datetime1">
              <a:rPr lang="en-IE" sz="1000"/>
              <a:pPr algn="r">
                <a:spcAft>
                  <a:spcPts val="600"/>
                </a:spcAft>
              </a:pPr>
              <a:t>05/10/2020</a:t>
            </a:fld>
            <a:endParaRPr lang="en-IE" sz="1000"/>
          </a:p>
        </p:txBody>
      </p:sp>
      <p:sp>
        <p:nvSpPr>
          <p:cNvPr id="6" name="Slide Number Placeholder 5">
            <a:extLst>
              <a:ext uri="{FF2B5EF4-FFF2-40B4-BE49-F238E27FC236}">
                <a16:creationId xmlns:a16="http://schemas.microsoft.com/office/drawing/2014/main" id="{2C26455E-0199-45ED-9073-C21F34437173}"/>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15</a:t>
            </a:fld>
            <a:endParaRPr lang="en-IE" sz="1000"/>
          </a:p>
        </p:txBody>
      </p:sp>
    </p:spTree>
    <p:extLst>
      <p:ext uri="{BB962C8B-B14F-4D97-AF65-F5344CB8AC3E}">
        <p14:creationId xmlns:p14="http://schemas.microsoft.com/office/powerpoint/2010/main" val="1873192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E562-036C-46DF-B503-8AA313E52740}"/>
              </a:ext>
            </a:extLst>
          </p:cNvPr>
          <p:cNvSpPr>
            <a:spLocks noGrp="1"/>
          </p:cNvSpPr>
          <p:nvPr>
            <p:ph type="title"/>
          </p:nvPr>
        </p:nvSpPr>
        <p:spPr>
          <a:xfrm>
            <a:off x="964760" y="804328"/>
            <a:ext cx="6091312" cy="1205821"/>
          </a:xfrm>
        </p:spPr>
        <p:txBody>
          <a:bodyPr>
            <a:normAutofit fontScale="90000"/>
          </a:bodyPr>
          <a:lstStyle/>
          <a:p>
            <a:r>
              <a:rPr lang="en-US" sz="4000" dirty="0">
                <a:solidFill>
                  <a:srgbClr val="FEFFFF"/>
                </a:solidFill>
              </a:rPr>
              <a:t>Global Plan, Progress and Achievement </a:t>
            </a:r>
            <a:endParaRPr lang="en-IE" sz="4000" dirty="0">
              <a:solidFill>
                <a:srgbClr val="FEFFFF"/>
              </a:solidFill>
            </a:endParaRPr>
          </a:p>
        </p:txBody>
      </p:sp>
      <p:sp>
        <p:nvSpPr>
          <p:cNvPr id="14" name="Content Placeholder 2">
            <a:extLst>
              <a:ext uri="{FF2B5EF4-FFF2-40B4-BE49-F238E27FC236}">
                <a16:creationId xmlns:a16="http://schemas.microsoft.com/office/drawing/2014/main" id="{B003AEB5-16E6-430D-BDA8-E23A93146848}"/>
              </a:ext>
            </a:extLst>
          </p:cNvPr>
          <p:cNvSpPr>
            <a:spLocks noGrp="1"/>
          </p:cNvSpPr>
          <p:nvPr>
            <p:ph idx="1"/>
          </p:nvPr>
        </p:nvSpPr>
        <p:spPr>
          <a:xfrm>
            <a:off x="1282189" y="3038764"/>
            <a:ext cx="5773883" cy="3018845"/>
          </a:xfrm>
        </p:spPr>
        <p:txBody>
          <a:bodyPr>
            <a:normAutofit fontScale="85000" lnSpcReduction="10000"/>
          </a:bodyPr>
          <a:lstStyle/>
          <a:p>
            <a:pPr marL="0" indent="0">
              <a:buNone/>
            </a:pPr>
            <a:r>
              <a:rPr lang="en-US" sz="1700" b="1" dirty="0"/>
              <a:t>Achievements</a:t>
            </a:r>
          </a:p>
          <a:p>
            <a:pPr marL="800100" lvl="1" indent="-342900">
              <a:buFont typeface="+mj-lt"/>
              <a:buAutoNum type="arabicPeriod" startAt="3"/>
            </a:pPr>
            <a:r>
              <a:rPr lang="en-IE" sz="1700" dirty="0"/>
              <a:t>Data collection and visualization </a:t>
            </a:r>
          </a:p>
          <a:p>
            <a:pPr marL="1257300" lvl="2" indent="-342900">
              <a:buFont typeface="+mj-lt"/>
              <a:buAutoNum type="arabicPeriod" startAt="2"/>
            </a:pPr>
            <a:r>
              <a:rPr lang="en-IE" sz="1700" dirty="0"/>
              <a:t>Data visualization:</a:t>
            </a:r>
          </a:p>
          <a:p>
            <a:pPr lvl="3"/>
            <a:r>
              <a:rPr lang="en-IE" sz="1700" u="sng" dirty="0"/>
              <a:t>Tool</a:t>
            </a:r>
            <a:r>
              <a:rPr lang="en-IE" sz="1700" dirty="0"/>
              <a:t>: python</a:t>
            </a:r>
          </a:p>
          <a:p>
            <a:pPr lvl="3"/>
            <a:r>
              <a:rPr lang="en-IE" sz="1700" u="sng" dirty="0"/>
              <a:t>Why data visualization?</a:t>
            </a:r>
          </a:p>
          <a:p>
            <a:pPr lvl="4"/>
            <a:r>
              <a:rPr lang="en-IE" sz="1700" dirty="0"/>
              <a:t>Give a </a:t>
            </a:r>
            <a:r>
              <a:rPr lang="en-IE" sz="1700" b="1" dirty="0"/>
              <a:t>quick sky-view</a:t>
            </a:r>
            <a:r>
              <a:rPr lang="en-IE" sz="1700" dirty="0"/>
              <a:t> of the </a:t>
            </a:r>
            <a:r>
              <a:rPr lang="en-IE" sz="1700" dirty="0" err="1"/>
              <a:t>coloumns</a:t>
            </a:r>
            <a:r>
              <a:rPr lang="en-IE" sz="1700" dirty="0"/>
              <a:t> in </a:t>
            </a:r>
            <a:r>
              <a:rPr lang="en-IE" sz="1700" b="1" dirty="0"/>
              <a:t>real time</a:t>
            </a:r>
            <a:r>
              <a:rPr lang="en-IE" sz="1700" dirty="0"/>
              <a:t> in a </a:t>
            </a:r>
            <a:r>
              <a:rPr lang="en-IE" sz="1700" b="1" dirty="0"/>
              <a:t>single dashboard</a:t>
            </a:r>
          </a:p>
          <a:p>
            <a:pPr lvl="4"/>
            <a:r>
              <a:rPr lang="en-IE" sz="1700" dirty="0"/>
              <a:t>by comparing the graphs in dashboard and the graph constructed </a:t>
            </a:r>
            <a:br>
              <a:rPr lang="en-IE" sz="1700" dirty="0"/>
            </a:br>
            <a:r>
              <a:rPr lang="en-IE" sz="1700" dirty="0"/>
              <a:t>on the extracted metrics</a:t>
            </a:r>
          </a:p>
          <a:p>
            <a:pPr marL="1371600" lvl="3" indent="0">
              <a:buNone/>
            </a:pPr>
            <a:endParaRPr lang="en-IE" sz="1700" dirty="0"/>
          </a:p>
          <a:p>
            <a:pPr marL="914400" lvl="1" indent="-457200">
              <a:buFont typeface="+mj-lt"/>
              <a:buAutoNum type="arabicPeriod" startAt="3"/>
            </a:pPr>
            <a:endParaRPr lang="en-IE" sz="1700" dirty="0"/>
          </a:p>
          <a:p>
            <a:pPr marL="914400" lvl="1" indent="-457200">
              <a:buFont typeface="+mj-lt"/>
              <a:buAutoNum type="arabicPeriod" startAt="3"/>
            </a:pPr>
            <a:endParaRPr lang="en-IE" sz="1700" dirty="0"/>
          </a:p>
          <a:p>
            <a:pPr marL="457200" lvl="1" indent="0">
              <a:buNone/>
            </a:pPr>
            <a:endParaRPr lang="en-IE" sz="1700" dirty="0"/>
          </a:p>
          <a:p>
            <a:pPr marL="457200" lvl="1" indent="0">
              <a:buNone/>
            </a:pPr>
            <a:endParaRPr lang="en-IE" sz="1700" dirty="0"/>
          </a:p>
          <a:p>
            <a:pPr marL="914400" lvl="1" indent="-457200">
              <a:buFont typeface="+mj-lt"/>
              <a:buAutoNum type="arabicPeriod"/>
            </a:pPr>
            <a:endParaRPr lang="en-IE" sz="1700" dirty="0"/>
          </a:p>
          <a:p>
            <a:pPr marL="914400" lvl="1" indent="-457200">
              <a:buFont typeface="+mj-lt"/>
              <a:buAutoNum type="arabicPeriod"/>
            </a:pPr>
            <a:endParaRPr lang="en-IE" sz="1700" dirty="0"/>
          </a:p>
          <a:p>
            <a:pPr marL="914400" lvl="1" indent="-457200">
              <a:buFont typeface="+mj-lt"/>
              <a:buAutoNum type="arabicPeriod"/>
            </a:pPr>
            <a:endParaRPr lang="en-IE" sz="1700" dirty="0"/>
          </a:p>
        </p:txBody>
      </p:sp>
      <p:sp>
        <p:nvSpPr>
          <p:cNvPr id="4" name="Date Placeholder 3">
            <a:extLst>
              <a:ext uri="{FF2B5EF4-FFF2-40B4-BE49-F238E27FC236}">
                <a16:creationId xmlns:a16="http://schemas.microsoft.com/office/drawing/2014/main" id="{E1F51467-402D-4EA0-8339-E6CCE4EA0662}"/>
              </a:ext>
            </a:extLst>
          </p:cNvPr>
          <p:cNvSpPr>
            <a:spLocks noGrp="1"/>
          </p:cNvSpPr>
          <p:nvPr>
            <p:ph type="dt" sz="half" idx="10"/>
          </p:nvPr>
        </p:nvSpPr>
        <p:spPr>
          <a:xfrm>
            <a:off x="7717536" y="6382512"/>
            <a:ext cx="2825496" cy="320040"/>
          </a:xfrm>
        </p:spPr>
        <p:txBody>
          <a:bodyPr>
            <a:normAutofit/>
          </a:bodyPr>
          <a:lstStyle/>
          <a:p>
            <a:pPr algn="r">
              <a:spcAft>
                <a:spcPts val="600"/>
              </a:spcAft>
            </a:pPr>
            <a:fld id="{342356A3-CB32-4B7B-997E-B46EF3A3719B}" type="datetime1">
              <a:rPr lang="en-IE" sz="1000"/>
              <a:pPr algn="r">
                <a:spcAft>
                  <a:spcPts val="600"/>
                </a:spcAft>
              </a:pPr>
              <a:t>05/10/2020</a:t>
            </a:fld>
            <a:endParaRPr lang="en-IE" sz="1000"/>
          </a:p>
        </p:txBody>
      </p:sp>
      <p:sp>
        <p:nvSpPr>
          <p:cNvPr id="6" name="Slide Number Placeholder 5">
            <a:extLst>
              <a:ext uri="{FF2B5EF4-FFF2-40B4-BE49-F238E27FC236}">
                <a16:creationId xmlns:a16="http://schemas.microsoft.com/office/drawing/2014/main" id="{2C26455E-0199-45ED-9073-C21F34437173}"/>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16</a:t>
            </a:fld>
            <a:endParaRPr lang="en-IE" sz="1000"/>
          </a:p>
        </p:txBody>
      </p:sp>
      <p:pic>
        <p:nvPicPr>
          <p:cNvPr id="5" name="Picture 4" descr="A screenshot of a cell phone&#10;&#10;Description automatically generated">
            <a:extLst>
              <a:ext uri="{FF2B5EF4-FFF2-40B4-BE49-F238E27FC236}">
                <a16:creationId xmlns:a16="http://schemas.microsoft.com/office/drawing/2014/main" id="{B7772C9B-7B9C-4D33-8CB6-46FD5DF18C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6660" y="633852"/>
            <a:ext cx="2519498" cy="1768739"/>
          </a:xfrm>
          <a:prstGeom prst="rect">
            <a:avLst/>
          </a:prstGeom>
        </p:spPr>
      </p:pic>
      <p:pic>
        <p:nvPicPr>
          <p:cNvPr id="9" name="Picture 8" descr="A picture containing object, comb, measure&#10;&#10;Description automatically generated">
            <a:extLst>
              <a:ext uri="{FF2B5EF4-FFF2-40B4-BE49-F238E27FC236}">
                <a16:creationId xmlns:a16="http://schemas.microsoft.com/office/drawing/2014/main" id="{9E53A815-78C3-46F6-8104-ADDF30CFCB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6365" y="2529756"/>
            <a:ext cx="2565775" cy="1833639"/>
          </a:xfrm>
          <a:prstGeom prst="rect">
            <a:avLst/>
          </a:prstGeom>
        </p:spPr>
      </p:pic>
      <p:pic>
        <p:nvPicPr>
          <p:cNvPr id="12" name="Picture 11" descr="A picture containing object, comb, fence&#10;&#10;Description automatically generated">
            <a:extLst>
              <a:ext uri="{FF2B5EF4-FFF2-40B4-BE49-F238E27FC236}">
                <a16:creationId xmlns:a16="http://schemas.microsoft.com/office/drawing/2014/main" id="{58E4082A-348F-48A4-A1EB-A6F87F5F55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0781" y="4490560"/>
            <a:ext cx="2488207" cy="1778205"/>
          </a:xfrm>
          <a:prstGeom prst="rect">
            <a:avLst/>
          </a:prstGeom>
        </p:spPr>
      </p:pic>
    </p:spTree>
    <p:extLst>
      <p:ext uri="{BB962C8B-B14F-4D97-AF65-F5344CB8AC3E}">
        <p14:creationId xmlns:p14="http://schemas.microsoft.com/office/powerpoint/2010/main" val="3236989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E562-036C-46DF-B503-8AA313E52740}"/>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Global Plan, Progress and Achievement </a:t>
            </a:r>
            <a:endParaRPr lang="en-IE" sz="4000">
              <a:solidFill>
                <a:srgbClr val="FFFFFF"/>
              </a:solidFill>
            </a:endParaRPr>
          </a:p>
        </p:txBody>
      </p:sp>
      <p:sp>
        <p:nvSpPr>
          <p:cNvPr id="3" name="Content Placeholder 2">
            <a:extLst>
              <a:ext uri="{FF2B5EF4-FFF2-40B4-BE49-F238E27FC236}">
                <a16:creationId xmlns:a16="http://schemas.microsoft.com/office/drawing/2014/main" id="{726BF7D2-D7A0-4431-BC6B-4DE45D90B3DB}"/>
              </a:ext>
            </a:extLst>
          </p:cNvPr>
          <p:cNvSpPr>
            <a:spLocks noGrp="1"/>
          </p:cNvSpPr>
          <p:nvPr>
            <p:ph idx="1"/>
          </p:nvPr>
        </p:nvSpPr>
        <p:spPr>
          <a:xfrm>
            <a:off x="1243488" y="3220640"/>
            <a:ext cx="9708995" cy="3567173"/>
          </a:xfrm>
        </p:spPr>
        <p:txBody>
          <a:bodyPr anchor="ctr">
            <a:normAutofit fontScale="85000" lnSpcReduction="20000"/>
          </a:bodyPr>
          <a:lstStyle/>
          <a:p>
            <a:r>
              <a:rPr lang="en-US" sz="2200" b="1" dirty="0">
                <a:solidFill>
                  <a:schemeClr val="accent1"/>
                </a:solidFill>
              </a:rPr>
              <a:t>Achievements</a:t>
            </a:r>
          </a:p>
          <a:p>
            <a:pPr marL="971550" lvl="1" indent="-514350">
              <a:buFont typeface="+mj-lt"/>
              <a:buAutoNum type="arabicPeriod" startAt="4"/>
            </a:pPr>
            <a:r>
              <a:rPr lang="en-IE" sz="1600" dirty="0"/>
              <a:t>ML Anomalies Detection</a:t>
            </a:r>
          </a:p>
          <a:p>
            <a:pPr marL="1428750" lvl="2" indent="-514350">
              <a:buFont typeface="+mj-lt"/>
              <a:buAutoNum type="arabicPeriod"/>
            </a:pPr>
            <a:r>
              <a:rPr lang="en-US" sz="1500" u="sng" dirty="0">
                <a:latin typeface="Bahnschrift" panose="020B0502040204020203" pitchFamily="34" charset="0"/>
              </a:rPr>
              <a:t>Data pre-processing</a:t>
            </a:r>
            <a:r>
              <a:rPr lang="en-US" sz="1500" dirty="0"/>
              <a:t>: </a:t>
            </a:r>
            <a:br>
              <a:rPr lang="en-US" sz="1500" dirty="0"/>
            </a:br>
            <a:r>
              <a:rPr lang="en-US" sz="1200" dirty="0"/>
              <a:t>Transform </a:t>
            </a:r>
            <a:r>
              <a:rPr lang="en-US" sz="1200" b="1" dirty="0"/>
              <a:t>raw </a:t>
            </a:r>
            <a:r>
              <a:rPr lang="en-US" sz="1200" dirty="0"/>
              <a:t>data to </a:t>
            </a:r>
            <a:r>
              <a:rPr lang="en-US" sz="1200" b="1" dirty="0"/>
              <a:t>adapt</a:t>
            </a:r>
            <a:r>
              <a:rPr lang="en-US" sz="1200" dirty="0"/>
              <a:t> with ML anomalies detection</a:t>
            </a:r>
            <a:br>
              <a:rPr lang="en-US" sz="1200" dirty="0"/>
            </a:br>
            <a:r>
              <a:rPr lang="en-US" sz="1200" dirty="0"/>
              <a:t>algorithms.</a:t>
            </a:r>
            <a:r>
              <a:rPr lang="en-US" sz="1500" dirty="0"/>
              <a:t/>
            </a:r>
            <a:br>
              <a:rPr lang="en-US" sz="1500" dirty="0"/>
            </a:br>
            <a:endParaRPr lang="en-US" sz="1500" dirty="0"/>
          </a:p>
          <a:p>
            <a:pPr marL="1428750" lvl="2" indent="-514350">
              <a:buFont typeface="+mj-lt"/>
              <a:buAutoNum type="arabicPeriod"/>
            </a:pPr>
            <a:r>
              <a:rPr lang="en-US" sz="1500" u="sng" dirty="0">
                <a:latin typeface="Bahnschrift" panose="020B0502040204020203" pitchFamily="34" charset="0"/>
              </a:rPr>
              <a:t>ML Modeling</a:t>
            </a:r>
            <a:r>
              <a:rPr lang="en-US" sz="1500" u="sng" dirty="0"/>
              <a:t>:</a:t>
            </a:r>
            <a:br>
              <a:rPr lang="en-US" sz="1500" u="sng" dirty="0"/>
            </a:br>
            <a:r>
              <a:rPr lang="en-US" sz="1200" dirty="0"/>
              <a:t>Choose any ML-anomalies-detection models that are </a:t>
            </a:r>
            <a:br>
              <a:rPr lang="en-US" sz="1200" dirty="0"/>
            </a:br>
            <a:r>
              <a:rPr lang="en-US" sz="1200" dirty="0"/>
              <a:t>promising candidates to detect our specifically defined </a:t>
            </a:r>
            <a:br>
              <a:rPr lang="en-US" sz="1200" dirty="0"/>
            </a:br>
            <a:r>
              <a:rPr lang="en-US" sz="1200" dirty="0"/>
              <a:t>anomalies.</a:t>
            </a:r>
            <a:r>
              <a:rPr lang="en-US" sz="1500" dirty="0"/>
              <a:t> </a:t>
            </a:r>
            <a:br>
              <a:rPr lang="en-US" sz="1500" dirty="0"/>
            </a:br>
            <a:endParaRPr lang="en-US" sz="1500" dirty="0"/>
          </a:p>
          <a:p>
            <a:pPr lvl="3"/>
            <a:r>
              <a:rPr lang="en-US" sz="1300" dirty="0"/>
              <a:t>Linear models </a:t>
            </a:r>
          </a:p>
          <a:p>
            <a:pPr lvl="3"/>
            <a:r>
              <a:rPr lang="en-US" sz="1300" dirty="0"/>
              <a:t>Proximity based models </a:t>
            </a:r>
            <a:br>
              <a:rPr lang="en-US" sz="1300" dirty="0"/>
            </a:br>
            <a:r>
              <a:rPr lang="en-US" sz="1300" dirty="0"/>
              <a:t/>
            </a:r>
            <a:br>
              <a:rPr lang="en-US" sz="1300" dirty="0"/>
            </a:br>
            <a:endParaRPr lang="en-US" sz="1300" dirty="0"/>
          </a:p>
          <a:p>
            <a:pPr marL="1428750" lvl="2" indent="-514350">
              <a:buFont typeface="+mj-lt"/>
              <a:buAutoNum type="arabicPeriod"/>
            </a:pPr>
            <a:r>
              <a:rPr lang="en-US" sz="1500" u="sng" dirty="0">
                <a:latin typeface="Bahnschrift" panose="020B0502040204020203" pitchFamily="34" charset="0"/>
              </a:rPr>
              <a:t>ML training</a:t>
            </a:r>
            <a:r>
              <a:rPr lang="en-US" sz="1500" dirty="0">
                <a:latin typeface="Bahnschrift" panose="020B0502040204020203" pitchFamily="34" charset="0"/>
              </a:rPr>
              <a:t> </a:t>
            </a:r>
            <a:r>
              <a:rPr lang="en-US" sz="1500" dirty="0"/>
              <a:t>:</a:t>
            </a:r>
            <a:br>
              <a:rPr lang="en-US" sz="1500" dirty="0"/>
            </a:br>
            <a:r>
              <a:rPr lang="en-US" sz="1200" dirty="0"/>
              <a:t>Train the models with the training data. </a:t>
            </a:r>
            <a:br>
              <a:rPr lang="en-US" sz="1200" dirty="0"/>
            </a:br>
            <a:endParaRPr lang="en-US" sz="1200" dirty="0"/>
          </a:p>
          <a:p>
            <a:pPr lvl="3"/>
            <a:endParaRPr lang="en-IE" sz="1500" dirty="0"/>
          </a:p>
          <a:p>
            <a:pPr marL="914400" lvl="1" indent="-457200">
              <a:buFont typeface="+mj-lt"/>
              <a:buAutoNum type="arabicPeriod" startAt="4"/>
            </a:pPr>
            <a:endParaRPr lang="en-IE" sz="1500" dirty="0"/>
          </a:p>
          <a:p>
            <a:pPr marL="914400" lvl="1" indent="-457200">
              <a:buFont typeface="+mj-lt"/>
              <a:buAutoNum type="arabicPeriod" startAt="4"/>
            </a:pPr>
            <a:endParaRPr lang="en-IE" sz="1500" dirty="0"/>
          </a:p>
          <a:p>
            <a:pPr marL="457200" lvl="1" indent="0">
              <a:buNone/>
            </a:pPr>
            <a:endParaRPr lang="en-IE" sz="1500" dirty="0"/>
          </a:p>
          <a:p>
            <a:pPr marL="457200" lvl="1" indent="0">
              <a:buNone/>
            </a:pPr>
            <a:endParaRPr lang="en-IE" sz="1500" dirty="0"/>
          </a:p>
          <a:p>
            <a:pPr marL="914400" lvl="1" indent="-457200">
              <a:buFont typeface="+mj-lt"/>
              <a:buAutoNum type="arabicPeriod"/>
            </a:pPr>
            <a:endParaRPr lang="en-IE" sz="1500" dirty="0"/>
          </a:p>
          <a:p>
            <a:pPr marL="914400" lvl="1" indent="-457200">
              <a:buFont typeface="+mj-lt"/>
              <a:buAutoNum type="arabicPeriod"/>
            </a:pPr>
            <a:endParaRPr lang="en-IE" sz="1500" dirty="0"/>
          </a:p>
          <a:p>
            <a:pPr marL="914400" lvl="1" indent="-457200">
              <a:buFont typeface="+mj-lt"/>
              <a:buAutoNum type="arabicPeriod"/>
            </a:pPr>
            <a:endParaRPr lang="en-IE" sz="1500" dirty="0"/>
          </a:p>
        </p:txBody>
      </p:sp>
      <p:sp>
        <p:nvSpPr>
          <p:cNvPr id="4" name="Date Placeholder 3">
            <a:extLst>
              <a:ext uri="{FF2B5EF4-FFF2-40B4-BE49-F238E27FC236}">
                <a16:creationId xmlns:a16="http://schemas.microsoft.com/office/drawing/2014/main" id="{F970B838-78FF-41F7-8F57-E3FA135FD73E}"/>
              </a:ext>
            </a:extLst>
          </p:cNvPr>
          <p:cNvSpPr>
            <a:spLocks noGrp="1"/>
          </p:cNvSpPr>
          <p:nvPr>
            <p:ph type="dt" sz="half" idx="10"/>
          </p:nvPr>
        </p:nvSpPr>
        <p:spPr>
          <a:xfrm>
            <a:off x="7717536" y="6382512"/>
            <a:ext cx="2825496" cy="320040"/>
          </a:xfrm>
        </p:spPr>
        <p:txBody>
          <a:bodyPr>
            <a:normAutofit/>
          </a:bodyPr>
          <a:lstStyle/>
          <a:p>
            <a:pPr algn="r">
              <a:spcAft>
                <a:spcPts val="600"/>
              </a:spcAft>
            </a:pPr>
            <a:fld id="{25459A3E-2109-42D9-9B2B-633C3280B642}" type="datetime1">
              <a:rPr lang="en-IE" sz="1000"/>
              <a:pPr algn="r">
                <a:spcAft>
                  <a:spcPts val="600"/>
                </a:spcAft>
              </a:pPr>
              <a:t>05/10/2020</a:t>
            </a:fld>
            <a:endParaRPr lang="en-IE" sz="1000"/>
          </a:p>
        </p:txBody>
      </p:sp>
      <p:sp>
        <p:nvSpPr>
          <p:cNvPr id="6" name="Slide Number Placeholder 5">
            <a:extLst>
              <a:ext uri="{FF2B5EF4-FFF2-40B4-BE49-F238E27FC236}">
                <a16:creationId xmlns:a16="http://schemas.microsoft.com/office/drawing/2014/main" id="{463F8979-6BDF-4D66-8C73-0AFECD4DE030}"/>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17</a:t>
            </a:fld>
            <a:endParaRPr lang="en-IE" sz="1000"/>
          </a:p>
        </p:txBody>
      </p:sp>
      <p:grpSp>
        <p:nvGrpSpPr>
          <p:cNvPr id="7" name="Group 6">
            <a:extLst>
              <a:ext uri="{FF2B5EF4-FFF2-40B4-BE49-F238E27FC236}">
                <a16:creationId xmlns:a16="http://schemas.microsoft.com/office/drawing/2014/main" id="{27EA37CD-7BCB-44E1-B279-4E182E593092}"/>
              </a:ext>
            </a:extLst>
          </p:cNvPr>
          <p:cNvGrpSpPr/>
          <p:nvPr/>
        </p:nvGrpSpPr>
        <p:grpSpPr>
          <a:xfrm>
            <a:off x="5588339" y="4386621"/>
            <a:ext cx="4954693" cy="1289491"/>
            <a:chOff x="5588339" y="4386621"/>
            <a:chExt cx="4954693" cy="1289491"/>
          </a:xfrm>
        </p:grpSpPr>
        <p:pic>
          <p:nvPicPr>
            <p:cNvPr id="12" name="Picture 6" descr="A close up of a sign&#10;&#10;Description automatically generated">
              <a:extLst>
                <a:ext uri="{FF2B5EF4-FFF2-40B4-BE49-F238E27FC236}">
                  <a16:creationId xmlns:a16="http://schemas.microsoft.com/office/drawing/2014/main" id="{8E4CFFBD-F19F-4B5E-A0AC-7122C649F513}"/>
                </a:ext>
              </a:extLst>
            </p:cNvPr>
            <p:cNvPicPr>
              <a:picLocks noChangeAspect="1"/>
            </p:cNvPicPr>
            <p:nvPr/>
          </p:nvPicPr>
          <p:blipFill>
            <a:blip r:embed="rId3"/>
            <a:stretch>
              <a:fillRect/>
            </a:stretch>
          </p:blipFill>
          <p:spPr>
            <a:xfrm>
              <a:off x="5588339" y="4386621"/>
              <a:ext cx="4954693" cy="829910"/>
            </a:xfrm>
            <a:prstGeom prst="rect">
              <a:avLst/>
            </a:prstGeom>
          </p:spPr>
        </p:pic>
        <p:sp>
          <p:nvSpPr>
            <p:cNvPr id="5" name="TextBox 4">
              <a:extLst>
                <a:ext uri="{FF2B5EF4-FFF2-40B4-BE49-F238E27FC236}">
                  <a16:creationId xmlns:a16="http://schemas.microsoft.com/office/drawing/2014/main" id="{8E7B5B7A-651C-4221-9E1A-66D882F63EE8}"/>
                </a:ext>
              </a:extLst>
            </p:cNvPr>
            <p:cNvSpPr txBox="1"/>
            <p:nvPr/>
          </p:nvSpPr>
          <p:spPr>
            <a:xfrm>
              <a:off x="7080261" y="5306780"/>
              <a:ext cx="1832553" cy="369332"/>
            </a:xfrm>
            <a:prstGeom prst="rect">
              <a:avLst/>
            </a:prstGeom>
            <a:noFill/>
          </p:spPr>
          <p:txBody>
            <a:bodyPr wrap="none" rtlCol="0">
              <a:spAutoFit/>
            </a:bodyPr>
            <a:lstStyle/>
            <a:p>
              <a:r>
                <a:rPr lang="en-US" sz="1100"/>
                <a:t>7 steps in Machine Learning</a:t>
              </a:r>
              <a:r>
                <a:rPr lang="en-US"/>
                <a:t> </a:t>
              </a:r>
              <a:endParaRPr lang="en-IE"/>
            </a:p>
          </p:txBody>
        </p:sp>
      </p:grpSp>
    </p:spTree>
    <p:extLst>
      <p:ext uri="{BB962C8B-B14F-4D97-AF65-F5344CB8AC3E}">
        <p14:creationId xmlns:p14="http://schemas.microsoft.com/office/powerpoint/2010/main" val="4101814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E562-036C-46DF-B503-8AA313E52740}"/>
              </a:ext>
            </a:extLst>
          </p:cNvPr>
          <p:cNvSpPr>
            <a:spLocks noGrp="1"/>
          </p:cNvSpPr>
          <p:nvPr>
            <p:ph type="title"/>
          </p:nvPr>
        </p:nvSpPr>
        <p:spPr>
          <a:xfrm>
            <a:off x="1098468" y="885651"/>
            <a:ext cx="3229803" cy="4624603"/>
          </a:xfrm>
        </p:spPr>
        <p:txBody>
          <a:bodyPr>
            <a:normAutofit/>
          </a:bodyPr>
          <a:lstStyle/>
          <a:p>
            <a:r>
              <a:rPr lang="en-US">
                <a:solidFill>
                  <a:srgbClr val="FFFFFF"/>
                </a:solidFill>
              </a:rPr>
              <a:t>Global Plan, Progress and Achievement </a:t>
            </a:r>
            <a:endParaRPr lang="en-IE">
              <a:solidFill>
                <a:srgbClr val="FFFFFF"/>
              </a:solidFill>
            </a:endParaRPr>
          </a:p>
        </p:txBody>
      </p:sp>
      <p:sp>
        <p:nvSpPr>
          <p:cNvPr id="3" name="Content Placeholder 2">
            <a:extLst>
              <a:ext uri="{FF2B5EF4-FFF2-40B4-BE49-F238E27FC236}">
                <a16:creationId xmlns:a16="http://schemas.microsoft.com/office/drawing/2014/main" id="{726BF7D2-D7A0-4431-BC6B-4DE45D90B3DB}"/>
              </a:ext>
            </a:extLst>
          </p:cNvPr>
          <p:cNvSpPr>
            <a:spLocks noGrp="1"/>
          </p:cNvSpPr>
          <p:nvPr>
            <p:ph idx="1"/>
          </p:nvPr>
        </p:nvSpPr>
        <p:spPr>
          <a:xfrm>
            <a:off x="4978708" y="885651"/>
            <a:ext cx="6525220" cy="4616849"/>
          </a:xfrm>
        </p:spPr>
        <p:txBody>
          <a:bodyPr vert="horz" lIns="91440" tIns="45720" rIns="91440" bIns="45720" rtlCol="0" anchor="ctr">
            <a:normAutofit fontScale="62500" lnSpcReduction="20000"/>
          </a:bodyPr>
          <a:lstStyle/>
          <a:p>
            <a:pPr marL="0" indent="0">
              <a:buNone/>
            </a:pPr>
            <a:r>
              <a:rPr lang="en-US" sz="1900" dirty="0"/>
              <a:t> </a:t>
            </a:r>
          </a:p>
          <a:p>
            <a:pPr marL="0" indent="0">
              <a:buNone/>
            </a:pPr>
            <a:endParaRPr lang="en-US" sz="1900" dirty="0"/>
          </a:p>
          <a:p>
            <a:pPr marL="0" indent="0">
              <a:buNone/>
            </a:pPr>
            <a:endParaRPr lang="en-US" sz="1900" dirty="0"/>
          </a:p>
          <a:p>
            <a:pPr marL="0" indent="0">
              <a:buNone/>
            </a:pPr>
            <a:endParaRPr lang="en-US" sz="1900" dirty="0"/>
          </a:p>
          <a:p>
            <a:pPr marL="0" indent="0">
              <a:buNone/>
            </a:pPr>
            <a:r>
              <a:rPr lang="en-US" sz="1900" b="1" dirty="0"/>
              <a:t>Achievements</a:t>
            </a:r>
            <a:r>
              <a:rPr lang="en-US" sz="1900" dirty="0"/>
              <a:t>:</a:t>
            </a:r>
            <a:endParaRPr lang="en-US" sz="1900" dirty="0">
              <a:cs typeface="Calibri"/>
            </a:endParaRPr>
          </a:p>
          <a:p>
            <a:pPr lvl="1"/>
            <a:r>
              <a:rPr lang="en-IE" sz="1900" dirty="0"/>
              <a:t>Defining the problem: Anomalies detection  </a:t>
            </a:r>
            <a:endParaRPr lang="en-IE" sz="1900" dirty="0">
              <a:cs typeface="Calibri" panose="020F0502020204030204"/>
            </a:endParaRPr>
          </a:p>
          <a:p>
            <a:pPr lvl="1"/>
            <a:r>
              <a:rPr lang="en-US" sz="1700" spc="45" dirty="0">
                <a:latin typeface="Arial"/>
                <a:cs typeface="Arial"/>
              </a:rPr>
              <a:t>Anomaly</a:t>
            </a:r>
            <a:r>
              <a:rPr lang="en-US" sz="1700" spc="-55" dirty="0">
                <a:latin typeface="Arial"/>
                <a:cs typeface="Arial"/>
              </a:rPr>
              <a:t> </a:t>
            </a:r>
            <a:r>
              <a:rPr lang="en-US" sz="1700" spc="55" dirty="0">
                <a:latin typeface="Arial"/>
                <a:cs typeface="Arial"/>
              </a:rPr>
              <a:t>detection</a:t>
            </a:r>
            <a:r>
              <a:rPr lang="en-US" sz="1700" spc="-35" dirty="0">
                <a:latin typeface="Arial"/>
                <a:cs typeface="Arial"/>
              </a:rPr>
              <a:t> </a:t>
            </a:r>
            <a:r>
              <a:rPr lang="en-US" sz="1700" spc="25" dirty="0">
                <a:latin typeface="Arial"/>
                <a:cs typeface="Arial"/>
              </a:rPr>
              <a:t>is</a:t>
            </a:r>
            <a:r>
              <a:rPr lang="en-US" sz="1700" spc="-50" dirty="0">
                <a:latin typeface="Arial"/>
                <a:cs typeface="Arial"/>
              </a:rPr>
              <a:t> </a:t>
            </a:r>
            <a:r>
              <a:rPr lang="en-US" sz="1700" spc="30" dirty="0">
                <a:latin typeface="Arial"/>
                <a:cs typeface="Arial"/>
              </a:rPr>
              <a:t>the</a:t>
            </a:r>
            <a:r>
              <a:rPr lang="en-US" sz="1700" spc="-50" dirty="0">
                <a:latin typeface="Arial"/>
                <a:cs typeface="Arial"/>
              </a:rPr>
              <a:t> </a:t>
            </a:r>
            <a:r>
              <a:rPr lang="en-US" sz="1700" spc="15" dirty="0">
                <a:latin typeface="Arial"/>
                <a:cs typeface="Arial"/>
              </a:rPr>
              <a:t>process</a:t>
            </a:r>
            <a:r>
              <a:rPr lang="en-US" sz="1700" spc="-50" dirty="0">
                <a:latin typeface="Arial"/>
                <a:cs typeface="Arial"/>
              </a:rPr>
              <a:t> </a:t>
            </a:r>
            <a:r>
              <a:rPr lang="en-US" sz="1700" spc="25" dirty="0">
                <a:latin typeface="Arial"/>
                <a:cs typeface="Arial"/>
              </a:rPr>
              <a:t>of</a:t>
            </a:r>
            <a:r>
              <a:rPr lang="en-US" sz="1700" spc="-40" dirty="0">
                <a:latin typeface="Arial"/>
                <a:cs typeface="Arial"/>
              </a:rPr>
              <a:t> </a:t>
            </a:r>
            <a:r>
              <a:rPr lang="en-US" sz="1700" spc="75" dirty="0">
                <a:latin typeface="Arial"/>
                <a:cs typeface="Arial"/>
              </a:rPr>
              <a:t>identifying</a:t>
            </a:r>
            <a:r>
              <a:rPr lang="en-US" sz="1700" spc="-50" dirty="0">
                <a:latin typeface="Arial"/>
                <a:cs typeface="Arial"/>
              </a:rPr>
              <a:t> </a:t>
            </a:r>
            <a:r>
              <a:rPr lang="en-US" sz="1700" spc="50" dirty="0">
                <a:latin typeface="Arial"/>
                <a:cs typeface="Arial"/>
              </a:rPr>
              <a:t>unexpected</a:t>
            </a:r>
            <a:r>
              <a:rPr lang="en-US" sz="1700" spc="-55" dirty="0">
                <a:latin typeface="Arial"/>
                <a:cs typeface="Arial"/>
              </a:rPr>
              <a:t> </a:t>
            </a:r>
            <a:r>
              <a:rPr lang="en-US" sz="1700" dirty="0">
                <a:latin typeface="Arial"/>
                <a:cs typeface="Arial"/>
              </a:rPr>
              <a:t>events</a:t>
            </a:r>
            <a:r>
              <a:rPr lang="en-US" sz="1700" spc="-30" dirty="0">
                <a:latin typeface="Arial"/>
                <a:cs typeface="Arial"/>
              </a:rPr>
              <a:t> </a:t>
            </a:r>
            <a:r>
              <a:rPr lang="en-US" sz="1700" spc="85" dirty="0">
                <a:latin typeface="Arial"/>
                <a:cs typeface="Arial"/>
              </a:rPr>
              <a:t>or</a:t>
            </a:r>
            <a:r>
              <a:rPr lang="en-US" sz="1700" spc="-50" dirty="0">
                <a:latin typeface="Arial"/>
                <a:cs typeface="Arial"/>
              </a:rPr>
              <a:t> </a:t>
            </a:r>
            <a:r>
              <a:rPr lang="en-US" sz="1700" spc="35" dirty="0">
                <a:latin typeface="Arial"/>
                <a:cs typeface="Arial"/>
              </a:rPr>
              <a:t>items</a:t>
            </a:r>
            <a:r>
              <a:rPr lang="en-US" sz="1700" spc="-40" dirty="0">
                <a:latin typeface="Arial"/>
                <a:cs typeface="Arial"/>
              </a:rPr>
              <a:t> </a:t>
            </a:r>
            <a:r>
              <a:rPr lang="en-US" sz="1700" spc="75" dirty="0">
                <a:latin typeface="Arial"/>
                <a:cs typeface="Arial"/>
              </a:rPr>
              <a:t>in  </a:t>
            </a:r>
            <a:r>
              <a:rPr lang="en-US" sz="1700" dirty="0">
                <a:latin typeface="Arial"/>
                <a:cs typeface="Arial"/>
              </a:rPr>
              <a:t>datasets,</a:t>
            </a:r>
            <a:r>
              <a:rPr lang="en-US" sz="1700" spc="-220" dirty="0">
                <a:latin typeface="Arial"/>
                <a:cs typeface="Arial"/>
              </a:rPr>
              <a:t> </a:t>
            </a:r>
            <a:r>
              <a:rPr lang="en-US" sz="1700" spc="50" dirty="0">
                <a:latin typeface="Arial"/>
                <a:cs typeface="Arial"/>
              </a:rPr>
              <a:t>which</a:t>
            </a:r>
            <a:r>
              <a:rPr lang="en-US" sz="1700" spc="-50" dirty="0">
                <a:latin typeface="Arial"/>
                <a:cs typeface="Arial"/>
              </a:rPr>
              <a:t> </a:t>
            </a:r>
            <a:r>
              <a:rPr lang="en-US" sz="1700" spc="85" dirty="0">
                <a:latin typeface="Arial"/>
                <a:cs typeface="Arial"/>
              </a:rPr>
              <a:t>differ</a:t>
            </a:r>
            <a:r>
              <a:rPr lang="en-US" sz="1700" spc="-65" dirty="0">
                <a:latin typeface="Arial"/>
                <a:cs typeface="Arial"/>
              </a:rPr>
              <a:t> </a:t>
            </a:r>
            <a:r>
              <a:rPr lang="en-US" sz="1700" spc="45" dirty="0">
                <a:latin typeface="Arial"/>
                <a:cs typeface="Arial"/>
              </a:rPr>
              <a:t>from</a:t>
            </a:r>
            <a:r>
              <a:rPr lang="en-US" sz="1700" spc="-45" dirty="0">
                <a:latin typeface="Arial"/>
                <a:cs typeface="Arial"/>
              </a:rPr>
              <a:t> </a:t>
            </a:r>
            <a:r>
              <a:rPr lang="en-US" sz="1700" spc="30" dirty="0">
                <a:latin typeface="Arial"/>
                <a:cs typeface="Arial"/>
              </a:rPr>
              <a:t>the</a:t>
            </a:r>
            <a:r>
              <a:rPr lang="en-US" sz="1700" spc="-50" dirty="0">
                <a:latin typeface="Arial"/>
                <a:cs typeface="Arial"/>
              </a:rPr>
              <a:t> </a:t>
            </a:r>
            <a:r>
              <a:rPr lang="en-US" sz="1700" spc="55" dirty="0">
                <a:latin typeface="Arial"/>
                <a:cs typeface="Arial"/>
              </a:rPr>
              <a:t>normal</a:t>
            </a:r>
            <a:r>
              <a:rPr lang="en-US" sz="1700" spc="-55" dirty="0">
                <a:latin typeface="Arial"/>
                <a:cs typeface="Arial"/>
              </a:rPr>
              <a:t> </a:t>
            </a:r>
            <a:r>
              <a:rPr lang="en-US" sz="1700" spc="15" dirty="0">
                <a:latin typeface="Arial"/>
                <a:cs typeface="Arial"/>
              </a:rPr>
              <a:t>data</a:t>
            </a:r>
            <a:r>
              <a:rPr lang="en-US" sz="1700" spc="-65" dirty="0">
                <a:latin typeface="Arial"/>
                <a:cs typeface="Arial"/>
              </a:rPr>
              <a:t> </a:t>
            </a:r>
            <a:r>
              <a:rPr lang="en-US" sz="1700" spc="40" dirty="0">
                <a:latin typeface="Arial"/>
                <a:cs typeface="Arial"/>
              </a:rPr>
              <a:t>points.</a:t>
            </a:r>
            <a:endParaRPr lang="en-US" sz="1700" dirty="0">
              <a:latin typeface="Arial"/>
              <a:cs typeface="Arial"/>
            </a:endParaRPr>
          </a:p>
          <a:p>
            <a:pPr lvl="2"/>
            <a:r>
              <a:rPr lang="en-IE" sz="1900" dirty="0"/>
              <a:t>Point anomalies</a:t>
            </a:r>
          </a:p>
          <a:p>
            <a:pPr lvl="2"/>
            <a:r>
              <a:rPr lang="en-IE" sz="1900" dirty="0"/>
              <a:t>Contextual anomalies</a:t>
            </a:r>
          </a:p>
          <a:p>
            <a:pPr lvl="2"/>
            <a:r>
              <a:rPr lang="en-IE" sz="1900" dirty="0"/>
              <a:t>Collective </a:t>
            </a:r>
            <a:r>
              <a:rPr lang="en-IE" sz="1900" dirty="0" err="1"/>
              <a:t>anomalie</a:t>
            </a:r>
            <a:endParaRPr lang="en-IE" sz="1900" dirty="0"/>
          </a:p>
          <a:p>
            <a:pPr lvl="1"/>
            <a:r>
              <a:rPr lang="en-IE" sz="1900" dirty="0"/>
              <a:t>Methods and results</a:t>
            </a:r>
          </a:p>
          <a:p>
            <a:pPr lvl="2"/>
            <a:r>
              <a:rPr lang="en-US" sz="1600" spc="45" dirty="0">
                <a:latin typeface="Arial"/>
                <a:cs typeface="Arial"/>
              </a:rPr>
              <a:t>Anomaly </a:t>
            </a:r>
            <a:r>
              <a:rPr lang="en-US" sz="1600" spc="30" dirty="0">
                <a:latin typeface="Arial"/>
                <a:cs typeface="Arial"/>
              </a:rPr>
              <a:t>visualization, </a:t>
            </a:r>
            <a:r>
              <a:rPr lang="en-US" sz="1600" spc="5" dirty="0">
                <a:latin typeface="Arial"/>
                <a:cs typeface="Arial"/>
              </a:rPr>
              <a:t>accuracy, </a:t>
            </a:r>
            <a:r>
              <a:rPr lang="en-US" sz="1600" dirty="0">
                <a:latin typeface="Arial"/>
                <a:cs typeface="Arial"/>
              </a:rPr>
              <a:t>f1 </a:t>
            </a:r>
            <a:r>
              <a:rPr lang="en-US" sz="1600" spc="15" dirty="0">
                <a:latin typeface="Arial"/>
                <a:cs typeface="Arial"/>
              </a:rPr>
              <a:t>score are </a:t>
            </a:r>
            <a:r>
              <a:rPr lang="en-US" sz="1600" spc="30" dirty="0">
                <a:latin typeface="Arial"/>
                <a:cs typeface="Arial"/>
              </a:rPr>
              <a:t>the </a:t>
            </a:r>
            <a:r>
              <a:rPr lang="en-US" sz="1600" spc="65" dirty="0">
                <a:latin typeface="Arial"/>
                <a:cs typeface="Arial"/>
              </a:rPr>
              <a:t>important </a:t>
            </a:r>
            <a:r>
              <a:rPr lang="en-US" sz="1600" spc="55" dirty="0">
                <a:latin typeface="Arial"/>
                <a:cs typeface="Arial"/>
              </a:rPr>
              <a:t>metrics </a:t>
            </a:r>
            <a:r>
              <a:rPr lang="en-US" sz="1600" spc="30" dirty="0">
                <a:latin typeface="Arial"/>
                <a:cs typeface="Arial"/>
              </a:rPr>
              <a:t>to </a:t>
            </a:r>
            <a:r>
              <a:rPr lang="en-US" sz="1600" spc="95" dirty="0">
                <a:latin typeface="Arial"/>
                <a:cs typeface="Arial"/>
              </a:rPr>
              <a:t>be </a:t>
            </a:r>
            <a:r>
              <a:rPr lang="en-US" sz="1600" spc="50" dirty="0">
                <a:latin typeface="Arial"/>
                <a:cs typeface="Arial"/>
              </a:rPr>
              <a:t>considered </a:t>
            </a:r>
            <a:r>
              <a:rPr lang="en-US" sz="1600" spc="70" dirty="0">
                <a:latin typeface="Arial"/>
                <a:cs typeface="Arial"/>
              </a:rPr>
              <a:t>while </a:t>
            </a:r>
            <a:r>
              <a:rPr lang="en-US" sz="1600" spc="35" dirty="0">
                <a:latin typeface="Arial"/>
                <a:cs typeface="Arial"/>
              </a:rPr>
              <a:t>evaluating  </a:t>
            </a:r>
            <a:r>
              <a:rPr lang="en-US" sz="1600" spc="55" dirty="0">
                <a:latin typeface="Arial"/>
                <a:cs typeface="Arial"/>
              </a:rPr>
              <a:t>performance </a:t>
            </a:r>
            <a:r>
              <a:rPr lang="en-US" sz="1600" spc="25" dirty="0">
                <a:latin typeface="Arial"/>
                <a:cs typeface="Arial"/>
              </a:rPr>
              <a:t>of </a:t>
            </a:r>
            <a:r>
              <a:rPr lang="en-US" sz="1600" spc="30" dirty="0">
                <a:latin typeface="Arial"/>
                <a:cs typeface="Arial"/>
              </a:rPr>
              <a:t>anomaly </a:t>
            </a:r>
            <a:r>
              <a:rPr lang="en-US" sz="1600" spc="55" dirty="0">
                <a:latin typeface="Arial"/>
                <a:cs typeface="Arial"/>
              </a:rPr>
              <a:t>detection</a:t>
            </a:r>
            <a:r>
              <a:rPr lang="en-US" sz="1600" spc="-300" dirty="0">
                <a:latin typeface="Arial"/>
                <a:cs typeface="Arial"/>
              </a:rPr>
              <a:t> </a:t>
            </a:r>
            <a:r>
              <a:rPr lang="en-US" sz="1600" spc="50" dirty="0">
                <a:latin typeface="Arial"/>
                <a:cs typeface="Arial"/>
              </a:rPr>
              <a:t>algorithms.</a:t>
            </a:r>
          </a:p>
          <a:p>
            <a:pPr lvl="1"/>
            <a:r>
              <a:rPr lang="en-US" sz="1900" dirty="0">
                <a:latin typeface="Arial"/>
                <a:cs typeface="Arial"/>
              </a:rPr>
              <a:t>Data preprocessing</a:t>
            </a:r>
          </a:p>
          <a:p>
            <a:pPr lvl="2"/>
            <a:r>
              <a:rPr lang="en-US" sz="1600" dirty="0">
                <a:latin typeface="Arial"/>
                <a:cs typeface="Arial"/>
              </a:rPr>
              <a:t>Filling missing values by interpolation method</a:t>
            </a:r>
          </a:p>
          <a:p>
            <a:pPr marL="914400" lvl="2" indent="0">
              <a:buNone/>
            </a:pPr>
            <a:r>
              <a:rPr lang="en-IE" sz="1900" dirty="0"/>
              <a:t/>
            </a:r>
            <a:br>
              <a:rPr lang="en-IE" sz="1900" dirty="0"/>
            </a:br>
            <a:endParaRPr lang="en-IE" sz="1900" dirty="0">
              <a:cs typeface="Calibri" panose="020F0502020204030204"/>
            </a:endParaRPr>
          </a:p>
          <a:p>
            <a:pPr marL="914400" lvl="1" indent="-457200">
              <a:buFont typeface="+mj-lt"/>
              <a:buAutoNum type="arabicPeriod" startAt="3"/>
            </a:pPr>
            <a:endParaRPr lang="en-IE" sz="1900" dirty="0"/>
          </a:p>
          <a:p>
            <a:pPr marL="914400" lvl="1" indent="-457200">
              <a:buFont typeface="+mj-lt"/>
              <a:buAutoNum type="arabicPeriod" startAt="3"/>
            </a:pPr>
            <a:endParaRPr lang="en-IE" sz="1900" dirty="0"/>
          </a:p>
          <a:p>
            <a:pPr marL="914400" lvl="1" indent="-457200">
              <a:buFont typeface="+mj-lt"/>
              <a:buAutoNum type="arabicPeriod" startAt="3"/>
            </a:pPr>
            <a:endParaRPr lang="en-IE" sz="1900" dirty="0"/>
          </a:p>
          <a:p>
            <a:pPr marL="457200" lvl="1" indent="0">
              <a:buNone/>
            </a:pPr>
            <a:endParaRPr lang="en-IE" sz="1900" dirty="0"/>
          </a:p>
          <a:p>
            <a:pPr marL="457200" lvl="1" indent="0">
              <a:buNone/>
            </a:pPr>
            <a:endParaRPr lang="en-IE" sz="1900" dirty="0"/>
          </a:p>
          <a:p>
            <a:pPr marL="914400" lvl="1" indent="-457200">
              <a:buFont typeface="+mj-lt"/>
              <a:buAutoNum type="arabicPeriod"/>
            </a:pPr>
            <a:endParaRPr lang="en-IE" sz="1900" dirty="0"/>
          </a:p>
          <a:p>
            <a:pPr marL="914400" lvl="1" indent="-457200">
              <a:buFont typeface="+mj-lt"/>
              <a:buAutoNum type="arabicPeriod"/>
            </a:pPr>
            <a:endParaRPr lang="en-IE" sz="1900" dirty="0"/>
          </a:p>
          <a:p>
            <a:pPr marL="914400" lvl="1" indent="-457200">
              <a:buFont typeface="+mj-lt"/>
              <a:buAutoNum type="arabicPeriod"/>
            </a:pPr>
            <a:endParaRPr lang="en-IE" sz="1900" dirty="0"/>
          </a:p>
        </p:txBody>
      </p:sp>
      <p:sp>
        <p:nvSpPr>
          <p:cNvPr id="4" name="Date Placeholder 3">
            <a:extLst>
              <a:ext uri="{FF2B5EF4-FFF2-40B4-BE49-F238E27FC236}">
                <a16:creationId xmlns:a16="http://schemas.microsoft.com/office/drawing/2014/main" id="{95677859-42CF-475C-AAEC-D6FBF3E41487}"/>
              </a:ext>
            </a:extLst>
          </p:cNvPr>
          <p:cNvSpPr>
            <a:spLocks noGrp="1"/>
          </p:cNvSpPr>
          <p:nvPr>
            <p:ph type="dt" sz="half" idx="10"/>
          </p:nvPr>
        </p:nvSpPr>
        <p:spPr>
          <a:xfrm>
            <a:off x="7717536" y="6382512"/>
            <a:ext cx="2825496" cy="320040"/>
          </a:xfrm>
        </p:spPr>
        <p:txBody>
          <a:bodyPr>
            <a:normAutofit/>
          </a:bodyPr>
          <a:lstStyle/>
          <a:p>
            <a:pPr algn="r">
              <a:spcAft>
                <a:spcPts val="600"/>
              </a:spcAft>
            </a:pPr>
            <a:fld id="{27134880-34FF-4727-879A-89206AF16D6D}" type="datetime1">
              <a:rPr lang="en-IE" sz="1000"/>
              <a:pPr algn="r">
                <a:spcAft>
                  <a:spcPts val="600"/>
                </a:spcAft>
              </a:pPr>
              <a:t>05/10/2020</a:t>
            </a:fld>
            <a:endParaRPr lang="en-IE" sz="1000"/>
          </a:p>
        </p:txBody>
      </p:sp>
      <p:sp>
        <p:nvSpPr>
          <p:cNvPr id="6" name="Slide Number Placeholder 5">
            <a:extLst>
              <a:ext uri="{FF2B5EF4-FFF2-40B4-BE49-F238E27FC236}">
                <a16:creationId xmlns:a16="http://schemas.microsoft.com/office/drawing/2014/main" id="{5654DB77-28C8-42D2-8321-49F7D1AB8968}"/>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18</a:t>
            </a:fld>
            <a:endParaRPr lang="en-IE" sz="1000"/>
          </a:p>
        </p:txBody>
      </p:sp>
    </p:spTree>
    <p:extLst>
      <p:ext uri="{BB962C8B-B14F-4D97-AF65-F5344CB8AC3E}">
        <p14:creationId xmlns:p14="http://schemas.microsoft.com/office/powerpoint/2010/main" val="2652853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E562-036C-46DF-B503-8AA313E52740}"/>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Global Plan, Progress and Achievement </a:t>
            </a:r>
            <a:endParaRPr lang="en-IE" sz="4000">
              <a:solidFill>
                <a:srgbClr val="FFFFFF"/>
              </a:solidFill>
            </a:endParaRPr>
          </a:p>
        </p:txBody>
      </p:sp>
      <p:sp>
        <p:nvSpPr>
          <p:cNvPr id="14" name="Content Placeholder 2">
            <a:extLst>
              <a:ext uri="{FF2B5EF4-FFF2-40B4-BE49-F238E27FC236}">
                <a16:creationId xmlns:a16="http://schemas.microsoft.com/office/drawing/2014/main" id="{E745D657-DDE1-4E09-BACE-34563EA16985}"/>
              </a:ext>
            </a:extLst>
          </p:cNvPr>
          <p:cNvSpPr>
            <a:spLocks noGrp="1"/>
          </p:cNvSpPr>
          <p:nvPr>
            <p:ph idx="1"/>
          </p:nvPr>
        </p:nvSpPr>
        <p:spPr>
          <a:xfrm>
            <a:off x="1367624" y="3302757"/>
            <a:ext cx="9708995" cy="2754851"/>
          </a:xfrm>
        </p:spPr>
        <p:txBody>
          <a:bodyPr vert="horz" lIns="91440" tIns="45720" rIns="91440" bIns="45720" rtlCol="0" anchor="ctr">
            <a:normAutofit fontScale="25000" lnSpcReduction="20000"/>
          </a:bodyPr>
          <a:lstStyle/>
          <a:p>
            <a:pPr marL="0" indent="0">
              <a:buNone/>
            </a:pPr>
            <a:r>
              <a:rPr lang="en-US" sz="8000" dirty="0"/>
              <a:t> Achievements:</a:t>
            </a:r>
            <a:endParaRPr lang="en-US" sz="8000" dirty="0">
              <a:cs typeface="Calibri"/>
            </a:endParaRPr>
          </a:p>
          <a:p>
            <a:pPr lvl="1"/>
            <a:r>
              <a:rPr lang="en-US" sz="8000" dirty="0">
                <a:cs typeface="Calibri"/>
              </a:rPr>
              <a:t>Unsupervised ML based approaches</a:t>
            </a:r>
          </a:p>
          <a:p>
            <a:pPr lvl="2"/>
            <a:r>
              <a:rPr lang="en-US" sz="8000" dirty="0">
                <a:cs typeface="Calibri"/>
              </a:rPr>
              <a:t>K-means</a:t>
            </a:r>
          </a:p>
          <a:p>
            <a:pPr lvl="2"/>
            <a:r>
              <a:rPr lang="en-US" sz="8000" dirty="0">
                <a:cs typeface="Calibri"/>
              </a:rPr>
              <a:t>PCA analysis to reduce dimensionality</a:t>
            </a:r>
          </a:p>
          <a:p>
            <a:pPr lvl="2"/>
            <a:r>
              <a:rPr lang="en-US" sz="8000" dirty="0">
                <a:cs typeface="Calibri"/>
              </a:rPr>
              <a:t>Isolation forest</a:t>
            </a:r>
          </a:p>
          <a:p>
            <a:pPr lvl="2"/>
            <a:r>
              <a:rPr lang="en-US" sz="8000" dirty="0"/>
              <a:t>One-class SVM</a:t>
            </a:r>
            <a:endParaRPr lang="en-US" sz="8000" dirty="0">
              <a:cs typeface="Calibri" panose="020F0502020204030204"/>
            </a:endParaRPr>
          </a:p>
          <a:p>
            <a:pPr lvl="2"/>
            <a:r>
              <a:rPr lang="en-US" sz="8000" dirty="0"/>
              <a:t>Elliptic envelop</a:t>
            </a:r>
          </a:p>
          <a:p>
            <a:pPr lvl="2"/>
            <a:r>
              <a:rPr lang="en-US" sz="8000" dirty="0"/>
              <a:t>LOF</a:t>
            </a:r>
            <a:r>
              <a:rPr lang="en-US" sz="2400" dirty="0"/>
              <a:t/>
            </a:r>
            <a:br>
              <a:rPr lang="en-US" sz="2400" dirty="0"/>
            </a:br>
            <a:endParaRPr lang="en-US" sz="2400" dirty="0">
              <a:cs typeface="Calibri"/>
            </a:endParaRPr>
          </a:p>
          <a:p>
            <a:pPr lvl="3"/>
            <a:endParaRPr lang="en-IE" sz="2400" dirty="0"/>
          </a:p>
          <a:p>
            <a:pPr marL="914400" lvl="1" indent="-457200">
              <a:buFont typeface="+mj-lt"/>
              <a:buAutoNum type="arabicPeriod" startAt="4"/>
            </a:pPr>
            <a:endParaRPr lang="en-IE" dirty="0"/>
          </a:p>
          <a:p>
            <a:pPr marL="914400" lvl="1" indent="-457200">
              <a:buFont typeface="+mj-lt"/>
              <a:buAutoNum type="arabicPeriod" startAt="4"/>
            </a:pPr>
            <a:endParaRPr lang="en-IE" dirty="0"/>
          </a:p>
          <a:p>
            <a:pPr marL="457200" lvl="1" indent="0">
              <a:buNone/>
            </a:pPr>
            <a:endParaRPr lang="en-IE" dirty="0"/>
          </a:p>
          <a:p>
            <a:pPr marL="457200" lvl="1" indent="0">
              <a:buNone/>
            </a:pPr>
            <a:endParaRPr lang="en-IE" dirty="0"/>
          </a:p>
          <a:p>
            <a:pPr marL="914400" lvl="1" indent="-457200">
              <a:buFont typeface="+mj-lt"/>
              <a:buAutoNum type="arabicPeriod"/>
            </a:pPr>
            <a:endParaRPr lang="en-IE" dirty="0"/>
          </a:p>
          <a:p>
            <a:pPr marL="914400" lvl="1" indent="-457200">
              <a:buFont typeface="+mj-lt"/>
              <a:buAutoNum type="arabicPeriod"/>
            </a:pPr>
            <a:endParaRPr lang="en-IE" dirty="0"/>
          </a:p>
          <a:p>
            <a:pPr marL="914400" lvl="1" indent="-457200">
              <a:buFont typeface="+mj-lt"/>
              <a:buAutoNum type="arabicPeriod"/>
            </a:pPr>
            <a:endParaRPr lang="en-IE" dirty="0"/>
          </a:p>
        </p:txBody>
      </p:sp>
      <p:sp>
        <p:nvSpPr>
          <p:cNvPr id="4" name="Date Placeholder 3">
            <a:extLst>
              <a:ext uri="{FF2B5EF4-FFF2-40B4-BE49-F238E27FC236}">
                <a16:creationId xmlns:a16="http://schemas.microsoft.com/office/drawing/2014/main" id="{B35CFF78-0343-4917-B177-9246CD6241C4}"/>
              </a:ext>
            </a:extLst>
          </p:cNvPr>
          <p:cNvSpPr>
            <a:spLocks noGrp="1"/>
          </p:cNvSpPr>
          <p:nvPr>
            <p:ph type="dt" sz="half" idx="10"/>
          </p:nvPr>
        </p:nvSpPr>
        <p:spPr>
          <a:xfrm>
            <a:off x="7717536" y="6382512"/>
            <a:ext cx="2825496" cy="320040"/>
          </a:xfrm>
        </p:spPr>
        <p:txBody>
          <a:bodyPr>
            <a:normAutofit/>
          </a:bodyPr>
          <a:lstStyle/>
          <a:p>
            <a:pPr algn="r">
              <a:spcAft>
                <a:spcPts val="600"/>
              </a:spcAft>
            </a:pPr>
            <a:fld id="{6B6EF679-E12C-4418-8DD8-F2B9C88AB150}" type="datetime1">
              <a:rPr lang="en-IE" sz="1000"/>
              <a:pPr algn="r">
                <a:spcAft>
                  <a:spcPts val="600"/>
                </a:spcAft>
              </a:pPr>
              <a:t>05/10/2020</a:t>
            </a:fld>
            <a:endParaRPr lang="en-IE" sz="1000"/>
          </a:p>
        </p:txBody>
      </p:sp>
      <p:sp>
        <p:nvSpPr>
          <p:cNvPr id="6" name="Slide Number Placeholder 5">
            <a:extLst>
              <a:ext uri="{FF2B5EF4-FFF2-40B4-BE49-F238E27FC236}">
                <a16:creationId xmlns:a16="http://schemas.microsoft.com/office/drawing/2014/main" id="{D5CE8459-0276-49F4-8FA0-391FFDC2C2A1}"/>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19</a:t>
            </a:fld>
            <a:endParaRPr lang="en-IE" sz="1000"/>
          </a:p>
        </p:txBody>
      </p:sp>
    </p:spTree>
    <p:extLst>
      <p:ext uri="{BB962C8B-B14F-4D97-AF65-F5344CB8AC3E}">
        <p14:creationId xmlns:p14="http://schemas.microsoft.com/office/powerpoint/2010/main" val="3579389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6CB1-3B53-4D04-9740-E59FB317F391}"/>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Content</a:t>
            </a:r>
            <a:endParaRPr lang="en-IE" sz="4000" dirty="0">
              <a:solidFill>
                <a:srgbClr val="FFFFFF"/>
              </a:solidFill>
            </a:endParaRPr>
          </a:p>
        </p:txBody>
      </p:sp>
      <p:graphicFrame>
        <p:nvGraphicFramePr>
          <p:cNvPr id="17" name="Content Placeholder 2">
            <a:extLst>
              <a:ext uri="{FF2B5EF4-FFF2-40B4-BE49-F238E27FC236}">
                <a16:creationId xmlns:a16="http://schemas.microsoft.com/office/drawing/2014/main" id="{63D7ADCA-E482-4469-AB97-2CFB548EF268}"/>
              </a:ext>
            </a:extLst>
          </p:cNvPr>
          <p:cNvGraphicFramePr>
            <a:graphicFrameLocks noGrp="1"/>
          </p:cNvGraphicFramePr>
          <p:nvPr>
            <p:ph idx="1"/>
            <p:extLst>
              <p:ext uri="{D42A27DB-BD31-4B8C-83A1-F6EECF244321}">
                <p14:modId xmlns:p14="http://schemas.microsoft.com/office/powerpoint/2010/main" val="2713918152"/>
              </p:ext>
            </p:extLst>
          </p:nvPr>
        </p:nvGraphicFramePr>
        <p:xfrm>
          <a:off x="1222645" y="1838036"/>
          <a:ext cx="10515600" cy="4313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BE7025D1-CE99-4426-B1FC-974B22E562E7}"/>
              </a:ext>
            </a:extLst>
          </p:cNvPr>
          <p:cNvSpPr>
            <a:spLocks noGrp="1"/>
          </p:cNvSpPr>
          <p:nvPr>
            <p:ph type="dt" sz="half" idx="10"/>
          </p:nvPr>
        </p:nvSpPr>
        <p:spPr>
          <a:xfrm>
            <a:off x="7717536" y="6382512"/>
            <a:ext cx="2825496" cy="320040"/>
          </a:xfrm>
        </p:spPr>
        <p:txBody>
          <a:bodyPr>
            <a:normAutofit/>
          </a:bodyPr>
          <a:lstStyle/>
          <a:p>
            <a:pPr algn="r">
              <a:spcAft>
                <a:spcPts val="600"/>
              </a:spcAft>
            </a:pPr>
            <a:fld id="{0EA2E5D2-648D-4E53-B95E-BA70C6A4A1DC}" type="datetime1">
              <a:rPr lang="en-IE" sz="1000"/>
              <a:pPr algn="r">
                <a:spcAft>
                  <a:spcPts val="600"/>
                </a:spcAft>
              </a:pPr>
              <a:t>05/10/2020</a:t>
            </a:fld>
            <a:endParaRPr lang="en-IE" sz="1000"/>
          </a:p>
        </p:txBody>
      </p:sp>
      <p:sp>
        <p:nvSpPr>
          <p:cNvPr id="6" name="Slide Number Placeholder 5">
            <a:extLst>
              <a:ext uri="{FF2B5EF4-FFF2-40B4-BE49-F238E27FC236}">
                <a16:creationId xmlns:a16="http://schemas.microsoft.com/office/drawing/2014/main" id="{59D4D0AD-E83D-4A0C-9669-2874616B3D3D}"/>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2</a:t>
            </a:fld>
            <a:endParaRPr lang="en-IE" sz="1000"/>
          </a:p>
        </p:txBody>
      </p:sp>
    </p:spTree>
    <p:extLst>
      <p:ext uri="{BB962C8B-B14F-4D97-AF65-F5344CB8AC3E}">
        <p14:creationId xmlns:p14="http://schemas.microsoft.com/office/powerpoint/2010/main" val="29922896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A56EC-D633-497F-9F43-15F9D98664D6}"/>
              </a:ext>
            </a:extLst>
          </p:cNvPr>
          <p:cNvSpPr>
            <a:spLocks noGrp="1"/>
          </p:cNvSpPr>
          <p:nvPr>
            <p:ph type="title"/>
          </p:nvPr>
        </p:nvSpPr>
        <p:spPr>
          <a:xfrm>
            <a:off x="964760" y="804328"/>
            <a:ext cx="6091312" cy="1205821"/>
          </a:xfrm>
        </p:spPr>
        <p:txBody>
          <a:bodyPr>
            <a:normAutofit/>
          </a:bodyPr>
          <a:lstStyle/>
          <a:p>
            <a:r>
              <a:rPr lang="en-US" sz="4000">
                <a:solidFill>
                  <a:srgbClr val="FEFFFF"/>
                </a:solidFill>
              </a:rPr>
              <a:t>UN-SUPERVISED ML</a:t>
            </a:r>
            <a:endParaRPr lang="en-IE" sz="4000">
              <a:solidFill>
                <a:srgbClr val="FEFFFF"/>
              </a:solidFill>
            </a:endParaRPr>
          </a:p>
        </p:txBody>
      </p:sp>
      <p:sp>
        <p:nvSpPr>
          <p:cNvPr id="3" name="Content Placeholder 2">
            <a:extLst>
              <a:ext uri="{FF2B5EF4-FFF2-40B4-BE49-F238E27FC236}">
                <a16:creationId xmlns:a16="http://schemas.microsoft.com/office/drawing/2014/main" id="{D8ACA7D0-6015-4FEE-8199-B257FB62D76B}"/>
              </a:ext>
            </a:extLst>
          </p:cNvPr>
          <p:cNvSpPr>
            <a:spLocks noGrp="1"/>
          </p:cNvSpPr>
          <p:nvPr>
            <p:ph idx="1"/>
          </p:nvPr>
        </p:nvSpPr>
        <p:spPr>
          <a:xfrm>
            <a:off x="1282189" y="2494450"/>
            <a:ext cx="5773883" cy="3563159"/>
          </a:xfrm>
        </p:spPr>
        <p:txBody>
          <a:bodyPr>
            <a:normAutofit/>
          </a:bodyPr>
          <a:lstStyle/>
          <a:p>
            <a:r>
              <a:rPr lang="en-US" sz="2400"/>
              <a:t>Kmeans:</a:t>
            </a:r>
          </a:p>
          <a:p>
            <a:pPr lvl="1"/>
            <a:r>
              <a:rPr lang="en-US" dirty="0"/>
              <a:t>It divides the data into some group of clusters the data fall beyond the clusters we consider that data points as anomalies.</a:t>
            </a:r>
          </a:p>
          <a:p>
            <a:r>
              <a:rPr lang="en-US" sz="2400"/>
              <a:t>Elbow curve :</a:t>
            </a:r>
          </a:p>
          <a:p>
            <a:pPr lvl="1"/>
            <a:r>
              <a:rPr lang="en-US" dirty="0"/>
              <a:t>It is used to select how many number of cluster’s we need to consider.</a:t>
            </a:r>
            <a:endParaRPr lang="en-IE" dirty="0"/>
          </a:p>
        </p:txBody>
      </p:sp>
      <p:sp>
        <p:nvSpPr>
          <p:cNvPr id="4" name="Date Placeholder 3">
            <a:extLst>
              <a:ext uri="{FF2B5EF4-FFF2-40B4-BE49-F238E27FC236}">
                <a16:creationId xmlns:a16="http://schemas.microsoft.com/office/drawing/2014/main" id="{981B00C7-002B-41F5-A49D-8CC9ACA319F7}"/>
              </a:ext>
            </a:extLst>
          </p:cNvPr>
          <p:cNvSpPr>
            <a:spLocks noGrp="1"/>
          </p:cNvSpPr>
          <p:nvPr>
            <p:ph type="dt" sz="half" idx="10"/>
          </p:nvPr>
        </p:nvSpPr>
        <p:spPr>
          <a:xfrm>
            <a:off x="7717536" y="6382512"/>
            <a:ext cx="2825496" cy="320040"/>
          </a:xfrm>
        </p:spPr>
        <p:txBody>
          <a:bodyPr>
            <a:normAutofit/>
          </a:bodyPr>
          <a:lstStyle/>
          <a:p>
            <a:pPr algn="r">
              <a:spcAft>
                <a:spcPts val="600"/>
              </a:spcAft>
            </a:pPr>
            <a:fld id="{9449CB1D-CD00-4050-B8A4-644DA77BCE48}" type="datetime1">
              <a:rPr lang="en-IE" sz="1000"/>
              <a:pPr algn="r">
                <a:spcAft>
                  <a:spcPts val="600"/>
                </a:spcAft>
              </a:pPr>
              <a:t>05/10/2020</a:t>
            </a:fld>
            <a:endParaRPr lang="en-IE" sz="1000"/>
          </a:p>
        </p:txBody>
      </p:sp>
      <p:sp>
        <p:nvSpPr>
          <p:cNvPr id="5" name="Slide Number Placeholder 4">
            <a:extLst>
              <a:ext uri="{FF2B5EF4-FFF2-40B4-BE49-F238E27FC236}">
                <a16:creationId xmlns:a16="http://schemas.microsoft.com/office/drawing/2014/main" id="{C3906F74-CCDE-4925-9E35-B010E329B899}"/>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20</a:t>
            </a:fld>
            <a:endParaRPr lang="en-IE" sz="1000"/>
          </a:p>
        </p:txBody>
      </p:sp>
      <p:pic>
        <p:nvPicPr>
          <p:cNvPr id="7" name="Picture 6" descr="A close up of a logo&#10;&#10;Description automatically generated">
            <a:extLst>
              <a:ext uri="{FF2B5EF4-FFF2-40B4-BE49-F238E27FC236}">
                <a16:creationId xmlns:a16="http://schemas.microsoft.com/office/drawing/2014/main" id="{484C5E35-C654-4E41-A2EF-BE1AB75F6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706" y="938174"/>
            <a:ext cx="3343407" cy="2097987"/>
          </a:xfrm>
          <a:prstGeom prst="rect">
            <a:avLst/>
          </a:prstGeom>
        </p:spPr>
      </p:pic>
      <p:pic>
        <p:nvPicPr>
          <p:cNvPr id="9" name="Picture 8" descr="A close up of a map&#10;&#10;Description automatically generated">
            <a:extLst>
              <a:ext uri="{FF2B5EF4-FFF2-40B4-BE49-F238E27FC236}">
                <a16:creationId xmlns:a16="http://schemas.microsoft.com/office/drawing/2014/main" id="{976E492A-7BD6-4C00-9F17-E1A1A0F9A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640" y="3511296"/>
            <a:ext cx="2626490" cy="2757470"/>
          </a:xfrm>
          <a:prstGeom prst="rect">
            <a:avLst/>
          </a:prstGeom>
        </p:spPr>
      </p:pic>
    </p:spTree>
    <p:extLst>
      <p:ext uri="{BB962C8B-B14F-4D97-AF65-F5344CB8AC3E}">
        <p14:creationId xmlns:p14="http://schemas.microsoft.com/office/powerpoint/2010/main" val="1288187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13AC-DDBC-4AC2-A6F9-E0DD0AFD08C4}"/>
              </a:ext>
            </a:extLst>
          </p:cNvPr>
          <p:cNvSpPr>
            <a:spLocks noGrp="1"/>
          </p:cNvSpPr>
          <p:nvPr>
            <p:ph type="title"/>
          </p:nvPr>
        </p:nvSpPr>
        <p:spPr>
          <a:xfrm>
            <a:off x="964760" y="804328"/>
            <a:ext cx="6091312" cy="1205821"/>
          </a:xfrm>
        </p:spPr>
        <p:txBody>
          <a:bodyPr>
            <a:normAutofit/>
          </a:bodyPr>
          <a:lstStyle/>
          <a:p>
            <a:r>
              <a:rPr lang="en-US" sz="4000">
                <a:solidFill>
                  <a:srgbClr val="FEFFFF"/>
                </a:solidFill>
              </a:rPr>
              <a:t>PCA</a:t>
            </a:r>
            <a:endParaRPr lang="en-IE" sz="4000">
              <a:solidFill>
                <a:srgbClr val="FEFFFF"/>
              </a:solidFill>
            </a:endParaRPr>
          </a:p>
        </p:txBody>
      </p:sp>
      <p:sp>
        <p:nvSpPr>
          <p:cNvPr id="3" name="Content Placeholder 2">
            <a:extLst>
              <a:ext uri="{FF2B5EF4-FFF2-40B4-BE49-F238E27FC236}">
                <a16:creationId xmlns:a16="http://schemas.microsoft.com/office/drawing/2014/main" id="{A2DF2677-E7F0-4C53-9ED3-47DCDDB0D1AC}"/>
              </a:ext>
            </a:extLst>
          </p:cNvPr>
          <p:cNvSpPr>
            <a:spLocks noGrp="1"/>
          </p:cNvSpPr>
          <p:nvPr>
            <p:ph idx="1"/>
          </p:nvPr>
        </p:nvSpPr>
        <p:spPr>
          <a:xfrm>
            <a:off x="1282189" y="2494450"/>
            <a:ext cx="5773883" cy="3563159"/>
          </a:xfrm>
        </p:spPr>
        <p:txBody>
          <a:bodyPr>
            <a:normAutofit/>
          </a:bodyPr>
          <a:lstStyle/>
          <a:p>
            <a:r>
              <a:rPr lang="en-US" sz="2400"/>
              <a:t>Principal component analysis:</a:t>
            </a:r>
            <a:endParaRPr lang="en-IE" sz="2400"/>
          </a:p>
          <a:p>
            <a:pPr lvl="1"/>
            <a:r>
              <a:rPr lang="en-IE"/>
              <a:t>Pca its basically used for dimensionality reduction or feature selection.</a:t>
            </a:r>
          </a:p>
          <a:p>
            <a:pPr lvl="1"/>
            <a:r>
              <a:rPr lang="en-IE"/>
              <a:t>The main feature of pca is it will compresses maximum amount of data into two features</a:t>
            </a:r>
            <a:endParaRPr lang="en-US"/>
          </a:p>
        </p:txBody>
      </p:sp>
      <p:sp>
        <p:nvSpPr>
          <p:cNvPr id="4" name="Date Placeholder 3">
            <a:extLst>
              <a:ext uri="{FF2B5EF4-FFF2-40B4-BE49-F238E27FC236}">
                <a16:creationId xmlns:a16="http://schemas.microsoft.com/office/drawing/2014/main" id="{9956A73C-D1C5-4A4A-8E66-94E30027D776}"/>
              </a:ext>
            </a:extLst>
          </p:cNvPr>
          <p:cNvSpPr>
            <a:spLocks noGrp="1"/>
          </p:cNvSpPr>
          <p:nvPr>
            <p:ph type="dt" sz="half" idx="10"/>
          </p:nvPr>
        </p:nvSpPr>
        <p:spPr>
          <a:xfrm>
            <a:off x="7717536" y="6382512"/>
            <a:ext cx="2825496" cy="320040"/>
          </a:xfrm>
        </p:spPr>
        <p:txBody>
          <a:bodyPr>
            <a:normAutofit/>
          </a:bodyPr>
          <a:lstStyle/>
          <a:p>
            <a:pPr algn="r">
              <a:spcAft>
                <a:spcPts val="600"/>
              </a:spcAft>
            </a:pPr>
            <a:fld id="{9449CB1D-CD00-4050-B8A4-644DA77BCE48}" type="datetime1">
              <a:rPr lang="en-IE" sz="1000"/>
              <a:pPr algn="r">
                <a:spcAft>
                  <a:spcPts val="600"/>
                </a:spcAft>
              </a:pPr>
              <a:t>05/10/2020</a:t>
            </a:fld>
            <a:endParaRPr lang="en-IE" sz="1000"/>
          </a:p>
        </p:txBody>
      </p:sp>
      <p:sp>
        <p:nvSpPr>
          <p:cNvPr id="5" name="Slide Number Placeholder 4">
            <a:extLst>
              <a:ext uri="{FF2B5EF4-FFF2-40B4-BE49-F238E27FC236}">
                <a16:creationId xmlns:a16="http://schemas.microsoft.com/office/drawing/2014/main" id="{20FB6BAA-748B-4D68-99BB-5681A0F4B310}"/>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21</a:t>
            </a:fld>
            <a:endParaRPr lang="en-IE" sz="1000"/>
          </a:p>
        </p:txBody>
      </p:sp>
      <p:pic>
        <p:nvPicPr>
          <p:cNvPr id="7" name="Picture 6" descr="A screenshot of a cell phone&#10;&#10;Description automatically generated">
            <a:extLst>
              <a:ext uri="{FF2B5EF4-FFF2-40B4-BE49-F238E27FC236}">
                <a16:creationId xmlns:a16="http://schemas.microsoft.com/office/drawing/2014/main" id="{5E38F40F-DD27-44EA-8707-B3035B71159F}"/>
              </a:ext>
            </a:extLst>
          </p:cNvPr>
          <p:cNvPicPr>
            <a:picLocks noChangeAspect="1"/>
          </p:cNvPicPr>
          <p:nvPr/>
        </p:nvPicPr>
        <p:blipFill rotWithShape="1">
          <a:blip r:embed="rId2">
            <a:extLst>
              <a:ext uri="{28A0092B-C50C-407E-A947-70E740481C1C}">
                <a14:useLocalDpi xmlns:a14="http://schemas.microsoft.com/office/drawing/2010/main" val="0"/>
              </a:ext>
            </a:extLst>
          </a:blip>
          <a:srcRect l="2751" r="9077"/>
          <a:stretch/>
        </p:blipFill>
        <p:spPr>
          <a:xfrm>
            <a:off x="8024706" y="1006010"/>
            <a:ext cx="3343407" cy="1962315"/>
          </a:xfrm>
          <a:prstGeom prst="rect">
            <a:avLst/>
          </a:prstGeom>
        </p:spPr>
      </p:pic>
      <p:pic>
        <p:nvPicPr>
          <p:cNvPr id="9" name="Picture 8" descr="A picture containing food&#10;&#10;Description automatically generated">
            <a:extLst>
              <a:ext uri="{FF2B5EF4-FFF2-40B4-BE49-F238E27FC236}">
                <a16:creationId xmlns:a16="http://schemas.microsoft.com/office/drawing/2014/main" id="{BC058D1D-92CD-4727-943A-7F5E4FE32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4706" y="3764475"/>
            <a:ext cx="3340358" cy="2251111"/>
          </a:xfrm>
          <a:prstGeom prst="rect">
            <a:avLst/>
          </a:prstGeom>
        </p:spPr>
      </p:pic>
    </p:spTree>
    <p:extLst>
      <p:ext uri="{BB962C8B-B14F-4D97-AF65-F5344CB8AC3E}">
        <p14:creationId xmlns:p14="http://schemas.microsoft.com/office/powerpoint/2010/main" val="29850120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3EB9-9B4D-47D7-906B-3E17EFD3A3A8}"/>
              </a:ext>
            </a:extLst>
          </p:cNvPr>
          <p:cNvSpPr>
            <a:spLocks noGrp="1"/>
          </p:cNvSpPr>
          <p:nvPr>
            <p:ph type="title"/>
          </p:nvPr>
        </p:nvSpPr>
        <p:spPr>
          <a:xfrm>
            <a:off x="1047280" y="759805"/>
            <a:ext cx="10306520" cy="1325563"/>
          </a:xfrm>
        </p:spPr>
        <p:txBody>
          <a:bodyPr>
            <a:normAutofit/>
          </a:bodyPr>
          <a:lstStyle/>
          <a:p>
            <a:r>
              <a:rPr lang="en-US" sz="4000" dirty="0">
                <a:solidFill>
                  <a:srgbClr val="FFFFFF"/>
                </a:solidFill>
              </a:rPr>
              <a:t>ISOLATION FOREST</a:t>
            </a:r>
            <a:endParaRPr lang="en-IE" sz="4000" dirty="0">
              <a:solidFill>
                <a:srgbClr val="FFFFFF"/>
              </a:solidFill>
            </a:endParaRPr>
          </a:p>
        </p:txBody>
      </p:sp>
      <p:sp>
        <p:nvSpPr>
          <p:cNvPr id="3" name="Content Placeholder 2">
            <a:extLst>
              <a:ext uri="{FF2B5EF4-FFF2-40B4-BE49-F238E27FC236}">
                <a16:creationId xmlns:a16="http://schemas.microsoft.com/office/drawing/2014/main" id="{E16CE314-6624-4480-BEF2-AF2E5B5698C9}"/>
              </a:ext>
            </a:extLst>
          </p:cNvPr>
          <p:cNvSpPr>
            <a:spLocks noGrp="1"/>
          </p:cNvSpPr>
          <p:nvPr>
            <p:ph idx="1"/>
          </p:nvPr>
        </p:nvSpPr>
        <p:spPr>
          <a:xfrm>
            <a:off x="1424904" y="2543175"/>
            <a:ext cx="3385635" cy="3363846"/>
          </a:xfrm>
        </p:spPr>
        <p:txBody>
          <a:bodyPr anchor="ctr">
            <a:normAutofit/>
          </a:bodyPr>
          <a:lstStyle/>
          <a:p>
            <a:r>
              <a:rPr lang="en-US" sz="1400" spc="5">
                <a:cs typeface="Arial"/>
              </a:rPr>
              <a:t>The </a:t>
            </a:r>
            <a:r>
              <a:rPr lang="en-US" sz="1400" spc="35">
                <a:cs typeface="Arial"/>
              </a:rPr>
              <a:t>Isolation </a:t>
            </a:r>
            <a:r>
              <a:rPr lang="en-US" sz="1400" spc="-30">
                <a:cs typeface="Arial"/>
              </a:rPr>
              <a:t>Forest </a:t>
            </a:r>
            <a:r>
              <a:rPr lang="en-US" sz="1400" spc="65">
                <a:cs typeface="Arial"/>
              </a:rPr>
              <a:t>algorithm </a:t>
            </a:r>
            <a:r>
              <a:rPr lang="en-US" sz="1400" spc="20">
                <a:cs typeface="Arial"/>
              </a:rPr>
              <a:t>isolates </a:t>
            </a:r>
            <a:r>
              <a:rPr lang="en-US" sz="1400" spc="35">
                <a:cs typeface="Arial"/>
              </a:rPr>
              <a:t>observations </a:t>
            </a:r>
            <a:r>
              <a:rPr lang="en-US" sz="1400" spc="100">
                <a:cs typeface="Arial"/>
              </a:rPr>
              <a:t>by </a:t>
            </a:r>
            <a:r>
              <a:rPr lang="en-US" sz="1400" spc="60">
                <a:cs typeface="Arial"/>
              </a:rPr>
              <a:t>randomly </a:t>
            </a:r>
            <a:r>
              <a:rPr lang="en-US" sz="1400" spc="50">
                <a:cs typeface="Arial"/>
              </a:rPr>
              <a:t>selecting </a:t>
            </a:r>
            <a:r>
              <a:rPr lang="en-US" sz="1400" spc="-50">
                <a:cs typeface="Arial"/>
              </a:rPr>
              <a:t>a  </a:t>
            </a:r>
            <a:r>
              <a:rPr lang="en-US" sz="1400" spc="25">
                <a:cs typeface="Arial"/>
              </a:rPr>
              <a:t>feature </a:t>
            </a:r>
            <a:r>
              <a:rPr lang="en-US" sz="1400" spc="35">
                <a:cs typeface="Arial"/>
              </a:rPr>
              <a:t>and </a:t>
            </a:r>
            <a:r>
              <a:rPr lang="en-US" sz="1400" spc="30">
                <a:cs typeface="Arial"/>
              </a:rPr>
              <a:t>then </a:t>
            </a:r>
            <a:r>
              <a:rPr lang="en-US" sz="1400" spc="60">
                <a:cs typeface="Arial"/>
              </a:rPr>
              <a:t>randomly </a:t>
            </a:r>
            <a:r>
              <a:rPr lang="en-US" sz="1400" spc="45">
                <a:cs typeface="Arial"/>
              </a:rPr>
              <a:t>selecting </a:t>
            </a:r>
            <a:r>
              <a:rPr lang="en-US" sz="1400" spc="-50">
                <a:cs typeface="Arial"/>
              </a:rPr>
              <a:t>a </a:t>
            </a:r>
            <a:r>
              <a:rPr lang="en-US" sz="1400" spc="65">
                <a:cs typeface="Arial"/>
              </a:rPr>
              <a:t>split </a:t>
            </a:r>
            <a:r>
              <a:rPr lang="en-US" sz="1400" spc="30">
                <a:cs typeface="Arial"/>
              </a:rPr>
              <a:t>value </a:t>
            </a:r>
            <a:r>
              <a:rPr lang="en-US" sz="1400" spc="50">
                <a:cs typeface="Arial"/>
              </a:rPr>
              <a:t>between </a:t>
            </a:r>
            <a:r>
              <a:rPr lang="en-US" sz="1400" spc="30">
                <a:cs typeface="Arial"/>
              </a:rPr>
              <a:t>the </a:t>
            </a:r>
            <a:r>
              <a:rPr lang="en-US" sz="1400" spc="45">
                <a:cs typeface="Arial"/>
              </a:rPr>
              <a:t>maximum </a:t>
            </a:r>
            <a:r>
              <a:rPr lang="en-US" sz="1400" spc="35">
                <a:cs typeface="Arial"/>
              </a:rPr>
              <a:t>and </a:t>
            </a:r>
            <a:r>
              <a:rPr lang="en-US" sz="1400" spc="570">
                <a:cs typeface="Arial"/>
              </a:rPr>
              <a:t> </a:t>
            </a:r>
            <a:r>
              <a:rPr lang="en-US" sz="1400" spc="65">
                <a:cs typeface="Arial"/>
              </a:rPr>
              <a:t>minimum</a:t>
            </a:r>
            <a:r>
              <a:rPr lang="en-US" sz="1400" spc="-345">
                <a:cs typeface="Arial"/>
              </a:rPr>
              <a:t> </a:t>
            </a:r>
            <a:r>
              <a:rPr lang="en-US" sz="1400" spc="10">
                <a:cs typeface="Arial"/>
              </a:rPr>
              <a:t>values </a:t>
            </a:r>
            <a:r>
              <a:rPr lang="en-US" sz="1400" spc="25">
                <a:cs typeface="Arial"/>
              </a:rPr>
              <a:t>of </a:t>
            </a:r>
            <a:r>
              <a:rPr lang="en-US" sz="1400" spc="30">
                <a:cs typeface="Arial"/>
              </a:rPr>
              <a:t>the </a:t>
            </a:r>
            <a:r>
              <a:rPr lang="en-US" sz="1400" spc="40">
                <a:cs typeface="Arial"/>
              </a:rPr>
              <a:t>selected </a:t>
            </a:r>
            <a:r>
              <a:rPr lang="en-US" sz="1400" spc="25">
                <a:cs typeface="Arial"/>
              </a:rPr>
              <a:t>feature</a:t>
            </a:r>
          </a:p>
          <a:p>
            <a:r>
              <a:rPr lang="en-US" sz="1400" i="1" spc="-5">
                <a:cs typeface="Arial"/>
              </a:rPr>
              <a:t>W</a:t>
            </a:r>
            <a:r>
              <a:rPr lang="en-US" sz="1400" i="1" spc="10">
                <a:cs typeface="Arial"/>
              </a:rPr>
              <a:t>e </a:t>
            </a:r>
            <a:r>
              <a:rPr lang="en-US" sz="1400" i="1" spc="-15">
                <a:cs typeface="Arial"/>
              </a:rPr>
              <a:t>c</a:t>
            </a:r>
            <a:r>
              <a:rPr lang="en-US" sz="1400" i="1" spc="-60">
                <a:cs typeface="Arial"/>
              </a:rPr>
              <a:t>a</a:t>
            </a:r>
            <a:r>
              <a:rPr lang="en-US" sz="1400" i="1" spc="-10">
                <a:cs typeface="Arial"/>
              </a:rPr>
              <a:t>n </a:t>
            </a:r>
            <a:r>
              <a:rPr lang="en-US" sz="1400" i="1" spc="10">
                <a:cs typeface="Arial"/>
              </a:rPr>
              <a:t>not </a:t>
            </a:r>
            <a:r>
              <a:rPr lang="en-US" sz="1400" i="1">
                <a:cs typeface="Arial"/>
              </a:rPr>
              <a:t>o</a:t>
            </a:r>
            <a:r>
              <a:rPr lang="en-US" sz="1400" i="1" spc="65">
                <a:cs typeface="Arial"/>
              </a:rPr>
              <a:t>n</a:t>
            </a:r>
            <a:r>
              <a:rPr lang="en-US" sz="1400" i="1" spc="-15">
                <a:cs typeface="Arial"/>
              </a:rPr>
              <a:t>l</a:t>
            </a:r>
            <a:r>
              <a:rPr lang="en-US" sz="1400" i="1" spc="15">
                <a:cs typeface="Arial"/>
              </a:rPr>
              <a:t>y </a:t>
            </a:r>
            <a:r>
              <a:rPr lang="en-US" sz="1400" i="1" spc="75">
                <a:cs typeface="Arial"/>
              </a:rPr>
              <a:t>d</a:t>
            </a:r>
            <a:r>
              <a:rPr lang="en-US" sz="1400" i="1" spc="10">
                <a:cs typeface="Arial"/>
              </a:rPr>
              <a:t>e</a:t>
            </a:r>
            <a:r>
              <a:rPr lang="en-US" sz="1400" i="1" spc="-5">
                <a:cs typeface="Arial"/>
              </a:rPr>
              <a:t>t</a:t>
            </a:r>
            <a:r>
              <a:rPr lang="en-US" sz="1400" i="1" spc="5">
                <a:cs typeface="Arial"/>
              </a:rPr>
              <a:t>ect </a:t>
            </a:r>
            <a:r>
              <a:rPr lang="en-US" sz="1400" i="1" spc="-60">
                <a:cs typeface="Arial"/>
              </a:rPr>
              <a:t>a</a:t>
            </a:r>
            <a:r>
              <a:rPr lang="en-US" sz="1400" i="1" spc="-20">
                <a:cs typeface="Arial"/>
              </a:rPr>
              <a:t>n</a:t>
            </a:r>
            <a:r>
              <a:rPr lang="en-US" sz="1400" i="1">
                <a:cs typeface="Arial"/>
              </a:rPr>
              <a:t>o</a:t>
            </a:r>
            <a:r>
              <a:rPr lang="en-US" sz="1400" i="1" spc="-25">
                <a:cs typeface="Arial"/>
              </a:rPr>
              <a:t>m</a:t>
            </a:r>
            <a:r>
              <a:rPr lang="en-US" sz="1400" i="1" spc="-10">
                <a:cs typeface="Arial"/>
              </a:rPr>
              <a:t>a</a:t>
            </a:r>
            <a:r>
              <a:rPr lang="en-US" sz="1400" i="1" spc="105">
                <a:cs typeface="Arial"/>
              </a:rPr>
              <a:t>l</a:t>
            </a:r>
            <a:r>
              <a:rPr lang="en-US" sz="1400" i="1" spc="85">
                <a:cs typeface="Arial"/>
              </a:rPr>
              <a:t>i</a:t>
            </a:r>
            <a:r>
              <a:rPr lang="en-US" sz="1400" i="1" spc="-70">
                <a:cs typeface="Arial"/>
              </a:rPr>
              <a:t>es </a:t>
            </a:r>
            <a:r>
              <a:rPr lang="en-US" sz="1400" i="1" spc="-10">
                <a:cs typeface="Arial"/>
              </a:rPr>
              <a:t>f</a:t>
            </a:r>
            <a:r>
              <a:rPr lang="en-US" sz="1400" i="1" spc="-60">
                <a:cs typeface="Arial"/>
              </a:rPr>
              <a:t>a</a:t>
            </a:r>
            <a:r>
              <a:rPr lang="en-US" sz="1400" i="1" spc="-5">
                <a:cs typeface="Arial"/>
              </a:rPr>
              <a:t>ster </a:t>
            </a:r>
            <a:r>
              <a:rPr lang="en-US" sz="1400" i="1" spc="90">
                <a:cs typeface="Arial"/>
              </a:rPr>
              <a:t>b</a:t>
            </a:r>
            <a:r>
              <a:rPr lang="en-US" sz="1400" i="1" spc="5">
                <a:cs typeface="Arial"/>
              </a:rPr>
              <a:t>ut </a:t>
            </a:r>
            <a:r>
              <a:rPr lang="en-US" sz="1400" i="1" spc="-15">
                <a:cs typeface="Arial"/>
              </a:rPr>
              <a:t>w</a:t>
            </a:r>
            <a:r>
              <a:rPr lang="en-US" sz="1400" i="1" spc="10">
                <a:cs typeface="Arial"/>
              </a:rPr>
              <a:t>e </a:t>
            </a:r>
            <a:r>
              <a:rPr lang="en-US" sz="1400" i="1" spc="-60">
                <a:cs typeface="Arial"/>
              </a:rPr>
              <a:t>a</a:t>
            </a:r>
            <a:r>
              <a:rPr lang="en-US" sz="1400" i="1" spc="-5">
                <a:cs typeface="Arial"/>
              </a:rPr>
              <a:t>lso </a:t>
            </a:r>
            <a:r>
              <a:rPr lang="en-US" sz="1400" i="1" spc="80">
                <a:cs typeface="Arial"/>
              </a:rPr>
              <a:t>r</a:t>
            </a:r>
            <a:r>
              <a:rPr lang="en-US" sz="1400" i="1" spc="-20">
                <a:cs typeface="Arial"/>
              </a:rPr>
              <a:t>e</a:t>
            </a:r>
            <a:r>
              <a:rPr lang="en-US" sz="1400" i="1" spc="75">
                <a:cs typeface="Arial"/>
              </a:rPr>
              <a:t>qu</a:t>
            </a:r>
            <a:r>
              <a:rPr lang="en-US" sz="1400" i="1" spc="20">
                <a:cs typeface="Arial"/>
              </a:rPr>
              <a:t>i</a:t>
            </a:r>
            <a:r>
              <a:rPr lang="en-US" sz="1400" i="1" spc="80">
                <a:cs typeface="Arial"/>
              </a:rPr>
              <a:t>r</a:t>
            </a:r>
            <a:r>
              <a:rPr lang="en-US" sz="1400" i="1" spc="-10">
                <a:cs typeface="Arial"/>
              </a:rPr>
              <a:t>e </a:t>
            </a:r>
            <a:r>
              <a:rPr lang="en-US" sz="1400" i="1" spc="90">
                <a:cs typeface="Arial"/>
              </a:rPr>
              <a:t>l</a:t>
            </a:r>
            <a:r>
              <a:rPr lang="en-US" sz="1400" i="1" spc="-75">
                <a:cs typeface="Arial"/>
              </a:rPr>
              <a:t>e</a:t>
            </a:r>
            <a:r>
              <a:rPr lang="en-US" sz="1400" i="1" spc="-85">
                <a:cs typeface="Arial"/>
              </a:rPr>
              <a:t>s</a:t>
            </a:r>
            <a:r>
              <a:rPr lang="en-US" sz="1400" i="1" spc="-135">
                <a:cs typeface="Arial"/>
              </a:rPr>
              <a:t>s </a:t>
            </a:r>
            <a:r>
              <a:rPr lang="en-US" sz="1400" i="1">
                <a:cs typeface="Arial"/>
              </a:rPr>
              <a:t>m</a:t>
            </a:r>
            <a:r>
              <a:rPr lang="en-US" sz="1400" i="1" spc="5">
                <a:cs typeface="Arial"/>
              </a:rPr>
              <a:t>e</a:t>
            </a:r>
            <a:r>
              <a:rPr lang="en-US" sz="1400" i="1" spc="50">
                <a:cs typeface="Arial"/>
              </a:rPr>
              <a:t>mo</a:t>
            </a:r>
            <a:r>
              <a:rPr lang="en-US" sz="1400" i="1" spc="85">
                <a:cs typeface="Arial"/>
              </a:rPr>
              <a:t>r</a:t>
            </a:r>
            <a:r>
              <a:rPr lang="en-US" sz="1400" i="1" spc="10">
                <a:cs typeface="Arial"/>
              </a:rPr>
              <a:t>y </a:t>
            </a:r>
            <a:r>
              <a:rPr lang="en-US" sz="1400" i="1" spc="25">
                <a:cs typeface="Arial"/>
              </a:rPr>
              <a:t>compared </a:t>
            </a:r>
            <a:r>
              <a:rPr lang="en-US" sz="1400" i="1" spc="15">
                <a:cs typeface="Arial"/>
              </a:rPr>
              <a:t>to </a:t>
            </a:r>
            <a:r>
              <a:rPr lang="en-US" sz="1400" i="1" spc="25">
                <a:cs typeface="Arial"/>
              </a:rPr>
              <a:t>other</a:t>
            </a:r>
            <a:r>
              <a:rPr lang="en-US" sz="1400" i="1" spc="-229">
                <a:cs typeface="Arial"/>
              </a:rPr>
              <a:t> </a:t>
            </a:r>
            <a:r>
              <a:rPr lang="en-US" sz="1400" i="1" spc="25">
                <a:cs typeface="Arial"/>
              </a:rPr>
              <a:t>algorithms</a:t>
            </a:r>
            <a:endParaRPr lang="en-US" sz="1400">
              <a:cs typeface="Arial"/>
            </a:endParaRPr>
          </a:p>
          <a:p>
            <a:r>
              <a:rPr lang="en-IE" sz="1400"/>
              <a:t>Isolation forest is very fast and it detects anomalies from large datasets</a:t>
            </a:r>
          </a:p>
        </p:txBody>
      </p:sp>
      <p:sp>
        <p:nvSpPr>
          <p:cNvPr id="4" name="Date Placeholder 3">
            <a:extLst>
              <a:ext uri="{FF2B5EF4-FFF2-40B4-BE49-F238E27FC236}">
                <a16:creationId xmlns:a16="http://schemas.microsoft.com/office/drawing/2014/main" id="{6F691E96-CF18-43B6-B7EB-16DAAB8E28B3}"/>
              </a:ext>
            </a:extLst>
          </p:cNvPr>
          <p:cNvSpPr>
            <a:spLocks noGrp="1"/>
          </p:cNvSpPr>
          <p:nvPr>
            <p:ph type="dt" sz="half" idx="10"/>
          </p:nvPr>
        </p:nvSpPr>
        <p:spPr>
          <a:xfrm>
            <a:off x="7717536" y="6382512"/>
            <a:ext cx="2825496" cy="320040"/>
          </a:xfrm>
        </p:spPr>
        <p:txBody>
          <a:bodyPr>
            <a:normAutofit/>
          </a:bodyPr>
          <a:lstStyle/>
          <a:p>
            <a:pPr algn="r">
              <a:spcAft>
                <a:spcPts val="600"/>
              </a:spcAft>
            </a:pPr>
            <a:fld id="{9449CB1D-CD00-4050-B8A4-644DA77BCE48}" type="datetime1">
              <a:rPr lang="en-IE" sz="1000"/>
              <a:pPr algn="r">
                <a:spcAft>
                  <a:spcPts val="600"/>
                </a:spcAft>
              </a:pPr>
              <a:t>05/10/2020</a:t>
            </a:fld>
            <a:endParaRPr lang="en-IE" sz="1000"/>
          </a:p>
        </p:txBody>
      </p:sp>
      <p:sp>
        <p:nvSpPr>
          <p:cNvPr id="5" name="Slide Number Placeholder 4">
            <a:extLst>
              <a:ext uri="{FF2B5EF4-FFF2-40B4-BE49-F238E27FC236}">
                <a16:creationId xmlns:a16="http://schemas.microsoft.com/office/drawing/2014/main" id="{007FE8D4-69F4-47FA-BED1-1F36BBAC1B59}"/>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22</a:t>
            </a:fld>
            <a:endParaRPr lang="en-IE" sz="1000"/>
          </a:p>
        </p:txBody>
      </p:sp>
      <p:pic>
        <p:nvPicPr>
          <p:cNvPr id="9" name="Picture 8" descr="A picture containing light, small, standing, colorful&#10;&#10;Description automatically generated">
            <a:extLst>
              <a:ext uri="{FF2B5EF4-FFF2-40B4-BE49-F238E27FC236}">
                <a16:creationId xmlns:a16="http://schemas.microsoft.com/office/drawing/2014/main" id="{BC52A148-5F8A-4E89-894A-D4067340A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572" y="2494450"/>
            <a:ext cx="2530506" cy="1617437"/>
          </a:xfrm>
          <a:prstGeom prst="rect">
            <a:avLst/>
          </a:prstGeom>
        </p:spPr>
      </p:pic>
      <p:pic>
        <p:nvPicPr>
          <p:cNvPr id="17" name="Picture 16" descr="A picture containing colorful&#10;&#10;Description automatically generated">
            <a:extLst>
              <a:ext uri="{FF2B5EF4-FFF2-40B4-BE49-F238E27FC236}">
                <a16:creationId xmlns:a16="http://schemas.microsoft.com/office/drawing/2014/main" id="{630987DE-5107-4CF9-ACC3-EE1166307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579" y="2486035"/>
            <a:ext cx="2504336" cy="1625852"/>
          </a:xfrm>
          <a:prstGeom prst="rect">
            <a:avLst/>
          </a:prstGeom>
        </p:spPr>
      </p:pic>
      <p:pic>
        <p:nvPicPr>
          <p:cNvPr id="13" name="Picture 12" descr="A picture containing light&#10;&#10;Description automatically generated">
            <a:extLst>
              <a:ext uri="{FF2B5EF4-FFF2-40B4-BE49-F238E27FC236}">
                <a16:creationId xmlns:a16="http://schemas.microsoft.com/office/drawing/2014/main" id="{73B2CB71-EC5F-4074-AB18-7978C1B10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023" y="4272754"/>
            <a:ext cx="2517301" cy="1634269"/>
          </a:xfrm>
          <a:prstGeom prst="rect">
            <a:avLst/>
          </a:prstGeom>
        </p:spPr>
      </p:pic>
      <p:pic>
        <p:nvPicPr>
          <p:cNvPr id="7" name="Picture 6" descr="A close up of a logo&#10;&#10;Description automatically generated">
            <a:extLst>
              <a:ext uri="{FF2B5EF4-FFF2-40B4-BE49-F238E27FC236}">
                <a16:creationId xmlns:a16="http://schemas.microsoft.com/office/drawing/2014/main" id="{785CE922-26CC-4183-A56C-E9AA9E10BB1D}"/>
              </a:ext>
            </a:extLst>
          </p:cNvPr>
          <p:cNvPicPr>
            <a:picLocks noChangeAspect="1"/>
          </p:cNvPicPr>
          <p:nvPr/>
        </p:nvPicPr>
        <p:blipFill rotWithShape="1">
          <a:blip r:embed="rId5">
            <a:extLst>
              <a:ext uri="{28A0092B-C50C-407E-A947-70E740481C1C}">
                <a14:useLocalDpi xmlns:a14="http://schemas.microsoft.com/office/drawing/2010/main" val="0"/>
              </a:ext>
            </a:extLst>
          </a:blip>
          <a:srcRect r="9173" b="-3"/>
          <a:stretch/>
        </p:blipFill>
        <p:spPr>
          <a:xfrm>
            <a:off x="8316276" y="4272754"/>
            <a:ext cx="2301682" cy="1634268"/>
          </a:xfrm>
          <a:prstGeom prst="rect">
            <a:avLst/>
          </a:prstGeom>
        </p:spPr>
      </p:pic>
    </p:spTree>
    <p:extLst>
      <p:ext uri="{BB962C8B-B14F-4D97-AF65-F5344CB8AC3E}">
        <p14:creationId xmlns:p14="http://schemas.microsoft.com/office/powerpoint/2010/main" val="1917162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3312-811F-4689-B043-537FAE5BBAC4}"/>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ONE-CLASSSVM</a:t>
            </a:r>
            <a:endParaRPr lang="en-IE" sz="4000">
              <a:solidFill>
                <a:srgbClr val="FFFFFF"/>
              </a:solidFill>
            </a:endParaRPr>
          </a:p>
        </p:txBody>
      </p:sp>
      <p:sp>
        <p:nvSpPr>
          <p:cNvPr id="3" name="Content Placeholder 2">
            <a:extLst>
              <a:ext uri="{FF2B5EF4-FFF2-40B4-BE49-F238E27FC236}">
                <a16:creationId xmlns:a16="http://schemas.microsoft.com/office/drawing/2014/main" id="{0AA56289-2234-439F-AFDC-10098AEB010F}"/>
              </a:ext>
            </a:extLst>
          </p:cNvPr>
          <p:cNvSpPr>
            <a:spLocks noGrp="1"/>
          </p:cNvSpPr>
          <p:nvPr>
            <p:ph idx="1"/>
          </p:nvPr>
        </p:nvSpPr>
        <p:spPr>
          <a:xfrm>
            <a:off x="1424904" y="2543175"/>
            <a:ext cx="3385635" cy="3363846"/>
          </a:xfrm>
        </p:spPr>
        <p:txBody>
          <a:bodyPr anchor="ctr">
            <a:normAutofit fontScale="92500" lnSpcReduction="20000"/>
          </a:bodyPr>
          <a:lstStyle/>
          <a:p>
            <a:r>
              <a:rPr lang="en-US" sz="1600" spc="30">
                <a:cs typeface="Arial"/>
              </a:rPr>
              <a:t>One</a:t>
            </a:r>
            <a:r>
              <a:rPr lang="en-US" sz="1600" spc="-50">
                <a:cs typeface="Arial"/>
              </a:rPr>
              <a:t> </a:t>
            </a:r>
            <a:r>
              <a:rPr lang="en-US" sz="1600" spc="-10">
                <a:cs typeface="Arial"/>
              </a:rPr>
              <a:t>class</a:t>
            </a:r>
            <a:r>
              <a:rPr lang="en-US" sz="1600" spc="-60">
                <a:cs typeface="Arial"/>
              </a:rPr>
              <a:t> </a:t>
            </a:r>
            <a:r>
              <a:rPr lang="en-US" sz="1600" spc="15">
                <a:cs typeface="Arial"/>
              </a:rPr>
              <a:t>svm</a:t>
            </a:r>
            <a:r>
              <a:rPr lang="en-US" sz="1600" spc="409">
                <a:cs typeface="Arial"/>
              </a:rPr>
              <a:t> </a:t>
            </a:r>
            <a:r>
              <a:rPr lang="en-US" sz="1600" spc="25">
                <a:cs typeface="Arial"/>
              </a:rPr>
              <a:t>is</a:t>
            </a:r>
            <a:r>
              <a:rPr lang="en-US" sz="1600" spc="-50">
                <a:cs typeface="Arial"/>
              </a:rPr>
              <a:t> </a:t>
            </a:r>
            <a:r>
              <a:rPr lang="en-US" sz="1600" spc="55">
                <a:cs typeface="Arial"/>
              </a:rPr>
              <a:t>trained</a:t>
            </a:r>
            <a:r>
              <a:rPr lang="en-US" sz="1600" spc="-50">
                <a:cs typeface="Arial"/>
              </a:rPr>
              <a:t> </a:t>
            </a:r>
            <a:r>
              <a:rPr lang="en-US" sz="1600" spc="60">
                <a:cs typeface="Arial"/>
              </a:rPr>
              <a:t>only</a:t>
            </a:r>
            <a:r>
              <a:rPr lang="en-US" sz="1600" spc="-35">
                <a:cs typeface="Arial"/>
              </a:rPr>
              <a:t> </a:t>
            </a:r>
            <a:r>
              <a:rPr lang="en-US" sz="1600" spc="30">
                <a:cs typeface="Arial"/>
              </a:rPr>
              <a:t>on</a:t>
            </a:r>
            <a:r>
              <a:rPr lang="en-US" sz="1600" spc="-45">
                <a:cs typeface="Arial"/>
              </a:rPr>
              <a:t> </a:t>
            </a:r>
            <a:r>
              <a:rPr lang="en-US" sz="1600" spc="30">
                <a:cs typeface="Arial"/>
              </a:rPr>
              <a:t>the</a:t>
            </a:r>
            <a:r>
              <a:rPr lang="en-US" sz="1600" spc="-45">
                <a:cs typeface="Arial"/>
              </a:rPr>
              <a:t> </a:t>
            </a:r>
            <a:r>
              <a:rPr lang="en-US" sz="1600" spc="55">
                <a:cs typeface="Arial"/>
              </a:rPr>
              <a:t>normal</a:t>
            </a:r>
            <a:r>
              <a:rPr lang="en-US" sz="1600" spc="-45">
                <a:cs typeface="Arial"/>
              </a:rPr>
              <a:t> </a:t>
            </a:r>
            <a:r>
              <a:rPr lang="en-US" sz="1600" spc="20">
                <a:cs typeface="Arial"/>
              </a:rPr>
              <a:t>data,</a:t>
            </a:r>
            <a:r>
              <a:rPr lang="en-US" sz="1600" spc="-215">
                <a:cs typeface="Arial"/>
              </a:rPr>
              <a:t> </a:t>
            </a:r>
            <a:r>
              <a:rPr lang="en-US" sz="1600" spc="75">
                <a:cs typeface="Arial"/>
              </a:rPr>
              <a:t>in</a:t>
            </a:r>
            <a:r>
              <a:rPr lang="en-US" sz="1600" spc="-40">
                <a:cs typeface="Arial"/>
              </a:rPr>
              <a:t> </a:t>
            </a:r>
            <a:r>
              <a:rPr lang="en-US" sz="1600" spc="60">
                <a:cs typeface="Arial"/>
              </a:rPr>
              <a:t>our</a:t>
            </a:r>
            <a:r>
              <a:rPr lang="en-US" sz="1600" spc="-40">
                <a:cs typeface="Arial"/>
              </a:rPr>
              <a:t> </a:t>
            </a:r>
            <a:r>
              <a:rPr lang="en-US" sz="1600" spc="-15">
                <a:cs typeface="Arial"/>
              </a:rPr>
              <a:t>case</a:t>
            </a:r>
            <a:r>
              <a:rPr lang="en-US" sz="1600" spc="-55">
                <a:cs typeface="Arial"/>
              </a:rPr>
              <a:t> </a:t>
            </a:r>
            <a:r>
              <a:rPr lang="en-US" sz="1600" spc="30">
                <a:cs typeface="Arial"/>
              </a:rPr>
              <a:t>the</a:t>
            </a:r>
            <a:r>
              <a:rPr lang="en-US" sz="1600" spc="-45">
                <a:cs typeface="Arial"/>
              </a:rPr>
              <a:t> </a:t>
            </a:r>
            <a:r>
              <a:rPr lang="en-US" sz="1600" spc="35">
                <a:cs typeface="Arial"/>
              </a:rPr>
              <a:t>negative  </a:t>
            </a:r>
            <a:r>
              <a:rPr lang="en-US" sz="1600" spc="40">
                <a:cs typeface="Arial"/>
              </a:rPr>
              <a:t>examples.</a:t>
            </a:r>
            <a:endParaRPr lang="en-US" sz="1600">
              <a:cs typeface="Arial"/>
            </a:endParaRPr>
          </a:p>
          <a:p>
            <a:r>
              <a:rPr lang="en-US" sz="1600" spc="50">
                <a:cs typeface="Arial"/>
              </a:rPr>
              <a:t>It </a:t>
            </a:r>
            <a:r>
              <a:rPr lang="en-US" sz="1600" spc="40">
                <a:cs typeface="Arial"/>
              </a:rPr>
              <a:t>learns </a:t>
            </a:r>
            <a:r>
              <a:rPr lang="en-US" sz="1600" spc="30">
                <a:cs typeface="Arial"/>
              </a:rPr>
              <a:t>the </a:t>
            </a:r>
            <a:r>
              <a:rPr lang="en-US" sz="1600" spc="50">
                <a:cs typeface="Arial"/>
              </a:rPr>
              <a:t>boundaries </a:t>
            </a:r>
            <a:r>
              <a:rPr lang="en-US" sz="1600" spc="25">
                <a:cs typeface="Arial"/>
              </a:rPr>
              <a:t>of </a:t>
            </a:r>
            <a:r>
              <a:rPr lang="en-US" sz="1600" spc="5">
                <a:cs typeface="Arial"/>
              </a:rPr>
              <a:t>these </a:t>
            </a:r>
            <a:r>
              <a:rPr lang="en-US" sz="1600" spc="40">
                <a:cs typeface="Arial"/>
              </a:rPr>
              <a:t>points </a:t>
            </a:r>
            <a:r>
              <a:rPr lang="en-US" sz="1600" spc="30">
                <a:cs typeface="Arial"/>
              </a:rPr>
              <a:t>and </a:t>
            </a:r>
            <a:r>
              <a:rPr lang="en-US" sz="1600" spc="25">
                <a:cs typeface="Arial"/>
              </a:rPr>
              <a:t>is </a:t>
            </a:r>
            <a:r>
              <a:rPr lang="en-US" sz="1600" spc="40">
                <a:cs typeface="Arial"/>
              </a:rPr>
              <a:t>therefore </a:t>
            </a:r>
            <a:r>
              <a:rPr lang="en-US" sz="1600" spc="55">
                <a:cs typeface="Arial"/>
              </a:rPr>
              <a:t>able </a:t>
            </a:r>
            <a:r>
              <a:rPr lang="en-US" sz="1600" spc="30">
                <a:cs typeface="Arial"/>
              </a:rPr>
              <a:t>to </a:t>
            </a:r>
            <a:r>
              <a:rPr lang="en-US" sz="1600" spc="25">
                <a:cs typeface="Arial"/>
              </a:rPr>
              <a:t>classify </a:t>
            </a:r>
            <a:r>
              <a:rPr lang="en-US" sz="1600" spc="15">
                <a:cs typeface="Arial"/>
              </a:rPr>
              <a:t>any  </a:t>
            </a:r>
            <a:r>
              <a:rPr lang="en-US" sz="1600" spc="40">
                <a:cs typeface="Arial"/>
              </a:rPr>
              <a:t>points</a:t>
            </a:r>
            <a:r>
              <a:rPr lang="en-US" sz="1600" spc="-55">
                <a:cs typeface="Arial"/>
              </a:rPr>
              <a:t> </a:t>
            </a:r>
            <a:r>
              <a:rPr lang="en-US" sz="1600" spc="15">
                <a:cs typeface="Arial"/>
              </a:rPr>
              <a:t>that</a:t>
            </a:r>
            <a:r>
              <a:rPr lang="en-US" sz="1600" spc="-60">
                <a:cs typeface="Arial"/>
              </a:rPr>
              <a:t> </a:t>
            </a:r>
            <a:r>
              <a:rPr lang="en-US" sz="1600" spc="90">
                <a:cs typeface="Arial"/>
              </a:rPr>
              <a:t>lie</a:t>
            </a:r>
            <a:r>
              <a:rPr lang="en-US" sz="1600" spc="-45">
                <a:cs typeface="Arial"/>
              </a:rPr>
              <a:t> </a:t>
            </a:r>
            <a:r>
              <a:rPr lang="en-US" sz="1600" spc="35">
                <a:cs typeface="Arial"/>
              </a:rPr>
              <a:t>outside</a:t>
            </a:r>
            <a:r>
              <a:rPr lang="en-US" sz="1600" spc="-50">
                <a:cs typeface="Arial"/>
              </a:rPr>
              <a:t> </a:t>
            </a:r>
            <a:r>
              <a:rPr lang="en-US" sz="1600" spc="30">
                <a:cs typeface="Arial"/>
              </a:rPr>
              <a:t>the</a:t>
            </a:r>
            <a:r>
              <a:rPr lang="en-US" sz="1600" spc="-40">
                <a:cs typeface="Arial"/>
              </a:rPr>
              <a:t> </a:t>
            </a:r>
            <a:r>
              <a:rPr lang="en-US" sz="1600" spc="75">
                <a:cs typeface="Arial"/>
              </a:rPr>
              <a:t>boundary</a:t>
            </a:r>
            <a:r>
              <a:rPr lang="en-US" sz="1600" spc="-60">
                <a:cs typeface="Arial"/>
              </a:rPr>
              <a:t> </a:t>
            </a:r>
            <a:r>
              <a:rPr lang="en-US" sz="1600" spc="-65">
                <a:cs typeface="Arial"/>
              </a:rPr>
              <a:t>as</a:t>
            </a:r>
            <a:r>
              <a:rPr lang="en-US" sz="1600" spc="-55">
                <a:cs typeface="Arial"/>
              </a:rPr>
              <a:t> </a:t>
            </a:r>
            <a:r>
              <a:rPr lang="en-US" sz="1600" spc="25">
                <a:cs typeface="Arial"/>
              </a:rPr>
              <a:t>anomalies.</a:t>
            </a:r>
            <a:endParaRPr lang="en-US" sz="1600">
              <a:cs typeface="Arial"/>
            </a:endParaRPr>
          </a:p>
          <a:p>
            <a:pPr marL="12700">
              <a:tabLst>
                <a:tab pos="1777364" algn="l"/>
                <a:tab pos="2211705" algn="l"/>
                <a:tab pos="3477260" algn="l"/>
                <a:tab pos="3810635" algn="l"/>
                <a:tab pos="5357495" algn="l"/>
                <a:tab pos="6270625" algn="l"/>
                <a:tab pos="6605905" algn="l"/>
                <a:tab pos="7839075" algn="l"/>
              </a:tabLst>
            </a:pPr>
            <a:r>
              <a:rPr lang="en-US" sz="1600" spc="-210">
                <a:cs typeface="Arial"/>
              </a:rPr>
              <a:t>P</a:t>
            </a:r>
            <a:r>
              <a:rPr lang="en-US" sz="1600" spc="65">
                <a:cs typeface="Arial"/>
              </a:rPr>
              <a:t>a</a:t>
            </a:r>
            <a:r>
              <a:rPr lang="en-US" sz="1600" spc="-5">
                <a:cs typeface="Arial"/>
              </a:rPr>
              <a:t>r</a:t>
            </a:r>
            <a:r>
              <a:rPr lang="en-US" sz="1600">
                <a:cs typeface="Arial"/>
              </a:rPr>
              <a:t>a</a:t>
            </a:r>
            <a:r>
              <a:rPr lang="en-US" sz="1600" spc="10">
                <a:cs typeface="Arial"/>
              </a:rPr>
              <a:t>m</a:t>
            </a:r>
            <a:r>
              <a:rPr lang="en-US" sz="1600" spc="30">
                <a:cs typeface="Arial"/>
              </a:rPr>
              <a:t>eters</a:t>
            </a:r>
            <a:r>
              <a:rPr lang="en-US" sz="1600" spc="25">
                <a:cs typeface="Arial"/>
              </a:rPr>
              <a:t>:</a:t>
            </a:r>
            <a:r>
              <a:rPr lang="en-US" sz="1600">
                <a:cs typeface="Arial"/>
              </a:rPr>
              <a:t> </a:t>
            </a:r>
            <a:r>
              <a:rPr lang="en-US" sz="1600" spc="-75">
                <a:cs typeface="Arial"/>
              </a:rPr>
              <a:t> </a:t>
            </a:r>
            <a:r>
              <a:rPr lang="en-US" sz="1600" spc="-5">
                <a:cs typeface="Arial"/>
              </a:rPr>
              <a:t>n</a:t>
            </a:r>
            <a:r>
              <a:rPr lang="en-US" sz="1600" spc="20">
                <a:cs typeface="Arial"/>
              </a:rPr>
              <a:t>u </a:t>
            </a:r>
            <a:r>
              <a:rPr lang="en-US" sz="1600" spc="60">
                <a:cs typeface="Arial"/>
              </a:rPr>
              <a:t>f</a:t>
            </a:r>
            <a:r>
              <a:rPr lang="en-US" sz="1600" spc="105">
                <a:cs typeface="Arial"/>
              </a:rPr>
              <a:t>o</a:t>
            </a:r>
            <a:r>
              <a:rPr lang="en-US" sz="1600" spc="65">
                <a:cs typeface="Arial"/>
              </a:rPr>
              <a:t>r </a:t>
            </a:r>
            <a:r>
              <a:rPr lang="en-US" sz="1600" spc="110">
                <a:cs typeface="Arial"/>
              </a:rPr>
              <a:t>p</a:t>
            </a:r>
            <a:r>
              <a:rPr lang="en-US" sz="1600" spc="80">
                <a:cs typeface="Arial"/>
              </a:rPr>
              <a:t>r</a:t>
            </a:r>
            <a:r>
              <a:rPr lang="en-US" sz="1600" spc="85">
                <a:cs typeface="Arial"/>
              </a:rPr>
              <a:t>opor</a:t>
            </a:r>
            <a:r>
              <a:rPr lang="en-US" sz="1600" spc="20">
                <a:cs typeface="Arial"/>
              </a:rPr>
              <a:t>t</a:t>
            </a:r>
            <a:r>
              <a:rPr lang="en-US" sz="1600" spc="60">
                <a:cs typeface="Arial"/>
              </a:rPr>
              <a:t>ion </a:t>
            </a:r>
            <a:r>
              <a:rPr lang="en-US" sz="1600" spc="25">
                <a:cs typeface="Arial"/>
              </a:rPr>
              <a:t>of ou</a:t>
            </a:r>
            <a:r>
              <a:rPr lang="en-US" sz="1600" spc="5">
                <a:cs typeface="Arial"/>
              </a:rPr>
              <a:t>t</a:t>
            </a:r>
            <a:r>
              <a:rPr lang="en-US" sz="1600" spc="105">
                <a:cs typeface="Arial"/>
              </a:rPr>
              <a:t>lie</a:t>
            </a:r>
            <a:r>
              <a:rPr lang="en-US" sz="1600" spc="110">
                <a:cs typeface="Arial"/>
              </a:rPr>
              <a:t>r</a:t>
            </a:r>
            <a:r>
              <a:rPr lang="en-US" sz="1600" spc="-75">
                <a:cs typeface="Arial"/>
              </a:rPr>
              <a:t>s</a:t>
            </a:r>
            <a:r>
              <a:rPr lang="en-US" sz="1600" spc="25">
                <a:cs typeface="Arial"/>
              </a:rPr>
              <a:t>.</a:t>
            </a:r>
            <a:r>
              <a:rPr lang="en-US" sz="1600">
                <a:cs typeface="Arial"/>
              </a:rPr>
              <a:t> </a:t>
            </a:r>
            <a:r>
              <a:rPr lang="en-US" sz="1600" spc="-75">
                <a:cs typeface="Arial"/>
              </a:rPr>
              <a:t> </a:t>
            </a:r>
            <a:r>
              <a:rPr lang="en-US" sz="1600" spc="65">
                <a:cs typeface="Arial"/>
              </a:rPr>
              <a:t>and </a:t>
            </a:r>
            <a:r>
              <a:rPr lang="en-US" sz="1600" spc="85">
                <a:cs typeface="Arial"/>
              </a:rPr>
              <a:t>g</a:t>
            </a:r>
            <a:r>
              <a:rPr lang="en-US" sz="1600">
                <a:cs typeface="Arial"/>
              </a:rPr>
              <a:t>a</a:t>
            </a:r>
            <a:r>
              <a:rPr lang="en-US" sz="1600" spc="10">
                <a:cs typeface="Arial"/>
              </a:rPr>
              <a:t>m</a:t>
            </a:r>
            <a:r>
              <a:rPr lang="en-US" sz="1600">
                <a:cs typeface="Arial"/>
              </a:rPr>
              <a:t>ma     </a:t>
            </a:r>
            <a:r>
              <a:rPr lang="en-US" sz="1600" spc="15">
                <a:cs typeface="Arial"/>
              </a:rPr>
              <a:t>t</a:t>
            </a:r>
            <a:r>
              <a:rPr lang="en-US" sz="1600" spc="45">
                <a:cs typeface="Arial"/>
              </a:rPr>
              <a:t>o </a:t>
            </a:r>
            <a:r>
              <a:rPr lang="en-US" sz="1600" spc="75">
                <a:cs typeface="Arial"/>
              </a:rPr>
              <a:t>deter</a:t>
            </a:r>
            <a:r>
              <a:rPr lang="en-US" sz="1600" spc="65">
                <a:cs typeface="Arial"/>
              </a:rPr>
              <a:t>mi</a:t>
            </a:r>
            <a:r>
              <a:rPr lang="en-US" sz="1600" spc="70">
                <a:cs typeface="Arial"/>
              </a:rPr>
              <a:t>n</a:t>
            </a:r>
            <a:r>
              <a:rPr lang="en-US" sz="1600" spc="30">
                <a:cs typeface="Arial"/>
              </a:rPr>
              <a:t>e the</a:t>
            </a:r>
            <a:r>
              <a:rPr lang="en-US" sz="1600">
                <a:cs typeface="Arial"/>
              </a:rPr>
              <a:t> </a:t>
            </a:r>
            <a:r>
              <a:rPr lang="en-US" sz="1600" spc="45">
                <a:cs typeface="Arial"/>
              </a:rPr>
              <a:t>smoothing </a:t>
            </a:r>
            <a:r>
              <a:rPr lang="en-US" sz="1600" spc="25">
                <a:cs typeface="Arial"/>
              </a:rPr>
              <a:t>of </a:t>
            </a:r>
            <a:r>
              <a:rPr lang="en-US" sz="1600" spc="40">
                <a:cs typeface="Arial"/>
              </a:rPr>
              <a:t>counter</a:t>
            </a:r>
            <a:r>
              <a:rPr lang="en-US" sz="1600" spc="-195">
                <a:cs typeface="Arial"/>
              </a:rPr>
              <a:t> </a:t>
            </a:r>
            <a:r>
              <a:rPr lang="en-US" sz="1600" spc="40">
                <a:cs typeface="Arial"/>
              </a:rPr>
              <a:t>lines.</a:t>
            </a:r>
          </a:p>
          <a:p>
            <a:pPr marL="12700">
              <a:tabLst>
                <a:tab pos="1777364" algn="l"/>
                <a:tab pos="2211705" algn="l"/>
                <a:tab pos="3477260" algn="l"/>
                <a:tab pos="3810635" algn="l"/>
                <a:tab pos="5357495" algn="l"/>
                <a:tab pos="6270625" algn="l"/>
                <a:tab pos="6605905" algn="l"/>
                <a:tab pos="7839075" algn="l"/>
              </a:tabLst>
            </a:pPr>
            <a:r>
              <a:rPr lang="en-US" sz="1600" spc="40">
                <a:cs typeface="Arial"/>
              </a:rPr>
              <a:t>It gives good results but it is time consuming and it will take lot of time to run the code</a:t>
            </a:r>
            <a:endParaRPr lang="en-US" sz="1600">
              <a:cs typeface="Arial"/>
            </a:endParaRPr>
          </a:p>
          <a:p>
            <a:endParaRPr lang="en-IE" sz="1600"/>
          </a:p>
        </p:txBody>
      </p:sp>
      <p:sp>
        <p:nvSpPr>
          <p:cNvPr id="4" name="Date Placeholder 3">
            <a:extLst>
              <a:ext uri="{FF2B5EF4-FFF2-40B4-BE49-F238E27FC236}">
                <a16:creationId xmlns:a16="http://schemas.microsoft.com/office/drawing/2014/main" id="{7128CE1B-4C28-4FA9-84FF-4B0475EF34E4}"/>
              </a:ext>
            </a:extLst>
          </p:cNvPr>
          <p:cNvSpPr>
            <a:spLocks noGrp="1"/>
          </p:cNvSpPr>
          <p:nvPr>
            <p:ph type="dt" sz="half" idx="10"/>
          </p:nvPr>
        </p:nvSpPr>
        <p:spPr>
          <a:xfrm>
            <a:off x="7717536" y="6382512"/>
            <a:ext cx="2825496" cy="320040"/>
          </a:xfrm>
        </p:spPr>
        <p:txBody>
          <a:bodyPr>
            <a:normAutofit/>
          </a:bodyPr>
          <a:lstStyle/>
          <a:p>
            <a:pPr algn="r">
              <a:spcAft>
                <a:spcPts val="600"/>
              </a:spcAft>
            </a:pPr>
            <a:fld id="{9449CB1D-CD00-4050-B8A4-644DA77BCE48}" type="datetime1">
              <a:rPr lang="en-IE" sz="1000"/>
              <a:pPr algn="r">
                <a:spcAft>
                  <a:spcPts val="600"/>
                </a:spcAft>
              </a:pPr>
              <a:t>05/10/2020</a:t>
            </a:fld>
            <a:endParaRPr lang="en-IE" sz="1000"/>
          </a:p>
        </p:txBody>
      </p:sp>
      <p:sp>
        <p:nvSpPr>
          <p:cNvPr id="5" name="Slide Number Placeholder 4">
            <a:extLst>
              <a:ext uri="{FF2B5EF4-FFF2-40B4-BE49-F238E27FC236}">
                <a16:creationId xmlns:a16="http://schemas.microsoft.com/office/drawing/2014/main" id="{66969FD8-5BD9-45B5-9C8F-81C3F968A555}"/>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23</a:t>
            </a:fld>
            <a:endParaRPr lang="en-IE" sz="1000"/>
          </a:p>
        </p:txBody>
      </p:sp>
      <p:pic>
        <p:nvPicPr>
          <p:cNvPr id="9" name="Picture 8" descr="A picture containing light, small, standing, colorful&#10;&#10;Description automatically generated">
            <a:extLst>
              <a:ext uri="{FF2B5EF4-FFF2-40B4-BE49-F238E27FC236}">
                <a16:creationId xmlns:a16="http://schemas.microsoft.com/office/drawing/2014/main" id="{2918D895-1CF8-449F-9DA3-5BBC62744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572" y="2494450"/>
            <a:ext cx="2530506" cy="1617437"/>
          </a:xfrm>
          <a:prstGeom prst="rect">
            <a:avLst/>
          </a:prstGeom>
        </p:spPr>
      </p:pic>
      <p:pic>
        <p:nvPicPr>
          <p:cNvPr id="17" name="Picture 16" descr="A picture containing light, covered, lit, large&#10;&#10;Description automatically generated">
            <a:extLst>
              <a:ext uri="{FF2B5EF4-FFF2-40B4-BE49-F238E27FC236}">
                <a16:creationId xmlns:a16="http://schemas.microsoft.com/office/drawing/2014/main" id="{356B56D5-639D-4EA9-AD63-B016AFADA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579" y="2486035"/>
            <a:ext cx="2504336" cy="1625852"/>
          </a:xfrm>
          <a:prstGeom prst="rect">
            <a:avLst/>
          </a:prstGeom>
        </p:spPr>
      </p:pic>
      <p:pic>
        <p:nvPicPr>
          <p:cNvPr id="13" name="Picture 12">
            <a:extLst>
              <a:ext uri="{FF2B5EF4-FFF2-40B4-BE49-F238E27FC236}">
                <a16:creationId xmlns:a16="http://schemas.microsoft.com/office/drawing/2014/main" id="{0119D05F-FDF6-43A6-A249-AB2FD555CC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023" y="4272754"/>
            <a:ext cx="2517301" cy="1634269"/>
          </a:xfrm>
          <a:prstGeom prst="rect">
            <a:avLst/>
          </a:prstGeom>
        </p:spPr>
      </p:pic>
      <p:pic>
        <p:nvPicPr>
          <p:cNvPr id="7" name="Picture 6" descr="A close up of a logo&#10;&#10;Description automatically generated">
            <a:extLst>
              <a:ext uri="{FF2B5EF4-FFF2-40B4-BE49-F238E27FC236}">
                <a16:creationId xmlns:a16="http://schemas.microsoft.com/office/drawing/2014/main" id="{EBEDE5C0-5399-4BE2-9E77-4BC3181201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5019" y="4272754"/>
            <a:ext cx="2425042" cy="1634268"/>
          </a:xfrm>
          <a:prstGeom prst="rect">
            <a:avLst/>
          </a:prstGeom>
        </p:spPr>
      </p:pic>
    </p:spTree>
    <p:extLst>
      <p:ext uri="{BB962C8B-B14F-4D97-AF65-F5344CB8AC3E}">
        <p14:creationId xmlns:p14="http://schemas.microsoft.com/office/powerpoint/2010/main" val="331702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8830-025E-4156-B0A0-DDF1C068F104}"/>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Elliptic Envelop</a:t>
            </a:r>
            <a:endParaRPr lang="en-IE" sz="4000">
              <a:solidFill>
                <a:srgbClr val="FFFFFF"/>
              </a:solidFill>
            </a:endParaRPr>
          </a:p>
        </p:txBody>
      </p:sp>
      <p:sp>
        <p:nvSpPr>
          <p:cNvPr id="3" name="Content Placeholder 2">
            <a:extLst>
              <a:ext uri="{FF2B5EF4-FFF2-40B4-BE49-F238E27FC236}">
                <a16:creationId xmlns:a16="http://schemas.microsoft.com/office/drawing/2014/main" id="{5152D657-0E22-448F-A0E0-0F26AD1BEF2D}"/>
              </a:ext>
            </a:extLst>
          </p:cNvPr>
          <p:cNvSpPr>
            <a:spLocks noGrp="1"/>
          </p:cNvSpPr>
          <p:nvPr>
            <p:ph idx="1"/>
          </p:nvPr>
        </p:nvSpPr>
        <p:spPr>
          <a:xfrm>
            <a:off x="1424904" y="2543175"/>
            <a:ext cx="3385635" cy="3363846"/>
          </a:xfrm>
        </p:spPr>
        <p:txBody>
          <a:bodyPr anchor="ctr">
            <a:normAutofit fontScale="92500" lnSpcReduction="10000"/>
          </a:bodyPr>
          <a:lstStyle/>
          <a:p>
            <a:r>
              <a:rPr lang="en-US" sz="2000"/>
              <a:t>It will detect outliers based on gaussian distribution</a:t>
            </a:r>
          </a:p>
          <a:p>
            <a:r>
              <a:rPr lang="en-US" sz="2000"/>
              <a:t>It is basically dependent on contamination level as the name suggests it forms a elliptic circle.</a:t>
            </a:r>
          </a:p>
          <a:p>
            <a:r>
              <a:rPr lang="en-US" sz="2000" spc="75">
                <a:latin typeface="Arial"/>
                <a:cs typeface="Arial"/>
              </a:rPr>
              <a:t>if </a:t>
            </a:r>
            <a:r>
              <a:rPr lang="en-US" sz="2000" spc="30">
                <a:latin typeface="Arial"/>
                <a:cs typeface="Arial"/>
              </a:rPr>
              <a:t>the </a:t>
            </a:r>
            <a:r>
              <a:rPr lang="en-US" sz="2000" spc="10">
                <a:latin typeface="Arial"/>
                <a:cs typeface="Arial"/>
              </a:rPr>
              <a:t>data </a:t>
            </a:r>
            <a:r>
              <a:rPr lang="en-US" sz="2000" spc="30">
                <a:latin typeface="Arial"/>
                <a:cs typeface="Arial"/>
              </a:rPr>
              <a:t>had </a:t>
            </a:r>
            <a:r>
              <a:rPr lang="en-US" sz="2000" spc="-10">
                <a:latin typeface="Arial"/>
                <a:cs typeface="Arial"/>
              </a:rPr>
              <a:t>an </a:t>
            </a:r>
            <a:r>
              <a:rPr lang="en-US" sz="2000" spc="75">
                <a:latin typeface="Arial"/>
                <a:cs typeface="Arial"/>
              </a:rPr>
              <a:t>ordinary </a:t>
            </a:r>
            <a:r>
              <a:rPr lang="en-US" sz="2000" spc="70">
                <a:latin typeface="Arial"/>
                <a:cs typeface="Arial"/>
              </a:rPr>
              <a:t>distribution </a:t>
            </a:r>
            <a:r>
              <a:rPr lang="en-US" sz="2000" spc="75">
                <a:latin typeface="Arial"/>
                <a:cs typeface="Arial"/>
              </a:rPr>
              <a:t>it </a:t>
            </a:r>
            <a:r>
              <a:rPr lang="en-US" sz="2000" spc="30">
                <a:latin typeface="Arial"/>
                <a:cs typeface="Arial"/>
              </a:rPr>
              <a:t>envelops the </a:t>
            </a:r>
            <a:r>
              <a:rPr lang="en-US" sz="2000" spc="75">
                <a:latin typeface="Arial"/>
                <a:cs typeface="Arial"/>
              </a:rPr>
              <a:t>majority </a:t>
            </a:r>
            <a:r>
              <a:rPr lang="en-US" sz="2000" spc="25">
                <a:latin typeface="Arial"/>
                <a:cs typeface="Arial"/>
              </a:rPr>
              <a:t>of </a:t>
            </a:r>
            <a:r>
              <a:rPr lang="en-US" sz="2000" spc="30">
                <a:latin typeface="Arial"/>
                <a:cs typeface="Arial"/>
              </a:rPr>
              <a:t>the  </a:t>
            </a:r>
            <a:r>
              <a:rPr lang="en-US" sz="2000" spc="25">
                <a:latin typeface="Arial"/>
                <a:cs typeface="Arial"/>
              </a:rPr>
              <a:t>anomalies.</a:t>
            </a:r>
            <a:endParaRPr lang="en-US" sz="2000">
              <a:latin typeface="Arial"/>
              <a:cs typeface="Arial"/>
            </a:endParaRPr>
          </a:p>
          <a:p>
            <a:endParaRPr lang="en-IE" sz="2000"/>
          </a:p>
        </p:txBody>
      </p:sp>
      <p:sp>
        <p:nvSpPr>
          <p:cNvPr id="4" name="Date Placeholder 3">
            <a:extLst>
              <a:ext uri="{FF2B5EF4-FFF2-40B4-BE49-F238E27FC236}">
                <a16:creationId xmlns:a16="http://schemas.microsoft.com/office/drawing/2014/main" id="{82D7F6A8-FD94-41E5-8735-A8199E755910}"/>
              </a:ext>
            </a:extLst>
          </p:cNvPr>
          <p:cNvSpPr>
            <a:spLocks noGrp="1"/>
          </p:cNvSpPr>
          <p:nvPr>
            <p:ph type="dt" sz="half" idx="10"/>
          </p:nvPr>
        </p:nvSpPr>
        <p:spPr>
          <a:xfrm>
            <a:off x="7717536" y="6382512"/>
            <a:ext cx="2825496" cy="320040"/>
          </a:xfrm>
        </p:spPr>
        <p:txBody>
          <a:bodyPr>
            <a:normAutofit/>
          </a:bodyPr>
          <a:lstStyle/>
          <a:p>
            <a:pPr algn="r">
              <a:spcAft>
                <a:spcPts val="600"/>
              </a:spcAft>
            </a:pPr>
            <a:fld id="{9449CB1D-CD00-4050-B8A4-644DA77BCE48}" type="datetime1">
              <a:rPr lang="en-IE" sz="1000"/>
              <a:pPr algn="r">
                <a:spcAft>
                  <a:spcPts val="600"/>
                </a:spcAft>
              </a:pPr>
              <a:t>05/10/2020</a:t>
            </a:fld>
            <a:endParaRPr lang="en-IE" sz="1000"/>
          </a:p>
        </p:txBody>
      </p:sp>
      <p:sp>
        <p:nvSpPr>
          <p:cNvPr id="5" name="Slide Number Placeholder 4">
            <a:extLst>
              <a:ext uri="{FF2B5EF4-FFF2-40B4-BE49-F238E27FC236}">
                <a16:creationId xmlns:a16="http://schemas.microsoft.com/office/drawing/2014/main" id="{22DE4CF9-5A71-4CCE-8F28-FC67FA61C5BA}"/>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24</a:t>
            </a:fld>
            <a:endParaRPr lang="en-IE" sz="1000"/>
          </a:p>
        </p:txBody>
      </p:sp>
      <p:pic>
        <p:nvPicPr>
          <p:cNvPr id="9" name="Picture 8" descr="A picture containing light, small, colorful, standing&#10;&#10;Description automatically generated">
            <a:extLst>
              <a:ext uri="{FF2B5EF4-FFF2-40B4-BE49-F238E27FC236}">
                <a16:creationId xmlns:a16="http://schemas.microsoft.com/office/drawing/2014/main" id="{05487CB1-DC47-4D15-8A89-FB22B126B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572" y="2494450"/>
            <a:ext cx="2530506" cy="1617437"/>
          </a:xfrm>
          <a:prstGeom prst="rect">
            <a:avLst/>
          </a:prstGeom>
        </p:spPr>
      </p:pic>
      <p:pic>
        <p:nvPicPr>
          <p:cNvPr id="16" name="Picture 15" descr="A picture containing clock&#10;&#10;Description automatically generated">
            <a:extLst>
              <a:ext uri="{FF2B5EF4-FFF2-40B4-BE49-F238E27FC236}">
                <a16:creationId xmlns:a16="http://schemas.microsoft.com/office/drawing/2014/main" id="{88B6B791-AF07-487E-96ED-809ED1CBD5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579" y="2486035"/>
            <a:ext cx="2504336" cy="1625852"/>
          </a:xfrm>
          <a:prstGeom prst="rect">
            <a:avLst/>
          </a:prstGeom>
        </p:spPr>
      </p:pic>
      <p:pic>
        <p:nvPicPr>
          <p:cNvPr id="18" name="Picture 17" descr="A picture containing light&#10;&#10;Description automatically generated">
            <a:extLst>
              <a:ext uri="{FF2B5EF4-FFF2-40B4-BE49-F238E27FC236}">
                <a16:creationId xmlns:a16="http://schemas.microsoft.com/office/drawing/2014/main" id="{9BB32E2D-78C7-41BC-8529-5DDCE7BB9D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023" y="4272754"/>
            <a:ext cx="2517301" cy="1634269"/>
          </a:xfrm>
          <a:prstGeom prst="rect">
            <a:avLst/>
          </a:prstGeom>
        </p:spPr>
      </p:pic>
      <p:pic>
        <p:nvPicPr>
          <p:cNvPr id="7" name="Picture 6" descr="A picture containing food&#10;&#10;Description automatically generated">
            <a:extLst>
              <a:ext uri="{FF2B5EF4-FFF2-40B4-BE49-F238E27FC236}">
                <a16:creationId xmlns:a16="http://schemas.microsoft.com/office/drawing/2014/main" id="{02B8BAD8-FDF4-4F9E-A8A8-2797C63C09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5019" y="4272754"/>
            <a:ext cx="2425042" cy="1634268"/>
          </a:xfrm>
          <a:prstGeom prst="rect">
            <a:avLst/>
          </a:prstGeom>
        </p:spPr>
      </p:pic>
    </p:spTree>
    <p:extLst>
      <p:ext uri="{BB962C8B-B14F-4D97-AF65-F5344CB8AC3E}">
        <p14:creationId xmlns:p14="http://schemas.microsoft.com/office/powerpoint/2010/main" val="1589737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D359-B0CD-411A-9BCB-640725AC76EE}"/>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LOCAL OUTLIER FACTOR</a:t>
            </a:r>
            <a:endParaRPr lang="en-IE" sz="4000">
              <a:solidFill>
                <a:srgbClr val="FFFFFF"/>
              </a:solidFill>
            </a:endParaRPr>
          </a:p>
        </p:txBody>
      </p:sp>
      <p:sp>
        <p:nvSpPr>
          <p:cNvPr id="3" name="Content Placeholder 2">
            <a:extLst>
              <a:ext uri="{FF2B5EF4-FFF2-40B4-BE49-F238E27FC236}">
                <a16:creationId xmlns:a16="http://schemas.microsoft.com/office/drawing/2014/main" id="{784C26B7-F76B-4B39-AD26-EA7D3B969E64}"/>
              </a:ext>
            </a:extLst>
          </p:cNvPr>
          <p:cNvSpPr>
            <a:spLocks noGrp="1"/>
          </p:cNvSpPr>
          <p:nvPr>
            <p:ph idx="1"/>
          </p:nvPr>
        </p:nvSpPr>
        <p:spPr>
          <a:xfrm>
            <a:off x="1424904" y="2543175"/>
            <a:ext cx="3385635" cy="3363846"/>
          </a:xfrm>
        </p:spPr>
        <p:txBody>
          <a:bodyPr anchor="ctr">
            <a:normAutofit/>
          </a:bodyPr>
          <a:lstStyle/>
          <a:p>
            <a:r>
              <a:rPr lang="en-US" sz="1400"/>
              <a:t>Lof is density based approach which mainly depends on nearest neighbours</a:t>
            </a:r>
          </a:p>
          <a:p>
            <a:pPr marL="12700">
              <a:spcBef>
                <a:spcPts val="100"/>
              </a:spcBef>
            </a:pPr>
            <a:r>
              <a:rPr lang="en-US" sz="1400" spc="50">
                <a:cs typeface="Arial"/>
              </a:rPr>
              <a:t>It</a:t>
            </a:r>
            <a:r>
              <a:rPr lang="en-US" sz="1400" spc="-25">
                <a:cs typeface="Arial"/>
              </a:rPr>
              <a:t> </a:t>
            </a:r>
            <a:r>
              <a:rPr lang="en-US" sz="1400">
                <a:cs typeface="Arial"/>
              </a:rPr>
              <a:t>scores</a:t>
            </a:r>
            <a:r>
              <a:rPr lang="en-US" sz="1400" spc="-25">
                <a:cs typeface="Arial"/>
              </a:rPr>
              <a:t> </a:t>
            </a:r>
            <a:r>
              <a:rPr lang="en-US" sz="1400" spc="10">
                <a:cs typeface="Arial"/>
              </a:rPr>
              <a:t>each</a:t>
            </a:r>
            <a:r>
              <a:rPr lang="en-US" sz="1400" spc="-35">
                <a:cs typeface="Arial"/>
              </a:rPr>
              <a:t> </a:t>
            </a:r>
            <a:r>
              <a:rPr lang="en-US" sz="1400" spc="65">
                <a:cs typeface="Arial"/>
              </a:rPr>
              <a:t>point</a:t>
            </a:r>
            <a:r>
              <a:rPr lang="en-US" sz="1400" spc="-20">
                <a:cs typeface="Arial"/>
              </a:rPr>
              <a:t> </a:t>
            </a:r>
            <a:r>
              <a:rPr lang="en-US" sz="1400" spc="100">
                <a:cs typeface="Arial"/>
              </a:rPr>
              <a:t>by</a:t>
            </a:r>
            <a:r>
              <a:rPr lang="en-US" sz="1400" spc="-25">
                <a:cs typeface="Arial"/>
              </a:rPr>
              <a:t> </a:t>
            </a:r>
            <a:r>
              <a:rPr lang="en-US" sz="1400" spc="65">
                <a:cs typeface="Arial"/>
              </a:rPr>
              <a:t>computing</a:t>
            </a:r>
            <a:r>
              <a:rPr lang="en-US" sz="1400" spc="-20">
                <a:cs typeface="Arial"/>
              </a:rPr>
              <a:t> </a:t>
            </a:r>
            <a:r>
              <a:rPr lang="en-US" sz="1400" spc="30">
                <a:cs typeface="Arial"/>
              </a:rPr>
              <a:t>the</a:t>
            </a:r>
            <a:r>
              <a:rPr lang="en-US" sz="1400" spc="-20">
                <a:cs typeface="Arial"/>
              </a:rPr>
              <a:t> </a:t>
            </a:r>
            <a:r>
              <a:rPr lang="en-US" sz="1400" spc="50">
                <a:cs typeface="Arial"/>
              </a:rPr>
              <a:t>ratio</a:t>
            </a:r>
            <a:r>
              <a:rPr lang="en-US" sz="1400" spc="-30">
                <a:cs typeface="Arial"/>
              </a:rPr>
              <a:t> </a:t>
            </a:r>
            <a:r>
              <a:rPr lang="en-US" sz="1400" spc="25">
                <a:cs typeface="Arial"/>
              </a:rPr>
              <a:t>of</a:t>
            </a:r>
            <a:r>
              <a:rPr lang="en-US" sz="1400" spc="-15">
                <a:cs typeface="Arial"/>
              </a:rPr>
              <a:t> </a:t>
            </a:r>
            <a:r>
              <a:rPr lang="en-US" sz="1400" spc="30">
                <a:cs typeface="Arial"/>
              </a:rPr>
              <a:t>the</a:t>
            </a:r>
            <a:r>
              <a:rPr lang="en-US" sz="1400" spc="-20">
                <a:cs typeface="Arial"/>
              </a:rPr>
              <a:t> </a:t>
            </a:r>
            <a:r>
              <a:rPr lang="en-US" sz="1400" spc="20">
                <a:cs typeface="Arial"/>
              </a:rPr>
              <a:t>average</a:t>
            </a:r>
            <a:r>
              <a:rPr lang="en-US" sz="1400" spc="-30">
                <a:cs typeface="Arial"/>
              </a:rPr>
              <a:t> </a:t>
            </a:r>
            <a:r>
              <a:rPr lang="en-US" sz="1400" spc="40">
                <a:cs typeface="Arial"/>
              </a:rPr>
              <a:t>densities</a:t>
            </a:r>
            <a:r>
              <a:rPr lang="en-US" sz="1400" spc="-10">
                <a:cs typeface="Arial"/>
              </a:rPr>
              <a:t> </a:t>
            </a:r>
            <a:r>
              <a:rPr lang="en-US" sz="1400" spc="25">
                <a:cs typeface="Arial"/>
              </a:rPr>
              <a:t>of</a:t>
            </a:r>
            <a:r>
              <a:rPr lang="en-US" sz="1400" spc="-15">
                <a:cs typeface="Arial"/>
              </a:rPr>
              <a:t> </a:t>
            </a:r>
            <a:r>
              <a:rPr lang="en-US" sz="1400" spc="30">
                <a:cs typeface="Arial"/>
              </a:rPr>
              <a:t>the</a:t>
            </a:r>
            <a:r>
              <a:rPr lang="en-US" sz="1400">
                <a:cs typeface="Arial"/>
              </a:rPr>
              <a:t> </a:t>
            </a:r>
            <a:r>
              <a:rPr lang="en-US" sz="1400" spc="45">
                <a:cs typeface="Arial"/>
              </a:rPr>
              <a:t>points</a:t>
            </a:r>
          </a:p>
          <a:p>
            <a:pPr marL="12700">
              <a:spcBef>
                <a:spcPts val="100"/>
              </a:spcBef>
            </a:pPr>
            <a:r>
              <a:rPr lang="en-US" sz="1400" spc="15">
                <a:cs typeface="Arial"/>
              </a:rPr>
              <a:t>Local</a:t>
            </a:r>
            <a:r>
              <a:rPr lang="en-US" sz="1400" spc="-45">
                <a:cs typeface="Arial"/>
              </a:rPr>
              <a:t> </a:t>
            </a:r>
            <a:r>
              <a:rPr lang="en-US" sz="1400" spc="70">
                <a:cs typeface="Arial"/>
              </a:rPr>
              <a:t>outlier</a:t>
            </a:r>
            <a:r>
              <a:rPr lang="en-US" sz="1400" spc="-25">
                <a:cs typeface="Arial"/>
              </a:rPr>
              <a:t> </a:t>
            </a:r>
            <a:r>
              <a:rPr lang="en-US" sz="1400" spc="40">
                <a:cs typeface="Arial"/>
              </a:rPr>
              <a:t>factor</a:t>
            </a:r>
            <a:r>
              <a:rPr lang="en-US" sz="1400" spc="-35">
                <a:cs typeface="Arial"/>
              </a:rPr>
              <a:t> </a:t>
            </a:r>
            <a:r>
              <a:rPr lang="en-US" sz="1400" spc="20">
                <a:cs typeface="Arial"/>
              </a:rPr>
              <a:t>calculates</a:t>
            </a:r>
            <a:r>
              <a:rPr lang="en-US" sz="1400" spc="-50">
                <a:cs typeface="Arial"/>
              </a:rPr>
              <a:t> </a:t>
            </a:r>
            <a:r>
              <a:rPr lang="en-US" sz="1400" spc="-10">
                <a:cs typeface="Arial"/>
              </a:rPr>
              <a:t>an</a:t>
            </a:r>
            <a:r>
              <a:rPr lang="en-US" sz="1400" spc="-45">
                <a:cs typeface="Arial"/>
              </a:rPr>
              <a:t> </a:t>
            </a:r>
            <a:r>
              <a:rPr lang="en-US" sz="1400" spc="30">
                <a:cs typeface="Arial"/>
              </a:rPr>
              <a:t>anomaly</a:t>
            </a:r>
            <a:r>
              <a:rPr lang="en-US" sz="1400" spc="-45">
                <a:cs typeface="Arial"/>
              </a:rPr>
              <a:t> </a:t>
            </a:r>
            <a:r>
              <a:rPr lang="en-US" sz="1400" spc="15">
                <a:cs typeface="Arial"/>
              </a:rPr>
              <a:t>score</a:t>
            </a:r>
            <a:r>
              <a:rPr lang="en-US" sz="1400" spc="-40">
                <a:cs typeface="Arial"/>
              </a:rPr>
              <a:t> </a:t>
            </a:r>
            <a:r>
              <a:rPr lang="en-US" sz="1400" spc="100">
                <a:cs typeface="Arial"/>
              </a:rPr>
              <a:t>by</a:t>
            </a:r>
            <a:r>
              <a:rPr lang="en-US" sz="1400" spc="-45">
                <a:cs typeface="Arial"/>
              </a:rPr>
              <a:t> </a:t>
            </a:r>
            <a:r>
              <a:rPr lang="en-US" sz="1400" spc="40">
                <a:cs typeface="Arial"/>
              </a:rPr>
              <a:t>using</a:t>
            </a:r>
            <a:r>
              <a:rPr lang="en-US" sz="1400" spc="-40">
                <a:cs typeface="Arial"/>
              </a:rPr>
              <a:t> </a:t>
            </a:r>
            <a:r>
              <a:rPr lang="en-US" sz="1400" spc="30">
                <a:cs typeface="Arial"/>
              </a:rPr>
              <a:t>the</a:t>
            </a:r>
            <a:r>
              <a:rPr lang="en-US" sz="1400" spc="-45">
                <a:cs typeface="Arial"/>
              </a:rPr>
              <a:t> </a:t>
            </a:r>
            <a:r>
              <a:rPr lang="en-US" sz="1400" spc="50">
                <a:cs typeface="Arial"/>
              </a:rPr>
              <a:t>local</a:t>
            </a:r>
            <a:r>
              <a:rPr lang="en-US" sz="1400" spc="-35">
                <a:cs typeface="Arial"/>
              </a:rPr>
              <a:t> </a:t>
            </a:r>
            <a:r>
              <a:rPr lang="en-US" sz="1400" spc="55">
                <a:cs typeface="Arial"/>
              </a:rPr>
              <a:t>density  </a:t>
            </a:r>
            <a:r>
              <a:rPr lang="en-US" sz="1400" spc="25">
                <a:cs typeface="Arial"/>
              </a:rPr>
              <a:t>of </a:t>
            </a:r>
            <a:r>
              <a:rPr lang="en-US" sz="1400" spc="5">
                <a:cs typeface="Arial"/>
              </a:rPr>
              <a:t>each </a:t>
            </a:r>
            <a:r>
              <a:rPr lang="en-US" sz="1400" spc="30">
                <a:cs typeface="Arial"/>
              </a:rPr>
              <a:t>sample </a:t>
            </a:r>
            <a:r>
              <a:rPr lang="en-US" sz="1400" spc="65">
                <a:cs typeface="Arial"/>
              </a:rPr>
              <a:t>point with </a:t>
            </a:r>
            <a:r>
              <a:rPr lang="en-US" sz="1400" spc="35">
                <a:cs typeface="Arial"/>
              </a:rPr>
              <a:t>respect </a:t>
            </a:r>
            <a:r>
              <a:rPr lang="en-US" sz="1400" spc="30">
                <a:cs typeface="Arial"/>
              </a:rPr>
              <a:t>to the </a:t>
            </a:r>
            <a:r>
              <a:rPr lang="en-US" sz="1400" spc="40">
                <a:cs typeface="Arial"/>
              </a:rPr>
              <a:t>points </a:t>
            </a:r>
            <a:r>
              <a:rPr lang="en-US" sz="1400" spc="75">
                <a:cs typeface="Arial"/>
              </a:rPr>
              <a:t>in </a:t>
            </a:r>
            <a:r>
              <a:rPr lang="en-US" sz="1400" spc="30">
                <a:cs typeface="Arial"/>
              </a:rPr>
              <a:t>its encompassing  </a:t>
            </a:r>
            <a:r>
              <a:rPr lang="en-US" sz="1400" spc="65">
                <a:cs typeface="Arial"/>
              </a:rPr>
              <a:t>neighbourhood</a:t>
            </a:r>
            <a:endParaRPr lang="en-US" sz="1400">
              <a:cs typeface="Arial"/>
            </a:endParaRPr>
          </a:p>
          <a:p>
            <a:pPr marL="12700">
              <a:spcBef>
                <a:spcPts val="100"/>
              </a:spcBef>
            </a:pPr>
            <a:r>
              <a:rPr lang="en-US" sz="1400" spc="-5">
                <a:cs typeface="Arial"/>
              </a:rPr>
              <a:t>Lof </a:t>
            </a:r>
            <a:r>
              <a:rPr lang="en-US" sz="1400" spc="30">
                <a:cs typeface="Arial"/>
              </a:rPr>
              <a:t>value </a:t>
            </a:r>
            <a:r>
              <a:rPr lang="en-US" sz="1400" spc="25">
                <a:cs typeface="Arial"/>
              </a:rPr>
              <a:t>of </a:t>
            </a:r>
            <a:r>
              <a:rPr lang="en-US" sz="1400" spc="-5">
                <a:cs typeface="Arial"/>
              </a:rPr>
              <a:t>less </a:t>
            </a:r>
            <a:r>
              <a:rPr lang="en-US" sz="1400" spc="10">
                <a:cs typeface="Arial"/>
              </a:rPr>
              <a:t>than </a:t>
            </a:r>
            <a:r>
              <a:rPr lang="en-US" sz="1400" spc="-30">
                <a:cs typeface="Arial"/>
              </a:rPr>
              <a:t>1 </a:t>
            </a:r>
            <a:r>
              <a:rPr lang="en-US" sz="1400" spc="25">
                <a:cs typeface="Arial"/>
              </a:rPr>
              <a:t>is </a:t>
            </a:r>
            <a:r>
              <a:rPr lang="en-US" sz="1400" spc="30">
                <a:cs typeface="Arial"/>
              </a:rPr>
              <a:t>the </a:t>
            </a:r>
            <a:r>
              <a:rPr lang="en-US" sz="1400" spc="65">
                <a:cs typeface="Arial"/>
              </a:rPr>
              <a:t>indicator </a:t>
            </a:r>
            <a:r>
              <a:rPr lang="en-US" sz="1400" spc="10">
                <a:cs typeface="Arial"/>
              </a:rPr>
              <a:t>that </a:t>
            </a:r>
            <a:r>
              <a:rPr lang="en-US" sz="1400" spc="30">
                <a:cs typeface="Arial"/>
              </a:rPr>
              <a:t>the </a:t>
            </a:r>
            <a:r>
              <a:rPr lang="en-US" sz="1400" spc="45">
                <a:cs typeface="Arial"/>
              </a:rPr>
              <a:t>observation </a:t>
            </a:r>
            <a:r>
              <a:rPr lang="en-US" sz="1400" spc="25">
                <a:cs typeface="Arial"/>
              </a:rPr>
              <a:t>is </a:t>
            </a:r>
            <a:r>
              <a:rPr lang="en-US" sz="1400" spc="30">
                <a:cs typeface="Arial"/>
              </a:rPr>
              <a:t>not </a:t>
            </a:r>
            <a:r>
              <a:rPr lang="en-US" sz="1400" spc="-10">
                <a:cs typeface="Arial"/>
              </a:rPr>
              <a:t>an  </a:t>
            </a:r>
            <a:r>
              <a:rPr lang="en-US" sz="1400" spc="70">
                <a:cs typeface="Arial"/>
              </a:rPr>
              <a:t>outlier</a:t>
            </a:r>
            <a:r>
              <a:rPr lang="en-US" sz="1400" spc="-35">
                <a:cs typeface="Arial"/>
              </a:rPr>
              <a:t> </a:t>
            </a:r>
            <a:r>
              <a:rPr lang="en-US" sz="1400" spc="70">
                <a:cs typeface="Arial"/>
              </a:rPr>
              <a:t>while</a:t>
            </a:r>
            <a:r>
              <a:rPr lang="en-US" sz="1400" spc="-50">
                <a:cs typeface="Arial"/>
              </a:rPr>
              <a:t> a</a:t>
            </a:r>
            <a:r>
              <a:rPr lang="en-US" sz="1400" spc="-55">
                <a:cs typeface="Arial"/>
              </a:rPr>
              <a:t> </a:t>
            </a:r>
            <a:r>
              <a:rPr lang="en-US" sz="1400" spc="30">
                <a:cs typeface="Arial"/>
              </a:rPr>
              <a:t>value</a:t>
            </a:r>
            <a:r>
              <a:rPr lang="en-US" sz="1400" spc="-60">
                <a:cs typeface="Arial"/>
              </a:rPr>
              <a:t> </a:t>
            </a:r>
            <a:r>
              <a:rPr lang="en-US" sz="1400" spc="55">
                <a:cs typeface="Arial"/>
              </a:rPr>
              <a:t>greater</a:t>
            </a:r>
            <a:r>
              <a:rPr lang="en-US" sz="1400" spc="-60">
                <a:cs typeface="Arial"/>
              </a:rPr>
              <a:t> </a:t>
            </a:r>
            <a:r>
              <a:rPr lang="en-US" sz="1400" spc="10">
                <a:cs typeface="Arial"/>
              </a:rPr>
              <a:t>than</a:t>
            </a:r>
            <a:r>
              <a:rPr lang="en-US" sz="1400" spc="-55">
                <a:cs typeface="Arial"/>
              </a:rPr>
              <a:t> </a:t>
            </a:r>
            <a:r>
              <a:rPr lang="en-US" sz="1400" spc="-30">
                <a:cs typeface="Arial"/>
              </a:rPr>
              <a:t>1</a:t>
            </a:r>
            <a:r>
              <a:rPr lang="en-US" sz="1400" spc="-50">
                <a:cs typeface="Arial"/>
              </a:rPr>
              <a:t> </a:t>
            </a:r>
            <a:r>
              <a:rPr lang="en-US" sz="1400" spc="40">
                <a:cs typeface="Arial"/>
              </a:rPr>
              <a:t>indicates</a:t>
            </a:r>
            <a:r>
              <a:rPr lang="en-US" sz="1400" spc="-65">
                <a:cs typeface="Arial"/>
              </a:rPr>
              <a:t> </a:t>
            </a:r>
            <a:r>
              <a:rPr lang="en-US" sz="1400" spc="-50">
                <a:cs typeface="Arial"/>
              </a:rPr>
              <a:t>a</a:t>
            </a:r>
            <a:r>
              <a:rPr lang="en-US" sz="1400" spc="-55">
                <a:cs typeface="Arial"/>
              </a:rPr>
              <a:t> </a:t>
            </a:r>
            <a:r>
              <a:rPr lang="en-US" sz="1400" spc="50">
                <a:cs typeface="Arial"/>
              </a:rPr>
              <a:t>outlier.</a:t>
            </a:r>
            <a:endParaRPr lang="en-US" sz="1400">
              <a:cs typeface="Arial"/>
            </a:endParaRPr>
          </a:p>
          <a:p>
            <a:pPr marL="12700">
              <a:spcBef>
                <a:spcPts val="100"/>
              </a:spcBef>
            </a:pPr>
            <a:endParaRPr lang="en-US" sz="1400">
              <a:latin typeface="Arial"/>
              <a:cs typeface="Arial"/>
            </a:endParaRPr>
          </a:p>
        </p:txBody>
      </p:sp>
      <p:sp>
        <p:nvSpPr>
          <p:cNvPr id="4" name="Date Placeholder 3">
            <a:extLst>
              <a:ext uri="{FF2B5EF4-FFF2-40B4-BE49-F238E27FC236}">
                <a16:creationId xmlns:a16="http://schemas.microsoft.com/office/drawing/2014/main" id="{C25D2278-5BB5-45E2-9BD8-C4B68E03FD9E}"/>
              </a:ext>
            </a:extLst>
          </p:cNvPr>
          <p:cNvSpPr>
            <a:spLocks noGrp="1"/>
          </p:cNvSpPr>
          <p:nvPr>
            <p:ph type="dt" sz="half" idx="10"/>
          </p:nvPr>
        </p:nvSpPr>
        <p:spPr>
          <a:xfrm>
            <a:off x="7717536" y="6382512"/>
            <a:ext cx="2825496" cy="320040"/>
          </a:xfrm>
        </p:spPr>
        <p:txBody>
          <a:bodyPr>
            <a:normAutofit/>
          </a:bodyPr>
          <a:lstStyle/>
          <a:p>
            <a:pPr algn="r">
              <a:spcAft>
                <a:spcPts val="600"/>
              </a:spcAft>
            </a:pPr>
            <a:fld id="{9449CB1D-CD00-4050-B8A4-644DA77BCE48}" type="datetime1">
              <a:rPr lang="en-IE" sz="1000"/>
              <a:pPr algn="r">
                <a:spcAft>
                  <a:spcPts val="600"/>
                </a:spcAft>
              </a:pPr>
              <a:t>05/10/2020</a:t>
            </a:fld>
            <a:endParaRPr lang="en-IE" sz="1000"/>
          </a:p>
        </p:txBody>
      </p:sp>
      <p:sp>
        <p:nvSpPr>
          <p:cNvPr id="5" name="Slide Number Placeholder 4">
            <a:extLst>
              <a:ext uri="{FF2B5EF4-FFF2-40B4-BE49-F238E27FC236}">
                <a16:creationId xmlns:a16="http://schemas.microsoft.com/office/drawing/2014/main" id="{30B361E1-36DE-45C6-9877-903356432A64}"/>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25</a:t>
            </a:fld>
            <a:endParaRPr lang="en-IE" sz="1000"/>
          </a:p>
        </p:txBody>
      </p:sp>
      <p:pic>
        <p:nvPicPr>
          <p:cNvPr id="9" name="Picture 8" descr="A picture containing light, colorful, blue, standing&#10;&#10;Description automatically generated">
            <a:extLst>
              <a:ext uri="{FF2B5EF4-FFF2-40B4-BE49-F238E27FC236}">
                <a16:creationId xmlns:a16="http://schemas.microsoft.com/office/drawing/2014/main" id="{4B7A60E8-7E94-4CFF-85F4-D4BAC17F9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6572" y="2494450"/>
            <a:ext cx="2530506" cy="1617437"/>
          </a:xfrm>
          <a:prstGeom prst="rect">
            <a:avLst/>
          </a:prstGeom>
        </p:spPr>
      </p:pic>
      <p:pic>
        <p:nvPicPr>
          <p:cNvPr id="18" name="Picture 17" descr="A close up of a logo&#10;&#10;Description automatically generated">
            <a:extLst>
              <a:ext uri="{FF2B5EF4-FFF2-40B4-BE49-F238E27FC236}">
                <a16:creationId xmlns:a16="http://schemas.microsoft.com/office/drawing/2014/main" id="{462DE77A-7D23-43FD-AD98-1DC83C787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3579" y="2486035"/>
            <a:ext cx="2504336" cy="1625852"/>
          </a:xfrm>
          <a:prstGeom prst="rect">
            <a:avLst/>
          </a:prstGeom>
        </p:spPr>
      </p:pic>
      <p:pic>
        <p:nvPicPr>
          <p:cNvPr id="16" name="Picture 15" descr="A close up of a logo&#10;&#10;Description automatically generated">
            <a:extLst>
              <a:ext uri="{FF2B5EF4-FFF2-40B4-BE49-F238E27FC236}">
                <a16:creationId xmlns:a16="http://schemas.microsoft.com/office/drawing/2014/main" id="{C72521BB-1683-4FE0-86AC-B913A3115A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5023" y="4272754"/>
            <a:ext cx="2517301" cy="1634269"/>
          </a:xfrm>
          <a:prstGeom prst="rect">
            <a:avLst/>
          </a:prstGeom>
        </p:spPr>
      </p:pic>
      <p:pic>
        <p:nvPicPr>
          <p:cNvPr id="7" name="Picture 6" descr="A close up of a colorful background&#10;&#10;Description automatically generated">
            <a:extLst>
              <a:ext uri="{FF2B5EF4-FFF2-40B4-BE49-F238E27FC236}">
                <a16:creationId xmlns:a16="http://schemas.microsoft.com/office/drawing/2014/main" id="{D5F6AE54-0836-4F84-8598-0F6B4CCDB4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5019" y="4272754"/>
            <a:ext cx="2425042" cy="1634268"/>
          </a:xfrm>
          <a:prstGeom prst="rect">
            <a:avLst/>
          </a:prstGeom>
        </p:spPr>
      </p:pic>
    </p:spTree>
    <p:extLst>
      <p:ext uri="{BB962C8B-B14F-4D97-AF65-F5344CB8AC3E}">
        <p14:creationId xmlns:p14="http://schemas.microsoft.com/office/powerpoint/2010/main" val="2481122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62B12-FB18-4DEF-896E-FB849F06BE90}"/>
              </a:ext>
            </a:extLst>
          </p:cNvPr>
          <p:cNvSpPr>
            <a:spLocks noGrp="1"/>
          </p:cNvSpPr>
          <p:nvPr>
            <p:ph type="title"/>
          </p:nvPr>
        </p:nvSpPr>
        <p:spPr>
          <a:xfrm>
            <a:off x="643467" y="640080"/>
            <a:ext cx="3096427" cy="5613236"/>
          </a:xfrm>
        </p:spPr>
        <p:txBody>
          <a:bodyPr anchor="ctr">
            <a:normAutofit/>
          </a:bodyPr>
          <a:lstStyle/>
          <a:p>
            <a:r>
              <a:rPr lang="en-US">
                <a:solidFill>
                  <a:srgbClr val="FFFFFF"/>
                </a:solidFill>
              </a:rPr>
              <a:t>VALIDATION PART</a:t>
            </a:r>
            <a:endParaRPr lang="en-IE">
              <a:solidFill>
                <a:srgbClr val="FFFFFF"/>
              </a:solidFill>
            </a:endParaRPr>
          </a:p>
        </p:txBody>
      </p:sp>
      <p:sp>
        <p:nvSpPr>
          <p:cNvPr id="3" name="Content Placeholder 2">
            <a:extLst>
              <a:ext uri="{FF2B5EF4-FFF2-40B4-BE49-F238E27FC236}">
                <a16:creationId xmlns:a16="http://schemas.microsoft.com/office/drawing/2014/main" id="{93C37B94-0915-4EB4-9BDD-D0BCF4CC7615}"/>
              </a:ext>
            </a:extLst>
          </p:cNvPr>
          <p:cNvSpPr>
            <a:spLocks noGrp="1"/>
          </p:cNvSpPr>
          <p:nvPr>
            <p:ph idx="1"/>
          </p:nvPr>
        </p:nvSpPr>
        <p:spPr>
          <a:xfrm>
            <a:off x="4699818" y="640082"/>
            <a:ext cx="6848715" cy="2484884"/>
          </a:xfrm>
        </p:spPr>
        <p:txBody>
          <a:bodyPr anchor="ctr">
            <a:normAutofit/>
          </a:bodyPr>
          <a:lstStyle/>
          <a:p>
            <a:r>
              <a:rPr lang="en-US" sz="2000"/>
              <a:t>Basically the data which have done analysis is unlabeled data so what I have done for evaluating one model based on accuracy or whatever it is I calculated anomaly manually by using inter quantile method.</a:t>
            </a:r>
          </a:p>
          <a:p>
            <a:endParaRPr lang="en-IE" sz="2000"/>
          </a:p>
        </p:txBody>
      </p:sp>
      <p:sp>
        <p:nvSpPr>
          <p:cNvPr id="4" name="Date Placeholder 3">
            <a:extLst>
              <a:ext uri="{FF2B5EF4-FFF2-40B4-BE49-F238E27FC236}">
                <a16:creationId xmlns:a16="http://schemas.microsoft.com/office/drawing/2014/main" id="{CC1F7BAA-C02C-4A47-A7A0-18FDE9B85EE7}"/>
              </a:ext>
            </a:extLst>
          </p:cNvPr>
          <p:cNvSpPr>
            <a:spLocks noGrp="1"/>
          </p:cNvSpPr>
          <p:nvPr>
            <p:ph type="dt" sz="half" idx="10"/>
          </p:nvPr>
        </p:nvSpPr>
        <p:spPr>
          <a:xfrm>
            <a:off x="643467" y="6356350"/>
            <a:ext cx="2937933" cy="365125"/>
          </a:xfrm>
        </p:spPr>
        <p:txBody>
          <a:bodyPr>
            <a:normAutofit/>
          </a:bodyPr>
          <a:lstStyle/>
          <a:p>
            <a:pPr>
              <a:spcAft>
                <a:spcPts val="600"/>
              </a:spcAft>
            </a:pPr>
            <a:fld id="{9449CB1D-CD00-4050-B8A4-644DA77BCE48}" type="datetime1">
              <a:rPr lang="en-IE">
                <a:solidFill>
                  <a:srgbClr val="FFFFFF">
                    <a:alpha val="80000"/>
                  </a:srgbClr>
                </a:solidFill>
              </a:rPr>
              <a:pPr>
                <a:spcAft>
                  <a:spcPts val="600"/>
                </a:spcAft>
              </a:pPr>
              <a:t>05/10/2020</a:t>
            </a:fld>
            <a:endParaRPr lang="en-IE">
              <a:solidFill>
                <a:srgbClr val="FFFFFF">
                  <a:alpha val="80000"/>
                </a:srgbClr>
              </a:solidFill>
            </a:endParaRPr>
          </a:p>
        </p:txBody>
      </p:sp>
      <p:sp>
        <p:nvSpPr>
          <p:cNvPr id="5" name="Slide Number Placeholder 4">
            <a:extLst>
              <a:ext uri="{FF2B5EF4-FFF2-40B4-BE49-F238E27FC236}">
                <a16:creationId xmlns:a16="http://schemas.microsoft.com/office/drawing/2014/main" id="{12DCC13A-B65A-4470-8BA8-39B49E2EA41C}"/>
              </a:ext>
            </a:extLst>
          </p:cNvPr>
          <p:cNvSpPr>
            <a:spLocks noGrp="1"/>
          </p:cNvSpPr>
          <p:nvPr>
            <p:ph type="sldNum" sz="quarter" idx="12"/>
          </p:nvPr>
        </p:nvSpPr>
        <p:spPr>
          <a:xfrm>
            <a:off x="10534650" y="6356350"/>
            <a:ext cx="819150" cy="365125"/>
          </a:xfrm>
        </p:spPr>
        <p:txBody>
          <a:bodyPr>
            <a:normAutofit fontScale="77500" lnSpcReduction="20000"/>
          </a:bodyPr>
          <a:lstStyle/>
          <a:p>
            <a:pPr>
              <a:spcAft>
                <a:spcPts val="600"/>
              </a:spcAft>
            </a:pPr>
            <a:fld id="{87D44EF9-A6DB-49AF-9C1E-A728DAEE4F5D}" type="slidenum">
              <a:rPr lang="en-IE">
                <a:solidFill>
                  <a:prstClr val="black">
                    <a:tint val="75000"/>
                  </a:prstClr>
                </a:solidFill>
              </a:rPr>
              <a:pPr>
                <a:spcAft>
                  <a:spcPts val="600"/>
                </a:spcAft>
              </a:pPr>
              <a:t>26</a:t>
            </a:fld>
            <a:endParaRPr lang="en-IE">
              <a:solidFill>
                <a:prstClr val="black">
                  <a:tint val="75000"/>
                </a:prstClr>
              </a:solidFill>
            </a:endParaRPr>
          </a:p>
        </p:txBody>
      </p:sp>
      <p:pic>
        <p:nvPicPr>
          <p:cNvPr id="7" name="Picture 6" descr="A screenshot of a cell phone&#10;&#10;Description automatically generated">
            <a:extLst>
              <a:ext uri="{FF2B5EF4-FFF2-40B4-BE49-F238E27FC236}">
                <a16:creationId xmlns:a16="http://schemas.microsoft.com/office/drawing/2014/main" id="{30473C88-C6C7-4704-9A8E-EFB2417EB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7" y="3475756"/>
            <a:ext cx="6894236" cy="2430218"/>
          </a:xfrm>
          <a:prstGeom prst="rect">
            <a:avLst/>
          </a:prstGeom>
        </p:spPr>
      </p:pic>
    </p:spTree>
    <p:extLst>
      <p:ext uri="{BB962C8B-B14F-4D97-AF65-F5344CB8AC3E}">
        <p14:creationId xmlns:p14="http://schemas.microsoft.com/office/powerpoint/2010/main" val="9356277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9C24F-E041-428B-9ECB-83CDF38A878B}"/>
              </a:ext>
            </a:extLst>
          </p:cNvPr>
          <p:cNvSpPr>
            <a:spLocks noGrp="1"/>
          </p:cNvSpPr>
          <p:nvPr>
            <p:ph type="title"/>
          </p:nvPr>
        </p:nvSpPr>
        <p:spPr>
          <a:xfrm>
            <a:off x="964760" y="804328"/>
            <a:ext cx="6091312" cy="1205821"/>
          </a:xfrm>
        </p:spPr>
        <p:txBody>
          <a:bodyPr>
            <a:normAutofit/>
          </a:bodyPr>
          <a:lstStyle/>
          <a:p>
            <a:r>
              <a:rPr lang="en-IE" sz="4000" b="1">
                <a:solidFill>
                  <a:srgbClr val="FEFFFF"/>
                </a:solidFill>
              </a:rPr>
              <a:t>LSTM Autoencoders</a:t>
            </a:r>
            <a:r>
              <a:rPr lang="en-IE" sz="4000">
                <a:solidFill>
                  <a:srgbClr val="FEFFFF"/>
                </a:solidFill>
              </a:rPr>
              <a:t>:</a:t>
            </a:r>
          </a:p>
        </p:txBody>
      </p:sp>
      <p:sp>
        <p:nvSpPr>
          <p:cNvPr id="3" name="Content Placeholder 2">
            <a:extLst>
              <a:ext uri="{FF2B5EF4-FFF2-40B4-BE49-F238E27FC236}">
                <a16:creationId xmlns:a16="http://schemas.microsoft.com/office/drawing/2014/main" id="{48B3DC9D-F1DC-4EBD-9919-73F1D051EE26}"/>
              </a:ext>
            </a:extLst>
          </p:cNvPr>
          <p:cNvSpPr>
            <a:spLocks noGrp="1"/>
          </p:cNvSpPr>
          <p:nvPr>
            <p:ph idx="1"/>
          </p:nvPr>
        </p:nvSpPr>
        <p:spPr>
          <a:xfrm>
            <a:off x="1282189" y="2494450"/>
            <a:ext cx="5773883" cy="3563159"/>
          </a:xfrm>
        </p:spPr>
        <p:txBody>
          <a:bodyPr>
            <a:normAutofit fontScale="92500" lnSpcReduction="10000"/>
          </a:bodyPr>
          <a:lstStyle/>
          <a:p>
            <a:r>
              <a:rPr lang="en-US" sz="2000" b="1"/>
              <a:t>Autoencoders Neural Networks</a:t>
            </a:r>
          </a:p>
          <a:p>
            <a:pPr lvl="1"/>
            <a:r>
              <a:rPr lang="en-US" sz="2000"/>
              <a:t> try to learn data representation of its input. So the input of the Autoencoder is the same as the output? Not quite. Usually, we want to learn an efficient encoding that uses fewer parameters/memory.</a:t>
            </a:r>
          </a:p>
          <a:p>
            <a:pPr lvl="1"/>
            <a:r>
              <a:rPr lang="en-US" sz="2000"/>
              <a:t>The encoding should allow for output similar to the original input. In a sense, we’re forcing the model to learn the most important features of the data using as few parameters as possible.</a:t>
            </a:r>
          </a:p>
          <a:p>
            <a:endParaRPr lang="en-IE" sz="2000"/>
          </a:p>
        </p:txBody>
      </p:sp>
      <p:sp>
        <p:nvSpPr>
          <p:cNvPr id="4" name="Date Placeholder 3">
            <a:extLst>
              <a:ext uri="{FF2B5EF4-FFF2-40B4-BE49-F238E27FC236}">
                <a16:creationId xmlns:a16="http://schemas.microsoft.com/office/drawing/2014/main" id="{E7D7A823-C987-469F-A156-5F007EF6A6D5}"/>
              </a:ext>
            </a:extLst>
          </p:cNvPr>
          <p:cNvSpPr>
            <a:spLocks noGrp="1"/>
          </p:cNvSpPr>
          <p:nvPr>
            <p:ph type="dt" sz="half" idx="10"/>
          </p:nvPr>
        </p:nvSpPr>
        <p:spPr>
          <a:xfrm>
            <a:off x="7717536" y="6382512"/>
            <a:ext cx="2825496" cy="320040"/>
          </a:xfrm>
        </p:spPr>
        <p:txBody>
          <a:bodyPr>
            <a:normAutofit/>
          </a:bodyPr>
          <a:lstStyle/>
          <a:p>
            <a:pPr algn="r">
              <a:spcAft>
                <a:spcPts val="600"/>
              </a:spcAft>
            </a:pPr>
            <a:fld id="{9449CB1D-CD00-4050-B8A4-644DA77BCE48}" type="datetime1">
              <a:rPr lang="en-IE" sz="1000"/>
              <a:pPr algn="r">
                <a:spcAft>
                  <a:spcPts val="600"/>
                </a:spcAft>
              </a:pPr>
              <a:t>05/10/2020</a:t>
            </a:fld>
            <a:endParaRPr lang="en-IE" sz="1000"/>
          </a:p>
        </p:txBody>
      </p:sp>
      <p:sp>
        <p:nvSpPr>
          <p:cNvPr id="5" name="Slide Number Placeholder 4">
            <a:extLst>
              <a:ext uri="{FF2B5EF4-FFF2-40B4-BE49-F238E27FC236}">
                <a16:creationId xmlns:a16="http://schemas.microsoft.com/office/drawing/2014/main" id="{A9C3914C-507A-4C07-B05E-D8E6DC5DC5B0}"/>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27</a:t>
            </a:fld>
            <a:endParaRPr lang="en-IE" sz="1000"/>
          </a:p>
        </p:txBody>
      </p:sp>
      <p:pic>
        <p:nvPicPr>
          <p:cNvPr id="7" name="Picture 6" descr="A picture containing boat, kite, person, group&#10;&#10;Description automatically generated">
            <a:extLst>
              <a:ext uri="{FF2B5EF4-FFF2-40B4-BE49-F238E27FC236}">
                <a16:creationId xmlns:a16="http://schemas.microsoft.com/office/drawing/2014/main" id="{45C5357E-8525-4B2F-A664-22E5797C229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024706" y="765955"/>
            <a:ext cx="3343407" cy="1504533"/>
          </a:xfrm>
          <a:prstGeom prst="rect">
            <a:avLst/>
          </a:prstGeom>
        </p:spPr>
      </p:pic>
      <p:pic>
        <p:nvPicPr>
          <p:cNvPr id="9" name="Picture 8" descr="A close up of a map&#10;&#10;Description automatically generated">
            <a:extLst>
              <a:ext uri="{FF2B5EF4-FFF2-40B4-BE49-F238E27FC236}">
                <a16:creationId xmlns:a16="http://schemas.microsoft.com/office/drawing/2014/main" id="{5198DBA4-B37D-4186-B953-2328AEB4674B}"/>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024706" y="2610141"/>
            <a:ext cx="3329094" cy="1672869"/>
          </a:xfrm>
          <a:prstGeom prst="rect">
            <a:avLst/>
          </a:prstGeom>
        </p:spPr>
      </p:pic>
      <p:pic>
        <p:nvPicPr>
          <p:cNvPr id="11" name="Picture 10" descr="A close up of a logo&#10;&#10;Description automatically generated">
            <a:extLst>
              <a:ext uri="{FF2B5EF4-FFF2-40B4-BE49-F238E27FC236}">
                <a16:creationId xmlns:a16="http://schemas.microsoft.com/office/drawing/2014/main" id="{4593A7BE-CE54-4742-9352-3D3921406B8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024706" y="4623907"/>
            <a:ext cx="3340358" cy="1511511"/>
          </a:xfrm>
          <a:prstGeom prst="rect">
            <a:avLst/>
          </a:prstGeom>
        </p:spPr>
      </p:pic>
    </p:spTree>
    <p:extLst>
      <p:ext uri="{BB962C8B-B14F-4D97-AF65-F5344CB8AC3E}">
        <p14:creationId xmlns:p14="http://schemas.microsoft.com/office/powerpoint/2010/main" val="24545631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9EF28048-041B-4CD3-B449-5FC75D15DE75}" type="datetime1">
              <a:rPr lang="en-IE" smtClean="0"/>
              <a:t>05/10/2020</a:t>
            </a:fld>
            <a:endParaRPr lang="en-IE"/>
          </a:p>
        </p:txBody>
      </p:sp>
      <p:sp>
        <p:nvSpPr>
          <p:cNvPr id="5" name="Slide Number Placeholder 4"/>
          <p:cNvSpPr>
            <a:spLocks noGrp="1"/>
          </p:cNvSpPr>
          <p:nvPr>
            <p:ph type="sldNum" sz="quarter" idx="12"/>
          </p:nvPr>
        </p:nvSpPr>
        <p:spPr/>
        <p:txBody>
          <a:bodyPr/>
          <a:lstStyle/>
          <a:p>
            <a:fld id="{87D44EF9-A6DB-49AF-9C1E-A728DAEE4F5D}" type="slidenum">
              <a:rPr lang="en-IE" smtClean="0"/>
              <a:t>28</a:t>
            </a:fld>
            <a:endParaRPr lang="en-IE"/>
          </a:p>
        </p:txBody>
      </p:sp>
    </p:spTree>
    <p:extLst>
      <p:ext uri="{BB962C8B-B14F-4D97-AF65-F5344CB8AC3E}">
        <p14:creationId xmlns:p14="http://schemas.microsoft.com/office/powerpoint/2010/main" val="173594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793D-8D7F-416C-B2C7-3A8C49C5EBA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Conclusion </a:t>
            </a:r>
            <a:endParaRPr lang="en-IE" sz="4000">
              <a:solidFill>
                <a:srgbClr val="FFFFFF"/>
              </a:solidFill>
            </a:endParaRPr>
          </a:p>
        </p:txBody>
      </p:sp>
      <p:sp>
        <p:nvSpPr>
          <p:cNvPr id="3" name="Content Placeholder 2">
            <a:extLst>
              <a:ext uri="{FF2B5EF4-FFF2-40B4-BE49-F238E27FC236}">
                <a16:creationId xmlns:a16="http://schemas.microsoft.com/office/drawing/2014/main" id="{4E75F8FD-63A6-43ED-89AB-B12879FA545C}"/>
              </a:ext>
            </a:extLst>
          </p:cNvPr>
          <p:cNvSpPr>
            <a:spLocks noGrp="1"/>
          </p:cNvSpPr>
          <p:nvPr>
            <p:ph idx="1"/>
          </p:nvPr>
        </p:nvSpPr>
        <p:spPr>
          <a:xfrm>
            <a:off x="1367624" y="3214048"/>
            <a:ext cx="9708995" cy="2843561"/>
          </a:xfrm>
        </p:spPr>
        <p:txBody>
          <a:bodyPr vert="horz" lIns="91440" tIns="45720" rIns="91440" bIns="45720" rtlCol="0" anchor="ctr">
            <a:normAutofit fontScale="62500" lnSpcReduction="20000"/>
          </a:bodyPr>
          <a:lstStyle/>
          <a:p>
            <a:r>
              <a:rPr lang="en-US" sz="2600" spc="30" dirty="0">
                <a:cs typeface="Arial"/>
              </a:rPr>
              <a:t>One </a:t>
            </a:r>
            <a:r>
              <a:rPr lang="en-US" sz="2600" dirty="0">
                <a:cs typeface="Arial"/>
              </a:rPr>
              <a:t>Class </a:t>
            </a:r>
            <a:r>
              <a:rPr lang="en-US" sz="2600" spc="-40" dirty="0">
                <a:cs typeface="Arial"/>
              </a:rPr>
              <a:t>SVM </a:t>
            </a:r>
            <a:r>
              <a:rPr lang="en-US" sz="2600" spc="35" dirty="0">
                <a:cs typeface="Arial"/>
              </a:rPr>
              <a:t>and </a:t>
            </a:r>
            <a:r>
              <a:rPr lang="en-US" sz="2600" spc="40" dirty="0">
                <a:cs typeface="Arial"/>
              </a:rPr>
              <a:t>isolation </a:t>
            </a:r>
            <a:r>
              <a:rPr lang="en-US" sz="2600" spc="5" dirty="0">
                <a:cs typeface="Arial"/>
              </a:rPr>
              <a:t>forests </a:t>
            </a:r>
            <a:r>
              <a:rPr lang="en-US" sz="2600" spc="40" dirty="0">
                <a:cs typeface="Arial"/>
              </a:rPr>
              <a:t>were </a:t>
            </a:r>
            <a:r>
              <a:rPr lang="en-US" sz="2600" spc="80" dirty="0">
                <a:cs typeface="Arial"/>
              </a:rPr>
              <a:t>performed </a:t>
            </a:r>
            <a:r>
              <a:rPr lang="en-US" sz="2600" spc="30" dirty="0">
                <a:cs typeface="Arial"/>
              </a:rPr>
              <a:t>the </a:t>
            </a:r>
            <a:r>
              <a:rPr lang="en-US" sz="2600" spc="40" dirty="0">
                <a:cs typeface="Arial"/>
              </a:rPr>
              <a:t>best </a:t>
            </a:r>
            <a:r>
              <a:rPr lang="en-US" sz="2600" spc="35" dirty="0">
                <a:cs typeface="Arial"/>
              </a:rPr>
              <a:t>among </a:t>
            </a:r>
            <a:r>
              <a:rPr lang="en-US" sz="2600" spc="70" dirty="0">
                <a:cs typeface="Arial"/>
              </a:rPr>
              <a:t>all </a:t>
            </a:r>
            <a:r>
              <a:rPr lang="en-US" sz="2600" spc="30" dirty="0">
                <a:cs typeface="Arial"/>
              </a:rPr>
              <a:t>the </a:t>
            </a:r>
            <a:r>
              <a:rPr lang="en-US" sz="2600" spc="50" dirty="0">
                <a:cs typeface="Arial"/>
              </a:rPr>
              <a:t>algorithms </a:t>
            </a:r>
            <a:r>
              <a:rPr lang="en-US" sz="2600" spc="35" dirty="0">
                <a:cs typeface="Arial"/>
              </a:rPr>
              <a:t>and </a:t>
            </a:r>
            <a:r>
              <a:rPr lang="en-US" sz="2600" spc="40" dirty="0">
                <a:cs typeface="Arial"/>
              </a:rPr>
              <a:t>were </a:t>
            </a:r>
            <a:r>
              <a:rPr lang="en-US" sz="2600" spc="55" dirty="0">
                <a:cs typeface="Arial"/>
              </a:rPr>
              <a:t>able </a:t>
            </a:r>
            <a:r>
              <a:rPr lang="en-US" sz="2600" spc="30" dirty="0">
                <a:cs typeface="Arial"/>
              </a:rPr>
              <a:t>to </a:t>
            </a:r>
            <a:r>
              <a:rPr lang="en-US" sz="2600" spc="75" dirty="0">
                <a:cs typeface="Arial"/>
              </a:rPr>
              <a:t>find  </a:t>
            </a:r>
            <a:r>
              <a:rPr lang="en-US" sz="2600" spc="25" dirty="0">
                <a:cs typeface="Arial"/>
              </a:rPr>
              <a:t>anomalies </a:t>
            </a:r>
            <a:r>
              <a:rPr lang="en-US" sz="2600" spc="75" dirty="0">
                <a:cs typeface="Arial"/>
              </a:rPr>
              <a:t>in </a:t>
            </a:r>
            <a:r>
              <a:rPr lang="en-US" sz="2600" spc="50" dirty="0">
                <a:cs typeface="Arial"/>
              </a:rPr>
              <a:t>delayed</a:t>
            </a:r>
            <a:r>
              <a:rPr lang="en-US" sz="2600" spc="-260" dirty="0">
                <a:cs typeface="Arial"/>
              </a:rPr>
              <a:t> </a:t>
            </a:r>
            <a:r>
              <a:rPr lang="en-US" sz="2600" spc="45" dirty="0">
                <a:cs typeface="Arial"/>
              </a:rPr>
              <a:t>time </a:t>
            </a:r>
            <a:r>
              <a:rPr lang="en-IE" sz="2600" dirty="0"/>
              <a:t> </a:t>
            </a:r>
          </a:p>
          <a:p>
            <a:r>
              <a:rPr lang="en-US" sz="2600" spc="-80" dirty="0">
                <a:cs typeface="Arial"/>
              </a:rPr>
              <a:t>K</a:t>
            </a:r>
            <a:r>
              <a:rPr lang="en-US" sz="2600" spc="-40" dirty="0">
                <a:cs typeface="Arial"/>
              </a:rPr>
              <a:t> </a:t>
            </a:r>
            <a:r>
              <a:rPr lang="en-US" sz="2600" spc="-5" dirty="0">
                <a:cs typeface="Arial"/>
              </a:rPr>
              <a:t>means</a:t>
            </a:r>
            <a:r>
              <a:rPr lang="en-US" sz="2600" spc="-35" dirty="0">
                <a:cs typeface="Arial"/>
              </a:rPr>
              <a:t> </a:t>
            </a:r>
            <a:r>
              <a:rPr lang="en-US" sz="2600" spc="30" dirty="0">
                <a:cs typeface="Arial"/>
              </a:rPr>
              <a:t>the</a:t>
            </a:r>
            <a:r>
              <a:rPr lang="en-US" sz="2600" spc="-45" dirty="0">
                <a:cs typeface="Arial"/>
              </a:rPr>
              <a:t> </a:t>
            </a:r>
            <a:r>
              <a:rPr lang="en-US" sz="2600" spc="40" dirty="0">
                <a:cs typeface="Arial"/>
              </a:rPr>
              <a:t>quickest</a:t>
            </a:r>
            <a:r>
              <a:rPr lang="en-US" sz="2600" spc="-40" dirty="0">
                <a:cs typeface="Arial"/>
              </a:rPr>
              <a:t> </a:t>
            </a:r>
            <a:r>
              <a:rPr lang="en-US" sz="2600" spc="30" dirty="0">
                <a:cs typeface="Arial"/>
              </a:rPr>
              <a:t>yet</a:t>
            </a:r>
            <a:r>
              <a:rPr lang="en-US" sz="2600" spc="-45" dirty="0">
                <a:cs typeface="Arial"/>
              </a:rPr>
              <a:t> </a:t>
            </a:r>
            <a:r>
              <a:rPr lang="en-US" sz="2600" spc="80" dirty="0">
                <a:cs typeface="Arial"/>
              </a:rPr>
              <a:t>it</a:t>
            </a:r>
            <a:r>
              <a:rPr lang="en-US" sz="2600" spc="-45" dirty="0">
                <a:cs typeface="Arial"/>
              </a:rPr>
              <a:t> </a:t>
            </a:r>
            <a:r>
              <a:rPr lang="en-US" sz="2600" spc="20" dirty="0">
                <a:cs typeface="Arial"/>
              </a:rPr>
              <a:t>is</a:t>
            </a:r>
            <a:r>
              <a:rPr lang="en-US" sz="2600" spc="-50" dirty="0">
                <a:cs typeface="Arial"/>
              </a:rPr>
              <a:t> </a:t>
            </a:r>
            <a:r>
              <a:rPr lang="en-US" sz="2600" dirty="0">
                <a:cs typeface="Arial"/>
              </a:rPr>
              <a:t>less</a:t>
            </a:r>
            <a:r>
              <a:rPr lang="en-US" sz="2600" spc="-35" dirty="0">
                <a:cs typeface="Arial"/>
              </a:rPr>
              <a:t> </a:t>
            </a:r>
            <a:r>
              <a:rPr lang="en-US" sz="2600" spc="40" dirty="0">
                <a:cs typeface="Arial"/>
              </a:rPr>
              <a:t>effective</a:t>
            </a:r>
            <a:r>
              <a:rPr lang="en-US" sz="2600" spc="-35" dirty="0">
                <a:cs typeface="Arial"/>
              </a:rPr>
              <a:t> </a:t>
            </a:r>
            <a:r>
              <a:rPr lang="en-US" sz="2600" spc="75" dirty="0">
                <a:cs typeface="Arial"/>
              </a:rPr>
              <a:t>in</a:t>
            </a:r>
            <a:r>
              <a:rPr lang="en-US" sz="2600" spc="-40" dirty="0">
                <a:cs typeface="Arial"/>
              </a:rPr>
              <a:t> </a:t>
            </a:r>
            <a:r>
              <a:rPr lang="en-US" sz="2600" spc="60" dirty="0">
                <a:cs typeface="Arial"/>
              </a:rPr>
              <a:t>distinguishing</a:t>
            </a:r>
            <a:r>
              <a:rPr lang="en-US" sz="2600" spc="-35" dirty="0">
                <a:cs typeface="Arial"/>
              </a:rPr>
              <a:t> </a:t>
            </a:r>
            <a:r>
              <a:rPr lang="en-US" sz="2600" spc="30" dirty="0">
                <a:cs typeface="Arial"/>
              </a:rPr>
              <a:t>the</a:t>
            </a:r>
            <a:r>
              <a:rPr lang="en-US" sz="2600" spc="-45" dirty="0">
                <a:cs typeface="Arial"/>
              </a:rPr>
              <a:t> </a:t>
            </a:r>
            <a:r>
              <a:rPr lang="en-US" sz="2600" spc="30" dirty="0">
                <a:cs typeface="Arial"/>
              </a:rPr>
              <a:t>inconsistencies.</a:t>
            </a:r>
            <a:r>
              <a:rPr lang="en-US" sz="2600" spc="-185" dirty="0">
                <a:cs typeface="Arial"/>
              </a:rPr>
              <a:t> </a:t>
            </a:r>
            <a:r>
              <a:rPr lang="en-US" sz="2600" spc="-40" dirty="0">
                <a:cs typeface="Arial"/>
              </a:rPr>
              <a:t>But</a:t>
            </a:r>
            <a:r>
              <a:rPr lang="en-US" sz="2600" spc="-45" dirty="0">
                <a:cs typeface="Arial"/>
              </a:rPr>
              <a:t> </a:t>
            </a:r>
            <a:r>
              <a:rPr lang="en-US" sz="2600" spc="45" dirty="0">
                <a:cs typeface="Arial"/>
              </a:rPr>
              <a:t>When</a:t>
            </a:r>
            <a:r>
              <a:rPr lang="en-US" sz="2600" spc="-40" dirty="0">
                <a:cs typeface="Arial"/>
              </a:rPr>
              <a:t> </a:t>
            </a:r>
            <a:r>
              <a:rPr lang="en-US" sz="2600" spc="30" dirty="0">
                <a:cs typeface="Arial"/>
              </a:rPr>
              <a:t>the</a:t>
            </a:r>
            <a:r>
              <a:rPr lang="en-US" sz="2600" spc="-45" dirty="0">
                <a:cs typeface="Arial"/>
              </a:rPr>
              <a:t> </a:t>
            </a:r>
            <a:r>
              <a:rPr lang="en-US" sz="2600" spc="10" dirty="0">
                <a:cs typeface="Arial"/>
              </a:rPr>
              <a:t>dataset</a:t>
            </a:r>
            <a:r>
              <a:rPr lang="en-US" sz="2600" spc="-60" dirty="0">
                <a:cs typeface="Arial"/>
              </a:rPr>
              <a:t> </a:t>
            </a:r>
            <a:r>
              <a:rPr lang="en-US" sz="2600" spc="25" dirty="0">
                <a:cs typeface="Arial"/>
              </a:rPr>
              <a:t>is</a:t>
            </a:r>
            <a:r>
              <a:rPr lang="en-US" sz="2600" spc="-35" dirty="0">
                <a:cs typeface="Arial"/>
              </a:rPr>
              <a:t> </a:t>
            </a:r>
            <a:r>
              <a:rPr lang="en-US" sz="2600" spc="25" dirty="0">
                <a:cs typeface="Arial"/>
              </a:rPr>
              <a:t>huge,</a:t>
            </a:r>
            <a:r>
              <a:rPr lang="en-US" sz="2600" spc="-185" dirty="0">
                <a:cs typeface="Arial"/>
              </a:rPr>
              <a:t> </a:t>
            </a:r>
            <a:r>
              <a:rPr lang="en-US" sz="2600" spc="30" dirty="0">
                <a:cs typeface="Arial"/>
              </a:rPr>
              <a:t>the  </a:t>
            </a:r>
            <a:r>
              <a:rPr lang="en-US" sz="2600" spc="45" dirty="0">
                <a:cs typeface="Arial"/>
              </a:rPr>
              <a:t>groups</a:t>
            </a:r>
            <a:r>
              <a:rPr lang="en-US" sz="2600" spc="-55" dirty="0">
                <a:cs typeface="Arial"/>
              </a:rPr>
              <a:t> </a:t>
            </a:r>
            <a:r>
              <a:rPr lang="en-US" sz="2600" spc="25" dirty="0">
                <a:cs typeface="Arial"/>
              </a:rPr>
              <a:t>just</a:t>
            </a:r>
            <a:r>
              <a:rPr lang="en-US" sz="2600" spc="-60" dirty="0">
                <a:cs typeface="Arial"/>
              </a:rPr>
              <a:t> </a:t>
            </a:r>
            <a:r>
              <a:rPr lang="en-US" sz="2600" spc="35" dirty="0">
                <a:cs typeface="Arial"/>
              </a:rPr>
              <a:t>recognize</a:t>
            </a:r>
            <a:r>
              <a:rPr lang="en-US" sz="2600" spc="-30" dirty="0">
                <a:cs typeface="Arial"/>
              </a:rPr>
              <a:t> </a:t>
            </a:r>
            <a:r>
              <a:rPr lang="en-US" sz="2600" spc="30" dirty="0">
                <a:cs typeface="Arial"/>
              </a:rPr>
              <a:t>the</a:t>
            </a:r>
            <a:r>
              <a:rPr lang="en-US" sz="2600" spc="-50" dirty="0">
                <a:cs typeface="Arial"/>
              </a:rPr>
              <a:t> </a:t>
            </a:r>
            <a:r>
              <a:rPr lang="en-US" sz="2600" spc="65" dirty="0">
                <a:cs typeface="Arial"/>
              </a:rPr>
              <a:t>extraordinary</a:t>
            </a:r>
            <a:r>
              <a:rPr lang="en-US" sz="2600" spc="-100" dirty="0">
                <a:cs typeface="Arial"/>
              </a:rPr>
              <a:t> </a:t>
            </a:r>
            <a:r>
              <a:rPr lang="en-US" sz="2600" spc="25" dirty="0">
                <a:cs typeface="Arial"/>
              </a:rPr>
              <a:t>anomalies.</a:t>
            </a:r>
            <a:endParaRPr lang="en-US" sz="2600" dirty="0">
              <a:cs typeface="Arial"/>
            </a:endParaRPr>
          </a:p>
          <a:p>
            <a:r>
              <a:rPr lang="en-US" sz="2600" dirty="0">
                <a:cs typeface="Arial"/>
              </a:rPr>
              <a:t>The</a:t>
            </a:r>
            <a:r>
              <a:rPr lang="en-US" sz="2600" spc="-35" dirty="0">
                <a:cs typeface="Arial"/>
              </a:rPr>
              <a:t> </a:t>
            </a:r>
            <a:r>
              <a:rPr lang="en-US" sz="2600" spc="90" dirty="0">
                <a:cs typeface="Arial"/>
              </a:rPr>
              <a:t>elliptic</a:t>
            </a:r>
            <a:r>
              <a:rPr lang="en-US" sz="2600" spc="-60" dirty="0">
                <a:cs typeface="Arial"/>
              </a:rPr>
              <a:t> </a:t>
            </a:r>
            <a:r>
              <a:rPr lang="en-US" sz="2600" spc="40" dirty="0">
                <a:cs typeface="Arial"/>
              </a:rPr>
              <a:t>envelope</a:t>
            </a:r>
            <a:r>
              <a:rPr lang="en-US" sz="2600" spc="-25" dirty="0">
                <a:cs typeface="Arial"/>
              </a:rPr>
              <a:t> </a:t>
            </a:r>
            <a:r>
              <a:rPr lang="en-US" sz="2600" spc="25" dirty="0">
                <a:cs typeface="Arial"/>
              </a:rPr>
              <a:t>is</a:t>
            </a:r>
            <a:r>
              <a:rPr lang="en-US" sz="2600" spc="-55" dirty="0">
                <a:cs typeface="Arial"/>
              </a:rPr>
              <a:t> </a:t>
            </a:r>
            <a:r>
              <a:rPr lang="en-US" sz="2600" spc="-5" dirty="0">
                <a:cs typeface="Arial"/>
              </a:rPr>
              <a:t>fast</a:t>
            </a:r>
            <a:r>
              <a:rPr lang="en-US" sz="2600" spc="-70" dirty="0">
                <a:cs typeface="Arial"/>
              </a:rPr>
              <a:t> </a:t>
            </a:r>
            <a:r>
              <a:rPr lang="en-US" sz="2600" spc="35" dirty="0">
                <a:cs typeface="Arial"/>
              </a:rPr>
              <a:t>and</a:t>
            </a:r>
            <a:r>
              <a:rPr lang="en-US" sz="2600" spc="-70" dirty="0">
                <a:cs typeface="Arial"/>
              </a:rPr>
              <a:t> </a:t>
            </a:r>
            <a:r>
              <a:rPr lang="en-US" sz="2600" spc="-30" dirty="0">
                <a:cs typeface="Arial"/>
              </a:rPr>
              <a:t>has</a:t>
            </a:r>
            <a:r>
              <a:rPr lang="en-US" sz="2600" spc="-55" dirty="0">
                <a:cs typeface="Arial"/>
              </a:rPr>
              <a:t> </a:t>
            </a:r>
            <a:r>
              <a:rPr lang="en-US" sz="2600" spc="-45" dirty="0">
                <a:cs typeface="Arial"/>
              </a:rPr>
              <a:t>a</a:t>
            </a:r>
            <a:r>
              <a:rPr lang="en-US" sz="2600" spc="-55" dirty="0">
                <a:cs typeface="Arial"/>
              </a:rPr>
              <a:t> </a:t>
            </a:r>
            <a:r>
              <a:rPr lang="en-US" sz="2600" spc="65" dirty="0">
                <a:cs typeface="Arial"/>
              </a:rPr>
              <a:t>good</a:t>
            </a:r>
            <a:r>
              <a:rPr lang="en-US" sz="2600" spc="-45" dirty="0">
                <a:cs typeface="Arial"/>
              </a:rPr>
              <a:t> </a:t>
            </a:r>
            <a:r>
              <a:rPr lang="en-US" sz="2600" spc="30" dirty="0">
                <a:cs typeface="Arial"/>
              </a:rPr>
              <a:t>accuracy</a:t>
            </a:r>
            <a:r>
              <a:rPr lang="en-US" sz="2600" spc="-65" dirty="0">
                <a:cs typeface="Arial"/>
              </a:rPr>
              <a:t> </a:t>
            </a:r>
            <a:r>
              <a:rPr lang="en-US" sz="2600" spc="10" dirty="0">
                <a:cs typeface="Arial"/>
              </a:rPr>
              <a:t>score.</a:t>
            </a:r>
          </a:p>
          <a:p>
            <a:r>
              <a:rPr lang="en-US" sz="2600" spc="-15" dirty="0" err="1">
                <a:cs typeface="Arial"/>
              </a:rPr>
              <a:t>Lof</a:t>
            </a:r>
            <a:r>
              <a:rPr lang="en-US" sz="2600" spc="-15" dirty="0">
                <a:cs typeface="Arial"/>
              </a:rPr>
              <a:t> </a:t>
            </a:r>
            <a:r>
              <a:rPr lang="en-US" sz="2600" spc="-50" dirty="0">
                <a:cs typeface="Arial"/>
              </a:rPr>
              <a:t> </a:t>
            </a:r>
            <a:r>
              <a:rPr lang="en-US" sz="2600" spc="25" dirty="0">
                <a:cs typeface="Arial"/>
              </a:rPr>
              <a:t>is</a:t>
            </a:r>
            <a:r>
              <a:rPr lang="en-US" sz="2600" spc="-50" dirty="0">
                <a:cs typeface="Arial"/>
              </a:rPr>
              <a:t> </a:t>
            </a:r>
            <a:r>
              <a:rPr lang="en-US" sz="2600" spc="65" dirty="0">
                <a:cs typeface="Arial"/>
              </a:rPr>
              <a:t>good</a:t>
            </a:r>
            <a:r>
              <a:rPr lang="en-US" sz="2600" spc="-45" dirty="0">
                <a:cs typeface="Arial"/>
              </a:rPr>
              <a:t> </a:t>
            </a:r>
            <a:r>
              <a:rPr lang="en-US" sz="2600" spc="30" dirty="0">
                <a:cs typeface="Arial"/>
              </a:rPr>
              <a:t>to</a:t>
            </a:r>
            <a:r>
              <a:rPr lang="en-US" sz="2600" spc="-55" dirty="0">
                <a:cs typeface="Arial"/>
              </a:rPr>
              <a:t> </a:t>
            </a:r>
            <a:r>
              <a:rPr lang="en-US" sz="2600" spc="50" dirty="0">
                <a:cs typeface="Arial"/>
              </a:rPr>
              <a:t>detect</a:t>
            </a:r>
            <a:r>
              <a:rPr lang="en-US" sz="2600" spc="-45" dirty="0">
                <a:cs typeface="Arial"/>
              </a:rPr>
              <a:t> </a:t>
            </a:r>
            <a:r>
              <a:rPr lang="en-US" sz="2600" spc="30" dirty="0">
                <a:cs typeface="Arial"/>
              </a:rPr>
              <a:t>the</a:t>
            </a:r>
            <a:r>
              <a:rPr lang="en-US" sz="2600" spc="-40" dirty="0">
                <a:cs typeface="Arial"/>
              </a:rPr>
              <a:t> </a:t>
            </a:r>
            <a:r>
              <a:rPr lang="en-US" sz="2600" spc="50" dirty="0">
                <a:cs typeface="Arial"/>
              </a:rPr>
              <a:t>outliers,</a:t>
            </a:r>
            <a:r>
              <a:rPr lang="en-US" sz="2600" spc="-185" dirty="0">
                <a:cs typeface="Arial"/>
              </a:rPr>
              <a:t> </a:t>
            </a:r>
            <a:r>
              <a:rPr lang="en-US" sz="2600" spc="-15" dirty="0" err="1">
                <a:cs typeface="Arial"/>
              </a:rPr>
              <a:t>lof</a:t>
            </a:r>
            <a:r>
              <a:rPr lang="en-US" sz="2600" spc="-50" dirty="0">
                <a:cs typeface="Arial"/>
              </a:rPr>
              <a:t> </a:t>
            </a:r>
            <a:r>
              <a:rPr lang="en-US" sz="2600" spc="30" dirty="0">
                <a:cs typeface="Arial"/>
              </a:rPr>
              <a:t>had</a:t>
            </a:r>
            <a:r>
              <a:rPr lang="en-US" sz="2600" spc="-45" dirty="0">
                <a:cs typeface="Arial"/>
              </a:rPr>
              <a:t> </a:t>
            </a:r>
            <a:r>
              <a:rPr lang="en-US" sz="2600" spc="-50" dirty="0">
                <a:cs typeface="Arial"/>
              </a:rPr>
              <a:t>a</a:t>
            </a:r>
            <a:r>
              <a:rPr lang="en-US" sz="2600" spc="-55" dirty="0">
                <a:cs typeface="Arial"/>
              </a:rPr>
              <a:t> </a:t>
            </a:r>
            <a:r>
              <a:rPr lang="en-US" sz="2600" spc="70" dirty="0">
                <a:cs typeface="Arial"/>
              </a:rPr>
              <a:t>better</a:t>
            </a:r>
            <a:r>
              <a:rPr lang="en-US" sz="2600" spc="-45" dirty="0">
                <a:cs typeface="Arial"/>
              </a:rPr>
              <a:t> </a:t>
            </a:r>
            <a:r>
              <a:rPr lang="en-US" sz="2600" spc="55" dirty="0" smtClean="0">
                <a:cs typeface="Arial"/>
              </a:rPr>
              <a:t>performance</a:t>
            </a:r>
          </a:p>
          <a:p>
            <a:r>
              <a:rPr lang="en-IE" dirty="0"/>
              <a:t>Labels are essential to be successful in this project</a:t>
            </a:r>
            <a:endParaRPr lang="en-US" sz="2600" spc="55" dirty="0">
              <a:cs typeface="Arial"/>
            </a:endParaRPr>
          </a:p>
          <a:p>
            <a:pPr marL="12700">
              <a:tabLst>
                <a:tab pos="711835" algn="l"/>
                <a:tab pos="2408555" algn="l"/>
                <a:tab pos="3308985" algn="l"/>
                <a:tab pos="5243195" algn="l"/>
                <a:tab pos="9672955" algn="l"/>
                <a:tab pos="10469880" algn="l"/>
                <a:tab pos="11485245" algn="l"/>
              </a:tabLst>
            </a:pPr>
            <a:r>
              <a:rPr lang="en-US" sz="2600" spc="-80" dirty="0">
                <a:cs typeface="Arial"/>
              </a:rPr>
              <a:t>LSTM  </a:t>
            </a:r>
            <a:r>
              <a:rPr lang="en-US" sz="2600" spc="40" dirty="0">
                <a:cs typeface="Arial"/>
              </a:rPr>
              <a:t>Au</a:t>
            </a:r>
            <a:r>
              <a:rPr lang="en-US" sz="2600" spc="10" dirty="0">
                <a:cs typeface="Arial"/>
              </a:rPr>
              <a:t>t</a:t>
            </a:r>
            <a:r>
              <a:rPr lang="en-US" sz="2600" spc="30" dirty="0">
                <a:cs typeface="Arial"/>
              </a:rPr>
              <a:t>o-</a:t>
            </a:r>
            <a:r>
              <a:rPr lang="en-US" sz="2600" spc="25" dirty="0">
                <a:cs typeface="Arial"/>
              </a:rPr>
              <a:t>Encod</a:t>
            </a:r>
            <a:r>
              <a:rPr lang="en-US" sz="2600" spc="105" dirty="0">
                <a:cs typeface="Arial"/>
              </a:rPr>
              <a:t>e</a:t>
            </a:r>
            <a:r>
              <a:rPr lang="en-US" sz="2600" spc="65" dirty="0">
                <a:cs typeface="Arial"/>
              </a:rPr>
              <a:t>r</a:t>
            </a:r>
            <a:r>
              <a:rPr lang="en-US" sz="2600" spc="-80" dirty="0">
                <a:cs typeface="Arial"/>
              </a:rPr>
              <a:t>s </a:t>
            </a:r>
            <a:r>
              <a:rPr lang="en-US" sz="2600" spc="25" dirty="0">
                <a:cs typeface="Arial"/>
              </a:rPr>
              <a:t>is</a:t>
            </a:r>
            <a:r>
              <a:rPr lang="en-US" sz="2600" dirty="0">
                <a:cs typeface="Arial"/>
              </a:rPr>
              <a:t> </a:t>
            </a:r>
            <a:r>
              <a:rPr lang="en-US" sz="2600" spc="145" dirty="0">
                <a:cs typeface="Arial"/>
              </a:rPr>
              <a:t>b</a:t>
            </a:r>
            <a:r>
              <a:rPr lang="en-US" sz="2600" dirty="0">
                <a:cs typeface="Arial"/>
              </a:rPr>
              <a:t>u</a:t>
            </a:r>
            <a:r>
              <a:rPr lang="en-US" sz="2600" spc="125" dirty="0">
                <a:cs typeface="Arial"/>
              </a:rPr>
              <a:t>i</a:t>
            </a:r>
            <a:r>
              <a:rPr lang="en-US" sz="2600" spc="114" dirty="0">
                <a:cs typeface="Arial"/>
              </a:rPr>
              <a:t>l</a:t>
            </a:r>
            <a:r>
              <a:rPr lang="en-US" sz="2600" spc="40" dirty="0">
                <a:cs typeface="Arial"/>
              </a:rPr>
              <a:t>t </a:t>
            </a:r>
            <a:r>
              <a:rPr lang="en-US" sz="2600" spc="20" dirty="0">
                <a:cs typeface="Arial"/>
              </a:rPr>
              <a:t>usi</a:t>
            </a:r>
            <a:r>
              <a:rPr lang="en-US" sz="2600" spc="70" dirty="0">
                <a:cs typeface="Arial"/>
              </a:rPr>
              <a:t>n</a:t>
            </a:r>
            <a:r>
              <a:rPr lang="en-US" sz="2600" spc="75" dirty="0">
                <a:cs typeface="Arial"/>
              </a:rPr>
              <a:t>g</a:t>
            </a:r>
            <a:r>
              <a:rPr lang="en-US" sz="2600" dirty="0">
                <a:cs typeface="Arial"/>
              </a:rPr>
              <a:t> </a:t>
            </a:r>
            <a:r>
              <a:rPr lang="en-US" sz="2600" spc="-5" dirty="0">
                <a:cs typeface="Arial"/>
              </a:rPr>
              <a:t> </a:t>
            </a:r>
            <a:r>
              <a:rPr lang="en-US" sz="2600" spc="-125" dirty="0" err="1">
                <a:cs typeface="Arial"/>
              </a:rPr>
              <a:t>K</a:t>
            </a:r>
            <a:r>
              <a:rPr lang="en-US" sz="2600" spc="105" dirty="0" err="1">
                <a:cs typeface="Arial"/>
              </a:rPr>
              <a:t>e</a:t>
            </a:r>
            <a:r>
              <a:rPr lang="en-US" sz="2600" spc="10" dirty="0" err="1">
                <a:cs typeface="Arial"/>
              </a:rPr>
              <a:t>r</a:t>
            </a:r>
            <a:r>
              <a:rPr lang="en-US" sz="2600" spc="-65" dirty="0" err="1">
                <a:cs typeface="Arial"/>
              </a:rPr>
              <a:t>as</a:t>
            </a:r>
            <a:r>
              <a:rPr lang="en-US" sz="2600" dirty="0">
                <a:cs typeface="Arial"/>
              </a:rPr>
              <a:t> </a:t>
            </a:r>
            <a:r>
              <a:rPr lang="en-US" sz="2600" spc="-10" dirty="0">
                <a:cs typeface="Arial"/>
              </a:rPr>
              <a:t> </a:t>
            </a:r>
            <a:r>
              <a:rPr lang="en-US" sz="2600" spc="35" dirty="0">
                <a:cs typeface="Arial"/>
              </a:rPr>
              <a:t>and </a:t>
            </a:r>
            <a:r>
              <a:rPr lang="en-US" sz="2600" spc="-155" dirty="0">
                <a:cs typeface="Arial"/>
              </a:rPr>
              <a:t>T</a:t>
            </a:r>
            <a:r>
              <a:rPr lang="en-US" sz="2600" spc="30" dirty="0">
                <a:cs typeface="Arial"/>
              </a:rPr>
              <a:t>enso</a:t>
            </a:r>
            <a:r>
              <a:rPr lang="en-US" sz="2600" spc="20" dirty="0">
                <a:cs typeface="Arial"/>
              </a:rPr>
              <a:t>r</a:t>
            </a:r>
            <a:r>
              <a:rPr lang="en-US" sz="2600" dirty="0">
                <a:cs typeface="Arial"/>
              </a:rPr>
              <a:t> </a:t>
            </a:r>
            <a:r>
              <a:rPr lang="en-US" sz="2600" spc="15" dirty="0">
                <a:cs typeface="Arial"/>
              </a:rPr>
              <a:t>Fl</a:t>
            </a:r>
            <a:r>
              <a:rPr lang="en-US" sz="2600" spc="-60" dirty="0">
                <a:cs typeface="Arial"/>
              </a:rPr>
              <a:t>ow</a:t>
            </a:r>
            <a:r>
              <a:rPr lang="en-US" sz="2600" spc="25" dirty="0">
                <a:cs typeface="Arial"/>
              </a:rPr>
              <a:t>. </a:t>
            </a:r>
            <a:r>
              <a:rPr lang="en-US" sz="2600" spc="-80" dirty="0">
                <a:cs typeface="Arial"/>
              </a:rPr>
              <a:t>LSTM</a:t>
            </a:r>
            <a:r>
              <a:rPr lang="en-US" sz="2600" dirty="0">
                <a:cs typeface="Arial"/>
              </a:rPr>
              <a:t> </a:t>
            </a:r>
            <a:r>
              <a:rPr lang="en-US" sz="2600" spc="-5" dirty="0">
                <a:cs typeface="Arial"/>
              </a:rPr>
              <a:t> </a:t>
            </a:r>
            <a:r>
              <a:rPr lang="en-US" sz="2600" spc="40" dirty="0">
                <a:cs typeface="Arial"/>
              </a:rPr>
              <a:t>Au</a:t>
            </a:r>
            <a:r>
              <a:rPr lang="en-US" sz="2600" spc="10" dirty="0">
                <a:cs typeface="Arial"/>
              </a:rPr>
              <a:t>t</a:t>
            </a:r>
            <a:r>
              <a:rPr lang="en-US" sz="2600" spc="30" dirty="0">
                <a:cs typeface="Arial"/>
              </a:rPr>
              <a:t>o-</a:t>
            </a:r>
            <a:r>
              <a:rPr lang="en-US" sz="2600" spc="-80" dirty="0">
                <a:cs typeface="Arial"/>
              </a:rPr>
              <a:t>E</a:t>
            </a:r>
            <a:r>
              <a:rPr lang="en-US" sz="2600" spc="30" dirty="0">
                <a:cs typeface="Arial"/>
              </a:rPr>
              <a:t>n</a:t>
            </a:r>
            <a:r>
              <a:rPr lang="en-US" sz="2600" spc="40" dirty="0">
                <a:cs typeface="Arial"/>
              </a:rPr>
              <a:t>c</a:t>
            </a:r>
            <a:r>
              <a:rPr lang="en-US" sz="2600" spc="70" dirty="0">
                <a:cs typeface="Arial"/>
              </a:rPr>
              <a:t>o</a:t>
            </a:r>
            <a:r>
              <a:rPr lang="en-US" sz="2600" spc="80" dirty="0">
                <a:cs typeface="Arial"/>
              </a:rPr>
              <a:t>d</a:t>
            </a:r>
            <a:r>
              <a:rPr lang="en-US" sz="2600" spc="105" dirty="0">
                <a:cs typeface="Arial"/>
              </a:rPr>
              <a:t>e</a:t>
            </a:r>
            <a:r>
              <a:rPr lang="en-US" sz="2600" spc="70" dirty="0">
                <a:cs typeface="Arial"/>
              </a:rPr>
              <a:t>r</a:t>
            </a:r>
            <a:r>
              <a:rPr lang="en-US" sz="2600" spc="-80" dirty="0">
                <a:cs typeface="Arial"/>
              </a:rPr>
              <a:t>s</a:t>
            </a:r>
            <a:r>
              <a:rPr lang="en-US" sz="2600" dirty="0">
                <a:cs typeface="Arial"/>
              </a:rPr>
              <a:t> </a:t>
            </a:r>
            <a:r>
              <a:rPr lang="en-US" sz="2600" spc="-10" dirty="0">
                <a:cs typeface="Arial"/>
              </a:rPr>
              <a:t> </a:t>
            </a:r>
            <a:r>
              <a:rPr lang="en-US" sz="2600" spc="25" dirty="0">
                <a:cs typeface="Arial"/>
              </a:rPr>
              <a:t>is</a:t>
            </a:r>
            <a:r>
              <a:rPr lang="en-US" sz="2600" dirty="0">
                <a:cs typeface="Arial"/>
              </a:rPr>
              <a:t> </a:t>
            </a:r>
            <a:r>
              <a:rPr lang="en-US" sz="2600" spc="-5" dirty="0">
                <a:cs typeface="Arial"/>
              </a:rPr>
              <a:t> </a:t>
            </a:r>
            <a:r>
              <a:rPr lang="en-US" sz="2600" spc="-50" dirty="0">
                <a:cs typeface="Arial"/>
              </a:rPr>
              <a:t>a </a:t>
            </a:r>
            <a:r>
              <a:rPr lang="en-US" sz="2600" spc="70" dirty="0">
                <a:cs typeface="Arial"/>
              </a:rPr>
              <a:t>mo</a:t>
            </a:r>
            <a:r>
              <a:rPr lang="en-US" sz="2600" spc="65" dirty="0">
                <a:cs typeface="Arial"/>
              </a:rPr>
              <a:t>d</a:t>
            </a:r>
            <a:r>
              <a:rPr lang="en-US" sz="2600" spc="105" dirty="0">
                <a:cs typeface="Arial"/>
              </a:rPr>
              <a:t>e</a:t>
            </a:r>
            <a:r>
              <a:rPr lang="en-US" sz="2600" spc="40" dirty="0">
                <a:cs typeface="Arial"/>
              </a:rPr>
              <a:t>l </a:t>
            </a:r>
            <a:r>
              <a:rPr lang="en-US" sz="2600" spc="5" dirty="0">
                <a:cs typeface="Arial"/>
              </a:rPr>
              <a:t>tha</a:t>
            </a:r>
            <a:r>
              <a:rPr lang="en-US" sz="2600" spc="40" dirty="0">
                <a:cs typeface="Arial"/>
              </a:rPr>
              <a:t>t</a:t>
            </a:r>
            <a:r>
              <a:rPr lang="en-US" sz="2600" dirty="0">
                <a:cs typeface="Arial"/>
              </a:rPr>
              <a:t> </a:t>
            </a:r>
            <a:r>
              <a:rPr lang="en-US" sz="2600" spc="-10" dirty="0">
                <a:cs typeface="Arial"/>
              </a:rPr>
              <a:t> </a:t>
            </a:r>
            <a:r>
              <a:rPr lang="en-US" sz="2600" spc="20" dirty="0">
                <a:cs typeface="Arial"/>
              </a:rPr>
              <a:t>c</a:t>
            </a:r>
            <a:r>
              <a:rPr lang="en-US" sz="2600" spc="-10" dirty="0">
                <a:cs typeface="Arial"/>
              </a:rPr>
              <a:t>an </a:t>
            </a:r>
            <a:r>
              <a:rPr lang="en-US" sz="2600" spc="35" dirty="0">
                <a:cs typeface="Arial"/>
              </a:rPr>
              <a:t>f</a:t>
            </a:r>
            <a:r>
              <a:rPr lang="en-US" sz="2600" spc="90" dirty="0">
                <a:cs typeface="Arial"/>
              </a:rPr>
              <a:t>ind</a:t>
            </a:r>
            <a:r>
              <a:rPr lang="en-US" sz="2600" dirty="0">
                <a:cs typeface="Arial"/>
              </a:rPr>
              <a:t> </a:t>
            </a:r>
            <a:r>
              <a:rPr lang="en-US" sz="2600" spc="25" dirty="0">
                <a:cs typeface="Arial"/>
              </a:rPr>
              <a:t>anomalies</a:t>
            </a:r>
            <a:r>
              <a:rPr lang="en-US" sz="2600" spc="-55" dirty="0">
                <a:cs typeface="Arial"/>
              </a:rPr>
              <a:t> </a:t>
            </a:r>
            <a:r>
              <a:rPr lang="en-US" sz="2600" spc="75" dirty="0">
                <a:cs typeface="Arial"/>
              </a:rPr>
              <a:t>in</a:t>
            </a:r>
            <a:r>
              <a:rPr lang="en-US" sz="2600" spc="-55" dirty="0">
                <a:cs typeface="Arial"/>
              </a:rPr>
              <a:t> </a:t>
            </a:r>
            <a:r>
              <a:rPr lang="en-US" sz="2600" spc="35" dirty="0">
                <a:cs typeface="Arial"/>
              </a:rPr>
              <a:t>the</a:t>
            </a:r>
            <a:r>
              <a:rPr lang="en-US" sz="2600" spc="-40" dirty="0">
                <a:cs typeface="Arial"/>
              </a:rPr>
              <a:t> </a:t>
            </a:r>
            <a:r>
              <a:rPr lang="en-US" sz="2600" spc="50" dirty="0">
                <a:cs typeface="Arial"/>
              </a:rPr>
              <a:t>delayed</a:t>
            </a:r>
            <a:r>
              <a:rPr lang="en-US" sz="2600" spc="-65" dirty="0">
                <a:cs typeface="Arial"/>
              </a:rPr>
              <a:t> </a:t>
            </a:r>
            <a:r>
              <a:rPr lang="en-US" sz="2600" spc="45" dirty="0">
                <a:cs typeface="Arial"/>
              </a:rPr>
              <a:t>time,</a:t>
            </a:r>
            <a:r>
              <a:rPr lang="en-US" sz="2600" spc="-190" dirty="0">
                <a:cs typeface="Arial"/>
              </a:rPr>
              <a:t> </a:t>
            </a:r>
            <a:r>
              <a:rPr lang="en-US" sz="2600" spc="35" dirty="0">
                <a:cs typeface="Arial"/>
              </a:rPr>
              <a:t>we</a:t>
            </a:r>
            <a:r>
              <a:rPr lang="en-US" sz="2600" spc="-40" dirty="0">
                <a:cs typeface="Arial"/>
              </a:rPr>
              <a:t> </a:t>
            </a:r>
            <a:r>
              <a:rPr lang="en-US" sz="2600" spc="5" dirty="0">
                <a:cs typeface="Arial"/>
              </a:rPr>
              <a:t>can</a:t>
            </a:r>
            <a:r>
              <a:rPr lang="en-US" sz="2600" spc="-60" dirty="0">
                <a:cs typeface="Arial"/>
              </a:rPr>
              <a:t> </a:t>
            </a:r>
            <a:r>
              <a:rPr lang="en-US" sz="2600" spc="110" dirty="0">
                <a:cs typeface="Arial"/>
              </a:rPr>
              <a:t>try</a:t>
            </a:r>
            <a:r>
              <a:rPr lang="en-US" sz="2600" spc="-60" dirty="0">
                <a:cs typeface="Arial"/>
              </a:rPr>
              <a:t> </a:t>
            </a:r>
            <a:r>
              <a:rPr lang="en-US" sz="2600" spc="35" dirty="0">
                <a:cs typeface="Arial"/>
              </a:rPr>
              <a:t>to</a:t>
            </a:r>
            <a:r>
              <a:rPr lang="en-US" sz="2600" spc="-45" dirty="0">
                <a:cs typeface="Arial"/>
              </a:rPr>
              <a:t> </a:t>
            </a:r>
            <a:r>
              <a:rPr lang="en-US" sz="2600" spc="25" dirty="0">
                <a:cs typeface="Arial"/>
              </a:rPr>
              <a:t>tune</a:t>
            </a:r>
            <a:r>
              <a:rPr lang="en-US" sz="2600" spc="-35" dirty="0">
                <a:cs typeface="Arial"/>
              </a:rPr>
              <a:t> </a:t>
            </a:r>
            <a:r>
              <a:rPr lang="en-US" sz="2600" spc="35" dirty="0">
                <a:cs typeface="Arial"/>
              </a:rPr>
              <a:t>the</a:t>
            </a:r>
            <a:r>
              <a:rPr lang="en-US" sz="2600" spc="-50" dirty="0">
                <a:cs typeface="Arial"/>
              </a:rPr>
              <a:t> </a:t>
            </a:r>
            <a:r>
              <a:rPr lang="en-US" sz="2600" spc="70" dirty="0">
                <a:cs typeface="Arial"/>
              </a:rPr>
              <a:t>model</a:t>
            </a:r>
            <a:r>
              <a:rPr lang="en-US" sz="2600" spc="-40" dirty="0">
                <a:cs typeface="Arial"/>
              </a:rPr>
              <a:t> </a:t>
            </a:r>
            <a:r>
              <a:rPr lang="en-US" sz="2600" spc="35" dirty="0">
                <a:cs typeface="Arial"/>
              </a:rPr>
              <a:t>and</a:t>
            </a:r>
            <a:r>
              <a:rPr lang="en-US" sz="2600" spc="-50" dirty="0">
                <a:cs typeface="Arial"/>
              </a:rPr>
              <a:t> </a:t>
            </a:r>
            <a:r>
              <a:rPr lang="en-US" sz="2600" spc="35" dirty="0">
                <a:cs typeface="Arial"/>
              </a:rPr>
              <a:t>the</a:t>
            </a:r>
            <a:r>
              <a:rPr lang="en-US" sz="2600" spc="-50" dirty="0">
                <a:cs typeface="Arial"/>
              </a:rPr>
              <a:t> </a:t>
            </a:r>
            <a:r>
              <a:rPr lang="en-US" sz="2600" spc="40" dirty="0">
                <a:cs typeface="Arial"/>
              </a:rPr>
              <a:t>threshold</a:t>
            </a:r>
            <a:r>
              <a:rPr lang="en-US" sz="2600" spc="-55" dirty="0">
                <a:cs typeface="Arial"/>
              </a:rPr>
              <a:t> </a:t>
            </a:r>
            <a:r>
              <a:rPr lang="en-US" sz="2600" spc="35" dirty="0">
                <a:cs typeface="Arial"/>
              </a:rPr>
              <a:t>to</a:t>
            </a:r>
            <a:r>
              <a:rPr lang="en-US" sz="2600" spc="-45" dirty="0">
                <a:cs typeface="Arial"/>
              </a:rPr>
              <a:t> </a:t>
            </a:r>
            <a:r>
              <a:rPr lang="en-US" sz="2600" spc="50" dirty="0">
                <a:cs typeface="Arial"/>
              </a:rPr>
              <a:t>get</a:t>
            </a:r>
            <a:r>
              <a:rPr lang="en-US" sz="2600" spc="-50" dirty="0">
                <a:cs typeface="Arial"/>
              </a:rPr>
              <a:t> </a:t>
            </a:r>
            <a:r>
              <a:rPr lang="en-US" sz="2600" spc="10" dirty="0">
                <a:cs typeface="Arial"/>
              </a:rPr>
              <a:t>even</a:t>
            </a:r>
            <a:r>
              <a:rPr lang="en-US" sz="2600" spc="-30" dirty="0">
                <a:cs typeface="Arial"/>
              </a:rPr>
              <a:t> </a:t>
            </a:r>
            <a:r>
              <a:rPr lang="en-US" sz="2600" spc="75" dirty="0">
                <a:cs typeface="Arial"/>
              </a:rPr>
              <a:t>better</a:t>
            </a:r>
            <a:r>
              <a:rPr lang="en-US" sz="2600" spc="-55" dirty="0">
                <a:cs typeface="Arial"/>
              </a:rPr>
              <a:t> </a:t>
            </a:r>
            <a:r>
              <a:rPr lang="en-US" sz="2600" spc="15" dirty="0">
                <a:cs typeface="Arial"/>
              </a:rPr>
              <a:t>results.</a:t>
            </a:r>
            <a:endParaRPr lang="en-US" sz="2600" dirty="0">
              <a:cs typeface="Arial"/>
            </a:endParaRPr>
          </a:p>
          <a:p>
            <a:pPr lvl="1"/>
            <a:endParaRPr lang="en-US" sz="2200" dirty="0">
              <a:latin typeface="Arial"/>
              <a:cs typeface="Arial"/>
            </a:endParaRPr>
          </a:p>
          <a:p>
            <a:pPr lvl="1"/>
            <a:endParaRPr lang="en-IE" sz="2200" dirty="0"/>
          </a:p>
          <a:p>
            <a:pPr marL="457200" lvl="1" indent="0">
              <a:buNone/>
            </a:pPr>
            <a:endParaRPr lang="en-IE" sz="2200" dirty="0">
              <a:cs typeface="Calibri" panose="020F0502020204030204"/>
            </a:endParaRPr>
          </a:p>
        </p:txBody>
      </p:sp>
      <p:sp>
        <p:nvSpPr>
          <p:cNvPr id="4" name="Date Placeholder 3">
            <a:extLst>
              <a:ext uri="{FF2B5EF4-FFF2-40B4-BE49-F238E27FC236}">
                <a16:creationId xmlns:a16="http://schemas.microsoft.com/office/drawing/2014/main" id="{15FB5D85-7417-4151-8648-6B3392E872F1}"/>
              </a:ext>
            </a:extLst>
          </p:cNvPr>
          <p:cNvSpPr>
            <a:spLocks noGrp="1"/>
          </p:cNvSpPr>
          <p:nvPr>
            <p:ph type="dt" sz="half" idx="10"/>
          </p:nvPr>
        </p:nvSpPr>
        <p:spPr>
          <a:xfrm>
            <a:off x="7717536" y="6382512"/>
            <a:ext cx="2825496" cy="320040"/>
          </a:xfrm>
        </p:spPr>
        <p:txBody>
          <a:bodyPr>
            <a:normAutofit/>
          </a:bodyPr>
          <a:lstStyle/>
          <a:p>
            <a:pPr algn="r">
              <a:spcAft>
                <a:spcPts val="600"/>
              </a:spcAft>
            </a:pPr>
            <a:fld id="{E475F07B-BF2B-4CDC-824D-B2AF5C3375F3}" type="datetime1">
              <a:rPr lang="en-IE" sz="1000"/>
              <a:pPr algn="r">
                <a:spcAft>
                  <a:spcPts val="600"/>
                </a:spcAft>
              </a:pPr>
              <a:t>05/10/2020</a:t>
            </a:fld>
            <a:endParaRPr lang="en-IE" sz="1000"/>
          </a:p>
        </p:txBody>
      </p:sp>
      <p:sp>
        <p:nvSpPr>
          <p:cNvPr id="6" name="Slide Number Placeholder 5">
            <a:extLst>
              <a:ext uri="{FF2B5EF4-FFF2-40B4-BE49-F238E27FC236}">
                <a16:creationId xmlns:a16="http://schemas.microsoft.com/office/drawing/2014/main" id="{CCC195C5-C2D0-40FE-B4D6-A0FAA5D9919D}"/>
              </a:ext>
            </a:extLst>
          </p:cNvPr>
          <p:cNvSpPr>
            <a:spLocks noGrp="1"/>
          </p:cNvSpPr>
          <p:nvPr>
            <p:ph type="sldNum" sz="quarter" idx="12"/>
          </p:nvPr>
        </p:nvSpPr>
        <p:spPr>
          <a:xfrm>
            <a:off x="10707624" y="6382512"/>
            <a:ext cx="685800" cy="320040"/>
          </a:xfrm>
        </p:spPr>
        <p:txBody>
          <a:bodyPr>
            <a:normAutofit/>
          </a:bodyPr>
          <a:lstStyle/>
          <a:p>
            <a:pPr>
              <a:spcAft>
                <a:spcPts val="600"/>
              </a:spcAft>
            </a:pPr>
            <a:fld id="{87D44EF9-A6DB-49AF-9C1E-A728DAEE4F5D}" type="slidenum">
              <a:rPr lang="en-IE" sz="1000"/>
              <a:pPr>
                <a:spcAft>
                  <a:spcPts val="600"/>
                </a:spcAft>
              </a:pPr>
              <a:t>29</a:t>
            </a:fld>
            <a:endParaRPr lang="en-IE" sz="1000"/>
          </a:p>
        </p:txBody>
      </p:sp>
    </p:spTree>
    <p:extLst>
      <p:ext uri="{BB962C8B-B14F-4D97-AF65-F5344CB8AC3E}">
        <p14:creationId xmlns:p14="http://schemas.microsoft.com/office/powerpoint/2010/main" val="2907741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6CB1-3B53-4D04-9740-E59FB317F391}"/>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Context of </a:t>
            </a:r>
            <a:r>
              <a:rPr lang="en-US" dirty="0" smtClean="0">
                <a:solidFill>
                  <a:srgbClr val="FFFFFF"/>
                </a:solidFill>
              </a:rPr>
              <a:t>the </a:t>
            </a:r>
            <a:r>
              <a:rPr lang="en-US" dirty="0">
                <a:solidFill>
                  <a:srgbClr val="FFFFFF"/>
                </a:solidFill>
              </a:rPr>
              <a:t>thesis</a:t>
            </a:r>
            <a:endParaRPr lang="en-IE" dirty="0">
              <a:solidFill>
                <a:srgbClr val="FFFFFF"/>
              </a:solidFill>
            </a:endParaRPr>
          </a:p>
        </p:txBody>
      </p:sp>
      <p:sp>
        <p:nvSpPr>
          <p:cNvPr id="3" name="Content Placeholder 2">
            <a:extLst>
              <a:ext uri="{FF2B5EF4-FFF2-40B4-BE49-F238E27FC236}">
                <a16:creationId xmlns:a16="http://schemas.microsoft.com/office/drawing/2014/main" id="{1E5A233A-AD84-43D1-A896-33ACA7DE015B}"/>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dirty="0"/>
              <a:t>Objective of the Thesis</a:t>
            </a:r>
          </a:p>
          <a:p>
            <a:pPr lvl="1"/>
            <a:r>
              <a:rPr lang="en-US" dirty="0"/>
              <a:t>Anomalies Detection in time series data:</a:t>
            </a:r>
            <a:endParaRPr lang="en-US" dirty="0">
              <a:cs typeface="Calibri"/>
            </a:endParaRPr>
          </a:p>
          <a:p>
            <a:pPr lvl="2"/>
            <a:r>
              <a:rPr lang="en-US" dirty="0">
                <a:ea typeface="+mn-lt"/>
                <a:cs typeface="+mn-lt"/>
              </a:rPr>
              <a:t>This project aims to detect anomalous  behaviors  in real time to ensure the stability of the </a:t>
            </a:r>
            <a:r>
              <a:rPr lang="en-US" dirty="0">
                <a:highlight>
                  <a:srgbClr val="FFFF00"/>
                </a:highlight>
                <a:ea typeface="+mn-lt"/>
                <a:cs typeface="+mn-lt"/>
              </a:rPr>
              <a:t>flight data by  using Unsupervised machine learning approach</a:t>
            </a:r>
            <a:r>
              <a:rPr lang="en-US" dirty="0">
                <a:ea typeface="+mn-lt"/>
                <a:cs typeface="+mn-lt"/>
              </a:rPr>
              <a:t>.</a:t>
            </a:r>
            <a:endParaRPr lang="en-US" dirty="0">
              <a:cs typeface="Calibri"/>
            </a:endParaRPr>
          </a:p>
        </p:txBody>
      </p:sp>
      <p:sp>
        <p:nvSpPr>
          <p:cNvPr id="4" name="Date Placeholder 3">
            <a:extLst>
              <a:ext uri="{FF2B5EF4-FFF2-40B4-BE49-F238E27FC236}">
                <a16:creationId xmlns:a16="http://schemas.microsoft.com/office/drawing/2014/main" id="{BE7025D1-CE99-4426-B1FC-974B22E562E7}"/>
              </a:ext>
            </a:extLst>
          </p:cNvPr>
          <p:cNvSpPr>
            <a:spLocks noGrp="1"/>
          </p:cNvSpPr>
          <p:nvPr>
            <p:ph type="dt" sz="half" idx="10"/>
          </p:nvPr>
        </p:nvSpPr>
        <p:spPr>
          <a:xfrm>
            <a:off x="838200" y="6356350"/>
            <a:ext cx="1639957" cy="365125"/>
          </a:xfrm>
        </p:spPr>
        <p:txBody>
          <a:bodyPr>
            <a:normAutofit/>
          </a:bodyPr>
          <a:lstStyle/>
          <a:p>
            <a:pPr>
              <a:spcAft>
                <a:spcPts val="600"/>
              </a:spcAft>
            </a:pPr>
            <a:fld id="{0EA2E5D2-648D-4E53-B95E-BA70C6A4A1DC}" type="datetime1">
              <a:rPr lang="en-IE">
                <a:solidFill>
                  <a:srgbClr val="FFFFFF"/>
                </a:solidFill>
              </a:rPr>
              <a:pPr>
                <a:spcAft>
                  <a:spcPts val="600"/>
                </a:spcAft>
              </a:pPr>
              <a:t>05/10/2020</a:t>
            </a:fld>
            <a:endParaRPr lang="en-IE">
              <a:solidFill>
                <a:srgbClr val="FFFFFF"/>
              </a:solidFill>
            </a:endParaRPr>
          </a:p>
        </p:txBody>
      </p:sp>
      <p:sp>
        <p:nvSpPr>
          <p:cNvPr id="6" name="Slide Number Placeholder 5">
            <a:extLst>
              <a:ext uri="{FF2B5EF4-FFF2-40B4-BE49-F238E27FC236}">
                <a16:creationId xmlns:a16="http://schemas.microsoft.com/office/drawing/2014/main" id="{59D4D0AD-E83D-4A0C-9669-2874616B3D3D}"/>
              </a:ext>
            </a:extLst>
          </p:cNvPr>
          <p:cNvSpPr>
            <a:spLocks noGrp="1"/>
          </p:cNvSpPr>
          <p:nvPr>
            <p:ph type="sldNum" sz="quarter" idx="12"/>
          </p:nvPr>
        </p:nvSpPr>
        <p:spPr>
          <a:xfrm>
            <a:off x="9541564" y="6356350"/>
            <a:ext cx="1812235" cy="365125"/>
          </a:xfrm>
        </p:spPr>
        <p:txBody>
          <a:bodyPr>
            <a:normAutofit fontScale="77500" lnSpcReduction="20000"/>
          </a:bodyPr>
          <a:lstStyle/>
          <a:p>
            <a:pPr>
              <a:spcAft>
                <a:spcPts val="600"/>
              </a:spcAft>
            </a:pPr>
            <a:fld id="{87D44EF9-A6DB-49AF-9C1E-A728DAEE4F5D}" type="slidenum">
              <a:rPr lang="en-IE"/>
              <a:pPr>
                <a:spcAft>
                  <a:spcPts val="600"/>
                </a:spcAft>
              </a:pPr>
              <a:t>3</a:t>
            </a:fld>
            <a:endParaRPr lang="en-IE"/>
          </a:p>
        </p:txBody>
      </p:sp>
    </p:spTree>
    <p:extLst>
      <p:ext uri="{BB962C8B-B14F-4D97-AF65-F5344CB8AC3E}">
        <p14:creationId xmlns:p14="http://schemas.microsoft.com/office/powerpoint/2010/main" val="2517257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Questions?</a:t>
            </a:r>
            <a:endParaRPr lang="en-US" dirty="0"/>
          </a:p>
        </p:txBody>
      </p:sp>
      <p:sp>
        <p:nvSpPr>
          <p:cNvPr id="4" name="Date Placeholder 3"/>
          <p:cNvSpPr>
            <a:spLocks noGrp="1"/>
          </p:cNvSpPr>
          <p:nvPr>
            <p:ph type="dt" sz="half" idx="10"/>
          </p:nvPr>
        </p:nvSpPr>
        <p:spPr/>
        <p:txBody>
          <a:bodyPr/>
          <a:lstStyle/>
          <a:p>
            <a:fld id="{9EF28048-041B-4CD3-B449-5FC75D15DE75}" type="datetime1">
              <a:rPr lang="en-IE" smtClean="0"/>
              <a:t>05/10/2020</a:t>
            </a:fld>
            <a:endParaRPr lang="en-IE"/>
          </a:p>
        </p:txBody>
      </p:sp>
      <p:sp>
        <p:nvSpPr>
          <p:cNvPr id="5" name="Slide Number Placeholder 4"/>
          <p:cNvSpPr>
            <a:spLocks noGrp="1"/>
          </p:cNvSpPr>
          <p:nvPr>
            <p:ph type="sldNum" sz="quarter" idx="12"/>
          </p:nvPr>
        </p:nvSpPr>
        <p:spPr/>
        <p:txBody>
          <a:bodyPr/>
          <a:lstStyle/>
          <a:p>
            <a:fld id="{87D44EF9-A6DB-49AF-9C1E-A728DAEE4F5D}" type="slidenum">
              <a:rPr lang="en-IE" smtClean="0"/>
              <a:t>30</a:t>
            </a:fld>
            <a:endParaRPr lang="en-IE"/>
          </a:p>
        </p:txBody>
      </p:sp>
    </p:spTree>
    <p:extLst>
      <p:ext uri="{BB962C8B-B14F-4D97-AF65-F5344CB8AC3E}">
        <p14:creationId xmlns:p14="http://schemas.microsoft.com/office/powerpoint/2010/main" val="642541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a:t>
            </a:r>
            <a:endParaRPr lang="en-US" dirty="0"/>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9EF28048-041B-4CD3-B449-5FC75D15DE75}" type="datetime1">
              <a:rPr lang="en-IE" smtClean="0"/>
              <a:t>05/10/2020</a:t>
            </a:fld>
            <a:endParaRPr lang="en-IE"/>
          </a:p>
        </p:txBody>
      </p:sp>
      <p:sp>
        <p:nvSpPr>
          <p:cNvPr id="5" name="Slide Number Placeholder 4"/>
          <p:cNvSpPr>
            <a:spLocks noGrp="1"/>
          </p:cNvSpPr>
          <p:nvPr>
            <p:ph type="sldNum" sz="quarter" idx="12"/>
          </p:nvPr>
        </p:nvSpPr>
        <p:spPr/>
        <p:txBody>
          <a:bodyPr/>
          <a:lstStyle/>
          <a:p>
            <a:fld id="{87D44EF9-A6DB-49AF-9C1E-A728DAEE4F5D}" type="slidenum">
              <a:rPr lang="en-IE" smtClean="0"/>
              <a:t>4</a:t>
            </a:fld>
            <a:endParaRPr lang="en-IE"/>
          </a:p>
        </p:txBody>
      </p:sp>
    </p:spTree>
    <p:extLst>
      <p:ext uri="{BB962C8B-B14F-4D97-AF65-F5344CB8AC3E}">
        <p14:creationId xmlns:p14="http://schemas.microsoft.com/office/powerpoint/2010/main" val="214523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6CB1-3B53-4D04-9740-E59FB317F391}"/>
              </a:ext>
            </a:extLst>
          </p:cNvPr>
          <p:cNvSpPr>
            <a:spLocks noGrp="1"/>
          </p:cNvSpPr>
          <p:nvPr>
            <p:ph type="title"/>
          </p:nvPr>
        </p:nvSpPr>
        <p:spPr>
          <a:xfrm>
            <a:off x="648929" y="629266"/>
            <a:ext cx="3505495" cy="1622321"/>
          </a:xfrm>
        </p:spPr>
        <p:txBody>
          <a:bodyPr>
            <a:normAutofit/>
          </a:bodyPr>
          <a:lstStyle/>
          <a:p>
            <a:r>
              <a:rPr lang="en-US" dirty="0"/>
              <a:t>Context of the thesis</a:t>
            </a:r>
            <a:endParaRPr lang="en-IE" dirty="0"/>
          </a:p>
        </p:txBody>
      </p:sp>
      <p:sp>
        <p:nvSpPr>
          <p:cNvPr id="3" name="Content Placeholder 2">
            <a:extLst>
              <a:ext uri="{FF2B5EF4-FFF2-40B4-BE49-F238E27FC236}">
                <a16:creationId xmlns:a16="http://schemas.microsoft.com/office/drawing/2014/main" id="{1E5A233A-AD84-43D1-A896-33ACA7DE015B}"/>
              </a:ext>
            </a:extLst>
          </p:cNvPr>
          <p:cNvSpPr>
            <a:spLocks noGrp="1"/>
          </p:cNvSpPr>
          <p:nvPr>
            <p:ph idx="1"/>
          </p:nvPr>
        </p:nvSpPr>
        <p:spPr>
          <a:xfrm>
            <a:off x="648931" y="2438400"/>
            <a:ext cx="3505494" cy="3785419"/>
          </a:xfrm>
        </p:spPr>
        <p:txBody>
          <a:bodyPr>
            <a:normAutofit/>
          </a:bodyPr>
          <a:lstStyle/>
          <a:p>
            <a:pPr marL="0" indent="0">
              <a:buNone/>
            </a:pPr>
            <a:r>
              <a:rPr lang="en-US" sz="1400" dirty="0" smtClean="0"/>
              <a:t>Introduction :</a:t>
            </a:r>
            <a:endParaRPr lang="en-US" sz="1400" dirty="0"/>
          </a:p>
          <a:p>
            <a:pPr marL="12700" marR="5080">
              <a:spcBef>
                <a:spcPts val="5"/>
              </a:spcBef>
            </a:pPr>
            <a:r>
              <a:rPr lang="en-US" sz="1400" spc="45" dirty="0">
                <a:latin typeface="Arial"/>
                <a:cs typeface="Arial"/>
              </a:rPr>
              <a:t>In </a:t>
            </a:r>
            <a:r>
              <a:rPr lang="en-US" sz="1400" spc="10" dirty="0">
                <a:latin typeface="Arial"/>
                <a:cs typeface="Arial"/>
              </a:rPr>
              <a:t>today’s </a:t>
            </a:r>
            <a:r>
              <a:rPr lang="en-US" sz="1400" spc="70" dirty="0">
                <a:latin typeface="Arial"/>
                <a:cs typeface="Arial"/>
              </a:rPr>
              <a:t>world, </a:t>
            </a:r>
            <a:r>
              <a:rPr lang="en-US" sz="1400" spc="30" dirty="0">
                <a:latin typeface="Arial"/>
                <a:cs typeface="Arial"/>
              </a:rPr>
              <a:t>anomaly </a:t>
            </a:r>
            <a:r>
              <a:rPr lang="en-US" sz="1400" spc="50" dirty="0">
                <a:latin typeface="Arial"/>
                <a:cs typeface="Arial"/>
              </a:rPr>
              <a:t>detection </a:t>
            </a:r>
            <a:r>
              <a:rPr lang="en-US" sz="1400" spc="5" dirty="0">
                <a:latin typeface="Arial"/>
                <a:cs typeface="Arial"/>
              </a:rPr>
              <a:t>can </a:t>
            </a:r>
            <a:r>
              <a:rPr lang="en-US" sz="1400" spc="80" dirty="0">
                <a:latin typeface="Arial"/>
                <a:cs typeface="Arial"/>
              </a:rPr>
              <a:t>viably </a:t>
            </a:r>
            <a:r>
              <a:rPr lang="en-US" sz="1400" spc="70" dirty="0">
                <a:latin typeface="Arial"/>
                <a:cs typeface="Arial"/>
              </a:rPr>
              <a:t>help </a:t>
            </a:r>
            <a:r>
              <a:rPr lang="en-US" sz="1400" spc="75" dirty="0">
                <a:latin typeface="Arial"/>
                <a:cs typeface="Arial"/>
              </a:rPr>
              <a:t>in </a:t>
            </a:r>
            <a:r>
              <a:rPr lang="en-US" sz="1400" spc="65" dirty="0">
                <a:latin typeface="Arial"/>
                <a:cs typeface="Arial"/>
              </a:rPr>
              <a:t>getting </a:t>
            </a:r>
            <a:r>
              <a:rPr lang="en-US" sz="1400" spc="30" dirty="0">
                <a:latin typeface="Arial"/>
                <a:cs typeface="Arial"/>
              </a:rPr>
              <a:t>the misrepresentation, </a:t>
            </a:r>
            <a:r>
              <a:rPr lang="en-US" sz="1400" spc="85" dirty="0">
                <a:latin typeface="Arial"/>
                <a:cs typeface="Arial"/>
              </a:rPr>
              <a:t>finding </a:t>
            </a:r>
            <a:r>
              <a:rPr lang="en-US" sz="1400" spc="20" dirty="0">
                <a:latin typeface="Arial"/>
                <a:cs typeface="Arial"/>
              </a:rPr>
              <a:t>strange </a:t>
            </a:r>
            <a:r>
              <a:rPr lang="en-US" sz="1400" spc="60" dirty="0">
                <a:latin typeface="Arial"/>
                <a:cs typeface="Arial"/>
              </a:rPr>
              <a:t>activity  </a:t>
            </a:r>
            <a:r>
              <a:rPr lang="en-US" sz="1400" spc="75" dirty="0">
                <a:latin typeface="Arial"/>
                <a:cs typeface="Arial"/>
              </a:rPr>
              <a:t>in</a:t>
            </a:r>
            <a:r>
              <a:rPr lang="en-US" sz="1400" spc="-40" dirty="0">
                <a:latin typeface="Arial"/>
                <a:cs typeface="Arial"/>
              </a:rPr>
              <a:t> </a:t>
            </a:r>
            <a:r>
              <a:rPr lang="en-US" sz="1400" spc="35" dirty="0">
                <a:latin typeface="Arial"/>
                <a:cs typeface="Arial"/>
              </a:rPr>
              <a:t>huge</a:t>
            </a:r>
            <a:r>
              <a:rPr lang="en-US" sz="1400" spc="-40" dirty="0">
                <a:latin typeface="Arial"/>
                <a:cs typeface="Arial"/>
              </a:rPr>
              <a:t> </a:t>
            </a:r>
            <a:r>
              <a:rPr lang="en-US" sz="1400" spc="35" dirty="0">
                <a:latin typeface="Arial"/>
                <a:cs typeface="Arial"/>
              </a:rPr>
              <a:t>and</a:t>
            </a:r>
            <a:r>
              <a:rPr lang="en-US" sz="1400" spc="-35" dirty="0">
                <a:latin typeface="Arial"/>
                <a:cs typeface="Arial"/>
              </a:rPr>
              <a:t> </a:t>
            </a:r>
            <a:r>
              <a:rPr lang="en-US" sz="1400" spc="70" dirty="0">
                <a:latin typeface="Arial"/>
                <a:cs typeface="Arial"/>
              </a:rPr>
              <a:t>complex</a:t>
            </a:r>
            <a:r>
              <a:rPr lang="en-US" sz="1400" spc="420" dirty="0">
                <a:latin typeface="Arial"/>
                <a:cs typeface="Arial"/>
              </a:rPr>
              <a:t> </a:t>
            </a:r>
            <a:r>
              <a:rPr lang="en-US" sz="1400" spc="60" dirty="0">
                <a:latin typeface="Arial"/>
                <a:cs typeface="Arial"/>
              </a:rPr>
              <a:t>time</a:t>
            </a:r>
            <a:r>
              <a:rPr lang="en-US" sz="1400" spc="-55" dirty="0">
                <a:latin typeface="Arial"/>
                <a:cs typeface="Arial"/>
              </a:rPr>
              <a:t> </a:t>
            </a:r>
            <a:r>
              <a:rPr lang="en-US" sz="1400" spc="35" dirty="0">
                <a:latin typeface="Arial"/>
                <a:cs typeface="Arial"/>
              </a:rPr>
              <a:t>series</a:t>
            </a:r>
            <a:r>
              <a:rPr lang="en-US" sz="1400" spc="-35" dirty="0">
                <a:latin typeface="Arial"/>
                <a:cs typeface="Arial"/>
              </a:rPr>
              <a:t> </a:t>
            </a:r>
            <a:r>
              <a:rPr lang="en-US" sz="1400" spc="25" dirty="0">
                <a:latin typeface="Arial"/>
                <a:cs typeface="Arial"/>
              </a:rPr>
              <a:t>Big</a:t>
            </a:r>
            <a:r>
              <a:rPr lang="en-US" sz="1400" spc="-50" dirty="0">
                <a:latin typeface="Arial"/>
                <a:cs typeface="Arial"/>
              </a:rPr>
              <a:t> </a:t>
            </a:r>
            <a:r>
              <a:rPr lang="en-US" sz="1400" spc="-15" dirty="0">
                <a:latin typeface="Arial"/>
                <a:cs typeface="Arial"/>
              </a:rPr>
              <a:t>Data</a:t>
            </a:r>
            <a:r>
              <a:rPr lang="en-US" sz="1400" spc="-45" dirty="0">
                <a:latin typeface="Arial"/>
                <a:cs typeface="Arial"/>
              </a:rPr>
              <a:t> </a:t>
            </a:r>
            <a:r>
              <a:rPr lang="en-US" sz="1400" spc="-15" dirty="0">
                <a:latin typeface="Arial"/>
                <a:cs typeface="Arial"/>
              </a:rPr>
              <a:t>sets</a:t>
            </a:r>
            <a:r>
              <a:rPr lang="en-US" sz="1400" spc="-15" dirty="0" smtClean="0">
                <a:latin typeface="Arial"/>
                <a:cs typeface="Arial"/>
              </a:rPr>
              <a:t>.</a:t>
            </a:r>
            <a:r>
              <a:rPr lang="en-US" sz="1400" spc="60" dirty="0" smtClean="0">
                <a:latin typeface="Arial"/>
                <a:cs typeface="Arial"/>
              </a:rPr>
              <a:t>.</a:t>
            </a:r>
            <a:endParaRPr lang="en-US" sz="1400" dirty="0">
              <a:latin typeface="Arial"/>
              <a:cs typeface="Arial"/>
            </a:endParaRPr>
          </a:p>
          <a:p>
            <a:pPr marL="12700" marR="5080">
              <a:spcBef>
                <a:spcPts val="5"/>
              </a:spcBef>
            </a:pPr>
            <a:r>
              <a:rPr lang="en-US" sz="1400" spc="25" dirty="0" smtClean="0">
                <a:latin typeface="Arial"/>
                <a:cs typeface="Arial"/>
              </a:rPr>
              <a:t>Actually</a:t>
            </a:r>
            <a:r>
              <a:rPr lang="en-US" sz="1400" spc="25" dirty="0">
                <a:latin typeface="Arial"/>
                <a:cs typeface="Arial"/>
              </a:rPr>
              <a:t>,</a:t>
            </a:r>
            <a:r>
              <a:rPr lang="en-US" sz="1400" spc="-140" dirty="0">
                <a:latin typeface="Arial"/>
                <a:cs typeface="Arial"/>
              </a:rPr>
              <a:t> </a:t>
            </a:r>
            <a:r>
              <a:rPr lang="en-US" sz="1400" spc="35" dirty="0">
                <a:latin typeface="Arial"/>
                <a:cs typeface="Arial"/>
              </a:rPr>
              <a:t>we</a:t>
            </a:r>
            <a:r>
              <a:rPr lang="en-US" sz="1400" spc="5" dirty="0">
                <a:latin typeface="Arial"/>
                <a:cs typeface="Arial"/>
              </a:rPr>
              <a:t> </a:t>
            </a:r>
            <a:r>
              <a:rPr lang="en-US" sz="1400" spc="-5" dirty="0">
                <a:latin typeface="Arial"/>
                <a:cs typeface="Arial"/>
              </a:rPr>
              <a:t>have</a:t>
            </a:r>
            <a:r>
              <a:rPr lang="en-US" sz="1400" spc="5" dirty="0">
                <a:latin typeface="Arial"/>
                <a:cs typeface="Arial"/>
              </a:rPr>
              <a:t> </a:t>
            </a:r>
            <a:r>
              <a:rPr lang="en-US" sz="1400" spc="60" dirty="0">
                <a:latin typeface="Arial"/>
                <a:cs typeface="Arial"/>
              </a:rPr>
              <a:t>different</a:t>
            </a:r>
            <a:r>
              <a:rPr lang="en-US" sz="1400" dirty="0">
                <a:latin typeface="Arial"/>
                <a:cs typeface="Arial"/>
              </a:rPr>
              <a:t> </a:t>
            </a:r>
            <a:r>
              <a:rPr lang="en-US" sz="1400" spc="30" dirty="0">
                <a:latin typeface="Arial"/>
                <a:cs typeface="Arial"/>
              </a:rPr>
              <a:t>methods</a:t>
            </a:r>
            <a:r>
              <a:rPr lang="en-US" sz="1400" spc="10" dirty="0">
                <a:latin typeface="Arial"/>
                <a:cs typeface="Arial"/>
              </a:rPr>
              <a:t> </a:t>
            </a:r>
            <a:r>
              <a:rPr lang="en-US" sz="1400" spc="35" dirty="0">
                <a:latin typeface="Arial"/>
                <a:cs typeface="Arial"/>
              </a:rPr>
              <a:t>to</a:t>
            </a:r>
            <a:r>
              <a:rPr lang="en-US" sz="1400" spc="5" dirty="0">
                <a:latin typeface="Arial"/>
                <a:cs typeface="Arial"/>
              </a:rPr>
              <a:t> </a:t>
            </a:r>
            <a:r>
              <a:rPr lang="en-US" sz="1400" spc="50" dirty="0">
                <a:latin typeface="Arial"/>
                <a:cs typeface="Arial"/>
              </a:rPr>
              <a:t>detect</a:t>
            </a:r>
            <a:r>
              <a:rPr lang="en-US" sz="1400" spc="5" dirty="0">
                <a:latin typeface="Arial"/>
                <a:cs typeface="Arial"/>
              </a:rPr>
              <a:t> </a:t>
            </a:r>
            <a:r>
              <a:rPr lang="en-US" sz="1400" spc="35" dirty="0">
                <a:latin typeface="Arial"/>
                <a:cs typeface="Arial"/>
              </a:rPr>
              <a:t>the</a:t>
            </a:r>
            <a:r>
              <a:rPr lang="en-US" sz="1400" dirty="0">
                <a:latin typeface="Arial"/>
                <a:cs typeface="Arial"/>
              </a:rPr>
              <a:t> </a:t>
            </a:r>
            <a:r>
              <a:rPr lang="en-US" sz="1400" spc="25" dirty="0">
                <a:latin typeface="Arial"/>
                <a:cs typeface="Arial"/>
              </a:rPr>
              <a:t>anomalies</a:t>
            </a:r>
            <a:r>
              <a:rPr lang="en-US" sz="1400" spc="5" dirty="0">
                <a:latin typeface="Arial"/>
                <a:cs typeface="Arial"/>
              </a:rPr>
              <a:t> </a:t>
            </a:r>
            <a:r>
              <a:rPr lang="en-US" sz="1400" spc="75" dirty="0">
                <a:latin typeface="Arial"/>
                <a:cs typeface="Arial"/>
              </a:rPr>
              <a:t>in</a:t>
            </a:r>
            <a:r>
              <a:rPr lang="en-US" sz="1400" spc="5" dirty="0">
                <a:latin typeface="Arial"/>
                <a:cs typeface="Arial"/>
              </a:rPr>
              <a:t> </a:t>
            </a:r>
            <a:r>
              <a:rPr lang="en-US" sz="1400" spc="35" dirty="0">
                <a:latin typeface="Arial"/>
                <a:cs typeface="Arial"/>
              </a:rPr>
              <a:t>the</a:t>
            </a:r>
            <a:r>
              <a:rPr lang="en-US" sz="1400" dirty="0">
                <a:latin typeface="Arial"/>
                <a:cs typeface="Arial"/>
              </a:rPr>
              <a:t> </a:t>
            </a:r>
            <a:r>
              <a:rPr lang="en-US" sz="1400" spc="5" dirty="0">
                <a:latin typeface="Arial"/>
                <a:cs typeface="Arial"/>
              </a:rPr>
              <a:t>dataset.</a:t>
            </a:r>
            <a:r>
              <a:rPr lang="en-US" sz="1400" spc="-135" dirty="0">
                <a:latin typeface="Arial"/>
                <a:cs typeface="Arial"/>
              </a:rPr>
              <a:t> </a:t>
            </a:r>
            <a:r>
              <a:rPr lang="en-US" sz="1400" spc="-40" dirty="0">
                <a:latin typeface="Arial"/>
                <a:cs typeface="Arial"/>
              </a:rPr>
              <a:t>But</a:t>
            </a:r>
            <a:r>
              <a:rPr lang="en-US" sz="1400" spc="5" dirty="0">
                <a:latin typeface="Arial"/>
                <a:cs typeface="Arial"/>
              </a:rPr>
              <a:t> </a:t>
            </a:r>
            <a:r>
              <a:rPr lang="en-US" sz="1400" spc="85" dirty="0">
                <a:latin typeface="Arial"/>
                <a:cs typeface="Arial"/>
              </a:rPr>
              <a:t>it</a:t>
            </a:r>
            <a:r>
              <a:rPr lang="en-US" sz="1400" spc="5" dirty="0">
                <a:latin typeface="Arial"/>
                <a:cs typeface="Arial"/>
              </a:rPr>
              <a:t> </a:t>
            </a:r>
            <a:r>
              <a:rPr lang="en-US" sz="1400" spc="25" dirty="0">
                <a:latin typeface="Arial"/>
                <a:cs typeface="Arial"/>
              </a:rPr>
              <a:t>is</a:t>
            </a:r>
            <a:r>
              <a:rPr lang="en-US" sz="1400" spc="-5" dirty="0">
                <a:latin typeface="Arial"/>
                <a:cs typeface="Arial"/>
              </a:rPr>
              <a:t> </a:t>
            </a:r>
            <a:r>
              <a:rPr lang="en-US" sz="1400" spc="30" dirty="0">
                <a:latin typeface="Arial"/>
                <a:cs typeface="Arial"/>
              </a:rPr>
              <a:t>based</a:t>
            </a:r>
            <a:r>
              <a:rPr lang="en-US" sz="1400" spc="10" dirty="0">
                <a:latin typeface="Arial"/>
                <a:cs typeface="Arial"/>
              </a:rPr>
              <a:t> </a:t>
            </a:r>
            <a:r>
              <a:rPr lang="en-US" sz="1400" spc="25" dirty="0">
                <a:latin typeface="Arial"/>
                <a:cs typeface="Arial"/>
              </a:rPr>
              <a:t>on</a:t>
            </a:r>
            <a:r>
              <a:rPr lang="en-US" sz="1400" spc="5" dirty="0">
                <a:latin typeface="Arial"/>
                <a:cs typeface="Arial"/>
              </a:rPr>
              <a:t> </a:t>
            </a:r>
            <a:r>
              <a:rPr lang="en-US" sz="1400" spc="35" dirty="0">
                <a:latin typeface="Arial"/>
                <a:cs typeface="Arial"/>
              </a:rPr>
              <a:t>the</a:t>
            </a:r>
            <a:r>
              <a:rPr lang="en-US" sz="1400" dirty="0">
                <a:latin typeface="Arial"/>
                <a:cs typeface="Arial"/>
              </a:rPr>
              <a:t> </a:t>
            </a:r>
            <a:r>
              <a:rPr lang="en-US" sz="1400" spc="85" dirty="0">
                <a:latin typeface="Arial"/>
                <a:cs typeface="Arial"/>
              </a:rPr>
              <a:t>labelled</a:t>
            </a:r>
            <a:r>
              <a:rPr lang="en-US" sz="1400" spc="10" dirty="0">
                <a:latin typeface="Arial"/>
                <a:cs typeface="Arial"/>
              </a:rPr>
              <a:t> data </a:t>
            </a:r>
            <a:r>
              <a:rPr lang="en-US" sz="1400" spc="90" dirty="0">
                <a:latin typeface="Arial"/>
                <a:cs typeface="Arial"/>
              </a:rPr>
              <a:t>or </a:t>
            </a:r>
            <a:r>
              <a:rPr lang="en-US" sz="1400" spc="70" dirty="0" smtClean="0">
                <a:latin typeface="Arial"/>
                <a:cs typeface="Arial"/>
              </a:rPr>
              <a:t>un labelled</a:t>
            </a:r>
            <a:r>
              <a:rPr lang="en-US" sz="1400" spc="-190" dirty="0" smtClean="0">
                <a:latin typeface="Arial"/>
                <a:cs typeface="Arial"/>
              </a:rPr>
              <a:t> </a:t>
            </a:r>
            <a:r>
              <a:rPr lang="en-US" sz="1400" spc="20" dirty="0">
                <a:latin typeface="Arial"/>
                <a:cs typeface="Arial"/>
              </a:rPr>
              <a:t>data</a:t>
            </a:r>
            <a:r>
              <a:rPr lang="en-IE" sz="1400" dirty="0"/>
              <a:t>.</a:t>
            </a:r>
            <a:endParaRPr lang="en-US" sz="1400" dirty="0"/>
          </a:p>
        </p:txBody>
      </p:sp>
      <p:sp>
        <p:nvSpPr>
          <p:cNvPr id="4" name="Date Placeholder 3">
            <a:extLst>
              <a:ext uri="{FF2B5EF4-FFF2-40B4-BE49-F238E27FC236}">
                <a16:creationId xmlns:a16="http://schemas.microsoft.com/office/drawing/2014/main" id="{478AA5F4-29A2-42BA-BD42-532BCA36D586}"/>
              </a:ext>
            </a:extLst>
          </p:cNvPr>
          <p:cNvSpPr>
            <a:spLocks noGrp="1"/>
          </p:cNvSpPr>
          <p:nvPr>
            <p:ph type="dt" sz="half" idx="10"/>
          </p:nvPr>
        </p:nvSpPr>
        <p:spPr/>
        <p:txBody>
          <a:bodyPr>
            <a:normAutofit/>
          </a:bodyPr>
          <a:lstStyle/>
          <a:p>
            <a:pPr>
              <a:spcAft>
                <a:spcPts val="600"/>
              </a:spcAft>
            </a:pPr>
            <a:fld id="{0B155222-072C-4B85-90CC-EF457F44C163}" type="datetime1">
              <a:rPr lang="en-IE"/>
              <a:pPr>
                <a:spcAft>
                  <a:spcPts val="600"/>
                </a:spcAft>
              </a:pPr>
              <a:t>05/10/2020</a:t>
            </a:fld>
            <a:endParaRPr lang="en-IE"/>
          </a:p>
        </p:txBody>
      </p:sp>
      <p:sp>
        <p:nvSpPr>
          <p:cNvPr id="6" name="Slide Number Placeholder 5">
            <a:extLst>
              <a:ext uri="{FF2B5EF4-FFF2-40B4-BE49-F238E27FC236}">
                <a16:creationId xmlns:a16="http://schemas.microsoft.com/office/drawing/2014/main" id="{5825A2A8-CC3B-41CB-A9D5-D9F8D50B404C}"/>
              </a:ext>
            </a:extLst>
          </p:cNvPr>
          <p:cNvSpPr>
            <a:spLocks noGrp="1"/>
          </p:cNvSpPr>
          <p:nvPr>
            <p:ph type="sldNum" sz="quarter" idx="12"/>
          </p:nvPr>
        </p:nvSpPr>
        <p:spPr/>
        <p:txBody>
          <a:bodyPr>
            <a:normAutofit/>
          </a:bodyPr>
          <a:lstStyle/>
          <a:p>
            <a:pPr>
              <a:spcAft>
                <a:spcPts val="600"/>
              </a:spcAft>
            </a:pPr>
            <a:fld id="{87D44EF9-A6DB-49AF-9C1E-A728DAEE4F5D}" type="slidenum">
              <a:rPr lang="en-IE">
                <a:solidFill>
                  <a:srgbClr val="303030"/>
                </a:solidFill>
              </a:rPr>
              <a:pPr>
                <a:spcAft>
                  <a:spcPts val="600"/>
                </a:spcAft>
              </a:pPr>
              <a:t>5</a:t>
            </a:fld>
            <a:endParaRPr lang="en-IE">
              <a:solidFill>
                <a:srgbClr val="303030"/>
              </a:solidFill>
            </a:endParaRPr>
          </a:p>
        </p:txBody>
      </p:sp>
      <p:pic>
        <p:nvPicPr>
          <p:cNvPr id="5" name="Picture 4">
            <a:extLst>
              <a:ext uri="{FF2B5EF4-FFF2-40B4-BE49-F238E27FC236}">
                <a16:creationId xmlns:a16="http://schemas.microsoft.com/office/drawing/2014/main" id="{A85A88E6-1D57-4DB6-81DF-4AE9E4634643}"/>
              </a:ext>
            </a:extLst>
          </p:cNvPr>
          <p:cNvPicPr>
            <a:picLocks noChangeAspect="1"/>
          </p:cNvPicPr>
          <p:nvPr/>
        </p:nvPicPr>
        <p:blipFill>
          <a:blip r:embed="rId2"/>
          <a:stretch>
            <a:fillRect/>
          </a:stretch>
        </p:blipFill>
        <p:spPr>
          <a:xfrm>
            <a:off x="5405862" y="1553127"/>
            <a:ext cx="6019331" cy="3748500"/>
          </a:xfrm>
          <a:prstGeom prst="rect">
            <a:avLst/>
          </a:prstGeom>
          <a:effectLst/>
        </p:spPr>
      </p:pic>
    </p:spTree>
    <p:extLst>
      <p:ext uri="{BB962C8B-B14F-4D97-AF65-F5344CB8AC3E}">
        <p14:creationId xmlns:p14="http://schemas.microsoft.com/office/powerpoint/2010/main" val="2507153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labels</a:t>
            </a:r>
            <a:endParaRPr lang="en-US" dirty="0"/>
          </a:p>
        </p:txBody>
      </p:sp>
      <p:sp>
        <p:nvSpPr>
          <p:cNvPr id="3" name="Content Placeholder 2"/>
          <p:cNvSpPr>
            <a:spLocks noGrp="1"/>
          </p:cNvSpPr>
          <p:nvPr>
            <p:ph idx="1"/>
          </p:nvPr>
        </p:nvSpPr>
        <p:spPr/>
        <p:txBody>
          <a:bodyPr>
            <a:normAutofit/>
          </a:bodyPr>
          <a:lstStyle/>
          <a:p>
            <a:r>
              <a:rPr lang="en-US" sz="2400" dirty="0">
                <a:solidFill>
                  <a:srgbClr val="000000"/>
                </a:solidFill>
                <a:ea typeface="+mn-lt"/>
                <a:cs typeface="+mn-lt"/>
              </a:rPr>
              <a:t>Supervised Anomaly Detection</a:t>
            </a:r>
            <a:endParaRPr lang="en-US" sz="2400" dirty="0">
              <a:solidFill>
                <a:srgbClr val="000000"/>
              </a:solidFill>
              <a:cs typeface="Calibri" panose="020F0502020204030204"/>
            </a:endParaRPr>
          </a:p>
          <a:p>
            <a:pPr lvl="1"/>
            <a:r>
              <a:rPr lang="en-US" dirty="0">
                <a:solidFill>
                  <a:srgbClr val="000000"/>
                </a:solidFill>
                <a:ea typeface="+mn-lt"/>
                <a:cs typeface="+mn-lt"/>
              </a:rPr>
              <a:t>Labels available for both normal data and anomalies</a:t>
            </a:r>
            <a:endParaRPr lang="en-US" dirty="0">
              <a:solidFill>
                <a:srgbClr val="000000"/>
              </a:solidFill>
              <a:cs typeface="Calibri"/>
            </a:endParaRPr>
          </a:p>
          <a:p>
            <a:pPr lvl="1"/>
            <a:r>
              <a:rPr lang="en-US" dirty="0">
                <a:solidFill>
                  <a:srgbClr val="000000"/>
                </a:solidFill>
                <a:ea typeface="+mn-lt"/>
                <a:cs typeface="+mn-lt"/>
              </a:rPr>
              <a:t>Similar to rare class mining</a:t>
            </a:r>
            <a:endParaRPr lang="en-US" dirty="0">
              <a:solidFill>
                <a:srgbClr val="000000"/>
              </a:solidFill>
              <a:cs typeface="Calibri"/>
            </a:endParaRPr>
          </a:p>
          <a:p>
            <a:r>
              <a:rPr lang="en-US" sz="2400" dirty="0">
                <a:solidFill>
                  <a:srgbClr val="000000"/>
                </a:solidFill>
                <a:ea typeface="+mn-lt"/>
                <a:cs typeface="+mn-lt"/>
              </a:rPr>
              <a:t>Semi-supervised Anomaly Detection</a:t>
            </a:r>
            <a:endParaRPr lang="en-US" sz="2400" dirty="0">
              <a:solidFill>
                <a:srgbClr val="000000"/>
              </a:solidFill>
            </a:endParaRPr>
          </a:p>
          <a:p>
            <a:pPr lvl="1"/>
            <a:r>
              <a:rPr lang="en-US" dirty="0">
                <a:solidFill>
                  <a:srgbClr val="000000"/>
                </a:solidFill>
                <a:ea typeface="+mn-lt"/>
                <a:cs typeface="+mn-lt"/>
              </a:rPr>
              <a:t>Labels available only for normal data</a:t>
            </a:r>
            <a:endParaRPr lang="en-US" dirty="0">
              <a:solidFill>
                <a:srgbClr val="000000"/>
              </a:solidFill>
              <a:cs typeface="Calibri"/>
            </a:endParaRPr>
          </a:p>
          <a:p>
            <a:r>
              <a:rPr lang="en-US" sz="2400" dirty="0">
                <a:solidFill>
                  <a:srgbClr val="000000"/>
                </a:solidFill>
                <a:ea typeface="+mn-lt"/>
                <a:cs typeface="+mn-lt"/>
              </a:rPr>
              <a:t>Unsupervised Anomaly Detection</a:t>
            </a:r>
            <a:endParaRPr lang="en-US" sz="2400" dirty="0">
              <a:solidFill>
                <a:srgbClr val="000000"/>
              </a:solidFill>
            </a:endParaRPr>
          </a:p>
          <a:p>
            <a:pPr lvl="1"/>
            <a:r>
              <a:rPr lang="en-US" dirty="0">
                <a:solidFill>
                  <a:srgbClr val="000000"/>
                </a:solidFill>
                <a:ea typeface="+mn-lt"/>
                <a:cs typeface="+mn-lt"/>
              </a:rPr>
              <a:t>No labels assumed</a:t>
            </a:r>
            <a:endParaRPr lang="en-US" dirty="0">
              <a:solidFill>
                <a:srgbClr val="000000"/>
              </a:solidFill>
              <a:cs typeface="Calibri"/>
            </a:endParaRPr>
          </a:p>
          <a:p>
            <a:pPr lvl="1"/>
            <a:r>
              <a:rPr lang="en-US" dirty="0">
                <a:solidFill>
                  <a:srgbClr val="000000"/>
                </a:solidFill>
                <a:ea typeface="+mn-lt"/>
                <a:cs typeface="+mn-lt"/>
              </a:rPr>
              <a:t>Based on the assumption that anomalies are very rare compared to normal data</a:t>
            </a:r>
            <a:endParaRPr lang="en-US" dirty="0">
              <a:solidFill>
                <a:srgbClr val="000000"/>
              </a:solidFill>
              <a:cs typeface="Calibri"/>
            </a:endParaRPr>
          </a:p>
        </p:txBody>
      </p:sp>
      <p:sp>
        <p:nvSpPr>
          <p:cNvPr id="4" name="Date Placeholder 3"/>
          <p:cNvSpPr>
            <a:spLocks noGrp="1"/>
          </p:cNvSpPr>
          <p:nvPr>
            <p:ph type="dt" sz="half" idx="10"/>
          </p:nvPr>
        </p:nvSpPr>
        <p:spPr/>
        <p:txBody>
          <a:bodyPr/>
          <a:lstStyle/>
          <a:p>
            <a:fld id="{9449CB1D-CD00-4050-B8A4-644DA77BCE48}" type="datetime1">
              <a:rPr lang="en-IE" smtClean="0"/>
              <a:t>05/10/2020</a:t>
            </a:fld>
            <a:endParaRPr lang="en-IE"/>
          </a:p>
        </p:txBody>
      </p:sp>
      <p:sp>
        <p:nvSpPr>
          <p:cNvPr id="5" name="Slide Number Placeholder 4"/>
          <p:cNvSpPr>
            <a:spLocks noGrp="1"/>
          </p:cNvSpPr>
          <p:nvPr>
            <p:ph type="sldNum" sz="quarter" idx="12"/>
          </p:nvPr>
        </p:nvSpPr>
        <p:spPr/>
        <p:txBody>
          <a:bodyPr/>
          <a:lstStyle/>
          <a:p>
            <a:fld id="{87D44EF9-A6DB-49AF-9C1E-A728DAEE4F5D}" type="slidenum">
              <a:rPr lang="en-IE" smtClean="0"/>
              <a:t>6</a:t>
            </a:fld>
            <a:endParaRPr lang="en-IE"/>
          </a:p>
        </p:txBody>
      </p:sp>
    </p:spTree>
    <p:extLst>
      <p:ext uri="{BB962C8B-B14F-4D97-AF65-F5344CB8AC3E}">
        <p14:creationId xmlns:p14="http://schemas.microsoft.com/office/powerpoint/2010/main" val="3104974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anomaly</a:t>
            </a:r>
            <a:endParaRPr lang="en-US" dirty="0"/>
          </a:p>
        </p:txBody>
      </p:sp>
      <p:sp>
        <p:nvSpPr>
          <p:cNvPr id="3" name="Content Placeholder 2"/>
          <p:cNvSpPr>
            <a:spLocks noGrp="1"/>
          </p:cNvSpPr>
          <p:nvPr>
            <p:ph idx="1"/>
          </p:nvPr>
        </p:nvSpPr>
        <p:spPr/>
        <p:txBody>
          <a:bodyPr/>
          <a:lstStyle/>
          <a:p>
            <a:r>
              <a:rPr lang="en-US" dirty="0">
                <a:solidFill>
                  <a:srgbClr val="000000"/>
                </a:solidFill>
                <a:ea typeface="+mn-lt"/>
                <a:cs typeface="+mn-lt"/>
              </a:rPr>
              <a:t>Point Anomalies</a:t>
            </a:r>
            <a:endParaRPr lang="en-US" dirty="0">
              <a:solidFill>
                <a:srgbClr val="000000"/>
              </a:solidFill>
              <a:cs typeface="Calibri" panose="020F0502020204030204"/>
            </a:endParaRPr>
          </a:p>
          <a:p>
            <a:r>
              <a:rPr lang="en-US" dirty="0">
                <a:solidFill>
                  <a:srgbClr val="000000"/>
                </a:solidFill>
                <a:ea typeface="+mn-lt"/>
                <a:cs typeface="+mn-lt"/>
              </a:rPr>
              <a:t>Contextual Anomalies</a:t>
            </a:r>
            <a:endParaRPr lang="en-US" dirty="0">
              <a:solidFill>
                <a:srgbClr val="000000"/>
              </a:solidFill>
            </a:endParaRPr>
          </a:p>
          <a:p>
            <a:r>
              <a:rPr lang="en-US" dirty="0">
                <a:solidFill>
                  <a:srgbClr val="000000"/>
                </a:solidFill>
                <a:ea typeface="+mn-lt"/>
                <a:cs typeface="+mn-lt"/>
              </a:rPr>
              <a:t>Collective Anomalies</a:t>
            </a:r>
            <a:endParaRPr lang="en-US" dirty="0">
              <a:solidFill>
                <a:srgbClr val="000000"/>
              </a:solidFill>
            </a:endParaRPr>
          </a:p>
        </p:txBody>
      </p:sp>
      <p:sp>
        <p:nvSpPr>
          <p:cNvPr id="4" name="Date Placeholder 3"/>
          <p:cNvSpPr>
            <a:spLocks noGrp="1"/>
          </p:cNvSpPr>
          <p:nvPr>
            <p:ph type="dt" sz="half" idx="10"/>
          </p:nvPr>
        </p:nvSpPr>
        <p:spPr/>
        <p:txBody>
          <a:bodyPr/>
          <a:lstStyle/>
          <a:p>
            <a:fld id="{9449CB1D-CD00-4050-B8A4-644DA77BCE48}" type="datetime1">
              <a:rPr lang="en-IE" smtClean="0"/>
              <a:t>05/10/2020</a:t>
            </a:fld>
            <a:endParaRPr lang="en-IE"/>
          </a:p>
        </p:txBody>
      </p:sp>
      <p:sp>
        <p:nvSpPr>
          <p:cNvPr id="5" name="Slide Number Placeholder 4"/>
          <p:cNvSpPr>
            <a:spLocks noGrp="1"/>
          </p:cNvSpPr>
          <p:nvPr>
            <p:ph type="sldNum" sz="quarter" idx="12"/>
          </p:nvPr>
        </p:nvSpPr>
        <p:spPr/>
        <p:txBody>
          <a:bodyPr/>
          <a:lstStyle/>
          <a:p>
            <a:fld id="{87D44EF9-A6DB-49AF-9C1E-A728DAEE4F5D}" type="slidenum">
              <a:rPr lang="en-IE" smtClean="0"/>
              <a:t>7</a:t>
            </a:fld>
            <a:endParaRPr lang="en-IE"/>
          </a:p>
        </p:txBody>
      </p:sp>
      <p:pic>
        <p:nvPicPr>
          <p:cNvPr id="6" name="Picture 9" descr="A screenshot of a cell phone&#10;&#10;Description automatically generated">
            <a:extLst>
              <a:ext uri="{FF2B5EF4-FFF2-40B4-BE49-F238E27FC236}">
                <a16:creationId xmlns:a16="http://schemas.microsoft.com/office/drawing/2014/main" id="{F9576858-013B-4DA8-99B1-89E363463B13}"/>
              </a:ext>
            </a:extLst>
          </p:cNvPr>
          <p:cNvPicPr>
            <a:picLocks noChangeAspect="1"/>
          </p:cNvPicPr>
          <p:nvPr/>
        </p:nvPicPr>
        <p:blipFill>
          <a:blip r:embed="rId2"/>
          <a:stretch>
            <a:fillRect/>
          </a:stretch>
        </p:blipFill>
        <p:spPr>
          <a:xfrm>
            <a:off x="5706293" y="1870074"/>
            <a:ext cx="4275907" cy="2264137"/>
          </a:xfrm>
          <a:prstGeom prst="rect">
            <a:avLst/>
          </a:prstGeom>
        </p:spPr>
      </p:pic>
      <p:pic>
        <p:nvPicPr>
          <p:cNvPr id="7" name="Picture 6" descr="A close up of a logo&#10;&#10;Description automatically generated">
            <a:extLst>
              <a:ext uri="{FF2B5EF4-FFF2-40B4-BE49-F238E27FC236}">
                <a16:creationId xmlns:a16="http://schemas.microsoft.com/office/drawing/2014/main" id="{7CA891D9-128E-4C30-9C04-2CDF6FB5B7BA}"/>
              </a:ext>
            </a:extLst>
          </p:cNvPr>
          <p:cNvPicPr>
            <a:picLocks noChangeAspect="1"/>
          </p:cNvPicPr>
          <p:nvPr/>
        </p:nvPicPr>
        <p:blipFill>
          <a:blip r:embed="rId3"/>
          <a:stretch>
            <a:fillRect/>
          </a:stretch>
        </p:blipFill>
        <p:spPr>
          <a:xfrm>
            <a:off x="546053" y="3776925"/>
            <a:ext cx="4954693" cy="2489732"/>
          </a:xfrm>
          <a:prstGeom prst="rect">
            <a:avLst/>
          </a:prstGeom>
        </p:spPr>
      </p:pic>
      <p:pic>
        <p:nvPicPr>
          <p:cNvPr id="8" name="Picture 6" descr="A close up of a hanger&#10;&#10;Description automatically generated">
            <a:extLst>
              <a:ext uri="{FF2B5EF4-FFF2-40B4-BE49-F238E27FC236}">
                <a16:creationId xmlns:a16="http://schemas.microsoft.com/office/drawing/2014/main" id="{60B030D7-8F85-4C00-9034-C8E2B7E34CD5}"/>
              </a:ext>
            </a:extLst>
          </p:cNvPr>
          <p:cNvPicPr>
            <a:picLocks noChangeAspect="1"/>
          </p:cNvPicPr>
          <p:nvPr/>
        </p:nvPicPr>
        <p:blipFill>
          <a:blip r:embed="rId4"/>
          <a:stretch>
            <a:fillRect/>
          </a:stretch>
        </p:blipFill>
        <p:spPr>
          <a:xfrm>
            <a:off x="5792893" y="4405745"/>
            <a:ext cx="4954693" cy="1256146"/>
          </a:xfrm>
          <a:prstGeom prst="rect">
            <a:avLst/>
          </a:prstGeom>
        </p:spPr>
      </p:pic>
    </p:spTree>
    <p:extLst>
      <p:ext uri="{BB962C8B-B14F-4D97-AF65-F5344CB8AC3E}">
        <p14:creationId xmlns:p14="http://schemas.microsoft.com/office/powerpoint/2010/main" val="1335907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a:t>
            </a:r>
            <a:endParaRPr lang="en-US" dirty="0"/>
          </a:p>
        </p:txBody>
      </p:sp>
      <p:sp>
        <p:nvSpPr>
          <p:cNvPr id="3" name="Content Placeholder 2"/>
          <p:cNvSpPr>
            <a:spLocks noGrp="1"/>
          </p:cNvSpPr>
          <p:nvPr>
            <p:ph idx="1"/>
          </p:nvPr>
        </p:nvSpPr>
        <p:spPr/>
        <p:txBody>
          <a:bodyPr>
            <a:normAutofit/>
          </a:bodyPr>
          <a:lstStyle/>
          <a:p>
            <a:r>
              <a:rPr lang="en-US" sz="1900" dirty="0" smtClean="0">
                <a:solidFill>
                  <a:srgbClr val="000000"/>
                </a:solidFill>
                <a:ea typeface="+mn-lt"/>
                <a:cs typeface="+mn-lt"/>
              </a:rPr>
              <a:t>Effects:</a:t>
            </a:r>
            <a:endParaRPr lang="en-US" sz="1900" dirty="0" smtClean="0">
              <a:solidFill>
                <a:srgbClr val="000000"/>
              </a:solidFill>
              <a:cs typeface="Calibri" panose="020F0502020204030204"/>
            </a:endParaRPr>
          </a:p>
          <a:p>
            <a:pPr lvl="1"/>
            <a:r>
              <a:rPr lang="en-US" sz="1900" dirty="0" smtClean="0">
                <a:solidFill>
                  <a:srgbClr val="000000"/>
                </a:solidFill>
                <a:ea typeface="+mn-lt"/>
                <a:cs typeface="+mn-lt"/>
              </a:rPr>
              <a:t> Seasonality</a:t>
            </a:r>
            <a:endParaRPr lang="en-US" sz="1900" dirty="0" smtClean="0">
              <a:solidFill>
                <a:srgbClr val="000000"/>
              </a:solidFill>
              <a:cs typeface="Calibri"/>
            </a:endParaRPr>
          </a:p>
          <a:p>
            <a:pPr lvl="1"/>
            <a:r>
              <a:rPr lang="en-US" sz="1900" dirty="0" smtClean="0">
                <a:solidFill>
                  <a:srgbClr val="000000"/>
                </a:solidFill>
                <a:ea typeface="+mn-lt"/>
                <a:cs typeface="+mn-lt"/>
              </a:rPr>
              <a:t> Trend</a:t>
            </a:r>
            <a:endParaRPr lang="en-US" sz="1900" dirty="0" smtClean="0">
              <a:solidFill>
                <a:srgbClr val="000000"/>
              </a:solidFill>
              <a:cs typeface="Calibri"/>
            </a:endParaRPr>
          </a:p>
          <a:p>
            <a:pPr lvl="1"/>
            <a:r>
              <a:rPr lang="en-US" sz="1900" dirty="0" smtClean="0">
                <a:solidFill>
                  <a:srgbClr val="000000"/>
                </a:solidFill>
                <a:ea typeface="+mn-lt"/>
                <a:cs typeface="+mn-lt"/>
              </a:rPr>
              <a:t> Auto regression </a:t>
            </a:r>
            <a:endParaRPr lang="en-US" sz="1900" dirty="0" smtClean="0">
              <a:solidFill>
                <a:srgbClr val="000000"/>
              </a:solidFill>
              <a:cs typeface="Calibri"/>
            </a:endParaRPr>
          </a:p>
          <a:p>
            <a:pPr lvl="1"/>
            <a:r>
              <a:rPr lang="en-US" sz="1900" dirty="0" smtClean="0">
                <a:solidFill>
                  <a:srgbClr val="000000"/>
                </a:solidFill>
                <a:ea typeface="+mn-lt"/>
                <a:cs typeface="+mn-lt"/>
              </a:rPr>
              <a:t> External factors</a:t>
            </a:r>
            <a:endParaRPr lang="en-US" sz="1900" dirty="0" smtClean="0">
              <a:solidFill>
                <a:srgbClr val="000000"/>
              </a:solidFill>
              <a:cs typeface="Calibri"/>
            </a:endParaRPr>
          </a:p>
          <a:p>
            <a:pPr lvl="1"/>
            <a:r>
              <a:rPr lang="en-US" sz="1900" dirty="0" smtClean="0">
                <a:solidFill>
                  <a:srgbClr val="000000"/>
                </a:solidFill>
                <a:ea typeface="+mn-lt"/>
                <a:cs typeface="+mn-lt"/>
              </a:rPr>
              <a:t>Influence</a:t>
            </a:r>
          </a:p>
          <a:p>
            <a:r>
              <a:rPr lang="en-US" sz="2300" dirty="0">
                <a:solidFill>
                  <a:srgbClr val="000000"/>
                </a:solidFill>
                <a:ea typeface="+mn-lt"/>
                <a:cs typeface="+mn-lt"/>
              </a:rPr>
              <a:t>In time series data, an anomaly or outlier can be termed as a data point which is not following the common collective trend or seasonal or cyclic pattern of the entire data and is </a:t>
            </a:r>
            <a:r>
              <a:rPr lang="en-US" sz="2300" i="1" dirty="0">
                <a:solidFill>
                  <a:srgbClr val="000000"/>
                </a:solidFill>
                <a:ea typeface="+mn-lt"/>
                <a:cs typeface="+mn-lt"/>
              </a:rPr>
              <a:t>significantly </a:t>
            </a:r>
            <a:r>
              <a:rPr lang="en-US" sz="2300" dirty="0">
                <a:solidFill>
                  <a:srgbClr val="000000"/>
                </a:solidFill>
                <a:ea typeface="+mn-lt"/>
                <a:cs typeface="+mn-lt"/>
              </a:rPr>
              <a:t>distinct from rest of the data. </a:t>
            </a:r>
            <a:endParaRPr lang="en-US" sz="2300" dirty="0">
              <a:solidFill>
                <a:srgbClr val="000000"/>
              </a:solidFill>
              <a:cs typeface="Calibri"/>
            </a:endParaRPr>
          </a:p>
          <a:p>
            <a:pPr lvl="1"/>
            <a:endParaRPr lang="en-US" sz="1900" dirty="0">
              <a:solidFill>
                <a:srgbClr val="000000"/>
              </a:solidFill>
              <a:cs typeface="Calibri"/>
            </a:endParaRPr>
          </a:p>
        </p:txBody>
      </p:sp>
      <p:sp>
        <p:nvSpPr>
          <p:cNvPr id="4" name="Date Placeholder 3"/>
          <p:cNvSpPr>
            <a:spLocks noGrp="1"/>
          </p:cNvSpPr>
          <p:nvPr>
            <p:ph type="dt" sz="half" idx="10"/>
          </p:nvPr>
        </p:nvSpPr>
        <p:spPr/>
        <p:txBody>
          <a:bodyPr/>
          <a:lstStyle/>
          <a:p>
            <a:fld id="{9449CB1D-CD00-4050-B8A4-644DA77BCE48}" type="datetime1">
              <a:rPr lang="en-IE" smtClean="0"/>
              <a:t>05/10/2020</a:t>
            </a:fld>
            <a:endParaRPr lang="en-IE"/>
          </a:p>
        </p:txBody>
      </p:sp>
      <p:sp>
        <p:nvSpPr>
          <p:cNvPr id="5" name="Slide Number Placeholder 4"/>
          <p:cNvSpPr>
            <a:spLocks noGrp="1"/>
          </p:cNvSpPr>
          <p:nvPr>
            <p:ph type="sldNum" sz="quarter" idx="12"/>
          </p:nvPr>
        </p:nvSpPr>
        <p:spPr/>
        <p:txBody>
          <a:bodyPr/>
          <a:lstStyle/>
          <a:p>
            <a:fld id="{87D44EF9-A6DB-49AF-9C1E-A728DAEE4F5D}" type="slidenum">
              <a:rPr lang="en-IE" smtClean="0"/>
              <a:t>8</a:t>
            </a:fld>
            <a:endParaRPr lang="en-IE"/>
          </a:p>
        </p:txBody>
      </p:sp>
      <p:pic>
        <p:nvPicPr>
          <p:cNvPr id="6" name="Picture 7" descr="A close up of text on a white background&#10;&#10;Description automatically generated">
            <a:extLst>
              <a:ext uri="{FF2B5EF4-FFF2-40B4-BE49-F238E27FC236}">
                <a16:creationId xmlns:a16="http://schemas.microsoft.com/office/drawing/2014/main" id="{B91A7A2C-693B-4603-8847-168D05D2C8BC}"/>
              </a:ext>
            </a:extLst>
          </p:cNvPr>
          <p:cNvPicPr>
            <a:picLocks noChangeAspect="1"/>
          </p:cNvPicPr>
          <p:nvPr/>
        </p:nvPicPr>
        <p:blipFill>
          <a:blip r:embed="rId2"/>
          <a:stretch>
            <a:fillRect/>
          </a:stretch>
        </p:blipFill>
        <p:spPr>
          <a:xfrm>
            <a:off x="7930993" y="2273324"/>
            <a:ext cx="3712710" cy="2063558"/>
          </a:xfrm>
          <a:prstGeom prst="rect">
            <a:avLst/>
          </a:prstGeom>
        </p:spPr>
      </p:pic>
      <p:pic>
        <p:nvPicPr>
          <p:cNvPr id="7" name="Picture 6" descr="A close up of a map&#10;&#10;Description automatically generated">
            <a:extLst>
              <a:ext uri="{FF2B5EF4-FFF2-40B4-BE49-F238E27FC236}">
                <a16:creationId xmlns:a16="http://schemas.microsoft.com/office/drawing/2014/main" id="{6F1407DB-BB0D-42B7-AFB5-94D8B3D22439}"/>
              </a:ext>
            </a:extLst>
          </p:cNvPr>
          <p:cNvPicPr>
            <a:picLocks noChangeAspect="1"/>
          </p:cNvPicPr>
          <p:nvPr/>
        </p:nvPicPr>
        <p:blipFill>
          <a:blip r:embed="rId3"/>
          <a:stretch>
            <a:fillRect/>
          </a:stretch>
        </p:blipFill>
        <p:spPr>
          <a:xfrm>
            <a:off x="3987446" y="2273323"/>
            <a:ext cx="3719204" cy="2143966"/>
          </a:xfrm>
          <a:prstGeom prst="rect">
            <a:avLst/>
          </a:prstGeom>
        </p:spPr>
      </p:pic>
    </p:spTree>
    <p:extLst>
      <p:ext uri="{BB962C8B-B14F-4D97-AF65-F5344CB8AC3E}">
        <p14:creationId xmlns:p14="http://schemas.microsoft.com/office/powerpoint/2010/main" val="92032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F0C1-56B8-4219-AB82-F0FECA005466}"/>
              </a:ext>
            </a:extLst>
          </p:cNvPr>
          <p:cNvSpPr>
            <a:spLocks noGrp="1"/>
          </p:cNvSpPr>
          <p:nvPr>
            <p:ph type="title"/>
          </p:nvPr>
        </p:nvSpPr>
        <p:spPr>
          <a:xfrm>
            <a:off x="6094105" y="802955"/>
            <a:ext cx="4977976" cy="1455996"/>
          </a:xfrm>
        </p:spPr>
        <p:txBody>
          <a:bodyPr>
            <a:normAutofit/>
          </a:bodyPr>
          <a:lstStyle/>
          <a:p>
            <a:r>
              <a:rPr lang="en-US" sz="4000" b="1">
                <a:solidFill>
                  <a:srgbClr val="000000"/>
                </a:solidFill>
                <a:ea typeface="+mj-lt"/>
                <a:cs typeface="+mj-lt"/>
              </a:rPr>
              <a:t>Real World Anomalies</a:t>
            </a:r>
            <a:endParaRPr lang="en-US" sz="4000" b="1">
              <a:solidFill>
                <a:srgbClr val="000000"/>
              </a:solidFill>
            </a:endParaRPr>
          </a:p>
        </p:txBody>
      </p:sp>
      <p:sp>
        <p:nvSpPr>
          <p:cNvPr id="3" name="Content Placeholder 2">
            <a:extLst>
              <a:ext uri="{FF2B5EF4-FFF2-40B4-BE49-F238E27FC236}">
                <a16:creationId xmlns:a16="http://schemas.microsoft.com/office/drawing/2014/main" id="{C3C0523C-F277-48D1-A4FF-94728FDF59D3}"/>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2000">
                <a:solidFill>
                  <a:srgbClr val="000000"/>
                </a:solidFill>
                <a:ea typeface="+mn-lt"/>
                <a:cs typeface="+mn-lt"/>
              </a:rPr>
              <a:t>Credit Card Fraud</a:t>
            </a:r>
            <a:endParaRPr lang="en-US" sz="2000">
              <a:solidFill>
                <a:srgbClr val="000000"/>
              </a:solidFill>
              <a:cs typeface="Calibri" panose="020F0502020204030204"/>
            </a:endParaRPr>
          </a:p>
          <a:p>
            <a:r>
              <a:rPr lang="en-US" sz="2000">
                <a:solidFill>
                  <a:srgbClr val="000000"/>
                </a:solidFill>
                <a:ea typeface="+mn-lt"/>
                <a:cs typeface="+mn-lt"/>
              </a:rPr>
              <a:t>Cyber Intrusions</a:t>
            </a:r>
            <a:endParaRPr lang="en-US" sz="2000">
              <a:solidFill>
                <a:srgbClr val="000000"/>
              </a:solidFill>
            </a:endParaRPr>
          </a:p>
          <a:p>
            <a:r>
              <a:rPr lang="en-US" sz="2000">
                <a:solidFill>
                  <a:srgbClr val="000000"/>
                </a:solidFill>
                <a:ea typeface="+mn-lt"/>
                <a:cs typeface="+mn-lt"/>
              </a:rPr>
              <a:t>Healthcare Informatics / Medical diagnostics</a:t>
            </a:r>
            <a:endParaRPr lang="en-US" sz="2000">
              <a:solidFill>
                <a:srgbClr val="000000"/>
              </a:solidFill>
            </a:endParaRPr>
          </a:p>
          <a:p>
            <a:r>
              <a:rPr lang="en-US" sz="2000">
                <a:solidFill>
                  <a:srgbClr val="000000"/>
                </a:solidFill>
                <a:ea typeface="+mn-lt"/>
                <a:cs typeface="+mn-lt"/>
              </a:rPr>
              <a:t>Industrial Damage Detection</a:t>
            </a:r>
            <a:endParaRPr lang="en-US" sz="2000">
              <a:solidFill>
                <a:srgbClr val="000000"/>
              </a:solidFill>
            </a:endParaRPr>
          </a:p>
          <a:p>
            <a:r>
              <a:rPr lang="en-US" sz="2000">
                <a:solidFill>
                  <a:srgbClr val="000000"/>
                </a:solidFill>
                <a:ea typeface="+mn-lt"/>
                <a:cs typeface="+mn-lt"/>
              </a:rPr>
              <a:t>Image Processing / Video surveillance </a:t>
            </a:r>
            <a:endParaRPr lang="en-US" sz="2000">
              <a:solidFill>
                <a:srgbClr val="000000"/>
              </a:solidFill>
            </a:endParaRPr>
          </a:p>
          <a:p>
            <a:r>
              <a:rPr lang="en-US" sz="2000">
                <a:solidFill>
                  <a:srgbClr val="000000"/>
                </a:solidFill>
                <a:ea typeface="+mn-lt"/>
                <a:cs typeface="+mn-lt"/>
              </a:rPr>
              <a:t>Novel Topic Detection in Text Mining</a:t>
            </a:r>
            <a:endParaRPr lang="en-US" sz="2000">
              <a:solidFill>
                <a:srgbClr val="000000"/>
              </a:solidFill>
            </a:endParaRPr>
          </a:p>
          <a:p>
            <a:endParaRPr lang="en-US" sz="2000">
              <a:solidFill>
                <a:srgbClr val="000000"/>
              </a:solidFill>
              <a:cs typeface="Calibri"/>
            </a:endParaRPr>
          </a:p>
        </p:txBody>
      </p:sp>
      <p:sp>
        <p:nvSpPr>
          <p:cNvPr id="4" name="Date Placeholder 3">
            <a:extLst>
              <a:ext uri="{FF2B5EF4-FFF2-40B4-BE49-F238E27FC236}">
                <a16:creationId xmlns:a16="http://schemas.microsoft.com/office/drawing/2014/main" id="{B051252C-CB46-457A-9520-D6669E035A1C}"/>
              </a:ext>
            </a:extLst>
          </p:cNvPr>
          <p:cNvSpPr>
            <a:spLocks noGrp="1"/>
          </p:cNvSpPr>
          <p:nvPr>
            <p:ph type="dt" sz="half" idx="10"/>
          </p:nvPr>
        </p:nvSpPr>
        <p:spPr>
          <a:xfrm>
            <a:off x="5163431" y="6223702"/>
            <a:ext cx="1460852" cy="314067"/>
          </a:xfrm>
        </p:spPr>
        <p:txBody>
          <a:bodyPr>
            <a:normAutofit/>
          </a:bodyPr>
          <a:lstStyle/>
          <a:p>
            <a:pPr>
              <a:spcAft>
                <a:spcPts val="600"/>
              </a:spcAft>
            </a:pPr>
            <a:fld id="{A15CFB9C-60CB-40FC-8844-D81C0A87F23E}" type="datetime1">
              <a:rPr lang="en-IE" sz="1100" smtClean="0">
                <a:solidFill>
                  <a:srgbClr val="898989"/>
                </a:solidFill>
              </a:rPr>
              <a:pPr>
                <a:spcAft>
                  <a:spcPts val="600"/>
                </a:spcAft>
              </a:pPr>
              <a:t>05/10/2020</a:t>
            </a:fld>
            <a:endParaRPr lang="en-IE" sz="1100">
              <a:solidFill>
                <a:srgbClr val="898989"/>
              </a:solidFill>
            </a:endParaRPr>
          </a:p>
        </p:txBody>
      </p:sp>
      <p:sp>
        <p:nvSpPr>
          <p:cNvPr id="5" name="Slide Number Placeholder 4">
            <a:extLst>
              <a:ext uri="{FF2B5EF4-FFF2-40B4-BE49-F238E27FC236}">
                <a16:creationId xmlns:a16="http://schemas.microsoft.com/office/drawing/2014/main" id="{C742D97E-C260-48DE-9CB3-BBC371E39B84}"/>
              </a:ext>
            </a:extLst>
          </p:cNvPr>
          <p:cNvSpPr>
            <a:spLocks noGrp="1"/>
          </p:cNvSpPr>
          <p:nvPr>
            <p:ph type="sldNum" sz="quarter" idx="12"/>
          </p:nvPr>
        </p:nvSpPr>
        <p:spPr>
          <a:xfrm>
            <a:off x="10825930" y="6223702"/>
            <a:ext cx="570728" cy="314067"/>
          </a:xfrm>
        </p:spPr>
        <p:txBody>
          <a:bodyPr>
            <a:normAutofit/>
          </a:bodyPr>
          <a:lstStyle/>
          <a:p>
            <a:pPr>
              <a:spcAft>
                <a:spcPts val="600"/>
              </a:spcAft>
            </a:pPr>
            <a:fld id="{954B8CD4-DC80-47AB-A55C-952A6C35C289}" type="slidenum">
              <a:rPr lang="en-IE" sz="1100" smtClean="0">
                <a:solidFill>
                  <a:srgbClr val="898989"/>
                </a:solidFill>
              </a:rPr>
              <a:pPr>
                <a:spcAft>
                  <a:spcPts val="600"/>
                </a:spcAft>
              </a:pPr>
              <a:t>9</a:t>
            </a:fld>
            <a:endParaRPr lang="en-IE" sz="1100">
              <a:solidFill>
                <a:srgbClr val="898989"/>
              </a:solidFill>
            </a:endParaRPr>
          </a:p>
        </p:txBody>
      </p:sp>
      <p:pic>
        <p:nvPicPr>
          <p:cNvPr id="6" name="Picture 6" descr="A picture containing food&#10;&#10;Description automatically generated">
            <a:extLst>
              <a:ext uri="{FF2B5EF4-FFF2-40B4-BE49-F238E27FC236}">
                <a16:creationId xmlns:a16="http://schemas.microsoft.com/office/drawing/2014/main" id="{4629CF7C-642F-440E-8073-A189CEEDE353}"/>
              </a:ext>
            </a:extLst>
          </p:cNvPr>
          <p:cNvPicPr>
            <a:picLocks noChangeAspect="1"/>
          </p:cNvPicPr>
          <p:nvPr/>
        </p:nvPicPr>
        <p:blipFill>
          <a:blip r:embed="rId2"/>
          <a:stretch>
            <a:fillRect/>
          </a:stretch>
        </p:blipFill>
        <p:spPr>
          <a:xfrm>
            <a:off x="1237672" y="1681947"/>
            <a:ext cx="3440277" cy="1629949"/>
          </a:xfrm>
          <a:prstGeom prst="rect">
            <a:avLst/>
          </a:prstGeom>
        </p:spPr>
      </p:pic>
      <p:pic>
        <p:nvPicPr>
          <p:cNvPr id="7" name="Picture 7" descr="A close up of a computer&#10;&#10;Description automatically generated">
            <a:extLst>
              <a:ext uri="{FF2B5EF4-FFF2-40B4-BE49-F238E27FC236}">
                <a16:creationId xmlns:a16="http://schemas.microsoft.com/office/drawing/2014/main" id="{71D0DACB-70EC-4C4A-A8D3-A72736A5C1AC}"/>
              </a:ext>
            </a:extLst>
          </p:cNvPr>
          <p:cNvPicPr>
            <a:picLocks noChangeAspect="1"/>
          </p:cNvPicPr>
          <p:nvPr/>
        </p:nvPicPr>
        <p:blipFill>
          <a:blip r:embed="rId3"/>
          <a:stretch>
            <a:fillRect/>
          </a:stretch>
        </p:blipFill>
        <p:spPr>
          <a:xfrm>
            <a:off x="706951" y="3875314"/>
            <a:ext cx="2988666" cy="2670429"/>
          </a:xfrm>
          <a:prstGeom prst="rect">
            <a:avLst/>
          </a:prstGeom>
        </p:spPr>
      </p:pic>
    </p:spTree>
    <p:extLst>
      <p:ext uri="{BB962C8B-B14F-4D97-AF65-F5344CB8AC3E}">
        <p14:creationId xmlns:p14="http://schemas.microsoft.com/office/powerpoint/2010/main" val="35007329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A4DD1066225D48AFC91FD35C020D4E" ma:contentTypeVersion="13" ma:contentTypeDescription="Create a new document." ma:contentTypeScope="" ma:versionID="3bcd7317552bd063af597c90d987099f">
  <xsd:schema xmlns:xsd="http://www.w3.org/2001/XMLSchema" xmlns:xs="http://www.w3.org/2001/XMLSchema" xmlns:p="http://schemas.microsoft.com/office/2006/metadata/properties" xmlns:ns3="903d4352-bc9a-4b35-8d44-ff649329d416" xmlns:ns4="1d58e2e5-493c-4bfc-985a-31fdfb6c14e8" targetNamespace="http://schemas.microsoft.com/office/2006/metadata/properties" ma:root="true" ma:fieldsID="8a96459ce472bd0c84bb52f854142af1" ns3:_="" ns4:_="">
    <xsd:import namespace="903d4352-bc9a-4b35-8d44-ff649329d416"/>
    <xsd:import namespace="1d58e2e5-493c-4bfc-985a-31fdfb6c14e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3d4352-bc9a-4b35-8d44-ff649329d4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58e2e5-493c-4bfc-985a-31fdfb6c14e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7CACEC-5D5A-488F-977A-50A0D4DB3640}">
  <ds:schemaRefs>
    <ds:schemaRef ds:uri="http://purl.org/dc/terms/"/>
    <ds:schemaRef ds:uri="903d4352-bc9a-4b35-8d44-ff649329d416"/>
    <ds:schemaRef ds:uri="http://schemas.microsoft.com/office/2006/documentManagement/types"/>
    <ds:schemaRef ds:uri="http://schemas.openxmlformats.org/package/2006/metadata/core-properties"/>
    <ds:schemaRef ds:uri="http://purl.org/dc/elements/1.1/"/>
    <ds:schemaRef ds:uri="http://purl.org/dc/dcmitype/"/>
    <ds:schemaRef ds:uri="http://schemas.microsoft.com/office/infopath/2007/PartnerControls"/>
    <ds:schemaRef ds:uri="1d58e2e5-493c-4bfc-985a-31fdfb6c14e8"/>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145417A-F18B-40B2-BAD1-8711F85591BE}">
  <ds:schemaRefs>
    <ds:schemaRef ds:uri="http://schemas.microsoft.com/sharepoint/v3/contenttype/forms"/>
  </ds:schemaRefs>
</ds:datastoreItem>
</file>

<file path=customXml/itemProps3.xml><?xml version="1.0" encoding="utf-8"?>
<ds:datastoreItem xmlns:ds="http://schemas.openxmlformats.org/officeDocument/2006/customXml" ds:itemID="{8BCCC98F-F5B2-4473-A952-DEA7C0824BCD}">
  <ds:schemaRefs>
    <ds:schemaRef ds:uri="1d58e2e5-493c-4bfc-985a-31fdfb6c14e8"/>
    <ds:schemaRef ds:uri="903d4352-bc9a-4b35-8d44-ff649329d4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Ion</Template>
  <TotalTime>152</TotalTime>
  <Words>1275</Words>
  <Application>Microsoft Office PowerPoint</Application>
  <PresentationFormat>Widescreen</PresentationFormat>
  <Paragraphs>320</Paragraphs>
  <Slides>30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Bahnschrift</vt:lpstr>
      <vt:lpstr>Calibri</vt:lpstr>
      <vt:lpstr>Century Gothic</vt:lpstr>
      <vt:lpstr>Wingdings 3</vt:lpstr>
      <vt:lpstr>Ion</vt:lpstr>
      <vt:lpstr>TIME SERIES  Anomalies Detection for big data   </vt:lpstr>
      <vt:lpstr>Content</vt:lpstr>
      <vt:lpstr>Context of the thesis</vt:lpstr>
      <vt:lpstr>Introduction </vt:lpstr>
      <vt:lpstr>Context of the thesis</vt:lpstr>
      <vt:lpstr>Data labels</vt:lpstr>
      <vt:lpstr>Type of anomaly</vt:lpstr>
      <vt:lpstr>Time series</vt:lpstr>
      <vt:lpstr>Real World Anomalies</vt:lpstr>
      <vt:lpstr>Challenges </vt:lpstr>
      <vt:lpstr>Key challenges</vt:lpstr>
      <vt:lpstr>Challenges </vt:lpstr>
      <vt:lpstr>Project Presentation, Methodology, &amp; Results</vt:lpstr>
      <vt:lpstr>Global Plan, Progress and Achievements </vt:lpstr>
      <vt:lpstr>Global Plan, Progress and Achievement </vt:lpstr>
      <vt:lpstr>Global Plan, Progress and Achievement </vt:lpstr>
      <vt:lpstr>Global Plan, Progress and Achievement </vt:lpstr>
      <vt:lpstr>Global Plan, Progress and Achievement </vt:lpstr>
      <vt:lpstr>Global Plan, Progress and Achievement </vt:lpstr>
      <vt:lpstr>UN-SUPERVISED ML</vt:lpstr>
      <vt:lpstr>PCA</vt:lpstr>
      <vt:lpstr>ISOLATION FOREST</vt:lpstr>
      <vt:lpstr>ONE-CLASSSVM</vt:lpstr>
      <vt:lpstr>Elliptic Envelop</vt:lpstr>
      <vt:lpstr>LOCAL OUTLIER FACTOR</vt:lpstr>
      <vt:lpstr>VALIDATION PART</vt:lpstr>
      <vt:lpstr>LSTM Autoencoders:</vt:lpstr>
      <vt:lpstr>Demo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Anomalies Detection for big data   </dc:title>
  <dc:creator>Sachin JANGONI</dc:creator>
  <cp:lastModifiedBy>admin</cp:lastModifiedBy>
  <cp:revision>13</cp:revision>
  <dcterms:created xsi:type="dcterms:W3CDTF">2020-09-08T15:03:45Z</dcterms:created>
  <dcterms:modified xsi:type="dcterms:W3CDTF">2020-10-05T20:54:21Z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db9220-a04a-4f06-aab9-80cbe5287fb3_Enabled">
    <vt:lpwstr>True</vt:lpwstr>
  </property>
  <property fmtid="{D5CDD505-2E9C-101B-9397-08002B2CF9AE}" pid="3" name="MSIP_Label_d2db9220-a04a-4f06-aab9-80cbe5287fb3_SiteId">
    <vt:lpwstr>b3f4f7c2-72ce-4192-aba4-d6c7719b5766</vt:lpwstr>
  </property>
  <property fmtid="{D5CDD505-2E9C-101B-9397-08002B2CF9AE}" pid="4" name="MSIP_Label_d2db9220-a04a-4f06-aab9-80cbe5287fb3_Owner">
    <vt:lpwstr>sachin.jangoni@amadeus.com</vt:lpwstr>
  </property>
  <property fmtid="{D5CDD505-2E9C-101B-9397-08002B2CF9AE}" pid="5" name="MSIP_Label_d2db9220-a04a-4f06-aab9-80cbe5287fb3_SetDate">
    <vt:lpwstr>2020-09-08T15:05:30.1387668Z</vt:lpwstr>
  </property>
  <property fmtid="{D5CDD505-2E9C-101B-9397-08002B2CF9AE}" pid="6" name="MSIP_Label_d2db9220-a04a-4f06-aab9-80cbe5287fb3_Name">
    <vt:lpwstr>Restricted</vt:lpwstr>
  </property>
  <property fmtid="{D5CDD505-2E9C-101B-9397-08002B2CF9AE}" pid="7" name="MSIP_Label_d2db9220-a04a-4f06-aab9-80cbe5287fb3_Application">
    <vt:lpwstr>Microsoft Azure Information Protection</vt:lpwstr>
  </property>
  <property fmtid="{D5CDD505-2E9C-101B-9397-08002B2CF9AE}" pid="8" name="MSIP_Label_d2db9220-a04a-4f06-aab9-80cbe5287fb3_ActionId">
    <vt:lpwstr>24ebcb43-b115-4dfe-a0dc-33df5da60026</vt:lpwstr>
  </property>
  <property fmtid="{D5CDD505-2E9C-101B-9397-08002B2CF9AE}" pid="9" name="MSIP_Label_d2db9220-a04a-4f06-aab9-80cbe5287fb3_Extended_MSFT_Method">
    <vt:lpwstr>Automatic</vt:lpwstr>
  </property>
  <property fmtid="{D5CDD505-2E9C-101B-9397-08002B2CF9AE}" pid="10" name="Sensitivity">
    <vt:lpwstr>Restricted</vt:lpwstr>
  </property>
</Properties>
</file>