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8"/>
    <a:srgbClr val="FFF9B2"/>
    <a:srgbClr val="FFFFFF"/>
    <a:srgbClr val="007FC5"/>
    <a:srgbClr val="F4E688"/>
    <a:srgbClr val="F48897"/>
    <a:srgbClr val="5FC997"/>
    <a:srgbClr val="88E2F4"/>
    <a:srgbClr val="88F48E"/>
    <a:srgbClr val="008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34" autoAdjust="0"/>
    <p:restoredTop sz="95373" autoAdjust="0"/>
  </p:normalViewPr>
  <p:slideViewPr>
    <p:cSldViewPr snapToGrid="0">
      <p:cViewPr>
        <p:scale>
          <a:sx n="70" d="100"/>
          <a:sy n="70" d="100"/>
        </p:scale>
        <p:origin x="1738" y="371"/>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0A00-1097-4BF4-AE02-54ACC53F5DCA}" type="datetimeFigureOut">
              <a:rPr lang="pt-BR" smtClean="0"/>
              <a:t>16/04/2024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FE5E7-F94D-4D21-B9E9-9803E9239559}" type="slidenum">
              <a:rPr lang="pt-BR" smtClean="0"/>
              <a:t>‹#›</a:t>
            </a:fld>
            <a:endParaRPr lang="pt-BR"/>
          </a:p>
        </p:txBody>
      </p:sp>
    </p:spTree>
    <p:extLst>
      <p:ext uri="{BB962C8B-B14F-4D97-AF65-F5344CB8AC3E}">
        <p14:creationId xmlns:p14="http://schemas.microsoft.com/office/powerpoint/2010/main" val="284583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F1E2-ECC0-C205-2F95-62B8277CA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274A7289-9C7A-0AE4-474F-F5D880743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CB16845C-FF78-15F8-5F4A-D63B5BE46C05}"/>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41D9AB78-15AC-00AC-6F67-7D085F20F847}"/>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E5C7EB2A-B134-4822-546F-F6B4426BA36D}"/>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415176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9CEE-FF01-C74D-43E8-446C9B20849C}"/>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48B5A51-549C-E9D0-F0ED-34C25BEE02D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F2B58731-E601-4403-BA0E-680457390547}"/>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FB03444D-688A-969E-A595-0000A824656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49EDEA7-83E8-2426-AC76-F3DA27C6F843}"/>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283760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E12E5-01BF-811D-4143-82EB0E075D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EC3EA7F8-906A-525B-649B-E716648175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387FF749-4A36-CCB8-8D12-7BF0A73C2AAC}"/>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E6EF93B3-0518-F401-7B17-49341FA44F4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E8C63E7-2408-E26A-F4C0-E08AA13F6B1F}"/>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106499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5AC3-6331-07DD-4FB5-ED3D9FC73BCE}"/>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DFB87E6F-AE13-32CB-A20C-304A529CF4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3126EBD9-FCCD-8951-7654-222D66784B2B}"/>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82192C68-FB5C-0931-F30F-B15C00806BA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1890619-5510-910D-EAE3-0FC514D58176}"/>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203418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045C-7EDC-190B-10FB-CC81175743F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BB5B4C4D-0326-E67A-8225-9F49EF3ED3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E4D433-F941-5802-B461-573FB1309C3B}"/>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7CFDF848-D6FF-F0DB-D7AE-2CE2BC5B59D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5A990E8-B107-D671-E3CD-99891C540E53}"/>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186117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AEE3-B6CF-7663-5E5A-DFE15A4B9B42}"/>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93030900-6B72-4220-EB38-909D87146A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21B8A5C5-AA97-DCF2-34D5-8547803820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C7CAA70A-C1DC-A89F-E962-C76E96695E9D}"/>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6" name="Footer Placeholder 5">
            <a:extLst>
              <a:ext uri="{FF2B5EF4-FFF2-40B4-BE49-F238E27FC236}">
                <a16:creationId xmlns:a16="http://schemas.microsoft.com/office/drawing/2014/main" id="{3BA335FA-43B8-E3EA-37B8-53D32CEB9D8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F2302E5-E3AD-AEAA-5410-67B9AECDFD31}"/>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6452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C6A1-788B-0311-BDCB-F9C4E03A5945}"/>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2EBA878B-1B12-6AD8-6B68-A91EEC977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510778-9FA2-1C68-00D9-EF26210046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5BF09264-13BD-5BEF-6038-097AA7A9D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7BDBFE-4F7B-2BA3-7106-D5BEB75362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8F5EFE6B-6935-0D13-3F16-1BEA835369EC}"/>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8" name="Footer Placeholder 7">
            <a:extLst>
              <a:ext uri="{FF2B5EF4-FFF2-40B4-BE49-F238E27FC236}">
                <a16:creationId xmlns:a16="http://schemas.microsoft.com/office/drawing/2014/main" id="{B34B3576-5043-F495-B495-038C81E73ADF}"/>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65995A31-8A05-2DBB-F5B9-CF45B3EE1381}"/>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18227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9750-845D-5F02-9C3F-D7A735C601B5}"/>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FC620D7A-7484-6470-8449-5E29E4A18BC9}"/>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4" name="Footer Placeholder 3">
            <a:extLst>
              <a:ext uri="{FF2B5EF4-FFF2-40B4-BE49-F238E27FC236}">
                <a16:creationId xmlns:a16="http://schemas.microsoft.com/office/drawing/2014/main" id="{3D5EF90E-853A-AEE4-16AE-5FB4FB1AAB59}"/>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78920A3A-1B55-B32F-463A-6BEEFCBA243C}"/>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262419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7A8B6-2201-FA80-5FE7-671DF157848F}"/>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3" name="Footer Placeholder 2">
            <a:extLst>
              <a:ext uri="{FF2B5EF4-FFF2-40B4-BE49-F238E27FC236}">
                <a16:creationId xmlns:a16="http://schemas.microsoft.com/office/drawing/2014/main" id="{883313CD-8A1A-7EC2-5FCD-AC4DA69B12FB}"/>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BB218940-1F6C-2626-7E7D-07144FCC0243}"/>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365505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AD2-9016-96B9-F2A1-DB4D0372E0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4B3F7A65-2F88-FF38-E6D3-09008AA07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451AA27B-F4E9-20C2-520A-C06D68D36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3B3F65-5F2F-2078-ED9D-D42F5E9B6676}"/>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6" name="Footer Placeholder 5">
            <a:extLst>
              <a:ext uri="{FF2B5EF4-FFF2-40B4-BE49-F238E27FC236}">
                <a16:creationId xmlns:a16="http://schemas.microsoft.com/office/drawing/2014/main" id="{8CDAA39C-0A0F-0FA5-3320-978FCB1BE24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1FBAD9FE-C6D4-3C69-9DD0-669A5198029A}"/>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329640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B4FF-580C-8564-064E-14C2F0C69B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79A31196-1DA4-136E-11EE-A24D293D3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C4D50A82-0347-86AE-66E6-985B5F6ED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A5502E-D090-AEF5-895C-8CD3D12610DA}"/>
              </a:ext>
            </a:extLst>
          </p:cNvPr>
          <p:cNvSpPr>
            <a:spLocks noGrp="1"/>
          </p:cNvSpPr>
          <p:nvPr>
            <p:ph type="dt" sz="half" idx="10"/>
          </p:nvPr>
        </p:nvSpPr>
        <p:spPr/>
        <p:txBody>
          <a:bodyPr/>
          <a:lstStyle/>
          <a:p>
            <a:fld id="{6D6E8166-48AB-4672-BB21-3349E8E61280}" type="datetimeFigureOut">
              <a:rPr lang="pt-BR" smtClean="0"/>
              <a:t>16/04/2024</a:t>
            </a:fld>
            <a:endParaRPr lang="pt-BR"/>
          </a:p>
        </p:txBody>
      </p:sp>
      <p:sp>
        <p:nvSpPr>
          <p:cNvPr id="6" name="Footer Placeholder 5">
            <a:extLst>
              <a:ext uri="{FF2B5EF4-FFF2-40B4-BE49-F238E27FC236}">
                <a16:creationId xmlns:a16="http://schemas.microsoft.com/office/drawing/2014/main" id="{5AF8EA56-52CA-1504-C66B-EDFAF6C57D77}"/>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C89949DC-4628-1C4E-003E-2388A928C284}"/>
              </a:ext>
            </a:extLst>
          </p:cNvPr>
          <p:cNvSpPr>
            <a:spLocks noGrp="1"/>
          </p:cNvSpPr>
          <p:nvPr>
            <p:ph type="sldNum" sz="quarter" idx="12"/>
          </p:nvPr>
        </p:nvSpPr>
        <p:spPr/>
        <p:txBody>
          <a:bodyPr/>
          <a:lstStyle/>
          <a:p>
            <a:fld id="{DCD66916-11C4-44B4-906D-A654EC9C20F0}" type="slidenum">
              <a:rPr lang="pt-BR" smtClean="0"/>
              <a:t>‹#›</a:t>
            </a:fld>
            <a:endParaRPr lang="pt-BR"/>
          </a:p>
        </p:txBody>
      </p:sp>
    </p:spTree>
    <p:extLst>
      <p:ext uri="{BB962C8B-B14F-4D97-AF65-F5344CB8AC3E}">
        <p14:creationId xmlns:p14="http://schemas.microsoft.com/office/powerpoint/2010/main" val="78231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A8AED-13B6-50B6-A27C-0F54CDFB6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FEA137B2-5187-9A90-7905-D017C70E7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C427C8CD-C723-E31F-D64B-876F82057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6E8166-48AB-4672-BB21-3349E8E61280}" type="datetimeFigureOut">
              <a:rPr lang="pt-BR" smtClean="0"/>
              <a:t>16/04/2024</a:t>
            </a:fld>
            <a:endParaRPr lang="pt-BR"/>
          </a:p>
        </p:txBody>
      </p:sp>
      <p:sp>
        <p:nvSpPr>
          <p:cNvPr id="5" name="Footer Placeholder 4">
            <a:extLst>
              <a:ext uri="{FF2B5EF4-FFF2-40B4-BE49-F238E27FC236}">
                <a16:creationId xmlns:a16="http://schemas.microsoft.com/office/drawing/2014/main" id="{3A25DED1-D67C-D98B-FBDF-965ADFDA2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2CEB819F-69D9-E00B-3BA4-4B8D298B9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D66916-11C4-44B4-906D-A654EC9C20F0}" type="slidenum">
              <a:rPr lang="pt-BR" smtClean="0"/>
              <a:t>‹#›</a:t>
            </a:fld>
            <a:endParaRPr lang="pt-BR"/>
          </a:p>
        </p:txBody>
      </p:sp>
    </p:spTree>
    <p:extLst>
      <p:ext uri="{BB962C8B-B14F-4D97-AF65-F5344CB8AC3E}">
        <p14:creationId xmlns:p14="http://schemas.microsoft.com/office/powerpoint/2010/main" val="253528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amyjang/alzheimer-mri-model-tensorflow-2-3-data-loading" TargetMode="External"/><Relationship Id="rId2" Type="http://schemas.openxmlformats.org/officeDocument/2006/relationships/hyperlink" Target="https://www.kaggle.com/datasets/sachinkumar413/alzheimer-mri-dataset/data" TargetMode="External"/><Relationship Id="rId1" Type="http://schemas.openxmlformats.org/officeDocument/2006/relationships/slideLayout" Target="../slideLayouts/slideLayout7.xml"/><Relationship Id="rId4" Type="http://schemas.openxmlformats.org/officeDocument/2006/relationships/hyperlink" Target="https://www.kaggle.com/code/ahmetesencan/alzheimer-mri-classification-using-cn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0CC73A9-B5C9-2615-BA86-910D3A4D0C57}"/>
              </a:ext>
            </a:extLst>
          </p:cNvPr>
          <p:cNvSpPr txBox="1"/>
          <p:nvPr/>
        </p:nvSpPr>
        <p:spPr>
          <a:xfrm>
            <a:off x="3045099" y="1034358"/>
            <a:ext cx="7751488" cy="1938992"/>
          </a:xfrm>
          <a:prstGeom prst="rect">
            <a:avLst/>
          </a:prstGeom>
          <a:noFill/>
        </p:spPr>
        <p:txBody>
          <a:bodyPr wrap="square">
            <a:spAutoFit/>
          </a:bodyPr>
          <a:lstStyle/>
          <a:p>
            <a:pPr algn="ctr"/>
            <a:r>
              <a:rPr lang="pt-BR" sz="3200" b="1" dirty="0" err="1"/>
              <a:t>Foundations</a:t>
            </a:r>
            <a:r>
              <a:rPr lang="pt-BR" sz="3200" b="1" dirty="0"/>
              <a:t> </a:t>
            </a:r>
            <a:r>
              <a:rPr lang="pt-BR" sz="3200" b="1" dirty="0" err="1"/>
              <a:t>of</a:t>
            </a:r>
            <a:r>
              <a:rPr lang="pt-BR" sz="3200" b="1" dirty="0"/>
              <a:t> Machine Learning Frameworks</a:t>
            </a:r>
          </a:p>
          <a:p>
            <a:pPr algn="ctr"/>
            <a:endParaRPr lang="pt-BR" sz="3200" b="1" i="0" dirty="0">
              <a:solidFill>
                <a:srgbClr val="000000"/>
              </a:solidFill>
              <a:effectLst/>
              <a:latin typeface="Inter"/>
            </a:endParaRPr>
          </a:p>
          <a:p>
            <a:pPr algn="ctr"/>
            <a:r>
              <a:rPr lang="pt-BR" sz="2400" dirty="0"/>
              <a:t>CSCN8010 - </a:t>
            </a:r>
            <a:r>
              <a:rPr lang="pt-BR" sz="2400" dirty="0" err="1"/>
              <a:t>Winter</a:t>
            </a:r>
            <a:r>
              <a:rPr lang="pt-BR" sz="2400" dirty="0"/>
              <a:t> 2024 - </a:t>
            </a:r>
            <a:r>
              <a:rPr lang="pt-BR" sz="2400" dirty="0" err="1"/>
              <a:t>Section</a:t>
            </a:r>
            <a:r>
              <a:rPr lang="pt-BR" sz="2400" dirty="0"/>
              <a:t> 1</a:t>
            </a:r>
          </a:p>
        </p:txBody>
      </p:sp>
      <p:sp>
        <p:nvSpPr>
          <p:cNvPr id="15" name="TextBox 14">
            <a:extLst>
              <a:ext uri="{FF2B5EF4-FFF2-40B4-BE49-F238E27FC236}">
                <a16:creationId xmlns:a16="http://schemas.microsoft.com/office/drawing/2014/main" id="{8BCA3558-BC09-D94F-6901-74545AFA57ED}"/>
              </a:ext>
            </a:extLst>
          </p:cNvPr>
          <p:cNvSpPr txBox="1"/>
          <p:nvPr/>
        </p:nvSpPr>
        <p:spPr>
          <a:xfrm>
            <a:off x="7738304" y="4946479"/>
            <a:ext cx="4215572" cy="1754326"/>
          </a:xfrm>
          <a:prstGeom prst="rect">
            <a:avLst/>
          </a:prstGeom>
          <a:noFill/>
        </p:spPr>
        <p:txBody>
          <a:bodyPr wrap="square">
            <a:spAutoFit/>
          </a:bodyPr>
          <a:lstStyle/>
          <a:p>
            <a:r>
              <a:rPr lang="pt-BR" b="1" dirty="0" err="1"/>
              <a:t>Group</a:t>
            </a:r>
            <a:r>
              <a:rPr lang="pt-BR" b="1" dirty="0"/>
              <a:t> </a:t>
            </a:r>
            <a:r>
              <a:rPr lang="pt-BR" b="1" dirty="0" err="1"/>
              <a:t>Name</a:t>
            </a:r>
            <a:r>
              <a:rPr lang="pt-BR" b="1" dirty="0"/>
              <a:t>: </a:t>
            </a:r>
            <a:r>
              <a:rPr lang="pt-BR" dirty="0"/>
              <a:t>Final Project 15</a:t>
            </a:r>
          </a:p>
          <a:p>
            <a:endParaRPr lang="pt-BR" b="1" dirty="0"/>
          </a:p>
          <a:p>
            <a:endParaRPr lang="pt-BR" b="1" dirty="0"/>
          </a:p>
          <a:p>
            <a:r>
              <a:rPr lang="pt-BR" b="1" dirty="0" err="1"/>
              <a:t>Group</a:t>
            </a:r>
            <a:r>
              <a:rPr lang="pt-BR" b="1" dirty="0"/>
              <a:t> </a:t>
            </a:r>
            <a:r>
              <a:rPr lang="pt-BR" b="1" dirty="0" err="1"/>
              <a:t>members</a:t>
            </a:r>
            <a:r>
              <a:rPr lang="pt-BR" b="1" dirty="0"/>
              <a:t>:</a:t>
            </a:r>
          </a:p>
          <a:p>
            <a:r>
              <a:rPr lang="pt-BR" dirty="0"/>
              <a:t>Joseph, </a:t>
            </a:r>
            <a:r>
              <a:rPr lang="pt-BR" dirty="0" err="1"/>
              <a:t>Sachin</a:t>
            </a:r>
            <a:endParaRPr lang="pt-BR" dirty="0"/>
          </a:p>
          <a:p>
            <a:r>
              <a:rPr lang="pt-BR" dirty="0"/>
              <a:t>Fernandez, Arcadio</a:t>
            </a:r>
          </a:p>
        </p:txBody>
      </p:sp>
      <p:sp>
        <p:nvSpPr>
          <p:cNvPr id="19" name="TextBox 18">
            <a:extLst>
              <a:ext uri="{FF2B5EF4-FFF2-40B4-BE49-F238E27FC236}">
                <a16:creationId xmlns:a16="http://schemas.microsoft.com/office/drawing/2014/main" id="{41B41477-AE08-D631-54AB-EADF64F9CDA1}"/>
              </a:ext>
            </a:extLst>
          </p:cNvPr>
          <p:cNvSpPr txBox="1"/>
          <p:nvPr/>
        </p:nvSpPr>
        <p:spPr>
          <a:xfrm>
            <a:off x="314325" y="5177311"/>
            <a:ext cx="4215572" cy="646331"/>
          </a:xfrm>
          <a:prstGeom prst="rect">
            <a:avLst/>
          </a:prstGeom>
          <a:noFill/>
        </p:spPr>
        <p:txBody>
          <a:bodyPr wrap="square">
            <a:spAutoFit/>
          </a:bodyPr>
          <a:lstStyle/>
          <a:p>
            <a:r>
              <a:rPr lang="pt-BR" b="1" dirty="0"/>
              <a:t>Professor: </a:t>
            </a:r>
          </a:p>
          <a:p>
            <a:r>
              <a:rPr lang="pt-BR" dirty="0" err="1"/>
              <a:t>Ran</a:t>
            </a:r>
            <a:r>
              <a:rPr lang="pt-BR" dirty="0"/>
              <a:t> </a:t>
            </a:r>
            <a:r>
              <a:rPr lang="pt-BR" dirty="0" err="1"/>
              <a:t>Feldesh</a:t>
            </a:r>
            <a:endParaRPr lang="pt-BR" dirty="0"/>
          </a:p>
        </p:txBody>
      </p:sp>
      <p:sp>
        <p:nvSpPr>
          <p:cNvPr id="2" name="Rectangle 1">
            <a:extLst>
              <a:ext uri="{FF2B5EF4-FFF2-40B4-BE49-F238E27FC236}">
                <a16:creationId xmlns:a16="http://schemas.microsoft.com/office/drawing/2014/main" id="{696BD7DC-8EEC-E5A6-CF33-E4A4A88BE6FB}"/>
              </a:ext>
            </a:extLst>
          </p:cNvPr>
          <p:cNvSpPr/>
          <p:nvPr/>
        </p:nvSpPr>
        <p:spPr>
          <a:xfrm>
            <a:off x="4307793" y="3296811"/>
            <a:ext cx="5036232" cy="1095375"/>
          </a:xfrm>
          <a:prstGeom prst="rect">
            <a:avLst/>
          </a:prstGeom>
          <a:solidFill>
            <a:srgbClr val="13565E"/>
          </a:solidFill>
          <a:ln>
            <a:solidFill>
              <a:srgbClr val="1356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pt-BR" sz="2800" b="1" dirty="0"/>
              <a:t>Final Project: Alzheimer </a:t>
            </a:r>
            <a:r>
              <a:rPr lang="pt-BR" sz="2800" b="1" dirty="0" err="1"/>
              <a:t>Prediction</a:t>
            </a:r>
            <a:r>
              <a:rPr lang="pt-BR" sz="2800" b="1" dirty="0"/>
              <a:t> with MR Images</a:t>
            </a:r>
            <a:endParaRPr kumimoji="0" lang="pt-BR" altLang="pt-BR" sz="2800" b="0" i="0" u="none" strike="noStrike" cap="none" normalizeH="0" baseline="0" dirty="0">
              <a:ln>
                <a:noFill/>
              </a:ln>
              <a:solidFill>
                <a:schemeClr val="bg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BF40D67-49AE-D252-63B7-B91F45324C85}"/>
              </a:ext>
            </a:extLst>
          </p:cNvPr>
          <p:cNvPicPr>
            <a:picLocks noChangeAspect="1"/>
          </p:cNvPicPr>
          <p:nvPr/>
        </p:nvPicPr>
        <p:blipFill>
          <a:blip r:embed="rId2"/>
          <a:stretch>
            <a:fillRect/>
          </a:stretch>
        </p:blipFill>
        <p:spPr>
          <a:xfrm>
            <a:off x="356257" y="1027975"/>
            <a:ext cx="2688842" cy="3047355"/>
          </a:xfrm>
          <a:prstGeom prst="rect">
            <a:avLst/>
          </a:prstGeom>
        </p:spPr>
      </p:pic>
    </p:spTree>
    <p:extLst>
      <p:ext uri="{BB962C8B-B14F-4D97-AF65-F5344CB8AC3E}">
        <p14:creationId xmlns:p14="http://schemas.microsoft.com/office/powerpoint/2010/main" val="225824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0B3221-E099-4250-840E-DF71CA876202}"/>
              </a:ext>
            </a:extLst>
          </p:cNvPr>
          <p:cNvSpPr txBox="1"/>
          <p:nvPr/>
        </p:nvSpPr>
        <p:spPr>
          <a:xfrm>
            <a:off x="180975" y="3120915"/>
            <a:ext cx="6810375" cy="3350597"/>
          </a:xfrm>
          <a:prstGeom prst="rect">
            <a:avLst/>
          </a:prstGeom>
          <a:noFill/>
        </p:spPr>
        <p:txBody>
          <a:bodyPr wrap="square">
            <a:spAutoFit/>
          </a:bodyPr>
          <a:lstStyle/>
          <a:p>
            <a:pPr indent="228600">
              <a:lnSpc>
                <a:spcPct val="107000"/>
              </a:lnSpc>
              <a:spcAft>
                <a:spcPts val="800"/>
              </a:spcAft>
            </a:pPr>
            <a:r>
              <a:rPr lang="pt-BR" kern="100" dirty="0">
                <a:latin typeface="Calibri" panose="020F0502020204030204" pitchFamily="34" charset="0"/>
                <a:ea typeface="Calibri" panose="020F0502020204030204" pitchFamily="34" charset="0"/>
                <a:cs typeface="Times New Roman" panose="02020603050405020304" pitchFamily="18" charset="0"/>
              </a:rPr>
              <a:t>2. </a:t>
            </a: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Interesting Choice of Problem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Although no treatment can revert Alzheimer’s disease, Rasmussen et al. (2019) asserted that a diagnosis early in the course of illness allows time for all concerned to adjust while the patient can still actively engage and offers access to advice, financial support and non-pharmacological and pharmacological treatments.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Because of this our project proposes to deal with this issue of early diagnosis by identifying through the images of patients with Very Mild Demented, Mild Demented, Moderate Demented or Non-Demented.</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BFF5F7C-C3E3-7010-2EB8-EFA577751B75}"/>
              </a:ext>
            </a:extLst>
          </p:cNvPr>
          <p:cNvSpPr txBox="1"/>
          <p:nvPr/>
        </p:nvSpPr>
        <p:spPr>
          <a:xfrm>
            <a:off x="619125" y="200025"/>
            <a:ext cx="10648950" cy="2358915"/>
          </a:xfrm>
          <a:prstGeom prst="rect">
            <a:avLst/>
          </a:prstGeom>
          <a:noFill/>
        </p:spPr>
        <p:txBody>
          <a:bodyPr wrap="square">
            <a:spAutoFit/>
          </a:bodyPr>
          <a:lstStyle/>
          <a:p>
            <a:pPr lvl="0">
              <a:lnSpc>
                <a:spcPct val="107000"/>
              </a:lnSpc>
              <a:spcAft>
                <a:spcPts val="800"/>
              </a:spcAft>
              <a:buSzPts val="1100"/>
            </a:pPr>
            <a:r>
              <a:rPr lang="en-CA" b="1" kern="100" dirty="0">
                <a:latin typeface="Calibri" panose="020F0502020204030204" pitchFamily="34" charset="0"/>
                <a:ea typeface="Calibri" panose="020F0502020204030204" pitchFamily="34" charset="0"/>
                <a:cs typeface="Times New Roman" panose="02020603050405020304" pitchFamily="18" charset="0"/>
              </a:rPr>
              <a:t>1. Problem Statement (Objective, Motivation, Method) </a:t>
            </a:r>
            <a:endParaRPr lang="pt-BR" b="1" kern="100" dirty="0">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According to the World Health Organization, in March 2023, there are more than 55 million people who have dementia worldwide. Dementia results from a variety of diseases and injuries that affect the brain. Alzheimer's disease is the most common form of dementia and may contribute to 60–70% of cases, so we are talking about 33 to 38.5 million people.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Our objective is to analyze an Alzheimer's Magnetic Resonance Imaging (MRI) preprocessed Dataset using Machine Learning algorithms to identify a person's dementia stage.</a:t>
            </a:r>
          </a:p>
        </p:txBody>
      </p:sp>
    </p:spTree>
    <p:extLst>
      <p:ext uri="{BB962C8B-B14F-4D97-AF65-F5344CB8AC3E}">
        <p14:creationId xmlns:p14="http://schemas.microsoft.com/office/powerpoint/2010/main" val="173161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25847E-3DF1-8249-D7FF-9DDBB3DABE7C}"/>
              </a:ext>
            </a:extLst>
          </p:cNvPr>
          <p:cNvSpPr txBox="1"/>
          <p:nvPr/>
        </p:nvSpPr>
        <p:spPr>
          <a:xfrm>
            <a:off x="1001553" y="556835"/>
            <a:ext cx="10188893" cy="6143285"/>
          </a:xfrm>
          <a:prstGeom prst="rect">
            <a:avLst/>
          </a:prstGeom>
          <a:noFill/>
        </p:spPr>
        <p:txBody>
          <a:bodyPr wrap="square">
            <a:spAutoFit/>
          </a:bodyPr>
          <a:lstStyle/>
          <a:p>
            <a:pPr lvl="0">
              <a:lnSpc>
                <a:spcPct val="107000"/>
              </a:lnSpc>
              <a:spcAft>
                <a:spcPts val="800"/>
              </a:spcAft>
              <a:buSzPts val="1100"/>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3. Reasonable (Doable) Choice of Problem</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key categories of applications of artificial intelligence (AI) in healthcare, according to Davenport et al. (2019), involve diagnosis and treatment recommendations, patient engagement and adherence, and administrative activities. So, by choosing the Alzheimer's MRI project, we correspond to the necessity of the healthcare industry to use AI to diagnose and make treatment recommendations.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pt-BR"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b="1" kern="100" dirty="0">
                <a:effectLst/>
                <a:latin typeface="Calibri" panose="020F0502020204030204" pitchFamily="34" charset="0"/>
                <a:ea typeface="Calibri" panose="020F0502020204030204" pitchFamily="34" charset="0"/>
                <a:cs typeface="Times New Roman" panose="02020603050405020304" pitchFamily="18" charset="0"/>
              </a:rPr>
              <a:t>4.  </a:t>
            </a: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Review of the Data Source </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After going through many datasets on Kaggle, we discovered the Alzheimer MRI Preprocessed Dataset, with a usability of 8.75 and 11,044 downloads (06/04/23). The Dataset contains 6400 MRI images collected from several sources. All the images are resized into 128 x 128 pixels; the Dataset has four classes of images.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https://www.kaggle.com/datasets/sachinkumar413/alzheimer-mri-dataset/data</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pt-BR" kern="100" dirty="0">
                <a:latin typeface="Calibri" panose="020F0502020204030204" pitchFamily="34" charset="0"/>
                <a:ea typeface="Calibri" panose="020F0502020204030204" pitchFamily="34" charset="0"/>
                <a:cs typeface="Times New Roman" panose="02020603050405020304" pitchFamily="18" charset="0"/>
              </a:rPr>
              <a:t>5. </a:t>
            </a: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Indication of Reference Code</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On Kaggle at Alzheimer MRI Preprocessed Dataset, there are 70 codes and one caught our attention because of its organization, the use of CNN and the way the result is exposed:</a:t>
            </a: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https://www.kaggle.com/code/amyjang/alzheimer-mri-model-tensorflow-2-3-data-loading</a:t>
            </a:r>
            <a:endParaRPr lang="en-CA"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https://www.kaggle.com/code/ahmetesencan/alzheimer-mri-classification-using-cnn</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542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335BD-AACC-8E1A-755D-DA1AC705A1AC}"/>
              </a:ext>
            </a:extLst>
          </p:cNvPr>
          <p:cNvSpPr txBox="1"/>
          <p:nvPr/>
        </p:nvSpPr>
        <p:spPr>
          <a:xfrm>
            <a:off x="859631" y="579668"/>
            <a:ext cx="8323898" cy="1264642"/>
          </a:xfrm>
          <a:prstGeom prst="rect">
            <a:avLst/>
          </a:prstGeom>
          <a:noFill/>
        </p:spPr>
        <p:txBody>
          <a:bodyPr wrap="square">
            <a:spAutoFit/>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This </a:t>
            </a: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damage initially takes place</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in parts of the brain involved in memory, including the </a:t>
            </a: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entorhinal cortex and hippocampus</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It later affects areas in the cerebral cortex, such as those responsible for language, reasoning, and social behavior. Eventually, many other areas of the brain are damaged.</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computer generated graphic of the brain with labels pointing to the cerebral cortex, entorhinal cortex, and the hippocampus">
            <a:extLst>
              <a:ext uri="{FF2B5EF4-FFF2-40B4-BE49-F238E27FC236}">
                <a16:creationId xmlns:a16="http://schemas.microsoft.com/office/drawing/2014/main" id="{454FE850-B576-F14C-9642-16D0454DC8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952" y="2794357"/>
            <a:ext cx="3682157" cy="2942336"/>
          </a:xfrm>
          <a:prstGeom prst="rect">
            <a:avLst/>
          </a:prstGeom>
          <a:noFill/>
          <a:ln>
            <a:noFill/>
          </a:ln>
        </p:spPr>
      </p:pic>
      <p:pic>
        <p:nvPicPr>
          <p:cNvPr id="6" name="Picture 5">
            <a:extLst>
              <a:ext uri="{FF2B5EF4-FFF2-40B4-BE49-F238E27FC236}">
                <a16:creationId xmlns:a16="http://schemas.microsoft.com/office/drawing/2014/main" id="{C6C642E2-3074-B1AB-4819-39981CD2C84C}"/>
              </a:ext>
            </a:extLst>
          </p:cNvPr>
          <p:cNvPicPr>
            <a:picLocks noChangeAspect="1"/>
          </p:cNvPicPr>
          <p:nvPr/>
        </p:nvPicPr>
        <p:blipFill>
          <a:blip r:embed="rId3"/>
          <a:stretch>
            <a:fillRect/>
          </a:stretch>
        </p:blipFill>
        <p:spPr>
          <a:xfrm>
            <a:off x="4601659" y="2656793"/>
            <a:ext cx="2988682" cy="2892788"/>
          </a:xfrm>
          <a:prstGeom prst="rect">
            <a:avLst/>
          </a:prstGeom>
        </p:spPr>
      </p:pic>
      <p:pic>
        <p:nvPicPr>
          <p:cNvPr id="1026" name="Picture 2">
            <a:extLst>
              <a:ext uri="{FF2B5EF4-FFF2-40B4-BE49-F238E27FC236}">
                <a16:creationId xmlns:a16="http://schemas.microsoft.com/office/drawing/2014/main" id="{1121FE64-7CB2-4B40-9683-DE9FD84061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080" y="2732769"/>
            <a:ext cx="3294950" cy="3294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E3E8CB-36DE-88A9-D910-C49AE71420B4}"/>
              </a:ext>
            </a:extLst>
          </p:cNvPr>
          <p:cNvSpPr txBox="1"/>
          <p:nvPr/>
        </p:nvSpPr>
        <p:spPr>
          <a:xfrm>
            <a:off x="9632633" y="6233040"/>
            <a:ext cx="2105977" cy="369332"/>
          </a:xfrm>
          <a:prstGeom prst="rect">
            <a:avLst/>
          </a:prstGeom>
          <a:noFill/>
        </p:spPr>
        <p:txBody>
          <a:bodyPr wrap="square">
            <a:spAutoFit/>
          </a:bodyPr>
          <a:lstStyle/>
          <a:p>
            <a:r>
              <a:rPr lang="pt-BR" dirty="0"/>
              <a:t>glioma </a:t>
            </a:r>
            <a:r>
              <a:rPr lang="pt-BR" dirty="0" err="1"/>
              <a:t>cancer</a:t>
            </a:r>
            <a:endParaRPr lang="pt-BR" dirty="0"/>
          </a:p>
        </p:txBody>
      </p:sp>
      <p:sp>
        <p:nvSpPr>
          <p:cNvPr id="9" name="Arrow: Right 8">
            <a:extLst>
              <a:ext uri="{FF2B5EF4-FFF2-40B4-BE49-F238E27FC236}">
                <a16:creationId xmlns:a16="http://schemas.microsoft.com/office/drawing/2014/main" id="{23DE2E18-92CB-D8D4-0049-CE15E99DAB3A}"/>
              </a:ext>
            </a:extLst>
          </p:cNvPr>
          <p:cNvSpPr/>
          <p:nvPr/>
        </p:nvSpPr>
        <p:spPr>
          <a:xfrm>
            <a:off x="7795260" y="3601727"/>
            <a:ext cx="845820" cy="1680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1241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AD871-CFCF-03CC-4E98-31AB40CBC424}"/>
              </a:ext>
            </a:extLst>
          </p:cNvPr>
          <p:cNvPicPr>
            <a:picLocks noChangeAspect="1"/>
          </p:cNvPicPr>
          <p:nvPr/>
        </p:nvPicPr>
        <p:blipFill>
          <a:blip r:embed="rId2"/>
          <a:stretch>
            <a:fillRect/>
          </a:stretch>
        </p:blipFill>
        <p:spPr>
          <a:xfrm>
            <a:off x="1141095" y="1172651"/>
            <a:ext cx="10206990" cy="5136779"/>
          </a:xfrm>
          <a:prstGeom prst="rect">
            <a:avLst/>
          </a:prstGeom>
        </p:spPr>
      </p:pic>
    </p:spTree>
    <p:extLst>
      <p:ext uri="{BB962C8B-B14F-4D97-AF65-F5344CB8AC3E}">
        <p14:creationId xmlns:p14="http://schemas.microsoft.com/office/powerpoint/2010/main" val="196673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B97A8-F862-8C6E-0791-EDE80BB3CD07}"/>
              </a:ext>
            </a:extLst>
          </p:cNvPr>
          <p:cNvPicPr>
            <a:picLocks noChangeAspect="1"/>
          </p:cNvPicPr>
          <p:nvPr/>
        </p:nvPicPr>
        <p:blipFill>
          <a:blip r:embed="rId2"/>
          <a:stretch>
            <a:fillRect/>
          </a:stretch>
        </p:blipFill>
        <p:spPr>
          <a:xfrm>
            <a:off x="7390332" y="739335"/>
            <a:ext cx="4699449" cy="5882249"/>
          </a:xfrm>
          <a:prstGeom prst="rect">
            <a:avLst/>
          </a:prstGeom>
        </p:spPr>
      </p:pic>
      <p:pic>
        <p:nvPicPr>
          <p:cNvPr id="5" name="Picture 4">
            <a:extLst>
              <a:ext uri="{FF2B5EF4-FFF2-40B4-BE49-F238E27FC236}">
                <a16:creationId xmlns:a16="http://schemas.microsoft.com/office/drawing/2014/main" id="{BE246F4C-17A3-7351-1756-BC36274CC78F}"/>
              </a:ext>
            </a:extLst>
          </p:cNvPr>
          <p:cNvPicPr>
            <a:picLocks noChangeAspect="1"/>
          </p:cNvPicPr>
          <p:nvPr/>
        </p:nvPicPr>
        <p:blipFill>
          <a:blip r:embed="rId3"/>
          <a:stretch>
            <a:fillRect/>
          </a:stretch>
        </p:blipFill>
        <p:spPr>
          <a:xfrm>
            <a:off x="502269" y="465015"/>
            <a:ext cx="5427601" cy="1135185"/>
          </a:xfrm>
          <a:prstGeom prst="rect">
            <a:avLst/>
          </a:prstGeom>
        </p:spPr>
      </p:pic>
      <p:pic>
        <p:nvPicPr>
          <p:cNvPr id="9" name="Picture 8">
            <a:extLst>
              <a:ext uri="{FF2B5EF4-FFF2-40B4-BE49-F238E27FC236}">
                <a16:creationId xmlns:a16="http://schemas.microsoft.com/office/drawing/2014/main" id="{EB4D85DD-C63A-F98A-2A35-45F82AE3BFB0}"/>
              </a:ext>
            </a:extLst>
          </p:cNvPr>
          <p:cNvPicPr>
            <a:picLocks noChangeAspect="1"/>
          </p:cNvPicPr>
          <p:nvPr/>
        </p:nvPicPr>
        <p:blipFill>
          <a:blip r:embed="rId4"/>
          <a:stretch>
            <a:fillRect/>
          </a:stretch>
        </p:blipFill>
        <p:spPr>
          <a:xfrm>
            <a:off x="248602" y="1803931"/>
            <a:ext cx="6998017" cy="4092332"/>
          </a:xfrm>
          <a:prstGeom prst="rect">
            <a:avLst/>
          </a:prstGeom>
        </p:spPr>
      </p:pic>
    </p:spTree>
    <p:extLst>
      <p:ext uri="{BB962C8B-B14F-4D97-AF65-F5344CB8AC3E}">
        <p14:creationId xmlns:p14="http://schemas.microsoft.com/office/powerpoint/2010/main" val="94114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36EC15-FA33-04BE-C19D-BF1380F5F4CB}"/>
              </a:ext>
            </a:extLst>
          </p:cNvPr>
          <p:cNvSpPr txBox="1"/>
          <p:nvPr/>
        </p:nvSpPr>
        <p:spPr>
          <a:xfrm>
            <a:off x="1825942" y="1017815"/>
            <a:ext cx="8838247" cy="4618059"/>
          </a:xfrm>
          <a:prstGeom prst="rect">
            <a:avLst/>
          </a:prstGeom>
          <a:noFill/>
        </p:spPr>
        <p:txBody>
          <a:bodyPr wrap="square">
            <a:spAutoFit/>
          </a:bodyPr>
          <a:lstStyle/>
          <a:p>
            <a:pPr algn="ctr">
              <a:lnSpc>
                <a:spcPct val="107000"/>
              </a:lnSpc>
              <a:spcAft>
                <a:spcPts val="800"/>
              </a:spcAft>
            </a:pPr>
            <a:r>
              <a:rPr lang="en-CA" sz="1600" b="1" kern="100" dirty="0">
                <a:effectLst/>
                <a:latin typeface="Calibri" panose="020F0502020204030204" pitchFamily="34" charset="0"/>
                <a:ea typeface="Calibri" panose="020F0502020204030204" pitchFamily="34" charset="0"/>
                <a:cs typeface="Times New Roman" panose="02020603050405020304" pitchFamily="18" charset="0"/>
              </a:rPr>
              <a:t>Reference</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200000"/>
              </a:lnSpc>
            </a:pPr>
            <a:r>
              <a:rPr lang="en-CA" sz="1800" dirty="0">
                <a:effectLst/>
                <a:latin typeface="Times New Roman" panose="02020603050405020304" pitchFamily="18" charset="0"/>
                <a:ea typeface="Times New Roman" panose="02020603050405020304" pitchFamily="18" charset="0"/>
              </a:rPr>
              <a:t>Davenport, T., &amp; </a:t>
            </a:r>
            <a:r>
              <a:rPr lang="en-CA" sz="1800" dirty="0" err="1">
                <a:effectLst/>
                <a:latin typeface="Times New Roman" panose="02020603050405020304" pitchFamily="18" charset="0"/>
                <a:ea typeface="Times New Roman" panose="02020603050405020304" pitchFamily="18" charset="0"/>
              </a:rPr>
              <a:t>Kalakota</a:t>
            </a:r>
            <a:r>
              <a:rPr lang="en-CA" sz="1800" dirty="0">
                <a:effectLst/>
                <a:latin typeface="Times New Roman" panose="02020603050405020304" pitchFamily="18" charset="0"/>
                <a:ea typeface="Times New Roman" panose="02020603050405020304" pitchFamily="18" charset="0"/>
              </a:rPr>
              <a:t>, R. (2019). The Potential for Artificial Intelligence in Healthcare. </a:t>
            </a:r>
            <a:r>
              <a:rPr lang="en-CA" sz="1800" i="1" dirty="0">
                <a:effectLst/>
                <a:latin typeface="Times New Roman" panose="02020603050405020304" pitchFamily="18" charset="0"/>
                <a:ea typeface="Times New Roman" panose="02020603050405020304" pitchFamily="18" charset="0"/>
              </a:rPr>
              <a:t>Future Healthcare Journal</a:t>
            </a:r>
            <a:r>
              <a:rPr lang="en-CA" sz="1800" dirty="0">
                <a:effectLst/>
                <a:latin typeface="Times New Roman" panose="02020603050405020304" pitchFamily="18" charset="0"/>
                <a:ea typeface="Times New Roman" panose="02020603050405020304" pitchFamily="18" charset="0"/>
              </a:rPr>
              <a:t>, </a:t>
            </a:r>
            <a:r>
              <a:rPr lang="en-CA" sz="1800" i="1" dirty="0">
                <a:effectLst/>
                <a:latin typeface="Times New Roman" panose="02020603050405020304" pitchFamily="18" charset="0"/>
                <a:ea typeface="Times New Roman" panose="02020603050405020304" pitchFamily="18" charset="0"/>
              </a:rPr>
              <a:t>6</a:t>
            </a:r>
            <a:r>
              <a:rPr lang="en-CA" sz="1800" dirty="0">
                <a:effectLst/>
                <a:latin typeface="Times New Roman" panose="02020603050405020304" pitchFamily="18" charset="0"/>
                <a:ea typeface="Times New Roman" panose="02020603050405020304" pitchFamily="18" charset="0"/>
              </a:rPr>
              <a:t>(2), 94–98. https://doi.org/10.7861/futurehosp.6-2-94</a:t>
            </a:r>
            <a:endParaRPr lang="pt-BR" sz="1800" dirty="0">
              <a:effectLst/>
              <a:latin typeface="Times New Roman" panose="02020603050405020304" pitchFamily="18" charset="0"/>
              <a:ea typeface="Times New Roman" panose="02020603050405020304" pitchFamily="18" charset="0"/>
            </a:endParaRPr>
          </a:p>
          <a:p>
            <a:pPr marL="457200" indent="-457200">
              <a:lnSpc>
                <a:spcPct val="200000"/>
              </a:lnSpc>
            </a:pPr>
            <a:r>
              <a:rPr lang="en-CA" sz="1800" dirty="0">
                <a:effectLst/>
                <a:latin typeface="Times New Roman" panose="02020603050405020304" pitchFamily="18" charset="0"/>
                <a:ea typeface="Times New Roman" panose="02020603050405020304" pitchFamily="18" charset="0"/>
              </a:rPr>
              <a:t>Rasmussen, J., &amp; </a:t>
            </a:r>
            <a:r>
              <a:rPr lang="en-CA" sz="1800" dirty="0" err="1">
                <a:effectLst/>
                <a:latin typeface="Times New Roman" panose="02020603050405020304" pitchFamily="18" charset="0"/>
                <a:ea typeface="Times New Roman" panose="02020603050405020304" pitchFamily="18" charset="0"/>
              </a:rPr>
              <a:t>Langerman</a:t>
            </a:r>
            <a:r>
              <a:rPr lang="en-CA" sz="1800" dirty="0">
                <a:effectLst/>
                <a:latin typeface="Times New Roman" panose="02020603050405020304" pitchFamily="18" charset="0"/>
                <a:ea typeface="Times New Roman" panose="02020603050405020304" pitchFamily="18" charset="0"/>
              </a:rPr>
              <a:t>, H. (2019). Alzheimer’s Disease – Why We Need Early Diagnosis. </a:t>
            </a:r>
            <a:r>
              <a:rPr lang="en-CA" sz="1800" i="1" dirty="0">
                <a:effectLst/>
                <a:latin typeface="Times New Roman" panose="02020603050405020304" pitchFamily="18" charset="0"/>
                <a:ea typeface="Times New Roman" panose="02020603050405020304" pitchFamily="18" charset="0"/>
              </a:rPr>
              <a:t>Degenerative Neurological and Neuromuscular Disease</a:t>
            </a:r>
            <a:r>
              <a:rPr lang="en-CA" sz="1800" dirty="0">
                <a:effectLst/>
                <a:latin typeface="Times New Roman" panose="02020603050405020304" pitchFamily="18" charset="0"/>
                <a:ea typeface="Times New Roman" panose="02020603050405020304" pitchFamily="18" charset="0"/>
              </a:rPr>
              <a:t>, </a:t>
            </a:r>
            <a:r>
              <a:rPr lang="en-CA" sz="1800" i="1" dirty="0">
                <a:effectLst/>
                <a:latin typeface="Times New Roman" panose="02020603050405020304" pitchFamily="18" charset="0"/>
                <a:ea typeface="Times New Roman" panose="02020603050405020304" pitchFamily="18" charset="0"/>
              </a:rPr>
              <a:t>Volume 9</a:t>
            </a:r>
            <a:r>
              <a:rPr lang="en-CA" sz="1800" dirty="0">
                <a:effectLst/>
                <a:latin typeface="Times New Roman" panose="02020603050405020304" pitchFamily="18" charset="0"/>
                <a:ea typeface="Times New Roman" panose="02020603050405020304" pitchFamily="18" charset="0"/>
              </a:rPr>
              <a:t>(9), 123–130. https://doi.org/10.2147/dnnd.s228939</a:t>
            </a:r>
            <a:endParaRPr lang="pt-BR" sz="1800" dirty="0">
              <a:effectLst/>
              <a:latin typeface="Times New Roman" panose="02020603050405020304" pitchFamily="18" charset="0"/>
              <a:ea typeface="Times New Roman" panose="02020603050405020304" pitchFamily="18" charset="0"/>
            </a:endParaRPr>
          </a:p>
          <a:p>
            <a:pPr marL="457200" indent="-457200">
              <a:lnSpc>
                <a:spcPct val="200000"/>
              </a:lnSpc>
            </a:pPr>
            <a:r>
              <a:rPr lang="en-CA" sz="1800" dirty="0">
                <a:effectLst/>
                <a:latin typeface="Times New Roman" panose="02020603050405020304" pitchFamily="18" charset="0"/>
                <a:ea typeface="Times New Roman" panose="02020603050405020304" pitchFamily="18" charset="0"/>
              </a:rPr>
              <a:t>World Health Organization. (2023, March 15). </a:t>
            </a:r>
            <a:r>
              <a:rPr lang="en-CA" sz="1800" i="1" dirty="0">
                <a:effectLst/>
                <a:latin typeface="Times New Roman" panose="02020603050405020304" pitchFamily="18" charset="0"/>
                <a:ea typeface="Times New Roman" panose="02020603050405020304" pitchFamily="18" charset="0"/>
              </a:rPr>
              <a:t>Dementia</a:t>
            </a:r>
            <a:r>
              <a:rPr lang="en-CA" sz="1800" dirty="0">
                <a:effectLst/>
                <a:latin typeface="Times New Roman" panose="02020603050405020304" pitchFamily="18" charset="0"/>
                <a:ea typeface="Times New Roman" panose="02020603050405020304" pitchFamily="18" charset="0"/>
              </a:rPr>
              <a:t>. World Health Organisation. https://www.who.int/news-room/fact-sheets/detail/dementia</a:t>
            </a: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227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1877</TotalTime>
  <Words>629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Arcadio de Paula Fernandez</dc:creator>
  <cp:lastModifiedBy>Arcadio de Paula Fernandez</cp:lastModifiedBy>
  <cp:revision>48</cp:revision>
  <dcterms:created xsi:type="dcterms:W3CDTF">2024-01-14T17:36:49Z</dcterms:created>
  <dcterms:modified xsi:type="dcterms:W3CDTF">2024-04-16T23:27:02Z</dcterms:modified>
</cp:coreProperties>
</file>