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9" r:id="rId4"/>
    <p:sldId id="260" r:id="rId5"/>
    <p:sldId id="261" r:id="rId6"/>
    <p:sldId id="262" r:id="rId7"/>
    <p:sldId id="263" r:id="rId8"/>
    <p:sldId id="264" r:id="rId9"/>
    <p:sldId id="266" r:id="rId10"/>
    <p:sldId id="271" r:id="rId11"/>
    <p:sldId id="258" r:id="rId12"/>
    <p:sldId id="272" r:id="rId13"/>
    <p:sldId id="269" r:id="rId14"/>
    <p:sldId id="2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EFFF"/>
    <a:srgbClr val="C5FF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BCE11B-7CA3-4BAB-BB60-26710D716DD0}" v="3082" dt="2024-01-28T19:03:04.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13" d="100"/>
          <a:sy n="113" d="100"/>
        </p:scale>
        <p:origin x="2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E1685-3D7E-48F9-B741-2D9BDC43CBC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80AC80-1123-4263-9310-FD822D0E544D}">
      <dgm:prSet/>
      <dgm:spPr/>
      <dgm:t>
        <a:bodyPr/>
        <a:lstStyle/>
        <a:p>
          <a:pPr>
            <a:lnSpc>
              <a:spcPct val="100000"/>
            </a:lnSpc>
          </a:pPr>
          <a:r>
            <a:rPr lang="en-GB" dirty="0"/>
            <a:t>AtliQ Mart is a retail giant with over 50 supermarkets in the southern region of India.</a:t>
          </a:r>
          <a:endParaRPr lang="en-US" dirty="0"/>
        </a:p>
      </dgm:t>
    </dgm:pt>
    <dgm:pt modelId="{E2C7BF7B-DE1E-4E14-A9FC-8114BC8DA35B}" type="parTrans" cxnId="{75E932E8-8FEB-4497-9274-353273C6A0A1}">
      <dgm:prSet/>
      <dgm:spPr/>
      <dgm:t>
        <a:bodyPr/>
        <a:lstStyle/>
        <a:p>
          <a:endParaRPr lang="en-US"/>
        </a:p>
      </dgm:t>
    </dgm:pt>
    <dgm:pt modelId="{527FA2A4-1A7A-4448-A3BF-4B816F12A9B9}" type="sibTrans" cxnId="{75E932E8-8FEB-4497-9274-353273C6A0A1}">
      <dgm:prSet/>
      <dgm:spPr/>
      <dgm:t>
        <a:bodyPr/>
        <a:lstStyle/>
        <a:p>
          <a:endParaRPr lang="en-US"/>
        </a:p>
      </dgm:t>
    </dgm:pt>
    <dgm:pt modelId="{0FD84C04-8F5E-4D70-B90B-A507EBF59B22}">
      <dgm:prSet/>
      <dgm:spPr/>
      <dgm:t>
        <a:bodyPr/>
        <a:lstStyle/>
        <a:p>
          <a:pPr>
            <a:lnSpc>
              <a:spcPct val="100000"/>
            </a:lnSpc>
          </a:pPr>
          <a:r>
            <a:rPr lang="en-GB" dirty="0"/>
            <a:t>There was a promotion campaign during the Diwali 2024 and Sankaranti 2024 on their </a:t>
          </a:r>
          <a:r>
            <a:rPr lang="en-GB" dirty="0" err="1"/>
            <a:t>AtliQ</a:t>
          </a:r>
          <a:r>
            <a:rPr lang="en-GB" dirty="0"/>
            <a:t> branded products.</a:t>
          </a:r>
          <a:endParaRPr lang="en-US" dirty="0"/>
        </a:p>
      </dgm:t>
    </dgm:pt>
    <dgm:pt modelId="{793B2464-0EB1-4E8D-A601-A2632B6A4FA5}" type="parTrans" cxnId="{6A94336D-C9B9-491D-8A01-54B7EF5776F0}">
      <dgm:prSet/>
      <dgm:spPr/>
      <dgm:t>
        <a:bodyPr/>
        <a:lstStyle/>
        <a:p>
          <a:endParaRPr lang="en-US"/>
        </a:p>
      </dgm:t>
    </dgm:pt>
    <dgm:pt modelId="{60B98DF2-B3A1-4327-8062-E12AC70A6293}" type="sibTrans" cxnId="{6A94336D-C9B9-491D-8A01-54B7EF5776F0}">
      <dgm:prSet/>
      <dgm:spPr/>
      <dgm:t>
        <a:bodyPr/>
        <a:lstStyle/>
        <a:p>
          <a:endParaRPr lang="en-US"/>
        </a:p>
      </dgm:t>
    </dgm:pt>
    <dgm:pt modelId="{AF8A3FE6-3E8D-4DD7-8E7C-B50F5A3B156F}">
      <dgm:prSet/>
      <dgm:spPr/>
      <dgm:t>
        <a:bodyPr/>
        <a:lstStyle/>
        <a:p>
          <a:pPr>
            <a:lnSpc>
              <a:spcPct val="100000"/>
            </a:lnSpc>
          </a:pPr>
          <a:r>
            <a:rPr lang="en-GB" dirty="0"/>
            <a:t>With that we want to understand which promotions did well and which did not so that they we make informed decisions for our next promotional period.</a:t>
          </a:r>
          <a:endParaRPr lang="en-US" dirty="0"/>
        </a:p>
      </dgm:t>
    </dgm:pt>
    <dgm:pt modelId="{2247292B-B2E9-455C-AF6F-40324F6F4A35}" type="parTrans" cxnId="{C9EAACA1-8D75-4927-8548-1F4EF6AAA90C}">
      <dgm:prSet/>
      <dgm:spPr/>
      <dgm:t>
        <a:bodyPr/>
        <a:lstStyle/>
        <a:p>
          <a:endParaRPr lang="en-US"/>
        </a:p>
      </dgm:t>
    </dgm:pt>
    <dgm:pt modelId="{B54A336D-E78A-45BE-974F-BDF2BF20331C}" type="sibTrans" cxnId="{C9EAACA1-8D75-4927-8548-1F4EF6AAA90C}">
      <dgm:prSet/>
      <dgm:spPr/>
      <dgm:t>
        <a:bodyPr/>
        <a:lstStyle/>
        <a:p>
          <a:endParaRPr lang="en-US"/>
        </a:p>
      </dgm:t>
    </dgm:pt>
    <dgm:pt modelId="{DF3D593B-2B42-4715-AE6A-C8CF68F3FE15}" type="pres">
      <dgm:prSet presAssocID="{2D9E1685-3D7E-48F9-B741-2D9BDC43CBC6}" presName="root" presStyleCnt="0">
        <dgm:presLayoutVars>
          <dgm:dir/>
          <dgm:resizeHandles val="exact"/>
        </dgm:presLayoutVars>
      </dgm:prSet>
      <dgm:spPr/>
    </dgm:pt>
    <dgm:pt modelId="{F4E11C81-A358-435F-9604-E2D0D448C712}" type="pres">
      <dgm:prSet presAssocID="{4480AC80-1123-4263-9310-FD822D0E544D}" presName="compNode" presStyleCnt="0"/>
      <dgm:spPr/>
    </dgm:pt>
    <dgm:pt modelId="{F1A12DCE-D89E-4D0F-AB05-583990702167}" type="pres">
      <dgm:prSet presAssocID="{4480AC80-1123-4263-9310-FD822D0E544D}" presName="bgRect" presStyleLbl="bgShp" presStyleIdx="0" presStyleCnt="3"/>
      <dgm:spPr/>
    </dgm:pt>
    <dgm:pt modelId="{57669628-53C0-45C8-99A3-9F40C5811709}" type="pres">
      <dgm:prSet presAssocID="{4480AC80-1123-4263-9310-FD822D0E54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re"/>
        </a:ext>
      </dgm:extLst>
    </dgm:pt>
    <dgm:pt modelId="{E6E2190A-7CD4-4F6F-92F4-3A797048F6A8}" type="pres">
      <dgm:prSet presAssocID="{4480AC80-1123-4263-9310-FD822D0E544D}" presName="spaceRect" presStyleCnt="0"/>
      <dgm:spPr/>
    </dgm:pt>
    <dgm:pt modelId="{9A2BAF25-9CE5-4A53-81AC-3FB9C5EBA24B}" type="pres">
      <dgm:prSet presAssocID="{4480AC80-1123-4263-9310-FD822D0E544D}" presName="parTx" presStyleLbl="revTx" presStyleIdx="0" presStyleCnt="3">
        <dgm:presLayoutVars>
          <dgm:chMax val="0"/>
          <dgm:chPref val="0"/>
        </dgm:presLayoutVars>
      </dgm:prSet>
      <dgm:spPr/>
    </dgm:pt>
    <dgm:pt modelId="{CD344C24-72DD-488E-BBA8-387DB27D982A}" type="pres">
      <dgm:prSet presAssocID="{527FA2A4-1A7A-4448-A3BF-4B816F12A9B9}" presName="sibTrans" presStyleCnt="0"/>
      <dgm:spPr/>
    </dgm:pt>
    <dgm:pt modelId="{DE9CE00E-6E0A-4387-868C-6FBCD13705B7}" type="pres">
      <dgm:prSet presAssocID="{0FD84C04-8F5E-4D70-B90B-A507EBF59B22}" presName="compNode" presStyleCnt="0"/>
      <dgm:spPr/>
    </dgm:pt>
    <dgm:pt modelId="{9C009BC6-C763-43C8-9AA6-0D7AFBFFFE19}" type="pres">
      <dgm:prSet presAssocID="{0FD84C04-8F5E-4D70-B90B-A507EBF59B22}" presName="bgRect" presStyleLbl="bgShp" presStyleIdx="1" presStyleCnt="3"/>
      <dgm:spPr/>
    </dgm:pt>
    <dgm:pt modelId="{FE5A08E5-119A-45ED-9BEB-83906A8F618A}" type="pres">
      <dgm:prSet presAssocID="{0FD84C04-8F5E-4D70-B90B-A507EBF59B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DC111D68-7C55-4B02-B8B6-28D8E590F55B}" type="pres">
      <dgm:prSet presAssocID="{0FD84C04-8F5E-4D70-B90B-A507EBF59B22}" presName="spaceRect" presStyleCnt="0"/>
      <dgm:spPr/>
    </dgm:pt>
    <dgm:pt modelId="{E519B10F-DB9B-4859-BAC9-51AFF7E5544B}" type="pres">
      <dgm:prSet presAssocID="{0FD84C04-8F5E-4D70-B90B-A507EBF59B22}" presName="parTx" presStyleLbl="revTx" presStyleIdx="1" presStyleCnt="3">
        <dgm:presLayoutVars>
          <dgm:chMax val="0"/>
          <dgm:chPref val="0"/>
        </dgm:presLayoutVars>
      </dgm:prSet>
      <dgm:spPr/>
    </dgm:pt>
    <dgm:pt modelId="{A94DA7C0-6C4A-4F68-87D2-34A3CE131748}" type="pres">
      <dgm:prSet presAssocID="{60B98DF2-B3A1-4327-8062-E12AC70A6293}" presName="sibTrans" presStyleCnt="0"/>
      <dgm:spPr/>
    </dgm:pt>
    <dgm:pt modelId="{953D5DE6-7809-4EC2-9C58-C99B75073414}" type="pres">
      <dgm:prSet presAssocID="{AF8A3FE6-3E8D-4DD7-8E7C-B50F5A3B156F}" presName="compNode" presStyleCnt="0"/>
      <dgm:spPr/>
    </dgm:pt>
    <dgm:pt modelId="{C5A4D113-6E79-4EEF-953F-7408D46D8D7D}" type="pres">
      <dgm:prSet presAssocID="{AF8A3FE6-3E8D-4DD7-8E7C-B50F5A3B156F}" presName="bgRect" presStyleLbl="bgShp" presStyleIdx="2" presStyleCnt="3"/>
      <dgm:spPr/>
    </dgm:pt>
    <dgm:pt modelId="{883572E3-1F3B-4CC4-969A-FAE2EE65EEF2}" type="pres">
      <dgm:prSet presAssocID="{AF8A3FE6-3E8D-4DD7-8E7C-B50F5A3B15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gaphone"/>
        </a:ext>
      </dgm:extLst>
    </dgm:pt>
    <dgm:pt modelId="{C31C3B0A-EC09-475B-8E57-BCC5F9628B46}" type="pres">
      <dgm:prSet presAssocID="{AF8A3FE6-3E8D-4DD7-8E7C-B50F5A3B156F}" presName="spaceRect" presStyleCnt="0"/>
      <dgm:spPr/>
    </dgm:pt>
    <dgm:pt modelId="{A1A009FC-B71E-4D3F-8A4E-594083F49763}" type="pres">
      <dgm:prSet presAssocID="{AF8A3FE6-3E8D-4DD7-8E7C-B50F5A3B156F}" presName="parTx" presStyleLbl="revTx" presStyleIdx="2" presStyleCnt="3">
        <dgm:presLayoutVars>
          <dgm:chMax val="0"/>
          <dgm:chPref val="0"/>
        </dgm:presLayoutVars>
      </dgm:prSet>
      <dgm:spPr/>
    </dgm:pt>
  </dgm:ptLst>
  <dgm:cxnLst>
    <dgm:cxn modelId="{8A563A4D-69FD-4CB2-A54C-CAD6EEE95ED7}" type="presOf" srcId="{0FD84C04-8F5E-4D70-B90B-A507EBF59B22}" destId="{E519B10F-DB9B-4859-BAC9-51AFF7E5544B}" srcOrd="0" destOrd="0" presId="urn:microsoft.com/office/officeart/2018/2/layout/IconVerticalSolidList"/>
    <dgm:cxn modelId="{6EF3CD57-AEC9-45C2-A1B3-4FCA48892149}" type="presOf" srcId="{2D9E1685-3D7E-48F9-B741-2D9BDC43CBC6}" destId="{DF3D593B-2B42-4715-AE6A-C8CF68F3FE15}" srcOrd="0" destOrd="0" presId="urn:microsoft.com/office/officeart/2018/2/layout/IconVerticalSolidList"/>
    <dgm:cxn modelId="{6A94336D-C9B9-491D-8A01-54B7EF5776F0}" srcId="{2D9E1685-3D7E-48F9-B741-2D9BDC43CBC6}" destId="{0FD84C04-8F5E-4D70-B90B-A507EBF59B22}" srcOrd="1" destOrd="0" parTransId="{793B2464-0EB1-4E8D-A601-A2632B6A4FA5}" sibTransId="{60B98DF2-B3A1-4327-8062-E12AC70A6293}"/>
    <dgm:cxn modelId="{918EF186-C19C-4FFD-9784-408902DD30BF}" type="presOf" srcId="{4480AC80-1123-4263-9310-FD822D0E544D}" destId="{9A2BAF25-9CE5-4A53-81AC-3FB9C5EBA24B}" srcOrd="0" destOrd="0" presId="urn:microsoft.com/office/officeart/2018/2/layout/IconVerticalSolidList"/>
    <dgm:cxn modelId="{C9EAACA1-8D75-4927-8548-1F4EF6AAA90C}" srcId="{2D9E1685-3D7E-48F9-B741-2D9BDC43CBC6}" destId="{AF8A3FE6-3E8D-4DD7-8E7C-B50F5A3B156F}" srcOrd="2" destOrd="0" parTransId="{2247292B-B2E9-455C-AF6F-40324F6F4A35}" sibTransId="{B54A336D-E78A-45BE-974F-BDF2BF20331C}"/>
    <dgm:cxn modelId="{FDC0FAAA-0C67-46EB-832F-C04273E0C1F2}" type="presOf" srcId="{AF8A3FE6-3E8D-4DD7-8E7C-B50F5A3B156F}" destId="{A1A009FC-B71E-4D3F-8A4E-594083F49763}" srcOrd="0" destOrd="0" presId="urn:microsoft.com/office/officeart/2018/2/layout/IconVerticalSolidList"/>
    <dgm:cxn modelId="{75E932E8-8FEB-4497-9274-353273C6A0A1}" srcId="{2D9E1685-3D7E-48F9-B741-2D9BDC43CBC6}" destId="{4480AC80-1123-4263-9310-FD822D0E544D}" srcOrd="0" destOrd="0" parTransId="{E2C7BF7B-DE1E-4E14-A9FC-8114BC8DA35B}" sibTransId="{527FA2A4-1A7A-4448-A3BF-4B816F12A9B9}"/>
    <dgm:cxn modelId="{9FA68531-3E8F-48BD-B4BF-F7718397BCD4}" type="presParOf" srcId="{DF3D593B-2B42-4715-AE6A-C8CF68F3FE15}" destId="{F4E11C81-A358-435F-9604-E2D0D448C712}" srcOrd="0" destOrd="0" presId="urn:microsoft.com/office/officeart/2018/2/layout/IconVerticalSolidList"/>
    <dgm:cxn modelId="{A4876CAC-F533-49F3-AEC2-80DD4B8CF2FD}" type="presParOf" srcId="{F4E11C81-A358-435F-9604-E2D0D448C712}" destId="{F1A12DCE-D89E-4D0F-AB05-583990702167}" srcOrd="0" destOrd="0" presId="urn:microsoft.com/office/officeart/2018/2/layout/IconVerticalSolidList"/>
    <dgm:cxn modelId="{A467DDE1-BBB6-4EFA-951C-48E3D578E1DE}" type="presParOf" srcId="{F4E11C81-A358-435F-9604-E2D0D448C712}" destId="{57669628-53C0-45C8-99A3-9F40C5811709}" srcOrd="1" destOrd="0" presId="urn:microsoft.com/office/officeart/2018/2/layout/IconVerticalSolidList"/>
    <dgm:cxn modelId="{1A7EEA39-B233-4DA6-9294-DCE41595A19B}" type="presParOf" srcId="{F4E11C81-A358-435F-9604-E2D0D448C712}" destId="{E6E2190A-7CD4-4F6F-92F4-3A797048F6A8}" srcOrd="2" destOrd="0" presId="urn:microsoft.com/office/officeart/2018/2/layout/IconVerticalSolidList"/>
    <dgm:cxn modelId="{EED8698A-6EDB-41D3-AA8B-0A9810F64D14}" type="presParOf" srcId="{F4E11C81-A358-435F-9604-E2D0D448C712}" destId="{9A2BAF25-9CE5-4A53-81AC-3FB9C5EBA24B}" srcOrd="3" destOrd="0" presId="urn:microsoft.com/office/officeart/2018/2/layout/IconVerticalSolidList"/>
    <dgm:cxn modelId="{158DB8F6-5F0B-4DBB-96E0-284C7744ABD2}" type="presParOf" srcId="{DF3D593B-2B42-4715-AE6A-C8CF68F3FE15}" destId="{CD344C24-72DD-488E-BBA8-387DB27D982A}" srcOrd="1" destOrd="0" presId="urn:microsoft.com/office/officeart/2018/2/layout/IconVerticalSolidList"/>
    <dgm:cxn modelId="{C34E1544-0D6E-42CA-9B92-49C165921BE6}" type="presParOf" srcId="{DF3D593B-2B42-4715-AE6A-C8CF68F3FE15}" destId="{DE9CE00E-6E0A-4387-868C-6FBCD13705B7}" srcOrd="2" destOrd="0" presId="urn:microsoft.com/office/officeart/2018/2/layout/IconVerticalSolidList"/>
    <dgm:cxn modelId="{F56891C4-0844-48B4-9E11-E737449C907E}" type="presParOf" srcId="{DE9CE00E-6E0A-4387-868C-6FBCD13705B7}" destId="{9C009BC6-C763-43C8-9AA6-0D7AFBFFFE19}" srcOrd="0" destOrd="0" presId="urn:microsoft.com/office/officeart/2018/2/layout/IconVerticalSolidList"/>
    <dgm:cxn modelId="{21168C08-8CAA-4A94-B5DE-F1EE9F379C58}" type="presParOf" srcId="{DE9CE00E-6E0A-4387-868C-6FBCD13705B7}" destId="{FE5A08E5-119A-45ED-9BEB-83906A8F618A}" srcOrd="1" destOrd="0" presId="urn:microsoft.com/office/officeart/2018/2/layout/IconVerticalSolidList"/>
    <dgm:cxn modelId="{1A23E4E0-39CC-4766-9F21-EDA7C12A0D42}" type="presParOf" srcId="{DE9CE00E-6E0A-4387-868C-6FBCD13705B7}" destId="{DC111D68-7C55-4B02-B8B6-28D8E590F55B}" srcOrd="2" destOrd="0" presId="urn:microsoft.com/office/officeart/2018/2/layout/IconVerticalSolidList"/>
    <dgm:cxn modelId="{3FE0CA3B-CB98-4A37-8156-B7B486363B1B}" type="presParOf" srcId="{DE9CE00E-6E0A-4387-868C-6FBCD13705B7}" destId="{E519B10F-DB9B-4859-BAC9-51AFF7E5544B}" srcOrd="3" destOrd="0" presId="urn:microsoft.com/office/officeart/2018/2/layout/IconVerticalSolidList"/>
    <dgm:cxn modelId="{18D3AC8B-814B-4016-8332-43B6C0F202E5}" type="presParOf" srcId="{DF3D593B-2B42-4715-AE6A-C8CF68F3FE15}" destId="{A94DA7C0-6C4A-4F68-87D2-34A3CE131748}" srcOrd="3" destOrd="0" presId="urn:microsoft.com/office/officeart/2018/2/layout/IconVerticalSolidList"/>
    <dgm:cxn modelId="{19F9A35D-886D-4F1D-A6EC-70E28CFB77B0}" type="presParOf" srcId="{DF3D593B-2B42-4715-AE6A-C8CF68F3FE15}" destId="{953D5DE6-7809-4EC2-9C58-C99B75073414}" srcOrd="4" destOrd="0" presId="urn:microsoft.com/office/officeart/2018/2/layout/IconVerticalSolidList"/>
    <dgm:cxn modelId="{48DDF6E8-3AF2-4948-8C2E-AEC747F81C7A}" type="presParOf" srcId="{953D5DE6-7809-4EC2-9C58-C99B75073414}" destId="{C5A4D113-6E79-4EEF-953F-7408D46D8D7D}" srcOrd="0" destOrd="0" presId="urn:microsoft.com/office/officeart/2018/2/layout/IconVerticalSolidList"/>
    <dgm:cxn modelId="{8BB8575B-17E1-48B3-B7A8-1654DC59DACD}" type="presParOf" srcId="{953D5DE6-7809-4EC2-9C58-C99B75073414}" destId="{883572E3-1F3B-4CC4-969A-FAE2EE65EEF2}" srcOrd="1" destOrd="0" presId="urn:microsoft.com/office/officeart/2018/2/layout/IconVerticalSolidList"/>
    <dgm:cxn modelId="{14AF6083-83A9-4BB9-8598-F8440B6A25D0}" type="presParOf" srcId="{953D5DE6-7809-4EC2-9C58-C99B75073414}" destId="{C31C3B0A-EC09-475B-8E57-BCC5F9628B46}" srcOrd="2" destOrd="0" presId="urn:microsoft.com/office/officeart/2018/2/layout/IconVerticalSolidList"/>
    <dgm:cxn modelId="{9DDFC1B5-B6D7-401B-AFB7-5689590A4B98}" type="presParOf" srcId="{953D5DE6-7809-4EC2-9C58-C99B75073414}" destId="{A1A009FC-B71E-4D3F-8A4E-594083F497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7151F6-EE09-4685-ABE0-FF41DD63858C}"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30CDAC43-0FCB-4F12-9F24-10391AA9C706}">
      <dgm:prSet/>
      <dgm:spPr/>
      <dgm:t>
        <a:bodyPr/>
        <a:lstStyle/>
        <a:p>
          <a:r>
            <a:rPr lang="en-GB" b="1" dirty="0">
              <a:solidFill>
                <a:srgbClr val="96EFFF"/>
              </a:solidFill>
              <a:latin typeface="Comic Sans MS"/>
            </a:rPr>
            <a:t>Metropolitan Dominance:</a:t>
          </a:r>
          <a:endParaRPr lang="en-US" dirty="0">
            <a:solidFill>
              <a:srgbClr val="96EFFF"/>
            </a:solidFill>
            <a:latin typeface="Comic Sans MS"/>
          </a:endParaRPr>
        </a:p>
      </dgm:t>
    </dgm:pt>
    <dgm:pt modelId="{89444B2E-E75A-4093-8C92-BF97F9EC704E}" type="parTrans" cxnId="{D9FF3CB9-DA0A-4129-9552-40E4FB013A5F}">
      <dgm:prSet/>
      <dgm:spPr/>
      <dgm:t>
        <a:bodyPr/>
        <a:lstStyle/>
        <a:p>
          <a:endParaRPr lang="en-US"/>
        </a:p>
      </dgm:t>
    </dgm:pt>
    <dgm:pt modelId="{D0FA43E6-7C9B-4A9B-B68C-6FD718C65B54}" type="sibTrans" cxnId="{D9FF3CB9-DA0A-4129-9552-40E4FB013A5F}">
      <dgm:prSet/>
      <dgm:spPr/>
      <dgm:t>
        <a:bodyPr/>
        <a:lstStyle/>
        <a:p>
          <a:endParaRPr lang="en-US"/>
        </a:p>
      </dgm:t>
    </dgm:pt>
    <dgm:pt modelId="{4F83AFDF-D50C-4C52-997E-F3557687575E}">
      <dgm:prSet/>
      <dgm:spPr/>
      <dgm:t>
        <a:bodyPr/>
        <a:lstStyle/>
        <a:p>
          <a:r>
            <a:rPr lang="en-GB" dirty="0">
              <a:solidFill>
                <a:srgbClr val="C5FFF8"/>
              </a:solidFill>
              <a:latin typeface="Comic Sans MS"/>
            </a:rPr>
            <a:t>The metropolitan cities of Bangalore, Chennai, and Hyderabad emerge as clear frontrunners, boasting a higher store count, increased sales volume, and substantial revenue generation. Notably, the combined revenue from these three cities eclipses that of the remaining seven cities.</a:t>
          </a:r>
          <a:endParaRPr lang="en-US" dirty="0">
            <a:solidFill>
              <a:srgbClr val="C5FFF8"/>
            </a:solidFill>
            <a:latin typeface="Comic Sans MS"/>
          </a:endParaRPr>
        </a:p>
      </dgm:t>
    </dgm:pt>
    <dgm:pt modelId="{97F16A6B-E497-4862-8B81-D24BC33576ED}" type="parTrans" cxnId="{4327C47A-8028-4838-BFDF-93C83197585B}">
      <dgm:prSet/>
      <dgm:spPr/>
      <dgm:t>
        <a:bodyPr/>
        <a:lstStyle/>
        <a:p>
          <a:endParaRPr lang="en-US"/>
        </a:p>
      </dgm:t>
    </dgm:pt>
    <dgm:pt modelId="{F0E94EE2-08C3-49EF-9698-22FBA2AD6B68}" type="sibTrans" cxnId="{4327C47A-8028-4838-BFDF-93C83197585B}">
      <dgm:prSet/>
      <dgm:spPr/>
      <dgm:t>
        <a:bodyPr/>
        <a:lstStyle/>
        <a:p>
          <a:endParaRPr lang="en-US"/>
        </a:p>
      </dgm:t>
    </dgm:pt>
    <dgm:pt modelId="{B04E6C47-F9AC-452C-88A6-9D863EC12319}">
      <dgm:prSet/>
      <dgm:spPr/>
      <dgm:t>
        <a:bodyPr/>
        <a:lstStyle/>
        <a:p>
          <a:r>
            <a:rPr lang="en-GB" b="1" dirty="0">
              <a:solidFill>
                <a:srgbClr val="96EFFF"/>
              </a:solidFill>
              <a:latin typeface="Comic Sans MS"/>
            </a:rPr>
            <a:t>Strategic Focus:</a:t>
          </a:r>
          <a:endParaRPr lang="en-US" dirty="0">
            <a:solidFill>
              <a:srgbClr val="96EFFF"/>
            </a:solidFill>
            <a:latin typeface="Comic Sans MS"/>
          </a:endParaRPr>
        </a:p>
      </dgm:t>
    </dgm:pt>
    <dgm:pt modelId="{52706857-0AE1-44F6-918C-A0EA27B1797C}" type="parTrans" cxnId="{313AC351-E096-4813-83D4-43EE19B4A146}">
      <dgm:prSet/>
      <dgm:spPr/>
      <dgm:t>
        <a:bodyPr/>
        <a:lstStyle/>
        <a:p>
          <a:endParaRPr lang="en-US"/>
        </a:p>
      </dgm:t>
    </dgm:pt>
    <dgm:pt modelId="{4C23812F-6382-432E-9F64-3B50561CB3B6}" type="sibTrans" cxnId="{313AC351-E096-4813-83D4-43EE19B4A146}">
      <dgm:prSet/>
      <dgm:spPr/>
      <dgm:t>
        <a:bodyPr/>
        <a:lstStyle/>
        <a:p>
          <a:endParaRPr lang="en-US"/>
        </a:p>
      </dgm:t>
    </dgm:pt>
    <dgm:pt modelId="{36CE370C-2CBE-4E27-8FC3-E017CE4FFFD6}">
      <dgm:prSet/>
      <dgm:spPr/>
      <dgm:t>
        <a:bodyPr/>
        <a:lstStyle/>
        <a:p>
          <a:r>
            <a:rPr lang="en-GB" dirty="0">
              <a:solidFill>
                <a:srgbClr val="C5FFF8"/>
              </a:solidFill>
              <a:latin typeface="Comic Sans MS"/>
            </a:rPr>
            <a:t>Given the robust performance of Bangalore, Chennai, and Hyderabad, a strategic emphasis on these key metropolitan areas is recommended. Prioritizing targeted campaigns in these cities presents a valuable opportunity to augment sales further.</a:t>
          </a:r>
          <a:endParaRPr lang="en-US" dirty="0">
            <a:solidFill>
              <a:srgbClr val="C5FFF8"/>
            </a:solidFill>
            <a:latin typeface="Comic Sans MS"/>
          </a:endParaRPr>
        </a:p>
      </dgm:t>
    </dgm:pt>
    <dgm:pt modelId="{6D19F76F-B9B0-406A-BD51-07382F313C9E}" type="parTrans" cxnId="{02E314A2-9601-408C-8166-F12B0428E3B1}">
      <dgm:prSet/>
      <dgm:spPr/>
      <dgm:t>
        <a:bodyPr/>
        <a:lstStyle/>
        <a:p>
          <a:endParaRPr lang="en-US"/>
        </a:p>
      </dgm:t>
    </dgm:pt>
    <dgm:pt modelId="{9C55D990-F0B5-4AD3-866F-B74837B7F2FF}" type="sibTrans" cxnId="{02E314A2-9601-408C-8166-F12B0428E3B1}">
      <dgm:prSet/>
      <dgm:spPr/>
      <dgm:t>
        <a:bodyPr/>
        <a:lstStyle/>
        <a:p>
          <a:endParaRPr lang="en-US"/>
        </a:p>
      </dgm:t>
    </dgm:pt>
    <dgm:pt modelId="{EAA2BA4E-B7F9-494E-842A-6EF5D97AD602}">
      <dgm:prSet/>
      <dgm:spPr/>
      <dgm:t>
        <a:bodyPr/>
        <a:lstStyle/>
        <a:p>
          <a:r>
            <a:rPr lang="en-GB" b="1" dirty="0">
              <a:solidFill>
                <a:srgbClr val="96EFFF"/>
              </a:solidFill>
              <a:latin typeface="Comic Sans MS"/>
            </a:rPr>
            <a:t>Promotional Effectiveness:</a:t>
          </a:r>
          <a:endParaRPr lang="en-US" dirty="0">
            <a:solidFill>
              <a:srgbClr val="96EFFF"/>
            </a:solidFill>
            <a:latin typeface="Comic Sans MS"/>
          </a:endParaRPr>
        </a:p>
      </dgm:t>
    </dgm:pt>
    <dgm:pt modelId="{E2695583-DF7A-4CEE-8C3B-597A11617BB7}" type="parTrans" cxnId="{7BB07390-A011-4ED8-8735-7832C7F70699}">
      <dgm:prSet/>
      <dgm:spPr/>
      <dgm:t>
        <a:bodyPr/>
        <a:lstStyle/>
        <a:p>
          <a:endParaRPr lang="en-US"/>
        </a:p>
      </dgm:t>
    </dgm:pt>
    <dgm:pt modelId="{BD78533F-7567-4173-BAAE-5207C3389A02}" type="sibTrans" cxnId="{7BB07390-A011-4ED8-8735-7832C7F70699}">
      <dgm:prSet/>
      <dgm:spPr/>
      <dgm:t>
        <a:bodyPr/>
        <a:lstStyle/>
        <a:p>
          <a:endParaRPr lang="en-US"/>
        </a:p>
      </dgm:t>
    </dgm:pt>
    <dgm:pt modelId="{2225C427-3C4E-424D-8E20-3CC5C3AA45E9}">
      <dgm:prSet/>
      <dgm:spPr/>
      <dgm:t>
        <a:bodyPr/>
        <a:lstStyle/>
        <a:p>
          <a:r>
            <a:rPr lang="en-GB" dirty="0">
              <a:solidFill>
                <a:srgbClr val="C5FFF8"/>
              </a:solidFill>
              <a:latin typeface="Comic Sans MS"/>
            </a:rPr>
            <a:t>"Buy One, Get One Free" (BOGOF) promotions exhibit superior performance, boasting the highest incremental revenue percentage and incremental sales unit percentage when contrasted with cashback and discount promotions.</a:t>
          </a:r>
          <a:endParaRPr lang="en-US" dirty="0">
            <a:solidFill>
              <a:srgbClr val="C5FFF8"/>
            </a:solidFill>
            <a:latin typeface="Comic Sans MS"/>
          </a:endParaRPr>
        </a:p>
      </dgm:t>
    </dgm:pt>
    <dgm:pt modelId="{54F36E23-46D1-466D-8BF6-8BD64E91879D}" type="parTrans" cxnId="{05A79DFF-AF02-4ABB-96A3-D821D8C2B0E4}">
      <dgm:prSet/>
      <dgm:spPr/>
      <dgm:t>
        <a:bodyPr/>
        <a:lstStyle/>
        <a:p>
          <a:endParaRPr lang="en-US"/>
        </a:p>
      </dgm:t>
    </dgm:pt>
    <dgm:pt modelId="{34397D2C-F706-4897-A503-9DFC31D6D4BE}" type="sibTrans" cxnId="{05A79DFF-AF02-4ABB-96A3-D821D8C2B0E4}">
      <dgm:prSet/>
      <dgm:spPr/>
      <dgm:t>
        <a:bodyPr/>
        <a:lstStyle/>
        <a:p>
          <a:endParaRPr lang="en-US"/>
        </a:p>
      </dgm:t>
    </dgm:pt>
    <dgm:pt modelId="{7BE23B45-7D3D-45F8-8CA4-B9F057EA6646}">
      <dgm:prSet/>
      <dgm:spPr/>
      <dgm:t>
        <a:bodyPr/>
        <a:lstStyle/>
        <a:p>
          <a:r>
            <a:rPr lang="en-GB" b="1" dirty="0">
              <a:solidFill>
                <a:srgbClr val="96EFFF"/>
              </a:solidFill>
              <a:latin typeface="Comic Sans MS"/>
            </a:rPr>
            <a:t>Sales Hierarchy:</a:t>
          </a:r>
          <a:endParaRPr lang="en-US" dirty="0">
            <a:solidFill>
              <a:srgbClr val="96EFFF"/>
            </a:solidFill>
            <a:latin typeface="Comic Sans MS"/>
          </a:endParaRPr>
        </a:p>
      </dgm:t>
    </dgm:pt>
    <dgm:pt modelId="{CE4D14EB-3A4C-4FD7-84FD-64C701AA736B}" type="parTrans" cxnId="{359162F6-0C5E-4A5A-A29E-DF14B1D14CCF}">
      <dgm:prSet/>
      <dgm:spPr/>
      <dgm:t>
        <a:bodyPr/>
        <a:lstStyle/>
        <a:p>
          <a:endParaRPr lang="en-US"/>
        </a:p>
      </dgm:t>
    </dgm:pt>
    <dgm:pt modelId="{33C2BA2B-7CA9-42B0-B29C-FE628FB40A4D}" type="sibTrans" cxnId="{359162F6-0C5E-4A5A-A29E-DF14B1D14CCF}">
      <dgm:prSet/>
      <dgm:spPr/>
      <dgm:t>
        <a:bodyPr/>
        <a:lstStyle/>
        <a:p>
          <a:endParaRPr lang="en-US"/>
        </a:p>
      </dgm:t>
    </dgm:pt>
    <dgm:pt modelId="{67B57414-CAB8-4EDF-B765-EDF5BF06916D}">
      <dgm:prSet/>
      <dgm:spPr/>
      <dgm:t>
        <a:bodyPr/>
        <a:lstStyle/>
        <a:p>
          <a:r>
            <a:rPr lang="en-GB" dirty="0">
              <a:solidFill>
                <a:srgbClr val="C5FFF8"/>
              </a:solidFill>
              <a:latin typeface="Comic Sans MS"/>
            </a:rPr>
            <a:t>In the realm of sales, discount promotions take the lead, closely followed by BOGOF, with cashback promotions trailing. This hierarchy offers a nuanced understanding of the effectiveness of each promotional strategy.</a:t>
          </a:r>
          <a:endParaRPr lang="en-US" dirty="0">
            <a:solidFill>
              <a:srgbClr val="C5FFF8"/>
            </a:solidFill>
            <a:latin typeface="Comic Sans MS"/>
          </a:endParaRPr>
        </a:p>
      </dgm:t>
    </dgm:pt>
    <dgm:pt modelId="{DB9CE3E5-128A-4392-8D31-FEFE6E164906}" type="parTrans" cxnId="{222889F1-D1D2-4F44-AD0D-84976493C01F}">
      <dgm:prSet/>
      <dgm:spPr/>
      <dgm:t>
        <a:bodyPr/>
        <a:lstStyle/>
        <a:p>
          <a:endParaRPr lang="en-US"/>
        </a:p>
      </dgm:t>
    </dgm:pt>
    <dgm:pt modelId="{9EFEE181-F5E1-491C-80D4-95007BF63881}" type="sibTrans" cxnId="{222889F1-D1D2-4F44-AD0D-84976493C01F}">
      <dgm:prSet/>
      <dgm:spPr/>
      <dgm:t>
        <a:bodyPr/>
        <a:lstStyle/>
        <a:p>
          <a:endParaRPr lang="en-US"/>
        </a:p>
      </dgm:t>
    </dgm:pt>
    <dgm:pt modelId="{7E7B8F1E-F654-4166-919B-9745F3CB2F08}">
      <dgm:prSet/>
      <dgm:spPr/>
      <dgm:t>
        <a:bodyPr/>
        <a:lstStyle/>
        <a:p>
          <a:r>
            <a:rPr lang="en-GB" b="1" dirty="0">
              <a:solidFill>
                <a:srgbClr val="96EFFF"/>
              </a:solidFill>
              <a:latin typeface="Comic Sans MS"/>
            </a:rPr>
            <a:t>Revenue Dynamics:</a:t>
          </a:r>
          <a:endParaRPr lang="en-US" dirty="0">
            <a:solidFill>
              <a:srgbClr val="96EFFF"/>
            </a:solidFill>
            <a:latin typeface="Comic Sans MS"/>
          </a:endParaRPr>
        </a:p>
      </dgm:t>
    </dgm:pt>
    <dgm:pt modelId="{CB337C2F-3EAF-4B72-940C-4BC8D020B6E2}" type="parTrans" cxnId="{0AAA4867-386B-4251-A31D-DDC955FB004C}">
      <dgm:prSet/>
      <dgm:spPr/>
      <dgm:t>
        <a:bodyPr/>
        <a:lstStyle/>
        <a:p>
          <a:endParaRPr lang="en-US"/>
        </a:p>
      </dgm:t>
    </dgm:pt>
    <dgm:pt modelId="{B9771F51-7C70-437A-B9F2-C72764C1331C}" type="sibTrans" cxnId="{0AAA4867-386B-4251-A31D-DDC955FB004C}">
      <dgm:prSet/>
      <dgm:spPr/>
      <dgm:t>
        <a:bodyPr/>
        <a:lstStyle/>
        <a:p>
          <a:endParaRPr lang="en-US"/>
        </a:p>
      </dgm:t>
    </dgm:pt>
    <dgm:pt modelId="{9CEFDA23-7FBE-4026-80CB-73DF42437419}">
      <dgm:prSet/>
      <dgm:spPr/>
      <dgm:t>
        <a:bodyPr/>
        <a:lstStyle/>
        <a:p>
          <a:r>
            <a:rPr lang="en-GB" dirty="0">
              <a:solidFill>
                <a:srgbClr val="C5FFF8"/>
              </a:solidFill>
              <a:latin typeface="Comic Sans MS"/>
            </a:rPr>
            <a:t>Remarkably, cashback promotions emerge as the most lucrative, yielding nearly three times more revenue than promotions without incentives. This insight underscores the significance of considering revenue dynamics in promotional planning.</a:t>
          </a:r>
          <a:endParaRPr lang="en-US" dirty="0">
            <a:solidFill>
              <a:srgbClr val="C5FFF8"/>
            </a:solidFill>
            <a:latin typeface="Comic Sans MS"/>
          </a:endParaRPr>
        </a:p>
      </dgm:t>
    </dgm:pt>
    <dgm:pt modelId="{A3D82212-C2E2-4065-948A-1A5F984BE489}" type="parTrans" cxnId="{0AD146A3-A35F-4BCF-B8A2-8A7C0E265FE9}">
      <dgm:prSet/>
      <dgm:spPr/>
      <dgm:t>
        <a:bodyPr/>
        <a:lstStyle/>
        <a:p>
          <a:endParaRPr lang="en-US"/>
        </a:p>
      </dgm:t>
    </dgm:pt>
    <dgm:pt modelId="{42685D25-E4B4-4114-8A33-6C1CA0BE9F48}" type="sibTrans" cxnId="{0AD146A3-A35F-4BCF-B8A2-8A7C0E265FE9}">
      <dgm:prSet/>
      <dgm:spPr/>
      <dgm:t>
        <a:bodyPr/>
        <a:lstStyle/>
        <a:p>
          <a:endParaRPr lang="en-US"/>
        </a:p>
      </dgm:t>
    </dgm:pt>
    <dgm:pt modelId="{D1F8AF81-14CE-4F43-9748-05748844E47E}">
      <dgm:prSet/>
      <dgm:spPr/>
      <dgm:t>
        <a:bodyPr/>
        <a:lstStyle/>
        <a:p>
          <a:r>
            <a:rPr lang="en-GB" b="1" dirty="0">
              <a:solidFill>
                <a:srgbClr val="96EFFF"/>
              </a:solidFill>
              <a:latin typeface="Comic Sans MS"/>
            </a:rPr>
            <a:t>Product Performance:</a:t>
          </a:r>
          <a:endParaRPr lang="en-US" dirty="0">
            <a:solidFill>
              <a:srgbClr val="96EFFF"/>
            </a:solidFill>
            <a:latin typeface="Comic Sans MS"/>
          </a:endParaRPr>
        </a:p>
      </dgm:t>
    </dgm:pt>
    <dgm:pt modelId="{D439C6F6-1BE8-4AD8-B436-B74EA74A38C6}" type="parTrans" cxnId="{09B54072-62DF-4A56-A949-6F52CB9DBDA8}">
      <dgm:prSet/>
      <dgm:spPr/>
      <dgm:t>
        <a:bodyPr/>
        <a:lstStyle/>
        <a:p>
          <a:endParaRPr lang="en-US"/>
        </a:p>
      </dgm:t>
    </dgm:pt>
    <dgm:pt modelId="{2E30D46D-1CA2-41BC-A29B-80D89B0A02BE}" type="sibTrans" cxnId="{09B54072-62DF-4A56-A949-6F52CB9DBDA8}">
      <dgm:prSet/>
      <dgm:spPr/>
      <dgm:t>
        <a:bodyPr/>
        <a:lstStyle/>
        <a:p>
          <a:endParaRPr lang="en-US"/>
        </a:p>
      </dgm:t>
    </dgm:pt>
    <dgm:pt modelId="{456EC77F-E20C-4E09-9CE4-60EDCC8B298A}">
      <dgm:prSet/>
      <dgm:spPr/>
      <dgm:t>
        <a:bodyPr/>
        <a:lstStyle/>
        <a:p>
          <a:r>
            <a:rPr lang="en-GB" dirty="0">
              <a:solidFill>
                <a:srgbClr val="C5FFF8"/>
              </a:solidFill>
              <a:latin typeface="Comic Sans MS"/>
            </a:rPr>
            <a:t>Certain products, including Curtains, Double Bedsheet Sets, High Glo 15W LED Bulbs, and Waterproof Immersion, exhibit a remarkable threefold increase in sales post-promotion. These products, having demonstrated strong market response, present promising candidates for enhanced promotional offers in future campaigns.</a:t>
          </a:r>
          <a:endParaRPr lang="en-US" dirty="0">
            <a:solidFill>
              <a:srgbClr val="C5FFF8"/>
            </a:solidFill>
            <a:latin typeface="Comic Sans MS"/>
          </a:endParaRPr>
        </a:p>
      </dgm:t>
    </dgm:pt>
    <dgm:pt modelId="{1BDD73A8-4395-478A-8351-4583E02BDEE6}" type="parTrans" cxnId="{1A9B0FF2-7CEC-4D89-8FA6-EA139448C4F8}">
      <dgm:prSet/>
      <dgm:spPr/>
      <dgm:t>
        <a:bodyPr/>
        <a:lstStyle/>
        <a:p>
          <a:endParaRPr lang="en-US"/>
        </a:p>
      </dgm:t>
    </dgm:pt>
    <dgm:pt modelId="{45C01E7A-D5A6-45F6-9B06-560DEEB796C6}" type="sibTrans" cxnId="{1A9B0FF2-7CEC-4D89-8FA6-EA139448C4F8}">
      <dgm:prSet/>
      <dgm:spPr/>
      <dgm:t>
        <a:bodyPr/>
        <a:lstStyle/>
        <a:p>
          <a:endParaRPr lang="en-US"/>
        </a:p>
      </dgm:t>
    </dgm:pt>
    <dgm:pt modelId="{69D87594-4B31-40FF-8BCF-0FCF3A1223FC}">
      <dgm:prSet/>
      <dgm:spPr/>
      <dgm:t>
        <a:bodyPr/>
        <a:lstStyle/>
        <a:p>
          <a:r>
            <a:rPr lang="en-GB" b="1" dirty="0">
              <a:solidFill>
                <a:srgbClr val="96EFFF"/>
              </a:solidFill>
              <a:latin typeface="Comic Sans MS"/>
            </a:rPr>
            <a:t>Forward Strategy:</a:t>
          </a:r>
          <a:endParaRPr lang="en-US" dirty="0">
            <a:solidFill>
              <a:srgbClr val="96EFFF"/>
            </a:solidFill>
            <a:latin typeface="Comic Sans MS"/>
          </a:endParaRPr>
        </a:p>
      </dgm:t>
    </dgm:pt>
    <dgm:pt modelId="{8CABFA3B-2BAF-45E4-B757-70511D228374}" type="parTrans" cxnId="{822F93B3-3413-4639-BB99-5A9850C2C5B0}">
      <dgm:prSet/>
      <dgm:spPr/>
      <dgm:t>
        <a:bodyPr/>
        <a:lstStyle/>
        <a:p>
          <a:endParaRPr lang="en-US"/>
        </a:p>
      </dgm:t>
    </dgm:pt>
    <dgm:pt modelId="{5136CE01-C61F-43CC-8DBC-BCD251944641}" type="sibTrans" cxnId="{822F93B3-3413-4639-BB99-5A9850C2C5B0}">
      <dgm:prSet/>
      <dgm:spPr/>
      <dgm:t>
        <a:bodyPr/>
        <a:lstStyle/>
        <a:p>
          <a:endParaRPr lang="en-US"/>
        </a:p>
      </dgm:t>
    </dgm:pt>
    <dgm:pt modelId="{A84471A6-BC74-4905-B490-1BFC1C6ADE4F}">
      <dgm:prSet/>
      <dgm:spPr/>
      <dgm:t>
        <a:bodyPr/>
        <a:lstStyle/>
        <a:p>
          <a:r>
            <a:rPr lang="en-GB" dirty="0">
              <a:solidFill>
                <a:srgbClr val="C5FFF8"/>
              </a:solidFill>
              <a:latin typeface="Comic Sans MS"/>
            </a:rPr>
            <a:t>Armed with these insights, the forthcoming campaign strategy can be refined by directing more resources towards the top-performing products and leveraging the effectiveness of BOGOF promotions, particularly in the high-performing metropolitan markets.</a:t>
          </a:r>
          <a:endParaRPr lang="en-US" dirty="0">
            <a:solidFill>
              <a:srgbClr val="C5FFF8"/>
            </a:solidFill>
            <a:latin typeface="Comic Sans MS"/>
          </a:endParaRPr>
        </a:p>
      </dgm:t>
    </dgm:pt>
    <dgm:pt modelId="{8B551A6D-EDF2-4A0A-952F-ABF6BA1EA632}" type="parTrans" cxnId="{19A27029-E37E-441D-BD7A-B22942E1A9DE}">
      <dgm:prSet/>
      <dgm:spPr/>
      <dgm:t>
        <a:bodyPr/>
        <a:lstStyle/>
        <a:p>
          <a:endParaRPr lang="en-US"/>
        </a:p>
      </dgm:t>
    </dgm:pt>
    <dgm:pt modelId="{DD5647F9-1B48-4869-9F4F-B5300D57D838}" type="sibTrans" cxnId="{19A27029-E37E-441D-BD7A-B22942E1A9DE}">
      <dgm:prSet/>
      <dgm:spPr/>
      <dgm:t>
        <a:bodyPr/>
        <a:lstStyle/>
        <a:p>
          <a:endParaRPr lang="en-US"/>
        </a:p>
      </dgm:t>
    </dgm:pt>
    <dgm:pt modelId="{FB815F0C-64E0-4424-A4EC-64ED82B0E38C}" type="pres">
      <dgm:prSet presAssocID="{B07151F6-EE09-4685-ABE0-FF41DD63858C}" presName="vert0" presStyleCnt="0">
        <dgm:presLayoutVars>
          <dgm:dir/>
          <dgm:animOne val="branch"/>
          <dgm:animLvl val="lvl"/>
        </dgm:presLayoutVars>
      </dgm:prSet>
      <dgm:spPr/>
    </dgm:pt>
    <dgm:pt modelId="{4D3859AB-291E-4BA9-867C-58594103196C}" type="pres">
      <dgm:prSet presAssocID="{30CDAC43-0FCB-4F12-9F24-10391AA9C706}" presName="thickLine" presStyleLbl="alignNode1" presStyleIdx="0" presStyleCnt="7"/>
      <dgm:spPr/>
    </dgm:pt>
    <dgm:pt modelId="{9791F529-90F9-41BE-83DA-97633561AA51}" type="pres">
      <dgm:prSet presAssocID="{30CDAC43-0FCB-4F12-9F24-10391AA9C706}" presName="horz1" presStyleCnt="0"/>
      <dgm:spPr/>
    </dgm:pt>
    <dgm:pt modelId="{96D9DD7B-2524-41E0-8F34-BE11B2733D7D}" type="pres">
      <dgm:prSet presAssocID="{30CDAC43-0FCB-4F12-9F24-10391AA9C706}" presName="tx1" presStyleLbl="revTx" presStyleIdx="0" presStyleCnt="14"/>
      <dgm:spPr/>
    </dgm:pt>
    <dgm:pt modelId="{E81E5501-F512-47D6-80C0-8366A03D6D6A}" type="pres">
      <dgm:prSet presAssocID="{30CDAC43-0FCB-4F12-9F24-10391AA9C706}" presName="vert1" presStyleCnt="0"/>
      <dgm:spPr/>
    </dgm:pt>
    <dgm:pt modelId="{BB3D3F68-23E7-4EED-90CD-C05BB8338968}" type="pres">
      <dgm:prSet presAssocID="{4F83AFDF-D50C-4C52-997E-F3557687575E}" presName="vertSpace2a" presStyleCnt="0"/>
      <dgm:spPr/>
    </dgm:pt>
    <dgm:pt modelId="{0C9DF9F2-3CFD-4595-818E-CBC77D29CB6D}" type="pres">
      <dgm:prSet presAssocID="{4F83AFDF-D50C-4C52-997E-F3557687575E}" presName="horz2" presStyleCnt="0"/>
      <dgm:spPr/>
    </dgm:pt>
    <dgm:pt modelId="{BF73AD5C-8221-4A4E-BFB7-FF5EF02C4B1A}" type="pres">
      <dgm:prSet presAssocID="{4F83AFDF-D50C-4C52-997E-F3557687575E}" presName="horzSpace2" presStyleCnt="0"/>
      <dgm:spPr/>
    </dgm:pt>
    <dgm:pt modelId="{04FECAA9-26D3-4810-8005-BFE5C67096F1}" type="pres">
      <dgm:prSet presAssocID="{4F83AFDF-D50C-4C52-997E-F3557687575E}" presName="tx2" presStyleLbl="revTx" presStyleIdx="1" presStyleCnt="14"/>
      <dgm:spPr/>
    </dgm:pt>
    <dgm:pt modelId="{0196997C-07B6-4A43-AE09-DEF3455F479B}" type="pres">
      <dgm:prSet presAssocID="{4F83AFDF-D50C-4C52-997E-F3557687575E}" presName="vert2" presStyleCnt="0"/>
      <dgm:spPr/>
    </dgm:pt>
    <dgm:pt modelId="{BAD5B1B1-CDB5-43BC-9995-2F9862CAA27A}" type="pres">
      <dgm:prSet presAssocID="{4F83AFDF-D50C-4C52-997E-F3557687575E}" presName="thinLine2b" presStyleLbl="callout" presStyleIdx="0" presStyleCnt="7"/>
      <dgm:spPr/>
    </dgm:pt>
    <dgm:pt modelId="{4C445D1D-7E96-4AFC-AF27-D9E0D10B8FEB}" type="pres">
      <dgm:prSet presAssocID="{4F83AFDF-D50C-4C52-997E-F3557687575E}" presName="vertSpace2b" presStyleCnt="0"/>
      <dgm:spPr/>
    </dgm:pt>
    <dgm:pt modelId="{9B01498D-74E8-43F9-8846-EA13CABF4ADF}" type="pres">
      <dgm:prSet presAssocID="{B04E6C47-F9AC-452C-88A6-9D863EC12319}" presName="thickLine" presStyleLbl="alignNode1" presStyleIdx="1" presStyleCnt="7"/>
      <dgm:spPr/>
    </dgm:pt>
    <dgm:pt modelId="{DB92EEC0-DBBB-4FAC-9ABD-FF29910A4099}" type="pres">
      <dgm:prSet presAssocID="{B04E6C47-F9AC-452C-88A6-9D863EC12319}" presName="horz1" presStyleCnt="0"/>
      <dgm:spPr/>
    </dgm:pt>
    <dgm:pt modelId="{B9A3B247-16C8-45CD-9EE3-9C732DF0765E}" type="pres">
      <dgm:prSet presAssocID="{B04E6C47-F9AC-452C-88A6-9D863EC12319}" presName="tx1" presStyleLbl="revTx" presStyleIdx="2" presStyleCnt="14"/>
      <dgm:spPr/>
    </dgm:pt>
    <dgm:pt modelId="{7585961B-BB19-49D8-8BE6-A6E2174242A5}" type="pres">
      <dgm:prSet presAssocID="{B04E6C47-F9AC-452C-88A6-9D863EC12319}" presName="vert1" presStyleCnt="0"/>
      <dgm:spPr/>
    </dgm:pt>
    <dgm:pt modelId="{D2D55B29-70A2-4BA5-B502-1071784B0290}" type="pres">
      <dgm:prSet presAssocID="{36CE370C-2CBE-4E27-8FC3-E017CE4FFFD6}" presName="vertSpace2a" presStyleCnt="0"/>
      <dgm:spPr/>
    </dgm:pt>
    <dgm:pt modelId="{19E94F38-9257-4852-8F76-BA1BBD470A6E}" type="pres">
      <dgm:prSet presAssocID="{36CE370C-2CBE-4E27-8FC3-E017CE4FFFD6}" presName="horz2" presStyleCnt="0"/>
      <dgm:spPr/>
    </dgm:pt>
    <dgm:pt modelId="{FA6DC2DD-7345-4B6A-BFF4-045DA5E3791B}" type="pres">
      <dgm:prSet presAssocID="{36CE370C-2CBE-4E27-8FC3-E017CE4FFFD6}" presName="horzSpace2" presStyleCnt="0"/>
      <dgm:spPr/>
    </dgm:pt>
    <dgm:pt modelId="{5DBF1106-4C17-4C6F-9B7B-FB146A67C5FF}" type="pres">
      <dgm:prSet presAssocID="{36CE370C-2CBE-4E27-8FC3-E017CE4FFFD6}" presName="tx2" presStyleLbl="revTx" presStyleIdx="3" presStyleCnt="14"/>
      <dgm:spPr/>
    </dgm:pt>
    <dgm:pt modelId="{FD3A01BF-4B2E-46FA-8EDC-BDB56417FD64}" type="pres">
      <dgm:prSet presAssocID="{36CE370C-2CBE-4E27-8FC3-E017CE4FFFD6}" presName="vert2" presStyleCnt="0"/>
      <dgm:spPr/>
    </dgm:pt>
    <dgm:pt modelId="{8CDCE927-CC72-4E6F-92B7-9C2C41C44B62}" type="pres">
      <dgm:prSet presAssocID="{36CE370C-2CBE-4E27-8FC3-E017CE4FFFD6}" presName="thinLine2b" presStyleLbl="callout" presStyleIdx="1" presStyleCnt="7"/>
      <dgm:spPr/>
    </dgm:pt>
    <dgm:pt modelId="{FD678998-30AE-4B5D-8A20-1A5F0A0BF213}" type="pres">
      <dgm:prSet presAssocID="{36CE370C-2CBE-4E27-8FC3-E017CE4FFFD6}" presName="vertSpace2b" presStyleCnt="0"/>
      <dgm:spPr/>
    </dgm:pt>
    <dgm:pt modelId="{8131E570-3E21-4659-9223-7E5729C23C75}" type="pres">
      <dgm:prSet presAssocID="{EAA2BA4E-B7F9-494E-842A-6EF5D97AD602}" presName="thickLine" presStyleLbl="alignNode1" presStyleIdx="2" presStyleCnt="7"/>
      <dgm:spPr/>
    </dgm:pt>
    <dgm:pt modelId="{A51175AC-C9F2-4A98-B4AD-FEB12863CFA3}" type="pres">
      <dgm:prSet presAssocID="{EAA2BA4E-B7F9-494E-842A-6EF5D97AD602}" presName="horz1" presStyleCnt="0"/>
      <dgm:spPr/>
    </dgm:pt>
    <dgm:pt modelId="{9224B85B-080B-4792-9D52-CBE99626897D}" type="pres">
      <dgm:prSet presAssocID="{EAA2BA4E-B7F9-494E-842A-6EF5D97AD602}" presName="tx1" presStyleLbl="revTx" presStyleIdx="4" presStyleCnt="14"/>
      <dgm:spPr/>
    </dgm:pt>
    <dgm:pt modelId="{10FC6993-7B8D-4ED1-A325-63694AB895AD}" type="pres">
      <dgm:prSet presAssocID="{EAA2BA4E-B7F9-494E-842A-6EF5D97AD602}" presName="vert1" presStyleCnt="0"/>
      <dgm:spPr/>
    </dgm:pt>
    <dgm:pt modelId="{7552FCC0-582E-4B6D-B8FE-60FA6758ECBA}" type="pres">
      <dgm:prSet presAssocID="{2225C427-3C4E-424D-8E20-3CC5C3AA45E9}" presName="vertSpace2a" presStyleCnt="0"/>
      <dgm:spPr/>
    </dgm:pt>
    <dgm:pt modelId="{AE37C075-2CF7-431F-9C1F-9AEC2D7EDA12}" type="pres">
      <dgm:prSet presAssocID="{2225C427-3C4E-424D-8E20-3CC5C3AA45E9}" presName="horz2" presStyleCnt="0"/>
      <dgm:spPr/>
    </dgm:pt>
    <dgm:pt modelId="{E9E8F30E-335F-4441-B847-98F87D80678F}" type="pres">
      <dgm:prSet presAssocID="{2225C427-3C4E-424D-8E20-3CC5C3AA45E9}" presName="horzSpace2" presStyleCnt="0"/>
      <dgm:spPr/>
    </dgm:pt>
    <dgm:pt modelId="{447E71F1-0DE9-4825-B185-403C76C002E4}" type="pres">
      <dgm:prSet presAssocID="{2225C427-3C4E-424D-8E20-3CC5C3AA45E9}" presName="tx2" presStyleLbl="revTx" presStyleIdx="5" presStyleCnt="14"/>
      <dgm:spPr/>
    </dgm:pt>
    <dgm:pt modelId="{1A2C096D-7757-4FEE-AC95-C8844CA7DE93}" type="pres">
      <dgm:prSet presAssocID="{2225C427-3C4E-424D-8E20-3CC5C3AA45E9}" presName="vert2" presStyleCnt="0"/>
      <dgm:spPr/>
    </dgm:pt>
    <dgm:pt modelId="{3038BB41-5D5E-492D-8191-081A5BC55BED}" type="pres">
      <dgm:prSet presAssocID="{2225C427-3C4E-424D-8E20-3CC5C3AA45E9}" presName="thinLine2b" presStyleLbl="callout" presStyleIdx="2" presStyleCnt="7"/>
      <dgm:spPr/>
    </dgm:pt>
    <dgm:pt modelId="{5E552A6F-C40F-4103-8CF8-38426BC733DD}" type="pres">
      <dgm:prSet presAssocID="{2225C427-3C4E-424D-8E20-3CC5C3AA45E9}" presName="vertSpace2b" presStyleCnt="0"/>
      <dgm:spPr/>
    </dgm:pt>
    <dgm:pt modelId="{A202D68C-039B-4BBB-AA8E-47283229F478}" type="pres">
      <dgm:prSet presAssocID="{7BE23B45-7D3D-45F8-8CA4-B9F057EA6646}" presName="thickLine" presStyleLbl="alignNode1" presStyleIdx="3" presStyleCnt="7"/>
      <dgm:spPr/>
    </dgm:pt>
    <dgm:pt modelId="{F546F0A3-A228-4FBF-9D52-A5613BCFFF1C}" type="pres">
      <dgm:prSet presAssocID="{7BE23B45-7D3D-45F8-8CA4-B9F057EA6646}" presName="horz1" presStyleCnt="0"/>
      <dgm:spPr/>
    </dgm:pt>
    <dgm:pt modelId="{08E0261F-7230-4A1D-B38D-3121E374C9CA}" type="pres">
      <dgm:prSet presAssocID="{7BE23B45-7D3D-45F8-8CA4-B9F057EA6646}" presName="tx1" presStyleLbl="revTx" presStyleIdx="6" presStyleCnt="14"/>
      <dgm:spPr/>
    </dgm:pt>
    <dgm:pt modelId="{FF2C1317-6B78-4359-AA60-CB690939F244}" type="pres">
      <dgm:prSet presAssocID="{7BE23B45-7D3D-45F8-8CA4-B9F057EA6646}" presName="vert1" presStyleCnt="0"/>
      <dgm:spPr/>
    </dgm:pt>
    <dgm:pt modelId="{76A096D0-3C85-43D7-B690-F274AD8CBBC1}" type="pres">
      <dgm:prSet presAssocID="{67B57414-CAB8-4EDF-B765-EDF5BF06916D}" presName="vertSpace2a" presStyleCnt="0"/>
      <dgm:spPr/>
    </dgm:pt>
    <dgm:pt modelId="{59D541BB-5A43-4128-B82F-D047C0220F21}" type="pres">
      <dgm:prSet presAssocID="{67B57414-CAB8-4EDF-B765-EDF5BF06916D}" presName="horz2" presStyleCnt="0"/>
      <dgm:spPr/>
    </dgm:pt>
    <dgm:pt modelId="{953B38F4-C9CC-4FD8-AF9F-74BA78EB0FC4}" type="pres">
      <dgm:prSet presAssocID="{67B57414-CAB8-4EDF-B765-EDF5BF06916D}" presName="horzSpace2" presStyleCnt="0"/>
      <dgm:spPr/>
    </dgm:pt>
    <dgm:pt modelId="{E14F75F5-B0D9-404E-9733-C49809022552}" type="pres">
      <dgm:prSet presAssocID="{67B57414-CAB8-4EDF-B765-EDF5BF06916D}" presName="tx2" presStyleLbl="revTx" presStyleIdx="7" presStyleCnt="14"/>
      <dgm:spPr/>
    </dgm:pt>
    <dgm:pt modelId="{515FCDA8-E156-4260-AC82-0B71A96C967C}" type="pres">
      <dgm:prSet presAssocID="{67B57414-CAB8-4EDF-B765-EDF5BF06916D}" presName="vert2" presStyleCnt="0"/>
      <dgm:spPr/>
    </dgm:pt>
    <dgm:pt modelId="{52B08253-F1A5-463B-AAD3-082C21C0248E}" type="pres">
      <dgm:prSet presAssocID="{67B57414-CAB8-4EDF-B765-EDF5BF06916D}" presName="thinLine2b" presStyleLbl="callout" presStyleIdx="3" presStyleCnt="7"/>
      <dgm:spPr/>
    </dgm:pt>
    <dgm:pt modelId="{C83D0799-17B4-48A9-806C-8BD53EACB994}" type="pres">
      <dgm:prSet presAssocID="{67B57414-CAB8-4EDF-B765-EDF5BF06916D}" presName="vertSpace2b" presStyleCnt="0"/>
      <dgm:spPr/>
    </dgm:pt>
    <dgm:pt modelId="{97AF535C-642B-422F-BF3C-1B9EF35373A3}" type="pres">
      <dgm:prSet presAssocID="{7E7B8F1E-F654-4166-919B-9745F3CB2F08}" presName="thickLine" presStyleLbl="alignNode1" presStyleIdx="4" presStyleCnt="7"/>
      <dgm:spPr/>
    </dgm:pt>
    <dgm:pt modelId="{4E0C3426-AD04-4D59-AF09-18A052816BBB}" type="pres">
      <dgm:prSet presAssocID="{7E7B8F1E-F654-4166-919B-9745F3CB2F08}" presName="horz1" presStyleCnt="0"/>
      <dgm:spPr/>
    </dgm:pt>
    <dgm:pt modelId="{BE922A25-D17F-4B31-A82C-5F4499B126BD}" type="pres">
      <dgm:prSet presAssocID="{7E7B8F1E-F654-4166-919B-9745F3CB2F08}" presName="tx1" presStyleLbl="revTx" presStyleIdx="8" presStyleCnt="14"/>
      <dgm:spPr/>
    </dgm:pt>
    <dgm:pt modelId="{481D2EFE-E192-43D4-BE84-B1676A2014B0}" type="pres">
      <dgm:prSet presAssocID="{7E7B8F1E-F654-4166-919B-9745F3CB2F08}" presName="vert1" presStyleCnt="0"/>
      <dgm:spPr/>
    </dgm:pt>
    <dgm:pt modelId="{A9CBD671-DE0E-4CB3-8DD3-E0BE4AC21623}" type="pres">
      <dgm:prSet presAssocID="{9CEFDA23-7FBE-4026-80CB-73DF42437419}" presName="vertSpace2a" presStyleCnt="0"/>
      <dgm:spPr/>
    </dgm:pt>
    <dgm:pt modelId="{4230DF4E-C101-4260-9132-D66A8456CB1F}" type="pres">
      <dgm:prSet presAssocID="{9CEFDA23-7FBE-4026-80CB-73DF42437419}" presName="horz2" presStyleCnt="0"/>
      <dgm:spPr/>
    </dgm:pt>
    <dgm:pt modelId="{AC91ED83-FA3D-4FDB-A64A-CAA177C7C764}" type="pres">
      <dgm:prSet presAssocID="{9CEFDA23-7FBE-4026-80CB-73DF42437419}" presName="horzSpace2" presStyleCnt="0"/>
      <dgm:spPr/>
    </dgm:pt>
    <dgm:pt modelId="{4FE0B92D-EB91-44FC-ACE6-AF2629C61B0C}" type="pres">
      <dgm:prSet presAssocID="{9CEFDA23-7FBE-4026-80CB-73DF42437419}" presName="tx2" presStyleLbl="revTx" presStyleIdx="9" presStyleCnt="14"/>
      <dgm:spPr/>
    </dgm:pt>
    <dgm:pt modelId="{A4862B6A-E453-4641-9E1F-A1D5A48D639A}" type="pres">
      <dgm:prSet presAssocID="{9CEFDA23-7FBE-4026-80CB-73DF42437419}" presName="vert2" presStyleCnt="0"/>
      <dgm:spPr/>
    </dgm:pt>
    <dgm:pt modelId="{92C8E3E2-7C4C-42A9-84A7-6614BA4FC75A}" type="pres">
      <dgm:prSet presAssocID="{9CEFDA23-7FBE-4026-80CB-73DF42437419}" presName="thinLine2b" presStyleLbl="callout" presStyleIdx="4" presStyleCnt="7"/>
      <dgm:spPr/>
    </dgm:pt>
    <dgm:pt modelId="{B50D79D0-886A-49A1-9EED-47C18BAA49F4}" type="pres">
      <dgm:prSet presAssocID="{9CEFDA23-7FBE-4026-80CB-73DF42437419}" presName="vertSpace2b" presStyleCnt="0"/>
      <dgm:spPr/>
    </dgm:pt>
    <dgm:pt modelId="{C551974C-3DE1-4C8F-9673-19925E1ADF02}" type="pres">
      <dgm:prSet presAssocID="{D1F8AF81-14CE-4F43-9748-05748844E47E}" presName="thickLine" presStyleLbl="alignNode1" presStyleIdx="5" presStyleCnt="7"/>
      <dgm:spPr/>
    </dgm:pt>
    <dgm:pt modelId="{03F91EC3-AC47-42B2-92F6-213E36910C44}" type="pres">
      <dgm:prSet presAssocID="{D1F8AF81-14CE-4F43-9748-05748844E47E}" presName="horz1" presStyleCnt="0"/>
      <dgm:spPr/>
    </dgm:pt>
    <dgm:pt modelId="{0945841C-52D1-4B2C-A3B8-D3819CF6576B}" type="pres">
      <dgm:prSet presAssocID="{D1F8AF81-14CE-4F43-9748-05748844E47E}" presName="tx1" presStyleLbl="revTx" presStyleIdx="10" presStyleCnt="14"/>
      <dgm:spPr/>
    </dgm:pt>
    <dgm:pt modelId="{C8087B7D-28D4-42D0-A9FA-E28470B63B9E}" type="pres">
      <dgm:prSet presAssocID="{D1F8AF81-14CE-4F43-9748-05748844E47E}" presName="vert1" presStyleCnt="0"/>
      <dgm:spPr/>
    </dgm:pt>
    <dgm:pt modelId="{817B8C77-2006-4D7A-802E-904706BF3B9F}" type="pres">
      <dgm:prSet presAssocID="{456EC77F-E20C-4E09-9CE4-60EDCC8B298A}" presName="vertSpace2a" presStyleCnt="0"/>
      <dgm:spPr/>
    </dgm:pt>
    <dgm:pt modelId="{11B0EFBB-9C3C-4587-AA68-4A02427FA7D7}" type="pres">
      <dgm:prSet presAssocID="{456EC77F-E20C-4E09-9CE4-60EDCC8B298A}" presName="horz2" presStyleCnt="0"/>
      <dgm:spPr/>
    </dgm:pt>
    <dgm:pt modelId="{F8783A1C-D98D-4FFF-A38E-12FFD75FCF72}" type="pres">
      <dgm:prSet presAssocID="{456EC77F-E20C-4E09-9CE4-60EDCC8B298A}" presName="horzSpace2" presStyleCnt="0"/>
      <dgm:spPr/>
    </dgm:pt>
    <dgm:pt modelId="{78C11223-CFE4-4CCB-B16D-FD1E5C08D682}" type="pres">
      <dgm:prSet presAssocID="{456EC77F-E20C-4E09-9CE4-60EDCC8B298A}" presName="tx2" presStyleLbl="revTx" presStyleIdx="11" presStyleCnt="14"/>
      <dgm:spPr/>
    </dgm:pt>
    <dgm:pt modelId="{42BF7720-A1B6-4605-ADA6-BCC59971457F}" type="pres">
      <dgm:prSet presAssocID="{456EC77F-E20C-4E09-9CE4-60EDCC8B298A}" presName="vert2" presStyleCnt="0"/>
      <dgm:spPr/>
    </dgm:pt>
    <dgm:pt modelId="{497EFC71-2D07-4454-B13F-B533A68ED431}" type="pres">
      <dgm:prSet presAssocID="{456EC77F-E20C-4E09-9CE4-60EDCC8B298A}" presName="thinLine2b" presStyleLbl="callout" presStyleIdx="5" presStyleCnt="7"/>
      <dgm:spPr/>
    </dgm:pt>
    <dgm:pt modelId="{4DB3FEB0-90D7-4391-BA88-EBFF830DA8EE}" type="pres">
      <dgm:prSet presAssocID="{456EC77F-E20C-4E09-9CE4-60EDCC8B298A}" presName="vertSpace2b" presStyleCnt="0"/>
      <dgm:spPr/>
    </dgm:pt>
    <dgm:pt modelId="{04473D0E-687A-422C-BCAD-4BB511CB282F}" type="pres">
      <dgm:prSet presAssocID="{69D87594-4B31-40FF-8BCF-0FCF3A1223FC}" presName="thickLine" presStyleLbl="alignNode1" presStyleIdx="6" presStyleCnt="7"/>
      <dgm:spPr/>
    </dgm:pt>
    <dgm:pt modelId="{8932EDC6-D45C-4BED-9C01-352668176A0B}" type="pres">
      <dgm:prSet presAssocID="{69D87594-4B31-40FF-8BCF-0FCF3A1223FC}" presName="horz1" presStyleCnt="0"/>
      <dgm:spPr/>
    </dgm:pt>
    <dgm:pt modelId="{5ED64E20-D1FE-4AAE-A7A1-D33F7C5FB642}" type="pres">
      <dgm:prSet presAssocID="{69D87594-4B31-40FF-8BCF-0FCF3A1223FC}" presName="tx1" presStyleLbl="revTx" presStyleIdx="12" presStyleCnt="14"/>
      <dgm:spPr/>
    </dgm:pt>
    <dgm:pt modelId="{84491E71-F26E-488D-840C-B008D4187AB9}" type="pres">
      <dgm:prSet presAssocID="{69D87594-4B31-40FF-8BCF-0FCF3A1223FC}" presName="vert1" presStyleCnt="0"/>
      <dgm:spPr/>
    </dgm:pt>
    <dgm:pt modelId="{60F6E1E8-5011-4409-9115-80D356D782E6}" type="pres">
      <dgm:prSet presAssocID="{A84471A6-BC74-4905-B490-1BFC1C6ADE4F}" presName="vertSpace2a" presStyleCnt="0"/>
      <dgm:spPr/>
    </dgm:pt>
    <dgm:pt modelId="{CA3D28DE-B359-4AE1-8C2F-B93890B0F757}" type="pres">
      <dgm:prSet presAssocID="{A84471A6-BC74-4905-B490-1BFC1C6ADE4F}" presName="horz2" presStyleCnt="0"/>
      <dgm:spPr/>
    </dgm:pt>
    <dgm:pt modelId="{58074E1A-F0B4-4490-AA28-D47DEC68B60A}" type="pres">
      <dgm:prSet presAssocID="{A84471A6-BC74-4905-B490-1BFC1C6ADE4F}" presName="horzSpace2" presStyleCnt="0"/>
      <dgm:spPr/>
    </dgm:pt>
    <dgm:pt modelId="{DE6D39C1-D0B5-4B77-B713-B73D3D995BCC}" type="pres">
      <dgm:prSet presAssocID="{A84471A6-BC74-4905-B490-1BFC1C6ADE4F}" presName="tx2" presStyleLbl="revTx" presStyleIdx="13" presStyleCnt="14"/>
      <dgm:spPr/>
    </dgm:pt>
    <dgm:pt modelId="{0B293714-D800-4C74-AB08-C5715C57C129}" type="pres">
      <dgm:prSet presAssocID="{A84471A6-BC74-4905-B490-1BFC1C6ADE4F}" presName="vert2" presStyleCnt="0"/>
      <dgm:spPr/>
    </dgm:pt>
    <dgm:pt modelId="{0B6CADA5-51EE-4672-95D1-E3ED616FA3BE}" type="pres">
      <dgm:prSet presAssocID="{A84471A6-BC74-4905-B490-1BFC1C6ADE4F}" presName="thinLine2b" presStyleLbl="callout" presStyleIdx="6" presStyleCnt="7"/>
      <dgm:spPr/>
    </dgm:pt>
    <dgm:pt modelId="{21C28A5E-9D08-4A65-AA30-FDE73CEC88EC}" type="pres">
      <dgm:prSet presAssocID="{A84471A6-BC74-4905-B490-1BFC1C6ADE4F}" presName="vertSpace2b" presStyleCnt="0"/>
      <dgm:spPr/>
    </dgm:pt>
  </dgm:ptLst>
  <dgm:cxnLst>
    <dgm:cxn modelId="{93D2AD26-067F-4CB3-84DF-1B23EE00E708}" type="presOf" srcId="{7E7B8F1E-F654-4166-919B-9745F3CB2F08}" destId="{BE922A25-D17F-4B31-A82C-5F4499B126BD}" srcOrd="0" destOrd="0" presId="urn:microsoft.com/office/officeart/2008/layout/LinedList"/>
    <dgm:cxn modelId="{19A27029-E37E-441D-BD7A-B22942E1A9DE}" srcId="{69D87594-4B31-40FF-8BCF-0FCF3A1223FC}" destId="{A84471A6-BC74-4905-B490-1BFC1C6ADE4F}" srcOrd="0" destOrd="0" parTransId="{8B551A6D-EDF2-4A0A-952F-ABF6BA1EA632}" sibTransId="{DD5647F9-1B48-4869-9F4F-B5300D57D838}"/>
    <dgm:cxn modelId="{5F76B239-A220-4213-9D6C-BFB821FF76FE}" type="presOf" srcId="{A84471A6-BC74-4905-B490-1BFC1C6ADE4F}" destId="{DE6D39C1-D0B5-4B77-B713-B73D3D995BCC}" srcOrd="0" destOrd="0" presId="urn:microsoft.com/office/officeart/2008/layout/LinedList"/>
    <dgm:cxn modelId="{DB73A740-8C70-4F30-95A4-41B521888A6F}" type="presOf" srcId="{7BE23B45-7D3D-45F8-8CA4-B9F057EA6646}" destId="{08E0261F-7230-4A1D-B38D-3121E374C9CA}" srcOrd="0" destOrd="0" presId="urn:microsoft.com/office/officeart/2008/layout/LinedList"/>
    <dgm:cxn modelId="{640CB542-4CF4-4F8B-8D31-160BA76AF3B2}" type="presOf" srcId="{9CEFDA23-7FBE-4026-80CB-73DF42437419}" destId="{4FE0B92D-EB91-44FC-ACE6-AF2629C61B0C}" srcOrd="0" destOrd="0" presId="urn:microsoft.com/office/officeart/2008/layout/LinedList"/>
    <dgm:cxn modelId="{1F98AE4E-3E7A-449D-8E88-F005F56FD250}" type="presOf" srcId="{D1F8AF81-14CE-4F43-9748-05748844E47E}" destId="{0945841C-52D1-4B2C-A3B8-D3819CF6576B}" srcOrd="0" destOrd="0" presId="urn:microsoft.com/office/officeart/2008/layout/LinedList"/>
    <dgm:cxn modelId="{313AC351-E096-4813-83D4-43EE19B4A146}" srcId="{B07151F6-EE09-4685-ABE0-FF41DD63858C}" destId="{B04E6C47-F9AC-452C-88A6-9D863EC12319}" srcOrd="1" destOrd="0" parTransId="{52706857-0AE1-44F6-918C-A0EA27B1797C}" sibTransId="{4C23812F-6382-432E-9F64-3B50561CB3B6}"/>
    <dgm:cxn modelId="{0AAA4867-386B-4251-A31D-DDC955FB004C}" srcId="{B07151F6-EE09-4685-ABE0-FF41DD63858C}" destId="{7E7B8F1E-F654-4166-919B-9745F3CB2F08}" srcOrd="4" destOrd="0" parTransId="{CB337C2F-3EAF-4B72-940C-4BC8D020B6E2}" sibTransId="{B9771F51-7C70-437A-B9F2-C72764C1331C}"/>
    <dgm:cxn modelId="{C53F946A-71F8-4BB1-91C2-CAE2258FE990}" type="presOf" srcId="{B04E6C47-F9AC-452C-88A6-9D863EC12319}" destId="{B9A3B247-16C8-45CD-9EE3-9C732DF0765E}" srcOrd="0" destOrd="0" presId="urn:microsoft.com/office/officeart/2008/layout/LinedList"/>
    <dgm:cxn modelId="{09B54072-62DF-4A56-A949-6F52CB9DBDA8}" srcId="{B07151F6-EE09-4685-ABE0-FF41DD63858C}" destId="{D1F8AF81-14CE-4F43-9748-05748844E47E}" srcOrd="5" destOrd="0" parTransId="{D439C6F6-1BE8-4AD8-B436-B74EA74A38C6}" sibTransId="{2E30D46D-1CA2-41BC-A29B-80D89B0A02BE}"/>
    <dgm:cxn modelId="{A6513378-7087-4677-A231-667C7DA597C5}" type="presOf" srcId="{EAA2BA4E-B7F9-494E-842A-6EF5D97AD602}" destId="{9224B85B-080B-4792-9D52-CBE99626897D}" srcOrd="0" destOrd="0" presId="urn:microsoft.com/office/officeart/2008/layout/LinedList"/>
    <dgm:cxn modelId="{4327C47A-8028-4838-BFDF-93C83197585B}" srcId="{30CDAC43-0FCB-4F12-9F24-10391AA9C706}" destId="{4F83AFDF-D50C-4C52-997E-F3557687575E}" srcOrd="0" destOrd="0" parTransId="{97F16A6B-E497-4862-8B81-D24BC33576ED}" sibTransId="{F0E94EE2-08C3-49EF-9698-22FBA2AD6B68}"/>
    <dgm:cxn modelId="{E5F2427C-AE2B-4176-AD55-EA96DF07E7CB}" type="presOf" srcId="{B07151F6-EE09-4685-ABE0-FF41DD63858C}" destId="{FB815F0C-64E0-4424-A4EC-64ED82B0E38C}" srcOrd="0" destOrd="0" presId="urn:microsoft.com/office/officeart/2008/layout/LinedList"/>
    <dgm:cxn modelId="{3AB4D781-E4FC-4C8D-B34F-4233F7B06827}" type="presOf" srcId="{69D87594-4B31-40FF-8BCF-0FCF3A1223FC}" destId="{5ED64E20-D1FE-4AAE-A7A1-D33F7C5FB642}" srcOrd="0" destOrd="0" presId="urn:microsoft.com/office/officeart/2008/layout/LinedList"/>
    <dgm:cxn modelId="{6247668E-94B1-43B4-8DCD-5B07B7266156}" type="presOf" srcId="{2225C427-3C4E-424D-8E20-3CC5C3AA45E9}" destId="{447E71F1-0DE9-4825-B185-403C76C002E4}" srcOrd="0" destOrd="0" presId="urn:microsoft.com/office/officeart/2008/layout/LinedList"/>
    <dgm:cxn modelId="{7BB07390-A011-4ED8-8735-7832C7F70699}" srcId="{B07151F6-EE09-4685-ABE0-FF41DD63858C}" destId="{EAA2BA4E-B7F9-494E-842A-6EF5D97AD602}" srcOrd="2" destOrd="0" parTransId="{E2695583-DF7A-4CEE-8C3B-597A11617BB7}" sibTransId="{BD78533F-7567-4173-BAAE-5207C3389A02}"/>
    <dgm:cxn modelId="{15281297-CE71-4712-BDE7-D87968909F50}" type="presOf" srcId="{456EC77F-E20C-4E09-9CE4-60EDCC8B298A}" destId="{78C11223-CFE4-4CCB-B16D-FD1E5C08D682}" srcOrd="0" destOrd="0" presId="urn:microsoft.com/office/officeart/2008/layout/LinedList"/>
    <dgm:cxn modelId="{02E314A2-9601-408C-8166-F12B0428E3B1}" srcId="{B04E6C47-F9AC-452C-88A6-9D863EC12319}" destId="{36CE370C-2CBE-4E27-8FC3-E017CE4FFFD6}" srcOrd="0" destOrd="0" parTransId="{6D19F76F-B9B0-406A-BD51-07382F313C9E}" sibTransId="{9C55D990-F0B5-4AD3-866F-B74837B7F2FF}"/>
    <dgm:cxn modelId="{0AD146A3-A35F-4BCF-B8A2-8A7C0E265FE9}" srcId="{7E7B8F1E-F654-4166-919B-9745F3CB2F08}" destId="{9CEFDA23-7FBE-4026-80CB-73DF42437419}" srcOrd="0" destOrd="0" parTransId="{A3D82212-C2E2-4065-948A-1A5F984BE489}" sibTransId="{42685D25-E4B4-4114-8A33-6C1CA0BE9F48}"/>
    <dgm:cxn modelId="{822F93B3-3413-4639-BB99-5A9850C2C5B0}" srcId="{B07151F6-EE09-4685-ABE0-FF41DD63858C}" destId="{69D87594-4B31-40FF-8BCF-0FCF3A1223FC}" srcOrd="6" destOrd="0" parTransId="{8CABFA3B-2BAF-45E4-B757-70511D228374}" sibTransId="{5136CE01-C61F-43CC-8DBC-BCD251944641}"/>
    <dgm:cxn modelId="{D9FF3CB9-DA0A-4129-9552-40E4FB013A5F}" srcId="{B07151F6-EE09-4685-ABE0-FF41DD63858C}" destId="{30CDAC43-0FCB-4F12-9F24-10391AA9C706}" srcOrd="0" destOrd="0" parTransId="{89444B2E-E75A-4093-8C92-BF97F9EC704E}" sibTransId="{D0FA43E6-7C9B-4A9B-B68C-6FD718C65B54}"/>
    <dgm:cxn modelId="{D3E2A9BC-8118-4019-8DAA-FEF44ED6626C}" type="presOf" srcId="{67B57414-CAB8-4EDF-B765-EDF5BF06916D}" destId="{E14F75F5-B0D9-404E-9733-C49809022552}" srcOrd="0" destOrd="0" presId="urn:microsoft.com/office/officeart/2008/layout/LinedList"/>
    <dgm:cxn modelId="{F48EAFC5-0621-4C0B-88BE-1863E7A668D7}" type="presOf" srcId="{4F83AFDF-D50C-4C52-997E-F3557687575E}" destId="{04FECAA9-26D3-4810-8005-BFE5C67096F1}" srcOrd="0" destOrd="0" presId="urn:microsoft.com/office/officeart/2008/layout/LinedList"/>
    <dgm:cxn modelId="{42277BD8-8B8D-4464-BAE0-8ACF71803AC9}" type="presOf" srcId="{30CDAC43-0FCB-4F12-9F24-10391AA9C706}" destId="{96D9DD7B-2524-41E0-8F34-BE11B2733D7D}" srcOrd="0" destOrd="0" presId="urn:microsoft.com/office/officeart/2008/layout/LinedList"/>
    <dgm:cxn modelId="{222889F1-D1D2-4F44-AD0D-84976493C01F}" srcId="{7BE23B45-7D3D-45F8-8CA4-B9F057EA6646}" destId="{67B57414-CAB8-4EDF-B765-EDF5BF06916D}" srcOrd="0" destOrd="0" parTransId="{DB9CE3E5-128A-4392-8D31-FEFE6E164906}" sibTransId="{9EFEE181-F5E1-491C-80D4-95007BF63881}"/>
    <dgm:cxn modelId="{1A9B0FF2-7CEC-4D89-8FA6-EA139448C4F8}" srcId="{D1F8AF81-14CE-4F43-9748-05748844E47E}" destId="{456EC77F-E20C-4E09-9CE4-60EDCC8B298A}" srcOrd="0" destOrd="0" parTransId="{1BDD73A8-4395-478A-8351-4583E02BDEE6}" sibTransId="{45C01E7A-D5A6-45F6-9B06-560DEEB796C6}"/>
    <dgm:cxn modelId="{359162F6-0C5E-4A5A-A29E-DF14B1D14CCF}" srcId="{B07151F6-EE09-4685-ABE0-FF41DD63858C}" destId="{7BE23B45-7D3D-45F8-8CA4-B9F057EA6646}" srcOrd="3" destOrd="0" parTransId="{CE4D14EB-3A4C-4FD7-84FD-64C701AA736B}" sibTransId="{33C2BA2B-7CA9-42B0-B29C-FE628FB40A4D}"/>
    <dgm:cxn modelId="{660DECFC-427B-4E51-987F-AE40D2388C7D}" type="presOf" srcId="{36CE370C-2CBE-4E27-8FC3-E017CE4FFFD6}" destId="{5DBF1106-4C17-4C6F-9B7B-FB146A67C5FF}" srcOrd="0" destOrd="0" presId="urn:microsoft.com/office/officeart/2008/layout/LinedList"/>
    <dgm:cxn modelId="{05A79DFF-AF02-4ABB-96A3-D821D8C2B0E4}" srcId="{EAA2BA4E-B7F9-494E-842A-6EF5D97AD602}" destId="{2225C427-3C4E-424D-8E20-3CC5C3AA45E9}" srcOrd="0" destOrd="0" parTransId="{54F36E23-46D1-466D-8BF6-8BD64E91879D}" sibTransId="{34397D2C-F706-4897-A503-9DFC31D6D4BE}"/>
    <dgm:cxn modelId="{9656252B-28A7-4F95-80AD-775B9B588DC2}" type="presParOf" srcId="{FB815F0C-64E0-4424-A4EC-64ED82B0E38C}" destId="{4D3859AB-291E-4BA9-867C-58594103196C}" srcOrd="0" destOrd="0" presId="urn:microsoft.com/office/officeart/2008/layout/LinedList"/>
    <dgm:cxn modelId="{0193B272-E58A-4E14-90ED-80B8F2EB6C6E}" type="presParOf" srcId="{FB815F0C-64E0-4424-A4EC-64ED82B0E38C}" destId="{9791F529-90F9-41BE-83DA-97633561AA51}" srcOrd="1" destOrd="0" presId="urn:microsoft.com/office/officeart/2008/layout/LinedList"/>
    <dgm:cxn modelId="{24A3EC93-A214-43C5-A5EE-0C8DCA7B8E1C}" type="presParOf" srcId="{9791F529-90F9-41BE-83DA-97633561AA51}" destId="{96D9DD7B-2524-41E0-8F34-BE11B2733D7D}" srcOrd="0" destOrd="0" presId="urn:microsoft.com/office/officeart/2008/layout/LinedList"/>
    <dgm:cxn modelId="{343D9F57-DDA8-4B3F-A17B-9DB3B97E78F8}" type="presParOf" srcId="{9791F529-90F9-41BE-83DA-97633561AA51}" destId="{E81E5501-F512-47D6-80C0-8366A03D6D6A}" srcOrd="1" destOrd="0" presId="urn:microsoft.com/office/officeart/2008/layout/LinedList"/>
    <dgm:cxn modelId="{F52B0730-5670-4784-993E-8E2D8EAEB355}" type="presParOf" srcId="{E81E5501-F512-47D6-80C0-8366A03D6D6A}" destId="{BB3D3F68-23E7-4EED-90CD-C05BB8338968}" srcOrd="0" destOrd="0" presId="urn:microsoft.com/office/officeart/2008/layout/LinedList"/>
    <dgm:cxn modelId="{605E5D98-5D4E-49BB-99CD-67628D3C0276}" type="presParOf" srcId="{E81E5501-F512-47D6-80C0-8366A03D6D6A}" destId="{0C9DF9F2-3CFD-4595-818E-CBC77D29CB6D}" srcOrd="1" destOrd="0" presId="urn:microsoft.com/office/officeart/2008/layout/LinedList"/>
    <dgm:cxn modelId="{DFAB9415-1502-4402-A2D4-07A0B757DF16}" type="presParOf" srcId="{0C9DF9F2-3CFD-4595-818E-CBC77D29CB6D}" destId="{BF73AD5C-8221-4A4E-BFB7-FF5EF02C4B1A}" srcOrd="0" destOrd="0" presId="urn:microsoft.com/office/officeart/2008/layout/LinedList"/>
    <dgm:cxn modelId="{DFFB0370-4B86-4527-8CD1-88D0C8A61A23}" type="presParOf" srcId="{0C9DF9F2-3CFD-4595-818E-CBC77D29CB6D}" destId="{04FECAA9-26D3-4810-8005-BFE5C67096F1}" srcOrd="1" destOrd="0" presId="urn:microsoft.com/office/officeart/2008/layout/LinedList"/>
    <dgm:cxn modelId="{8CB045B0-AB87-4CD6-B56B-2FDB27BB6A9F}" type="presParOf" srcId="{0C9DF9F2-3CFD-4595-818E-CBC77D29CB6D}" destId="{0196997C-07B6-4A43-AE09-DEF3455F479B}" srcOrd="2" destOrd="0" presId="urn:microsoft.com/office/officeart/2008/layout/LinedList"/>
    <dgm:cxn modelId="{7741DFF2-0A42-4E9B-91A9-E0EF66F453D4}" type="presParOf" srcId="{E81E5501-F512-47D6-80C0-8366A03D6D6A}" destId="{BAD5B1B1-CDB5-43BC-9995-2F9862CAA27A}" srcOrd="2" destOrd="0" presId="urn:microsoft.com/office/officeart/2008/layout/LinedList"/>
    <dgm:cxn modelId="{985A761C-49F3-42C5-A1B7-34A67B0F8EBD}" type="presParOf" srcId="{E81E5501-F512-47D6-80C0-8366A03D6D6A}" destId="{4C445D1D-7E96-4AFC-AF27-D9E0D10B8FEB}" srcOrd="3" destOrd="0" presId="urn:microsoft.com/office/officeart/2008/layout/LinedList"/>
    <dgm:cxn modelId="{C627E2D2-0DDF-49F8-B3E1-A5C95A3BF1C0}" type="presParOf" srcId="{FB815F0C-64E0-4424-A4EC-64ED82B0E38C}" destId="{9B01498D-74E8-43F9-8846-EA13CABF4ADF}" srcOrd="2" destOrd="0" presId="urn:microsoft.com/office/officeart/2008/layout/LinedList"/>
    <dgm:cxn modelId="{BA2BFF2F-7349-482C-AB14-34658EB36A90}" type="presParOf" srcId="{FB815F0C-64E0-4424-A4EC-64ED82B0E38C}" destId="{DB92EEC0-DBBB-4FAC-9ABD-FF29910A4099}" srcOrd="3" destOrd="0" presId="urn:microsoft.com/office/officeart/2008/layout/LinedList"/>
    <dgm:cxn modelId="{BB44DFEA-245F-4D47-BE3F-7AA41571E197}" type="presParOf" srcId="{DB92EEC0-DBBB-4FAC-9ABD-FF29910A4099}" destId="{B9A3B247-16C8-45CD-9EE3-9C732DF0765E}" srcOrd="0" destOrd="0" presId="urn:microsoft.com/office/officeart/2008/layout/LinedList"/>
    <dgm:cxn modelId="{28EDA6DC-70F1-4DCA-81F4-D1B17FB34F02}" type="presParOf" srcId="{DB92EEC0-DBBB-4FAC-9ABD-FF29910A4099}" destId="{7585961B-BB19-49D8-8BE6-A6E2174242A5}" srcOrd="1" destOrd="0" presId="urn:microsoft.com/office/officeart/2008/layout/LinedList"/>
    <dgm:cxn modelId="{E52F06ED-B868-4940-8150-5694AF843B05}" type="presParOf" srcId="{7585961B-BB19-49D8-8BE6-A6E2174242A5}" destId="{D2D55B29-70A2-4BA5-B502-1071784B0290}" srcOrd="0" destOrd="0" presId="urn:microsoft.com/office/officeart/2008/layout/LinedList"/>
    <dgm:cxn modelId="{63A9D4EB-237F-4361-A0D6-2BE5BA453D28}" type="presParOf" srcId="{7585961B-BB19-49D8-8BE6-A6E2174242A5}" destId="{19E94F38-9257-4852-8F76-BA1BBD470A6E}" srcOrd="1" destOrd="0" presId="urn:microsoft.com/office/officeart/2008/layout/LinedList"/>
    <dgm:cxn modelId="{058C6D60-D0DD-4D73-828D-DC7E366FC996}" type="presParOf" srcId="{19E94F38-9257-4852-8F76-BA1BBD470A6E}" destId="{FA6DC2DD-7345-4B6A-BFF4-045DA5E3791B}" srcOrd="0" destOrd="0" presId="urn:microsoft.com/office/officeart/2008/layout/LinedList"/>
    <dgm:cxn modelId="{255D3A7F-BADC-469C-896B-155DE2CBBF28}" type="presParOf" srcId="{19E94F38-9257-4852-8F76-BA1BBD470A6E}" destId="{5DBF1106-4C17-4C6F-9B7B-FB146A67C5FF}" srcOrd="1" destOrd="0" presId="urn:microsoft.com/office/officeart/2008/layout/LinedList"/>
    <dgm:cxn modelId="{1B48A409-8969-4EED-9825-0DF7CB242480}" type="presParOf" srcId="{19E94F38-9257-4852-8F76-BA1BBD470A6E}" destId="{FD3A01BF-4B2E-46FA-8EDC-BDB56417FD64}" srcOrd="2" destOrd="0" presId="urn:microsoft.com/office/officeart/2008/layout/LinedList"/>
    <dgm:cxn modelId="{EEE9B5B2-F81A-4C3E-95AB-D09406800518}" type="presParOf" srcId="{7585961B-BB19-49D8-8BE6-A6E2174242A5}" destId="{8CDCE927-CC72-4E6F-92B7-9C2C41C44B62}" srcOrd="2" destOrd="0" presId="urn:microsoft.com/office/officeart/2008/layout/LinedList"/>
    <dgm:cxn modelId="{255076AC-8B8E-4DC5-8810-8B96DA14DE18}" type="presParOf" srcId="{7585961B-BB19-49D8-8BE6-A6E2174242A5}" destId="{FD678998-30AE-4B5D-8A20-1A5F0A0BF213}" srcOrd="3" destOrd="0" presId="urn:microsoft.com/office/officeart/2008/layout/LinedList"/>
    <dgm:cxn modelId="{0CC738F4-0B0B-4F4E-A719-F229B4EA6F6A}" type="presParOf" srcId="{FB815F0C-64E0-4424-A4EC-64ED82B0E38C}" destId="{8131E570-3E21-4659-9223-7E5729C23C75}" srcOrd="4" destOrd="0" presId="urn:microsoft.com/office/officeart/2008/layout/LinedList"/>
    <dgm:cxn modelId="{7F5C0D0B-ACED-409E-91AD-375DC7999759}" type="presParOf" srcId="{FB815F0C-64E0-4424-A4EC-64ED82B0E38C}" destId="{A51175AC-C9F2-4A98-B4AD-FEB12863CFA3}" srcOrd="5" destOrd="0" presId="urn:microsoft.com/office/officeart/2008/layout/LinedList"/>
    <dgm:cxn modelId="{DBC77F99-46C6-4EF7-BC7C-E00357CDD9D0}" type="presParOf" srcId="{A51175AC-C9F2-4A98-B4AD-FEB12863CFA3}" destId="{9224B85B-080B-4792-9D52-CBE99626897D}" srcOrd="0" destOrd="0" presId="urn:microsoft.com/office/officeart/2008/layout/LinedList"/>
    <dgm:cxn modelId="{20485F4B-1FFE-4CD7-A36C-BD3AF61F184B}" type="presParOf" srcId="{A51175AC-C9F2-4A98-B4AD-FEB12863CFA3}" destId="{10FC6993-7B8D-4ED1-A325-63694AB895AD}" srcOrd="1" destOrd="0" presId="urn:microsoft.com/office/officeart/2008/layout/LinedList"/>
    <dgm:cxn modelId="{C72DE2C4-6892-4510-B106-D3D943DC857B}" type="presParOf" srcId="{10FC6993-7B8D-4ED1-A325-63694AB895AD}" destId="{7552FCC0-582E-4B6D-B8FE-60FA6758ECBA}" srcOrd="0" destOrd="0" presId="urn:microsoft.com/office/officeart/2008/layout/LinedList"/>
    <dgm:cxn modelId="{5521DEA9-3685-45E1-8334-88CBE5A5B250}" type="presParOf" srcId="{10FC6993-7B8D-4ED1-A325-63694AB895AD}" destId="{AE37C075-2CF7-431F-9C1F-9AEC2D7EDA12}" srcOrd="1" destOrd="0" presId="urn:microsoft.com/office/officeart/2008/layout/LinedList"/>
    <dgm:cxn modelId="{41CA3617-5923-46BC-92B9-20C3CBA424CB}" type="presParOf" srcId="{AE37C075-2CF7-431F-9C1F-9AEC2D7EDA12}" destId="{E9E8F30E-335F-4441-B847-98F87D80678F}" srcOrd="0" destOrd="0" presId="urn:microsoft.com/office/officeart/2008/layout/LinedList"/>
    <dgm:cxn modelId="{1FEE062C-1C8B-498E-87F9-83EDBC62615F}" type="presParOf" srcId="{AE37C075-2CF7-431F-9C1F-9AEC2D7EDA12}" destId="{447E71F1-0DE9-4825-B185-403C76C002E4}" srcOrd="1" destOrd="0" presId="urn:microsoft.com/office/officeart/2008/layout/LinedList"/>
    <dgm:cxn modelId="{82E07AB5-7783-48B9-BFD1-3833DE06361D}" type="presParOf" srcId="{AE37C075-2CF7-431F-9C1F-9AEC2D7EDA12}" destId="{1A2C096D-7757-4FEE-AC95-C8844CA7DE93}" srcOrd="2" destOrd="0" presId="urn:microsoft.com/office/officeart/2008/layout/LinedList"/>
    <dgm:cxn modelId="{275FFF1E-236C-45D5-A728-2DC6536564F5}" type="presParOf" srcId="{10FC6993-7B8D-4ED1-A325-63694AB895AD}" destId="{3038BB41-5D5E-492D-8191-081A5BC55BED}" srcOrd="2" destOrd="0" presId="urn:microsoft.com/office/officeart/2008/layout/LinedList"/>
    <dgm:cxn modelId="{BBB4FA44-F0A0-4858-9828-B55BD1AEAE82}" type="presParOf" srcId="{10FC6993-7B8D-4ED1-A325-63694AB895AD}" destId="{5E552A6F-C40F-4103-8CF8-38426BC733DD}" srcOrd="3" destOrd="0" presId="urn:microsoft.com/office/officeart/2008/layout/LinedList"/>
    <dgm:cxn modelId="{F3CD4D0A-F749-43D3-BC2D-90CCF751BA52}" type="presParOf" srcId="{FB815F0C-64E0-4424-A4EC-64ED82B0E38C}" destId="{A202D68C-039B-4BBB-AA8E-47283229F478}" srcOrd="6" destOrd="0" presId="urn:microsoft.com/office/officeart/2008/layout/LinedList"/>
    <dgm:cxn modelId="{4888823F-520D-4D61-B49C-5DC97B9AC98E}" type="presParOf" srcId="{FB815F0C-64E0-4424-A4EC-64ED82B0E38C}" destId="{F546F0A3-A228-4FBF-9D52-A5613BCFFF1C}" srcOrd="7" destOrd="0" presId="urn:microsoft.com/office/officeart/2008/layout/LinedList"/>
    <dgm:cxn modelId="{8808FDF3-8298-4792-9BCE-7B4355A04641}" type="presParOf" srcId="{F546F0A3-A228-4FBF-9D52-A5613BCFFF1C}" destId="{08E0261F-7230-4A1D-B38D-3121E374C9CA}" srcOrd="0" destOrd="0" presId="urn:microsoft.com/office/officeart/2008/layout/LinedList"/>
    <dgm:cxn modelId="{5AB4A1C4-077A-4275-88DF-6D894BF036F5}" type="presParOf" srcId="{F546F0A3-A228-4FBF-9D52-A5613BCFFF1C}" destId="{FF2C1317-6B78-4359-AA60-CB690939F244}" srcOrd="1" destOrd="0" presId="urn:microsoft.com/office/officeart/2008/layout/LinedList"/>
    <dgm:cxn modelId="{65924A3D-1870-4A40-98B2-633FCF2B132F}" type="presParOf" srcId="{FF2C1317-6B78-4359-AA60-CB690939F244}" destId="{76A096D0-3C85-43D7-B690-F274AD8CBBC1}" srcOrd="0" destOrd="0" presId="urn:microsoft.com/office/officeart/2008/layout/LinedList"/>
    <dgm:cxn modelId="{143D5375-D85D-457B-AA7B-E376AA27C2C6}" type="presParOf" srcId="{FF2C1317-6B78-4359-AA60-CB690939F244}" destId="{59D541BB-5A43-4128-B82F-D047C0220F21}" srcOrd="1" destOrd="0" presId="urn:microsoft.com/office/officeart/2008/layout/LinedList"/>
    <dgm:cxn modelId="{6BCEE423-EFBD-4C9D-95F5-9CB36AAA82D9}" type="presParOf" srcId="{59D541BB-5A43-4128-B82F-D047C0220F21}" destId="{953B38F4-C9CC-4FD8-AF9F-74BA78EB0FC4}" srcOrd="0" destOrd="0" presId="urn:microsoft.com/office/officeart/2008/layout/LinedList"/>
    <dgm:cxn modelId="{A5176103-BFF9-49E5-B757-8870F3DA470D}" type="presParOf" srcId="{59D541BB-5A43-4128-B82F-D047C0220F21}" destId="{E14F75F5-B0D9-404E-9733-C49809022552}" srcOrd="1" destOrd="0" presId="urn:microsoft.com/office/officeart/2008/layout/LinedList"/>
    <dgm:cxn modelId="{1BB375B5-A7A1-45E4-AB2C-51FB4E4B9748}" type="presParOf" srcId="{59D541BB-5A43-4128-B82F-D047C0220F21}" destId="{515FCDA8-E156-4260-AC82-0B71A96C967C}" srcOrd="2" destOrd="0" presId="urn:microsoft.com/office/officeart/2008/layout/LinedList"/>
    <dgm:cxn modelId="{A6285EF4-B2A2-4A58-AE9D-826CB0D0C357}" type="presParOf" srcId="{FF2C1317-6B78-4359-AA60-CB690939F244}" destId="{52B08253-F1A5-463B-AAD3-082C21C0248E}" srcOrd="2" destOrd="0" presId="urn:microsoft.com/office/officeart/2008/layout/LinedList"/>
    <dgm:cxn modelId="{CC79B4B0-4BB6-4176-828E-48DCEBEFCFA4}" type="presParOf" srcId="{FF2C1317-6B78-4359-AA60-CB690939F244}" destId="{C83D0799-17B4-48A9-806C-8BD53EACB994}" srcOrd="3" destOrd="0" presId="urn:microsoft.com/office/officeart/2008/layout/LinedList"/>
    <dgm:cxn modelId="{0F5060C0-BA07-4C7E-BD73-3C88A8EDA3DA}" type="presParOf" srcId="{FB815F0C-64E0-4424-A4EC-64ED82B0E38C}" destId="{97AF535C-642B-422F-BF3C-1B9EF35373A3}" srcOrd="8" destOrd="0" presId="urn:microsoft.com/office/officeart/2008/layout/LinedList"/>
    <dgm:cxn modelId="{ADD2C4E5-D44F-4398-B4F2-163837DDE3E1}" type="presParOf" srcId="{FB815F0C-64E0-4424-A4EC-64ED82B0E38C}" destId="{4E0C3426-AD04-4D59-AF09-18A052816BBB}" srcOrd="9" destOrd="0" presId="urn:microsoft.com/office/officeart/2008/layout/LinedList"/>
    <dgm:cxn modelId="{6B67AF33-35D4-48F5-8E26-96CBA09A67D0}" type="presParOf" srcId="{4E0C3426-AD04-4D59-AF09-18A052816BBB}" destId="{BE922A25-D17F-4B31-A82C-5F4499B126BD}" srcOrd="0" destOrd="0" presId="urn:microsoft.com/office/officeart/2008/layout/LinedList"/>
    <dgm:cxn modelId="{92CDBAAB-E2A6-4D48-B9DA-3BDE5185DA8F}" type="presParOf" srcId="{4E0C3426-AD04-4D59-AF09-18A052816BBB}" destId="{481D2EFE-E192-43D4-BE84-B1676A2014B0}" srcOrd="1" destOrd="0" presId="urn:microsoft.com/office/officeart/2008/layout/LinedList"/>
    <dgm:cxn modelId="{1E92D7FC-7BED-4B6C-9445-FC5EA694292F}" type="presParOf" srcId="{481D2EFE-E192-43D4-BE84-B1676A2014B0}" destId="{A9CBD671-DE0E-4CB3-8DD3-E0BE4AC21623}" srcOrd="0" destOrd="0" presId="urn:microsoft.com/office/officeart/2008/layout/LinedList"/>
    <dgm:cxn modelId="{A6CD25CF-C579-436B-827F-C31E4A7529BC}" type="presParOf" srcId="{481D2EFE-E192-43D4-BE84-B1676A2014B0}" destId="{4230DF4E-C101-4260-9132-D66A8456CB1F}" srcOrd="1" destOrd="0" presId="urn:microsoft.com/office/officeart/2008/layout/LinedList"/>
    <dgm:cxn modelId="{E7B71F91-C157-41D5-B26D-D5D1DCCC679C}" type="presParOf" srcId="{4230DF4E-C101-4260-9132-D66A8456CB1F}" destId="{AC91ED83-FA3D-4FDB-A64A-CAA177C7C764}" srcOrd="0" destOrd="0" presId="urn:microsoft.com/office/officeart/2008/layout/LinedList"/>
    <dgm:cxn modelId="{67B9631F-A8B3-4E1E-BF22-716965816E4D}" type="presParOf" srcId="{4230DF4E-C101-4260-9132-D66A8456CB1F}" destId="{4FE0B92D-EB91-44FC-ACE6-AF2629C61B0C}" srcOrd="1" destOrd="0" presId="urn:microsoft.com/office/officeart/2008/layout/LinedList"/>
    <dgm:cxn modelId="{FEF403E8-F7CD-4F54-8169-C9BB0E651B23}" type="presParOf" srcId="{4230DF4E-C101-4260-9132-D66A8456CB1F}" destId="{A4862B6A-E453-4641-9E1F-A1D5A48D639A}" srcOrd="2" destOrd="0" presId="urn:microsoft.com/office/officeart/2008/layout/LinedList"/>
    <dgm:cxn modelId="{F5784673-2EC9-4A1E-865D-4F8994F7F32C}" type="presParOf" srcId="{481D2EFE-E192-43D4-BE84-B1676A2014B0}" destId="{92C8E3E2-7C4C-42A9-84A7-6614BA4FC75A}" srcOrd="2" destOrd="0" presId="urn:microsoft.com/office/officeart/2008/layout/LinedList"/>
    <dgm:cxn modelId="{A40085AB-8A9B-4818-BD94-44652EB25234}" type="presParOf" srcId="{481D2EFE-E192-43D4-BE84-B1676A2014B0}" destId="{B50D79D0-886A-49A1-9EED-47C18BAA49F4}" srcOrd="3" destOrd="0" presId="urn:microsoft.com/office/officeart/2008/layout/LinedList"/>
    <dgm:cxn modelId="{22BF5D5E-6A4E-4BD9-91F6-93CC490F5858}" type="presParOf" srcId="{FB815F0C-64E0-4424-A4EC-64ED82B0E38C}" destId="{C551974C-3DE1-4C8F-9673-19925E1ADF02}" srcOrd="10" destOrd="0" presId="urn:microsoft.com/office/officeart/2008/layout/LinedList"/>
    <dgm:cxn modelId="{6D998304-4CE5-42A4-B919-57C2111B520F}" type="presParOf" srcId="{FB815F0C-64E0-4424-A4EC-64ED82B0E38C}" destId="{03F91EC3-AC47-42B2-92F6-213E36910C44}" srcOrd="11" destOrd="0" presId="urn:microsoft.com/office/officeart/2008/layout/LinedList"/>
    <dgm:cxn modelId="{213216D2-9C13-422B-B6FB-476C3CB03BDA}" type="presParOf" srcId="{03F91EC3-AC47-42B2-92F6-213E36910C44}" destId="{0945841C-52D1-4B2C-A3B8-D3819CF6576B}" srcOrd="0" destOrd="0" presId="urn:microsoft.com/office/officeart/2008/layout/LinedList"/>
    <dgm:cxn modelId="{51006F14-CB03-4A30-B19C-FF15B07B0C15}" type="presParOf" srcId="{03F91EC3-AC47-42B2-92F6-213E36910C44}" destId="{C8087B7D-28D4-42D0-A9FA-E28470B63B9E}" srcOrd="1" destOrd="0" presId="urn:microsoft.com/office/officeart/2008/layout/LinedList"/>
    <dgm:cxn modelId="{3C1377BC-7B9C-4C7F-A404-8B8D154F0673}" type="presParOf" srcId="{C8087B7D-28D4-42D0-A9FA-E28470B63B9E}" destId="{817B8C77-2006-4D7A-802E-904706BF3B9F}" srcOrd="0" destOrd="0" presId="urn:microsoft.com/office/officeart/2008/layout/LinedList"/>
    <dgm:cxn modelId="{A353F711-7FE4-4D5C-9802-8399A9ACFEBF}" type="presParOf" srcId="{C8087B7D-28D4-42D0-A9FA-E28470B63B9E}" destId="{11B0EFBB-9C3C-4587-AA68-4A02427FA7D7}" srcOrd="1" destOrd="0" presId="urn:microsoft.com/office/officeart/2008/layout/LinedList"/>
    <dgm:cxn modelId="{B0DC6E5C-DC2B-49FB-AE26-F526B1805E03}" type="presParOf" srcId="{11B0EFBB-9C3C-4587-AA68-4A02427FA7D7}" destId="{F8783A1C-D98D-4FFF-A38E-12FFD75FCF72}" srcOrd="0" destOrd="0" presId="urn:microsoft.com/office/officeart/2008/layout/LinedList"/>
    <dgm:cxn modelId="{07052BE4-CCD1-4875-9B84-DFEAA5381254}" type="presParOf" srcId="{11B0EFBB-9C3C-4587-AA68-4A02427FA7D7}" destId="{78C11223-CFE4-4CCB-B16D-FD1E5C08D682}" srcOrd="1" destOrd="0" presId="urn:microsoft.com/office/officeart/2008/layout/LinedList"/>
    <dgm:cxn modelId="{03E49294-BD61-4CC9-AD96-3705CD9F2BF1}" type="presParOf" srcId="{11B0EFBB-9C3C-4587-AA68-4A02427FA7D7}" destId="{42BF7720-A1B6-4605-ADA6-BCC59971457F}" srcOrd="2" destOrd="0" presId="urn:microsoft.com/office/officeart/2008/layout/LinedList"/>
    <dgm:cxn modelId="{E3EE9DEC-39F9-42D0-BE06-C31A61D673AE}" type="presParOf" srcId="{C8087B7D-28D4-42D0-A9FA-E28470B63B9E}" destId="{497EFC71-2D07-4454-B13F-B533A68ED431}" srcOrd="2" destOrd="0" presId="urn:microsoft.com/office/officeart/2008/layout/LinedList"/>
    <dgm:cxn modelId="{497235A4-67E6-4CF6-9C05-9DB53AF0900C}" type="presParOf" srcId="{C8087B7D-28D4-42D0-A9FA-E28470B63B9E}" destId="{4DB3FEB0-90D7-4391-BA88-EBFF830DA8EE}" srcOrd="3" destOrd="0" presId="urn:microsoft.com/office/officeart/2008/layout/LinedList"/>
    <dgm:cxn modelId="{1800A6B8-540A-45EA-8D71-B8FC63525E94}" type="presParOf" srcId="{FB815F0C-64E0-4424-A4EC-64ED82B0E38C}" destId="{04473D0E-687A-422C-BCAD-4BB511CB282F}" srcOrd="12" destOrd="0" presId="urn:microsoft.com/office/officeart/2008/layout/LinedList"/>
    <dgm:cxn modelId="{F19E2A5D-6C45-4698-ADB2-261D89AE8279}" type="presParOf" srcId="{FB815F0C-64E0-4424-A4EC-64ED82B0E38C}" destId="{8932EDC6-D45C-4BED-9C01-352668176A0B}" srcOrd="13" destOrd="0" presId="urn:microsoft.com/office/officeart/2008/layout/LinedList"/>
    <dgm:cxn modelId="{8975A310-E10D-4732-912A-5A19B72E7B13}" type="presParOf" srcId="{8932EDC6-D45C-4BED-9C01-352668176A0B}" destId="{5ED64E20-D1FE-4AAE-A7A1-D33F7C5FB642}" srcOrd="0" destOrd="0" presId="urn:microsoft.com/office/officeart/2008/layout/LinedList"/>
    <dgm:cxn modelId="{9E920CCF-1A6A-489E-9AB5-4E2AA1EF9CCA}" type="presParOf" srcId="{8932EDC6-D45C-4BED-9C01-352668176A0B}" destId="{84491E71-F26E-488D-840C-B008D4187AB9}" srcOrd="1" destOrd="0" presId="urn:microsoft.com/office/officeart/2008/layout/LinedList"/>
    <dgm:cxn modelId="{31098783-BF4E-4E91-BFB1-B7DC090898C7}" type="presParOf" srcId="{84491E71-F26E-488D-840C-B008D4187AB9}" destId="{60F6E1E8-5011-4409-9115-80D356D782E6}" srcOrd="0" destOrd="0" presId="urn:microsoft.com/office/officeart/2008/layout/LinedList"/>
    <dgm:cxn modelId="{B29C2495-A488-4DEB-9E2A-B70DED43307B}" type="presParOf" srcId="{84491E71-F26E-488D-840C-B008D4187AB9}" destId="{CA3D28DE-B359-4AE1-8C2F-B93890B0F757}" srcOrd="1" destOrd="0" presId="urn:microsoft.com/office/officeart/2008/layout/LinedList"/>
    <dgm:cxn modelId="{C16C2FCF-5BF5-40D8-90E0-34B66F420B6D}" type="presParOf" srcId="{CA3D28DE-B359-4AE1-8C2F-B93890B0F757}" destId="{58074E1A-F0B4-4490-AA28-D47DEC68B60A}" srcOrd="0" destOrd="0" presId="urn:microsoft.com/office/officeart/2008/layout/LinedList"/>
    <dgm:cxn modelId="{0506DD04-74EE-4399-AA9C-8D66CB34694C}" type="presParOf" srcId="{CA3D28DE-B359-4AE1-8C2F-B93890B0F757}" destId="{DE6D39C1-D0B5-4B77-B713-B73D3D995BCC}" srcOrd="1" destOrd="0" presId="urn:microsoft.com/office/officeart/2008/layout/LinedList"/>
    <dgm:cxn modelId="{D6A13646-C68F-4F74-9727-A011825BF985}" type="presParOf" srcId="{CA3D28DE-B359-4AE1-8C2F-B93890B0F757}" destId="{0B293714-D800-4C74-AB08-C5715C57C129}" srcOrd="2" destOrd="0" presId="urn:microsoft.com/office/officeart/2008/layout/LinedList"/>
    <dgm:cxn modelId="{AC09A712-F692-4C4B-AFAA-92B09149555A}" type="presParOf" srcId="{84491E71-F26E-488D-840C-B008D4187AB9}" destId="{0B6CADA5-51EE-4672-95D1-E3ED616FA3BE}" srcOrd="2" destOrd="0" presId="urn:microsoft.com/office/officeart/2008/layout/LinedList"/>
    <dgm:cxn modelId="{3DE3F197-6662-4B2E-9E75-57812B9698EE}" type="presParOf" srcId="{84491E71-F26E-488D-840C-B008D4187AB9}" destId="{21C28A5E-9D08-4A65-AA30-FDE73CEC88E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12DCE-D89E-4D0F-AB05-583990702167}">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669628-53C0-45C8-99A3-9F40C581170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BAF25-9CE5-4A53-81AC-3FB9C5EBA24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dirty="0"/>
            <a:t>AtliQ Mart is a retail giant with over 50 supermarkets in the southern region of India.</a:t>
          </a:r>
          <a:endParaRPr lang="en-US" sz="2100" kern="1200" dirty="0"/>
        </a:p>
      </dsp:txBody>
      <dsp:txXfrm>
        <a:off x="1435590" y="531"/>
        <a:ext cx="9080009" cy="1242935"/>
      </dsp:txXfrm>
    </dsp:sp>
    <dsp:sp modelId="{9C009BC6-C763-43C8-9AA6-0D7AFBFFFE1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5A08E5-119A-45ED-9BEB-83906A8F618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9B10F-DB9B-4859-BAC9-51AFF7E5544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dirty="0"/>
            <a:t>There was a promotion campaign during the Diwali 2024 and Sankaranti 2024 on their </a:t>
          </a:r>
          <a:r>
            <a:rPr lang="en-GB" sz="2100" kern="1200" dirty="0" err="1"/>
            <a:t>AtliQ</a:t>
          </a:r>
          <a:r>
            <a:rPr lang="en-GB" sz="2100" kern="1200" dirty="0"/>
            <a:t> branded products.</a:t>
          </a:r>
          <a:endParaRPr lang="en-US" sz="2100" kern="1200" dirty="0"/>
        </a:p>
      </dsp:txBody>
      <dsp:txXfrm>
        <a:off x="1435590" y="1554201"/>
        <a:ext cx="9080009" cy="1242935"/>
      </dsp:txXfrm>
    </dsp:sp>
    <dsp:sp modelId="{C5A4D113-6E79-4EEF-953F-7408D46D8D7D}">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3572E3-1F3B-4CC4-969A-FAE2EE65EEF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A009FC-B71E-4D3F-8A4E-594083F4976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kern="1200" dirty="0"/>
            <a:t>With that we want to understand which promotions did well and which did not so that they we make informed decisions for our next promotional period.</a:t>
          </a:r>
          <a:endParaRPr lang="en-US" sz="2100" kern="1200" dirty="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859AB-291E-4BA9-867C-58594103196C}">
      <dsp:nvSpPr>
        <dsp:cNvPr id="0" name=""/>
        <dsp:cNvSpPr/>
      </dsp:nvSpPr>
      <dsp:spPr>
        <a:xfrm>
          <a:off x="0" y="531"/>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D9DD7B-2524-41E0-8F34-BE11B2733D7D}">
      <dsp:nvSpPr>
        <dsp:cNvPr id="0" name=""/>
        <dsp:cNvSpPr/>
      </dsp:nvSpPr>
      <dsp:spPr>
        <a:xfrm>
          <a:off x="0" y="531"/>
          <a:ext cx="210312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kern="1200" dirty="0">
              <a:solidFill>
                <a:srgbClr val="96EFFF"/>
              </a:solidFill>
              <a:latin typeface="Comic Sans MS"/>
            </a:rPr>
            <a:t>Metropolitan Dominance:</a:t>
          </a:r>
          <a:endParaRPr lang="en-US" sz="1500" kern="1200" dirty="0">
            <a:solidFill>
              <a:srgbClr val="96EFFF"/>
            </a:solidFill>
            <a:latin typeface="Comic Sans MS"/>
          </a:endParaRPr>
        </a:p>
      </dsp:txBody>
      <dsp:txXfrm>
        <a:off x="0" y="531"/>
        <a:ext cx="2103120" cy="621467"/>
      </dsp:txXfrm>
    </dsp:sp>
    <dsp:sp modelId="{04FECAA9-26D3-4810-8005-BFE5C67096F1}">
      <dsp:nvSpPr>
        <dsp:cNvPr id="0" name=""/>
        <dsp:cNvSpPr/>
      </dsp:nvSpPr>
      <dsp:spPr>
        <a:xfrm>
          <a:off x="2260854" y="28752"/>
          <a:ext cx="8254746" cy="56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solidFill>
                <a:srgbClr val="C5FFF8"/>
              </a:solidFill>
              <a:latin typeface="Comic Sans MS"/>
            </a:rPr>
            <a:t>The metropolitan cities of Bangalore, Chennai, and Hyderabad emerge as clear frontrunners, boasting a higher store count, increased sales volume, and substantial revenue generation. Notably, the combined revenue from these three cities eclipses that of the remaining seven cities.</a:t>
          </a:r>
          <a:endParaRPr lang="en-US" sz="1000" kern="1200" dirty="0">
            <a:solidFill>
              <a:srgbClr val="C5FFF8"/>
            </a:solidFill>
            <a:latin typeface="Comic Sans MS"/>
          </a:endParaRPr>
        </a:p>
      </dsp:txBody>
      <dsp:txXfrm>
        <a:off x="2260854" y="28752"/>
        <a:ext cx="8254746" cy="564419"/>
      </dsp:txXfrm>
    </dsp:sp>
    <dsp:sp modelId="{BAD5B1B1-CDB5-43BC-9995-2F9862CAA27A}">
      <dsp:nvSpPr>
        <dsp:cNvPr id="0" name=""/>
        <dsp:cNvSpPr/>
      </dsp:nvSpPr>
      <dsp:spPr>
        <a:xfrm>
          <a:off x="2103120" y="593171"/>
          <a:ext cx="84124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01498D-74E8-43F9-8846-EA13CABF4ADF}">
      <dsp:nvSpPr>
        <dsp:cNvPr id="0" name=""/>
        <dsp:cNvSpPr/>
      </dsp:nvSpPr>
      <dsp:spPr>
        <a:xfrm>
          <a:off x="0" y="621999"/>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3B247-16C8-45CD-9EE3-9C732DF0765E}">
      <dsp:nvSpPr>
        <dsp:cNvPr id="0" name=""/>
        <dsp:cNvSpPr/>
      </dsp:nvSpPr>
      <dsp:spPr>
        <a:xfrm>
          <a:off x="0" y="621999"/>
          <a:ext cx="210312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kern="1200" dirty="0">
              <a:solidFill>
                <a:srgbClr val="96EFFF"/>
              </a:solidFill>
              <a:latin typeface="Comic Sans MS"/>
            </a:rPr>
            <a:t>Strategic Focus:</a:t>
          </a:r>
          <a:endParaRPr lang="en-US" sz="1500" kern="1200" dirty="0">
            <a:solidFill>
              <a:srgbClr val="96EFFF"/>
            </a:solidFill>
            <a:latin typeface="Comic Sans MS"/>
          </a:endParaRPr>
        </a:p>
      </dsp:txBody>
      <dsp:txXfrm>
        <a:off x="0" y="621999"/>
        <a:ext cx="2103120" cy="621467"/>
      </dsp:txXfrm>
    </dsp:sp>
    <dsp:sp modelId="{5DBF1106-4C17-4C6F-9B7B-FB146A67C5FF}">
      <dsp:nvSpPr>
        <dsp:cNvPr id="0" name=""/>
        <dsp:cNvSpPr/>
      </dsp:nvSpPr>
      <dsp:spPr>
        <a:xfrm>
          <a:off x="2260854" y="650220"/>
          <a:ext cx="8254746" cy="56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solidFill>
                <a:srgbClr val="C5FFF8"/>
              </a:solidFill>
              <a:latin typeface="Comic Sans MS"/>
            </a:rPr>
            <a:t>Given the robust performance of Bangalore, Chennai, and Hyderabad, a strategic emphasis on these key metropolitan areas is recommended. Prioritizing targeted campaigns in these cities presents a valuable opportunity to augment sales further.</a:t>
          </a:r>
          <a:endParaRPr lang="en-US" sz="1000" kern="1200" dirty="0">
            <a:solidFill>
              <a:srgbClr val="C5FFF8"/>
            </a:solidFill>
            <a:latin typeface="Comic Sans MS"/>
          </a:endParaRPr>
        </a:p>
      </dsp:txBody>
      <dsp:txXfrm>
        <a:off x="2260854" y="650220"/>
        <a:ext cx="8254746" cy="564419"/>
      </dsp:txXfrm>
    </dsp:sp>
    <dsp:sp modelId="{8CDCE927-CC72-4E6F-92B7-9C2C41C44B62}">
      <dsp:nvSpPr>
        <dsp:cNvPr id="0" name=""/>
        <dsp:cNvSpPr/>
      </dsp:nvSpPr>
      <dsp:spPr>
        <a:xfrm>
          <a:off x="2103120" y="1214639"/>
          <a:ext cx="84124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31E570-3E21-4659-9223-7E5729C23C75}">
      <dsp:nvSpPr>
        <dsp:cNvPr id="0" name=""/>
        <dsp:cNvSpPr/>
      </dsp:nvSpPr>
      <dsp:spPr>
        <a:xfrm>
          <a:off x="0" y="1243467"/>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4B85B-080B-4792-9D52-CBE99626897D}">
      <dsp:nvSpPr>
        <dsp:cNvPr id="0" name=""/>
        <dsp:cNvSpPr/>
      </dsp:nvSpPr>
      <dsp:spPr>
        <a:xfrm>
          <a:off x="0" y="1243467"/>
          <a:ext cx="210312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kern="1200" dirty="0">
              <a:solidFill>
                <a:srgbClr val="96EFFF"/>
              </a:solidFill>
              <a:latin typeface="Comic Sans MS"/>
            </a:rPr>
            <a:t>Promotional Effectiveness:</a:t>
          </a:r>
          <a:endParaRPr lang="en-US" sz="1500" kern="1200" dirty="0">
            <a:solidFill>
              <a:srgbClr val="96EFFF"/>
            </a:solidFill>
            <a:latin typeface="Comic Sans MS"/>
          </a:endParaRPr>
        </a:p>
      </dsp:txBody>
      <dsp:txXfrm>
        <a:off x="0" y="1243467"/>
        <a:ext cx="2103120" cy="621467"/>
      </dsp:txXfrm>
    </dsp:sp>
    <dsp:sp modelId="{447E71F1-0DE9-4825-B185-403C76C002E4}">
      <dsp:nvSpPr>
        <dsp:cNvPr id="0" name=""/>
        <dsp:cNvSpPr/>
      </dsp:nvSpPr>
      <dsp:spPr>
        <a:xfrm>
          <a:off x="2260854" y="1271688"/>
          <a:ext cx="8254746" cy="56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solidFill>
                <a:srgbClr val="C5FFF8"/>
              </a:solidFill>
              <a:latin typeface="Comic Sans MS"/>
            </a:rPr>
            <a:t>"Buy One, Get One Free" (BOGOF) promotions exhibit superior performance, boasting the highest incremental revenue percentage and incremental sales unit percentage when contrasted with cashback and discount promotions.</a:t>
          </a:r>
          <a:endParaRPr lang="en-US" sz="1000" kern="1200" dirty="0">
            <a:solidFill>
              <a:srgbClr val="C5FFF8"/>
            </a:solidFill>
            <a:latin typeface="Comic Sans MS"/>
          </a:endParaRPr>
        </a:p>
      </dsp:txBody>
      <dsp:txXfrm>
        <a:off x="2260854" y="1271688"/>
        <a:ext cx="8254746" cy="564419"/>
      </dsp:txXfrm>
    </dsp:sp>
    <dsp:sp modelId="{3038BB41-5D5E-492D-8191-081A5BC55BED}">
      <dsp:nvSpPr>
        <dsp:cNvPr id="0" name=""/>
        <dsp:cNvSpPr/>
      </dsp:nvSpPr>
      <dsp:spPr>
        <a:xfrm>
          <a:off x="2103120" y="1836107"/>
          <a:ext cx="84124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02D68C-039B-4BBB-AA8E-47283229F478}">
      <dsp:nvSpPr>
        <dsp:cNvPr id="0" name=""/>
        <dsp:cNvSpPr/>
      </dsp:nvSpPr>
      <dsp:spPr>
        <a:xfrm>
          <a:off x="0" y="1864935"/>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261F-7230-4A1D-B38D-3121E374C9CA}">
      <dsp:nvSpPr>
        <dsp:cNvPr id="0" name=""/>
        <dsp:cNvSpPr/>
      </dsp:nvSpPr>
      <dsp:spPr>
        <a:xfrm>
          <a:off x="0" y="1864935"/>
          <a:ext cx="210312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kern="1200" dirty="0">
              <a:solidFill>
                <a:srgbClr val="96EFFF"/>
              </a:solidFill>
              <a:latin typeface="Comic Sans MS"/>
            </a:rPr>
            <a:t>Sales Hierarchy:</a:t>
          </a:r>
          <a:endParaRPr lang="en-US" sz="1500" kern="1200" dirty="0">
            <a:solidFill>
              <a:srgbClr val="96EFFF"/>
            </a:solidFill>
            <a:latin typeface="Comic Sans MS"/>
          </a:endParaRPr>
        </a:p>
      </dsp:txBody>
      <dsp:txXfrm>
        <a:off x="0" y="1864935"/>
        <a:ext cx="2103120" cy="621467"/>
      </dsp:txXfrm>
    </dsp:sp>
    <dsp:sp modelId="{E14F75F5-B0D9-404E-9733-C49809022552}">
      <dsp:nvSpPr>
        <dsp:cNvPr id="0" name=""/>
        <dsp:cNvSpPr/>
      </dsp:nvSpPr>
      <dsp:spPr>
        <a:xfrm>
          <a:off x="2260854" y="1893155"/>
          <a:ext cx="8254746" cy="56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solidFill>
                <a:srgbClr val="C5FFF8"/>
              </a:solidFill>
              <a:latin typeface="Comic Sans MS"/>
            </a:rPr>
            <a:t>In the realm of sales, discount promotions take the lead, closely followed by BOGOF, with cashback promotions trailing. This hierarchy offers a nuanced understanding of the effectiveness of each promotional strategy.</a:t>
          </a:r>
          <a:endParaRPr lang="en-US" sz="1000" kern="1200" dirty="0">
            <a:solidFill>
              <a:srgbClr val="C5FFF8"/>
            </a:solidFill>
            <a:latin typeface="Comic Sans MS"/>
          </a:endParaRPr>
        </a:p>
      </dsp:txBody>
      <dsp:txXfrm>
        <a:off x="2260854" y="1893155"/>
        <a:ext cx="8254746" cy="564419"/>
      </dsp:txXfrm>
    </dsp:sp>
    <dsp:sp modelId="{52B08253-F1A5-463B-AAD3-082C21C0248E}">
      <dsp:nvSpPr>
        <dsp:cNvPr id="0" name=""/>
        <dsp:cNvSpPr/>
      </dsp:nvSpPr>
      <dsp:spPr>
        <a:xfrm>
          <a:off x="2103120" y="2457575"/>
          <a:ext cx="84124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AF535C-642B-422F-BF3C-1B9EF35373A3}">
      <dsp:nvSpPr>
        <dsp:cNvPr id="0" name=""/>
        <dsp:cNvSpPr/>
      </dsp:nvSpPr>
      <dsp:spPr>
        <a:xfrm>
          <a:off x="0" y="2486402"/>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22A25-D17F-4B31-A82C-5F4499B126BD}">
      <dsp:nvSpPr>
        <dsp:cNvPr id="0" name=""/>
        <dsp:cNvSpPr/>
      </dsp:nvSpPr>
      <dsp:spPr>
        <a:xfrm>
          <a:off x="0" y="2486402"/>
          <a:ext cx="210312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kern="1200" dirty="0">
              <a:solidFill>
                <a:srgbClr val="96EFFF"/>
              </a:solidFill>
              <a:latin typeface="Comic Sans MS"/>
            </a:rPr>
            <a:t>Revenue Dynamics:</a:t>
          </a:r>
          <a:endParaRPr lang="en-US" sz="1500" kern="1200" dirty="0">
            <a:solidFill>
              <a:srgbClr val="96EFFF"/>
            </a:solidFill>
            <a:latin typeface="Comic Sans MS"/>
          </a:endParaRPr>
        </a:p>
      </dsp:txBody>
      <dsp:txXfrm>
        <a:off x="0" y="2486402"/>
        <a:ext cx="2103120" cy="621467"/>
      </dsp:txXfrm>
    </dsp:sp>
    <dsp:sp modelId="{4FE0B92D-EB91-44FC-ACE6-AF2629C61B0C}">
      <dsp:nvSpPr>
        <dsp:cNvPr id="0" name=""/>
        <dsp:cNvSpPr/>
      </dsp:nvSpPr>
      <dsp:spPr>
        <a:xfrm>
          <a:off x="2260854" y="2514623"/>
          <a:ext cx="8254746" cy="56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solidFill>
                <a:srgbClr val="C5FFF8"/>
              </a:solidFill>
              <a:latin typeface="Comic Sans MS"/>
            </a:rPr>
            <a:t>Remarkably, cashback promotions emerge as the most lucrative, yielding nearly three times more revenue than promotions without incentives. This insight underscores the significance of considering revenue dynamics in promotional planning.</a:t>
          </a:r>
          <a:endParaRPr lang="en-US" sz="1000" kern="1200" dirty="0">
            <a:solidFill>
              <a:srgbClr val="C5FFF8"/>
            </a:solidFill>
            <a:latin typeface="Comic Sans MS"/>
          </a:endParaRPr>
        </a:p>
      </dsp:txBody>
      <dsp:txXfrm>
        <a:off x="2260854" y="2514623"/>
        <a:ext cx="8254746" cy="564419"/>
      </dsp:txXfrm>
    </dsp:sp>
    <dsp:sp modelId="{92C8E3E2-7C4C-42A9-84A7-6614BA4FC75A}">
      <dsp:nvSpPr>
        <dsp:cNvPr id="0" name=""/>
        <dsp:cNvSpPr/>
      </dsp:nvSpPr>
      <dsp:spPr>
        <a:xfrm>
          <a:off x="2103120" y="3079043"/>
          <a:ext cx="84124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51974C-3DE1-4C8F-9673-19925E1ADF02}">
      <dsp:nvSpPr>
        <dsp:cNvPr id="0" name=""/>
        <dsp:cNvSpPr/>
      </dsp:nvSpPr>
      <dsp:spPr>
        <a:xfrm>
          <a:off x="0" y="310787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45841C-52D1-4B2C-A3B8-D3819CF6576B}">
      <dsp:nvSpPr>
        <dsp:cNvPr id="0" name=""/>
        <dsp:cNvSpPr/>
      </dsp:nvSpPr>
      <dsp:spPr>
        <a:xfrm>
          <a:off x="0" y="3107870"/>
          <a:ext cx="210312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kern="1200" dirty="0">
              <a:solidFill>
                <a:srgbClr val="96EFFF"/>
              </a:solidFill>
              <a:latin typeface="Comic Sans MS"/>
            </a:rPr>
            <a:t>Product Performance:</a:t>
          </a:r>
          <a:endParaRPr lang="en-US" sz="1500" kern="1200" dirty="0">
            <a:solidFill>
              <a:srgbClr val="96EFFF"/>
            </a:solidFill>
            <a:latin typeface="Comic Sans MS"/>
          </a:endParaRPr>
        </a:p>
      </dsp:txBody>
      <dsp:txXfrm>
        <a:off x="0" y="3107870"/>
        <a:ext cx="2103120" cy="621467"/>
      </dsp:txXfrm>
    </dsp:sp>
    <dsp:sp modelId="{78C11223-CFE4-4CCB-B16D-FD1E5C08D682}">
      <dsp:nvSpPr>
        <dsp:cNvPr id="0" name=""/>
        <dsp:cNvSpPr/>
      </dsp:nvSpPr>
      <dsp:spPr>
        <a:xfrm>
          <a:off x="2260854" y="3136091"/>
          <a:ext cx="8254746" cy="56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solidFill>
                <a:srgbClr val="C5FFF8"/>
              </a:solidFill>
              <a:latin typeface="Comic Sans MS"/>
            </a:rPr>
            <a:t>Certain products, including Curtains, Double Bedsheet Sets, High Glo 15W LED Bulbs, and Waterproof Immersion, exhibit a remarkable threefold increase in sales post-promotion. These products, having demonstrated strong market response, present promising candidates for enhanced promotional offers in future campaigns.</a:t>
          </a:r>
          <a:endParaRPr lang="en-US" sz="1000" kern="1200" dirty="0">
            <a:solidFill>
              <a:srgbClr val="C5FFF8"/>
            </a:solidFill>
            <a:latin typeface="Comic Sans MS"/>
          </a:endParaRPr>
        </a:p>
      </dsp:txBody>
      <dsp:txXfrm>
        <a:off x="2260854" y="3136091"/>
        <a:ext cx="8254746" cy="564419"/>
      </dsp:txXfrm>
    </dsp:sp>
    <dsp:sp modelId="{497EFC71-2D07-4454-B13F-B533A68ED431}">
      <dsp:nvSpPr>
        <dsp:cNvPr id="0" name=""/>
        <dsp:cNvSpPr/>
      </dsp:nvSpPr>
      <dsp:spPr>
        <a:xfrm>
          <a:off x="2103120" y="3700511"/>
          <a:ext cx="84124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473D0E-687A-422C-BCAD-4BB511CB282F}">
      <dsp:nvSpPr>
        <dsp:cNvPr id="0" name=""/>
        <dsp:cNvSpPr/>
      </dsp:nvSpPr>
      <dsp:spPr>
        <a:xfrm>
          <a:off x="0" y="3729338"/>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64E20-D1FE-4AAE-A7A1-D33F7C5FB642}">
      <dsp:nvSpPr>
        <dsp:cNvPr id="0" name=""/>
        <dsp:cNvSpPr/>
      </dsp:nvSpPr>
      <dsp:spPr>
        <a:xfrm>
          <a:off x="0" y="3729338"/>
          <a:ext cx="210312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1" kern="1200" dirty="0">
              <a:solidFill>
                <a:srgbClr val="96EFFF"/>
              </a:solidFill>
              <a:latin typeface="Comic Sans MS"/>
            </a:rPr>
            <a:t>Forward Strategy:</a:t>
          </a:r>
          <a:endParaRPr lang="en-US" sz="1500" kern="1200" dirty="0">
            <a:solidFill>
              <a:srgbClr val="96EFFF"/>
            </a:solidFill>
            <a:latin typeface="Comic Sans MS"/>
          </a:endParaRPr>
        </a:p>
      </dsp:txBody>
      <dsp:txXfrm>
        <a:off x="0" y="3729338"/>
        <a:ext cx="2103120" cy="621467"/>
      </dsp:txXfrm>
    </dsp:sp>
    <dsp:sp modelId="{DE6D39C1-D0B5-4B77-B713-B73D3D995BCC}">
      <dsp:nvSpPr>
        <dsp:cNvPr id="0" name=""/>
        <dsp:cNvSpPr/>
      </dsp:nvSpPr>
      <dsp:spPr>
        <a:xfrm>
          <a:off x="2260854" y="3757559"/>
          <a:ext cx="8254746" cy="56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solidFill>
                <a:srgbClr val="C5FFF8"/>
              </a:solidFill>
              <a:latin typeface="Comic Sans MS"/>
            </a:rPr>
            <a:t>Armed with these insights, the forthcoming campaign strategy can be refined by directing more resources towards the top-performing products and leveraging the effectiveness of BOGOF promotions, particularly in the high-performing metropolitan markets.</a:t>
          </a:r>
          <a:endParaRPr lang="en-US" sz="1000" kern="1200" dirty="0">
            <a:solidFill>
              <a:srgbClr val="C5FFF8"/>
            </a:solidFill>
            <a:latin typeface="Comic Sans MS"/>
          </a:endParaRPr>
        </a:p>
      </dsp:txBody>
      <dsp:txXfrm>
        <a:off x="2260854" y="3757559"/>
        <a:ext cx="8254746" cy="564419"/>
      </dsp:txXfrm>
    </dsp:sp>
    <dsp:sp modelId="{0B6CADA5-51EE-4672-95D1-E3ED616FA3BE}">
      <dsp:nvSpPr>
        <dsp:cNvPr id="0" name=""/>
        <dsp:cNvSpPr/>
      </dsp:nvSpPr>
      <dsp:spPr>
        <a:xfrm>
          <a:off x="2103120" y="4321978"/>
          <a:ext cx="84124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03F30-E763-A549-B0AF-F403FDF81EC2}"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14D55-23A7-614D-91B5-E80956E86FE6}" type="slidenum">
              <a:rPr lang="en-US" smtClean="0"/>
              <a:t>‹#›</a:t>
            </a:fld>
            <a:endParaRPr lang="en-US"/>
          </a:p>
        </p:txBody>
      </p:sp>
    </p:spTree>
    <p:extLst>
      <p:ext uri="{BB962C8B-B14F-4D97-AF65-F5344CB8AC3E}">
        <p14:creationId xmlns:p14="http://schemas.microsoft.com/office/powerpoint/2010/main" val="152703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Top 10 stores</a:t>
            </a:r>
            <a:endParaRPr dirty="0"/>
          </a:p>
          <a:p>
            <a:r>
              <a:rPr b="0" dirty="0"/>
              <a:t>No alt text provided</a:t>
            </a:r>
            <a:endParaRPr dirty="0"/>
          </a:p>
          <a:p>
            <a:endParaRPr dirty="0"/>
          </a:p>
          <a:p>
            <a:r>
              <a:rPr b="1" dirty="0"/>
              <a:t>Last 10 stores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 by city</a:t>
            </a:r>
            <a:endParaRPr dirty="0"/>
          </a:p>
          <a:p>
            <a:r>
              <a:rPr b="0" dirty="0"/>
              <a:t>No alt text provided</a:t>
            </a:r>
            <a:endParaRPr dirty="0"/>
          </a:p>
          <a:p>
            <a:endParaRPr dirty="0"/>
          </a:p>
          <a:p>
            <a:r>
              <a:rPr b="1" dirty="0"/>
              <a:t>Sales by city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Promotion Type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13983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745107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76642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brightnessContrast bright="-4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29/01/2024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https://freepngimg.com/png/96486-makar-sankranti-text-logo-yellow-for-happy-ecards" TargetMode="External"/><Relationship Id="rId5" Type="http://schemas.openxmlformats.org/officeDocument/2006/relationships/image" Target="../media/image4.png"/><Relationship Id="rId4" Type="http://schemas.openxmlformats.org/officeDocument/2006/relationships/hyperlink" Target="https://www.pngall.com/diwali-png/"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168ad6ef-38e4-49a2-befc-2776f9212b8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168ad6ef-38e4-49a2-befc-2776f9212b8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168ad6ef-38e4-49a2-befc-2776f9212b8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783" y="1122363"/>
            <a:ext cx="9972260" cy="2387600"/>
          </a:xfrm>
        </p:spPr>
        <p:txBody>
          <a:bodyPr>
            <a:normAutofit fontScale="90000"/>
          </a:bodyPr>
          <a:lstStyle/>
          <a:p>
            <a:pPr algn="l">
              <a:lnSpc>
                <a:spcPct val="100000"/>
              </a:lnSpc>
            </a:pPr>
            <a:r>
              <a:rPr lang="en-GB" sz="4400" dirty="0">
                <a:solidFill>
                  <a:schemeClr val="bg1"/>
                </a:solidFill>
                <a:latin typeface="Comic Sans MS"/>
                <a:ea typeface="+mj-lt"/>
                <a:cs typeface="+mj-lt"/>
              </a:rPr>
              <a:t>Festive Flourish</a:t>
            </a:r>
            <a:r>
              <a:rPr lang="en-GB" sz="4400" dirty="0">
                <a:solidFill>
                  <a:srgbClr val="D1D5DB"/>
                </a:solidFill>
                <a:latin typeface="Comic Sans MS"/>
                <a:ea typeface="+mj-lt"/>
                <a:cs typeface="+mj-lt"/>
              </a:rPr>
              <a:t>: </a:t>
            </a:r>
            <a:br>
              <a:rPr lang="en-GB" sz="4400" dirty="0">
                <a:solidFill>
                  <a:srgbClr val="D1D5DB"/>
                </a:solidFill>
                <a:latin typeface="Comic Sans MS"/>
                <a:ea typeface="+mj-lt"/>
                <a:cs typeface="+mj-lt"/>
              </a:rPr>
            </a:br>
            <a:r>
              <a:rPr lang="en-GB" sz="4400" dirty="0">
                <a:solidFill>
                  <a:srgbClr val="96EFFF"/>
                </a:solidFill>
                <a:latin typeface="Cavolini"/>
                <a:ea typeface="+mj-lt"/>
                <a:cs typeface="+mj-lt"/>
              </a:rPr>
              <a:t>Analysing AtliQ Mart's Diwali 2023 &amp; Sankranti 2024 Promotions</a:t>
            </a:r>
            <a:endParaRPr lang="en-US" sz="4400">
              <a:solidFill>
                <a:srgbClr val="96EFFF"/>
              </a:solidFill>
              <a:latin typeface="Cavolini"/>
              <a:cs typeface="Cavolini"/>
            </a:endParaRPr>
          </a:p>
        </p:txBody>
      </p:sp>
      <p:sp>
        <p:nvSpPr>
          <p:cNvPr id="3" name="Subtitle 2"/>
          <p:cNvSpPr>
            <a:spLocks noGrp="1"/>
          </p:cNvSpPr>
          <p:nvPr>
            <p:ph type="subTitle" idx="1"/>
          </p:nvPr>
        </p:nvSpPr>
        <p:spPr/>
        <p:txBody>
          <a:bodyPr vert="horz" lIns="91440" tIns="45720" rIns="91440" bIns="45720" rtlCol="0" anchor="t">
            <a:normAutofit fontScale="92500" lnSpcReduction="10000"/>
          </a:bodyPr>
          <a:lstStyle/>
          <a:p>
            <a:endParaRPr lang="en-GB" dirty="0">
              <a:solidFill>
                <a:srgbClr val="C5FFF8"/>
              </a:solidFill>
              <a:latin typeface="Comic Sans MS"/>
              <a:cs typeface="Calibri"/>
            </a:endParaRPr>
          </a:p>
          <a:p>
            <a:pPr algn="r"/>
            <a:r>
              <a:rPr lang="en-GB" dirty="0">
                <a:solidFill>
                  <a:srgbClr val="C5FFF8"/>
                </a:solidFill>
                <a:latin typeface="Comic Sans MS"/>
                <a:cs typeface="Calibri"/>
              </a:rPr>
              <a:t>Presented by </a:t>
            </a:r>
          </a:p>
          <a:p>
            <a:pPr algn="r"/>
            <a:r>
              <a:rPr lang="en-GB" dirty="0">
                <a:solidFill>
                  <a:srgbClr val="C5FFF8"/>
                </a:solidFill>
                <a:latin typeface="Comic Sans MS"/>
                <a:cs typeface="Calibri"/>
              </a:rPr>
              <a:t>Sachin Kumar </a:t>
            </a:r>
          </a:p>
          <a:p>
            <a:pPr algn="r"/>
            <a:r>
              <a:rPr lang="en-GB" dirty="0">
                <a:solidFill>
                  <a:srgbClr val="C5FFF8"/>
                </a:solidFill>
                <a:latin typeface="Comic Sans MS"/>
                <a:cs typeface="Calibri"/>
              </a:rPr>
              <a:t>AKA Peter Pandey</a:t>
            </a:r>
            <a:endParaRPr lang="en-GB" dirty="0">
              <a:solidFill>
                <a:srgbClr val="C5FFF8"/>
              </a:solidFill>
              <a:latin typeface="Comic Sans MS"/>
            </a:endParaRPr>
          </a:p>
        </p:txBody>
      </p:sp>
      <p:pic>
        <p:nvPicPr>
          <p:cNvPr id="4" name="Picture 3" descr="A logo for a company&#10;&#10;Description automatically generated">
            <a:extLst>
              <a:ext uri="{FF2B5EF4-FFF2-40B4-BE49-F238E27FC236}">
                <a16:creationId xmlns:a16="http://schemas.microsoft.com/office/drawing/2014/main" id="{F5DC9850-6DE3-7F3F-D92C-215E2C0E8D9C}"/>
              </a:ext>
            </a:extLst>
          </p:cNvPr>
          <p:cNvPicPr>
            <a:picLocks noChangeAspect="1"/>
          </p:cNvPicPr>
          <p:nvPr/>
        </p:nvPicPr>
        <p:blipFill>
          <a:blip r:embed="rId2"/>
          <a:stretch>
            <a:fillRect/>
          </a:stretch>
        </p:blipFill>
        <p:spPr>
          <a:xfrm>
            <a:off x="230495" y="248991"/>
            <a:ext cx="855864" cy="870660"/>
          </a:xfrm>
          <a:prstGeom prst="rect">
            <a:avLst/>
          </a:prstGeom>
        </p:spPr>
      </p:pic>
      <p:sp>
        <p:nvSpPr>
          <p:cNvPr id="10" name="Rectangle: Rounded Corners 9">
            <a:extLst>
              <a:ext uri="{FF2B5EF4-FFF2-40B4-BE49-F238E27FC236}">
                <a16:creationId xmlns:a16="http://schemas.microsoft.com/office/drawing/2014/main" id="{7314EA71-A67C-D897-6394-ED28BD33D3A1}"/>
              </a:ext>
            </a:extLst>
          </p:cNvPr>
          <p:cNvSpPr/>
          <p:nvPr/>
        </p:nvSpPr>
        <p:spPr>
          <a:xfrm>
            <a:off x="8139043" y="3710608"/>
            <a:ext cx="2484782" cy="88347"/>
          </a:xfrm>
          <a:prstGeom prst="roundRect">
            <a:avLst/>
          </a:prstGeom>
          <a:solidFill>
            <a:srgbClr val="C5FFF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descr="A logo of a candle&#10;&#10;Description automatically generated">
            <a:extLst>
              <a:ext uri="{FF2B5EF4-FFF2-40B4-BE49-F238E27FC236}">
                <a16:creationId xmlns:a16="http://schemas.microsoft.com/office/drawing/2014/main" id="{782F680F-D9AC-0C06-7E39-B6A4C42C8D1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253987" y="4152899"/>
            <a:ext cx="1103245" cy="1103245"/>
          </a:xfrm>
          <a:prstGeom prst="rect">
            <a:avLst/>
          </a:prstGeom>
        </p:spPr>
      </p:pic>
      <p:pic>
        <p:nvPicPr>
          <p:cNvPr id="39" name="Picture 38" descr="A purple and yellow flower with white text&#10;&#10;Description automatically generated">
            <a:extLst>
              <a:ext uri="{FF2B5EF4-FFF2-40B4-BE49-F238E27FC236}">
                <a16:creationId xmlns:a16="http://schemas.microsoft.com/office/drawing/2014/main" id="{BA8E4B8C-F704-8192-F5BD-1A09A2B33FD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696815" y="4154974"/>
            <a:ext cx="1199326" cy="109909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hape ,map ,shape ,Top 10 stores ,Last 10 stores ,card ,card ,shape ,shape ,Revenue by city ,Sales by city ,shape ,shape ,advancedSlicerVisual ,shape ,Promotion Type ,actionButton ,shape ,actionButton ,tableEx ,image ,actionButton ,shap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store_analysis</a:t>
            </a:r>
          </a:p>
        </p:txBody>
      </p:sp>
    </p:spTree>
    <p:extLst>
      <p:ext uri="{BB962C8B-B14F-4D97-AF65-F5344CB8AC3E}">
        <p14:creationId xmlns:p14="http://schemas.microsoft.com/office/powerpoint/2010/main" val="246908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shape ,actionButton ,actionButton ,tableEx ,shape ,clusteredBarChart ,shape ,clusteredColumnChart ,cardVisual ,shape ,shape ,advancedSlicerVisual ,image ,actionButton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Promotion_analysis</a:t>
            </a:r>
          </a:p>
        </p:txBody>
      </p:sp>
    </p:spTree>
    <p:extLst>
      <p:ext uri="{BB962C8B-B14F-4D97-AF65-F5344CB8AC3E}">
        <p14:creationId xmlns:p14="http://schemas.microsoft.com/office/powerpoint/2010/main" val="19821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shape ,actionButton ,shape ,actionButton ,shape ,cardVisual ,shape ,clusteredBarChart ,shape ,shape ,shape ,clusteredColumnChart ,shape ,shape ,image ,scatterChart ,shape ,advancedSlicerVisual ,shap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analysis</a:t>
            </a:r>
          </a:p>
        </p:txBody>
      </p:sp>
    </p:spTree>
    <p:extLst>
      <p:ext uri="{BB962C8B-B14F-4D97-AF65-F5344CB8AC3E}">
        <p14:creationId xmlns:p14="http://schemas.microsoft.com/office/powerpoint/2010/main" val="2505742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C2A7-4C19-8488-B322-07DC6584D958}"/>
              </a:ext>
            </a:extLst>
          </p:cNvPr>
          <p:cNvSpPr>
            <a:spLocks noGrp="1"/>
          </p:cNvSpPr>
          <p:nvPr>
            <p:ph type="title"/>
          </p:nvPr>
        </p:nvSpPr>
        <p:spPr/>
        <p:txBody>
          <a:bodyPr>
            <a:normAutofit/>
          </a:bodyPr>
          <a:lstStyle/>
          <a:p>
            <a:pPr algn="ctr"/>
            <a:r>
              <a:rPr lang="en-GB" sz="4000" dirty="0">
                <a:solidFill>
                  <a:srgbClr val="FFFFFF"/>
                </a:solidFill>
                <a:latin typeface="Comic Sans MS"/>
                <a:ea typeface="+mj-lt"/>
                <a:cs typeface="+mj-lt"/>
              </a:rPr>
              <a:t>Recommendations and Insights</a:t>
            </a:r>
            <a:endParaRPr lang="en-US" sz="4000">
              <a:latin typeface="Comic Sans MS"/>
              <a:cs typeface="Calibri Light" panose="020F0302020204030204"/>
            </a:endParaRPr>
          </a:p>
        </p:txBody>
      </p:sp>
      <p:graphicFrame>
        <p:nvGraphicFramePr>
          <p:cNvPr id="5" name="Content Placeholder 2">
            <a:extLst>
              <a:ext uri="{FF2B5EF4-FFF2-40B4-BE49-F238E27FC236}">
                <a16:creationId xmlns:a16="http://schemas.microsoft.com/office/drawing/2014/main" id="{73337F4B-7C6B-1C98-54FC-73647D9FFE79}"/>
              </a:ext>
            </a:extLst>
          </p:cNvPr>
          <p:cNvGraphicFramePr>
            <a:graphicFrameLocks/>
          </p:cNvGraphicFramePr>
          <p:nvPr>
            <p:extLst>
              <p:ext uri="{D42A27DB-BD31-4B8C-83A1-F6EECF244321}">
                <p14:modId xmlns:p14="http://schemas.microsoft.com/office/powerpoint/2010/main" val="3145045157"/>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84" name="Picture 383" descr="A logo for a company&#10;&#10;Description automatically generated">
            <a:extLst>
              <a:ext uri="{FF2B5EF4-FFF2-40B4-BE49-F238E27FC236}">
                <a16:creationId xmlns:a16="http://schemas.microsoft.com/office/drawing/2014/main" id="{4817A77B-3DC8-1E15-1F18-D654CE130E4C}"/>
              </a:ext>
            </a:extLst>
          </p:cNvPr>
          <p:cNvPicPr>
            <a:picLocks noChangeAspect="1"/>
          </p:cNvPicPr>
          <p:nvPr/>
        </p:nvPicPr>
        <p:blipFill>
          <a:blip r:embed="rId7"/>
          <a:stretch>
            <a:fillRect/>
          </a:stretch>
        </p:blipFill>
        <p:spPr>
          <a:xfrm>
            <a:off x="8553" y="4855"/>
            <a:ext cx="796680" cy="789282"/>
          </a:xfrm>
          <a:prstGeom prst="rect">
            <a:avLst/>
          </a:prstGeom>
        </p:spPr>
      </p:pic>
    </p:spTree>
    <p:extLst>
      <p:ext uri="{BB962C8B-B14F-4D97-AF65-F5344CB8AC3E}">
        <p14:creationId xmlns:p14="http://schemas.microsoft.com/office/powerpoint/2010/main" val="227664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6B854-F66C-3314-46A8-853F84A13498}"/>
              </a:ext>
            </a:extLst>
          </p:cNvPr>
          <p:cNvSpPr>
            <a:spLocks noGrp="1"/>
          </p:cNvSpPr>
          <p:nvPr>
            <p:ph idx="1"/>
          </p:nvPr>
        </p:nvSpPr>
        <p:spPr>
          <a:xfrm>
            <a:off x="838200" y="4163411"/>
            <a:ext cx="10515600" cy="2013552"/>
          </a:xfrm>
        </p:spPr>
        <p:txBody>
          <a:bodyPr vert="horz" lIns="91440" tIns="45720" rIns="91440" bIns="45720" rtlCol="0" anchor="t">
            <a:normAutofit/>
          </a:bodyPr>
          <a:lstStyle/>
          <a:p>
            <a:pPr algn="ctr"/>
            <a:endParaRPr lang="en-GB">
              <a:cs typeface="Calibri" panose="020F0502020204030204"/>
            </a:endParaRPr>
          </a:p>
          <a:p>
            <a:pPr marL="0" indent="0" algn="r">
              <a:buNone/>
            </a:pPr>
            <a:r>
              <a:rPr lang="en-GB" sz="2200" dirty="0">
                <a:solidFill>
                  <a:srgbClr val="C5FFF8"/>
                </a:solidFill>
                <a:latin typeface="Comic Sans MS"/>
              </a:rPr>
              <a:t>Presented by </a:t>
            </a:r>
            <a:endParaRPr lang="en-US" sz="2200" dirty="0">
              <a:solidFill>
                <a:srgbClr val="C5FFF8"/>
              </a:solidFill>
              <a:latin typeface="Comic Sans MS"/>
            </a:endParaRPr>
          </a:p>
          <a:p>
            <a:pPr marL="0" indent="0" algn="r">
              <a:buNone/>
            </a:pPr>
            <a:r>
              <a:rPr lang="en-GB" sz="2200" dirty="0">
                <a:solidFill>
                  <a:srgbClr val="C5FFF8"/>
                </a:solidFill>
                <a:latin typeface="Comic Sans MS"/>
              </a:rPr>
              <a:t>Sachin Kumar </a:t>
            </a:r>
            <a:endParaRPr lang="en-US" sz="2200" dirty="0">
              <a:solidFill>
                <a:srgbClr val="C5FFF8"/>
              </a:solidFill>
              <a:latin typeface="Comic Sans MS"/>
            </a:endParaRPr>
          </a:p>
          <a:p>
            <a:pPr marL="0" indent="0" algn="r">
              <a:buNone/>
            </a:pPr>
            <a:r>
              <a:rPr lang="en-GB" sz="2200" dirty="0">
                <a:solidFill>
                  <a:srgbClr val="C5FFF8"/>
                </a:solidFill>
                <a:latin typeface="Comic Sans MS"/>
              </a:rPr>
              <a:t>AKA Peter Pandey</a:t>
            </a:r>
            <a:endParaRPr lang="en-GB" dirty="0">
              <a:cs typeface="Calibri" panose="020F0502020204030204"/>
            </a:endParaRPr>
          </a:p>
        </p:txBody>
      </p:sp>
      <p:sp>
        <p:nvSpPr>
          <p:cNvPr id="4" name="TextBox 3">
            <a:extLst>
              <a:ext uri="{FF2B5EF4-FFF2-40B4-BE49-F238E27FC236}">
                <a16:creationId xmlns:a16="http://schemas.microsoft.com/office/drawing/2014/main" id="{ADB5F2A4-2C30-6C2F-B557-D033336038C6}"/>
              </a:ext>
            </a:extLst>
          </p:cNvPr>
          <p:cNvSpPr txBox="1"/>
          <p:nvPr/>
        </p:nvSpPr>
        <p:spPr>
          <a:xfrm>
            <a:off x="2618912" y="2604116"/>
            <a:ext cx="707254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6600" b="1" i="1" dirty="0">
                <a:solidFill>
                  <a:srgbClr val="96EFFF"/>
                </a:solidFill>
                <a:latin typeface="Comic Sans MS"/>
                <a:cs typeface="Calibri"/>
              </a:rPr>
              <a:t>THANK YOU</a:t>
            </a:r>
            <a:endParaRPr lang="en-GB" sz="6600" b="1" i="1" dirty="0">
              <a:solidFill>
                <a:srgbClr val="96EFFF"/>
              </a:solidFill>
              <a:latin typeface="Comic Sans MS"/>
            </a:endParaRPr>
          </a:p>
        </p:txBody>
      </p:sp>
      <p:sp>
        <p:nvSpPr>
          <p:cNvPr id="7" name="Rectangle: Rounded Corners 6">
            <a:extLst>
              <a:ext uri="{FF2B5EF4-FFF2-40B4-BE49-F238E27FC236}">
                <a16:creationId xmlns:a16="http://schemas.microsoft.com/office/drawing/2014/main" id="{6CB40F3B-1D09-6635-AA0F-905DBC2270AE}"/>
              </a:ext>
            </a:extLst>
          </p:cNvPr>
          <p:cNvSpPr/>
          <p:nvPr/>
        </p:nvSpPr>
        <p:spPr>
          <a:xfrm rot="5400000">
            <a:off x="10823048" y="5218481"/>
            <a:ext cx="1303131" cy="87466"/>
          </a:xfrm>
          <a:prstGeom prst="roundRect">
            <a:avLst/>
          </a:prstGeom>
          <a:solidFill>
            <a:srgbClr val="C5FFF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664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E268-47E6-4AE6-D9BE-09C8D9ADA7E3}"/>
              </a:ext>
            </a:extLst>
          </p:cNvPr>
          <p:cNvSpPr>
            <a:spLocks noGrp="1"/>
          </p:cNvSpPr>
          <p:nvPr>
            <p:ph type="title"/>
          </p:nvPr>
        </p:nvSpPr>
        <p:spPr>
          <a:xfrm>
            <a:off x="838200" y="431386"/>
            <a:ext cx="10515600" cy="1325563"/>
          </a:xfrm>
        </p:spPr>
        <p:txBody>
          <a:bodyPr>
            <a:normAutofit/>
          </a:bodyPr>
          <a:lstStyle/>
          <a:p>
            <a:pPr algn="ctr"/>
            <a:r>
              <a:rPr lang="en-GB" dirty="0">
                <a:solidFill>
                  <a:srgbClr val="C5FFF8"/>
                </a:solidFill>
                <a:latin typeface="Comic Sans MS"/>
                <a:cs typeface="Calibri Light"/>
              </a:rPr>
              <a:t>Problem Statement</a:t>
            </a:r>
            <a:endParaRPr lang="en-US">
              <a:cs typeface="Calibri Light"/>
            </a:endParaRPr>
          </a:p>
        </p:txBody>
      </p:sp>
      <p:graphicFrame>
        <p:nvGraphicFramePr>
          <p:cNvPr id="15" name="Content Placeholder 2">
            <a:extLst>
              <a:ext uri="{FF2B5EF4-FFF2-40B4-BE49-F238E27FC236}">
                <a16:creationId xmlns:a16="http://schemas.microsoft.com/office/drawing/2014/main" id="{B6F16C1A-883E-B8FE-81B9-F907E1DE690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 name="Picture 39" descr="A logo for a company&#10;&#10;Description automatically generated">
            <a:extLst>
              <a:ext uri="{FF2B5EF4-FFF2-40B4-BE49-F238E27FC236}">
                <a16:creationId xmlns:a16="http://schemas.microsoft.com/office/drawing/2014/main" id="{B6055838-B4FE-03FB-2E3B-F5B553118D2A}"/>
              </a:ext>
            </a:extLst>
          </p:cNvPr>
          <p:cNvPicPr>
            <a:picLocks noChangeAspect="1"/>
          </p:cNvPicPr>
          <p:nvPr/>
        </p:nvPicPr>
        <p:blipFill>
          <a:blip r:embed="rId7"/>
          <a:stretch>
            <a:fillRect/>
          </a:stretch>
        </p:blipFill>
        <p:spPr>
          <a:xfrm>
            <a:off x="230495" y="248991"/>
            <a:ext cx="855864" cy="870660"/>
          </a:xfrm>
          <a:prstGeom prst="rect">
            <a:avLst/>
          </a:prstGeom>
        </p:spPr>
      </p:pic>
    </p:spTree>
    <p:extLst>
      <p:ext uri="{BB962C8B-B14F-4D97-AF65-F5344CB8AC3E}">
        <p14:creationId xmlns:p14="http://schemas.microsoft.com/office/powerpoint/2010/main" val="251365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artoon of a person with many hands holding laptops&#10;&#10;Description automatically generated">
            <a:extLst>
              <a:ext uri="{FF2B5EF4-FFF2-40B4-BE49-F238E27FC236}">
                <a16:creationId xmlns:a16="http://schemas.microsoft.com/office/drawing/2014/main" id="{2389460B-55DA-950F-35E5-E6E4EEF8682E}"/>
              </a:ext>
            </a:extLst>
          </p:cNvPr>
          <p:cNvPicPr>
            <a:picLocks noChangeAspect="1"/>
          </p:cNvPicPr>
          <p:nvPr/>
        </p:nvPicPr>
        <p:blipFill rotWithShape="1">
          <a:blip r:embed="rId2">
            <a:alphaModFix/>
          </a:blip>
          <a:srcRect t="1133" r="-1" b="7132"/>
          <a:stretch/>
        </p:blipFill>
        <p:spPr>
          <a:xfrm>
            <a:off x="4547937" y="-5"/>
            <a:ext cx="7644062" cy="3681406"/>
          </a:xfrm>
          <a:prstGeom prst="rect">
            <a:avLst/>
          </a:prstGeom>
        </p:spPr>
      </p:pic>
      <p:pic>
        <p:nvPicPr>
          <p:cNvPr id="3" name="Picture 2" descr="A blue circle with a white logo&#10;&#10;Description automatically generated">
            <a:extLst>
              <a:ext uri="{FF2B5EF4-FFF2-40B4-BE49-F238E27FC236}">
                <a16:creationId xmlns:a16="http://schemas.microsoft.com/office/drawing/2014/main" id="{10597E97-6AE6-8245-C2ED-779AC4445FB4}"/>
              </a:ext>
            </a:extLst>
          </p:cNvPr>
          <p:cNvPicPr>
            <a:picLocks noChangeAspect="1"/>
          </p:cNvPicPr>
          <p:nvPr/>
        </p:nvPicPr>
        <p:blipFill rotWithShape="1">
          <a:blip r:embed="rId3"/>
          <a:srcRect t="249" r="-1" b="25872"/>
          <a:stretch/>
        </p:blipFill>
        <p:spPr>
          <a:xfrm>
            <a:off x="4547938" y="3681409"/>
            <a:ext cx="7644062" cy="3176595"/>
          </a:xfrm>
          <a:prstGeom prst="rect">
            <a:avLst/>
          </a:prstGeom>
        </p:spPr>
      </p:pic>
      <p:sp>
        <p:nvSpPr>
          <p:cNvPr id="50" name="Rectangle 49">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3E136-A7ED-360E-E0C1-D7461A6E898E}"/>
              </a:ext>
            </a:extLst>
          </p:cNvPr>
          <p:cNvSpPr>
            <a:spLocks noGrp="1"/>
          </p:cNvSpPr>
          <p:nvPr>
            <p:ph type="title"/>
          </p:nvPr>
        </p:nvSpPr>
        <p:spPr>
          <a:xfrm>
            <a:off x="838200" y="1115219"/>
            <a:ext cx="5395912" cy="2387600"/>
          </a:xfrm>
        </p:spPr>
        <p:txBody>
          <a:bodyPr vert="horz" lIns="91440" tIns="45720" rIns="91440" bIns="45720" rtlCol="0" anchor="b">
            <a:normAutofit/>
          </a:bodyPr>
          <a:lstStyle/>
          <a:p>
            <a:r>
              <a:rPr lang="en-US" sz="5000" kern="1200">
                <a:solidFill>
                  <a:schemeClr val="bg1"/>
                </a:solidFill>
                <a:latin typeface="+mj-lt"/>
                <a:ea typeface="+mj-ea"/>
                <a:cs typeface="+mj-cs"/>
              </a:rPr>
              <a:t>Ad-Hoc Business Requests</a:t>
            </a:r>
          </a:p>
        </p:txBody>
      </p:sp>
      <p:cxnSp>
        <p:nvCxnSpPr>
          <p:cNvPr id="52" name="Straight Connector 51">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logo for a company&#10;&#10;Description automatically generated">
            <a:extLst>
              <a:ext uri="{FF2B5EF4-FFF2-40B4-BE49-F238E27FC236}">
                <a16:creationId xmlns:a16="http://schemas.microsoft.com/office/drawing/2014/main" id="{AC622773-DCA6-AFFF-8B01-74FB708FEC6A}"/>
              </a:ext>
            </a:extLst>
          </p:cNvPr>
          <p:cNvPicPr>
            <a:picLocks noChangeAspect="1"/>
          </p:cNvPicPr>
          <p:nvPr/>
        </p:nvPicPr>
        <p:blipFill>
          <a:blip r:embed="rId4"/>
          <a:stretch>
            <a:fillRect/>
          </a:stretch>
        </p:blipFill>
        <p:spPr>
          <a:xfrm>
            <a:off x="230495" y="248991"/>
            <a:ext cx="855864" cy="870660"/>
          </a:xfrm>
          <a:prstGeom prst="rect">
            <a:avLst/>
          </a:prstGeom>
        </p:spPr>
      </p:pic>
    </p:spTree>
    <p:extLst>
      <p:ext uri="{BB962C8B-B14F-4D97-AF65-F5344CB8AC3E}">
        <p14:creationId xmlns:p14="http://schemas.microsoft.com/office/powerpoint/2010/main" val="22453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3DB2-8963-725A-9168-73D5D30D8038}"/>
              </a:ext>
            </a:extLst>
          </p:cNvPr>
          <p:cNvSpPr>
            <a:spLocks noGrp="1"/>
          </p:cNvSpPr>
          <p:nvPr>
            <p:ph type="title"/>
          </p:nvPr>
        </p:nvSpPr>
        <p:spPr>
          <a:xfrm>
            <a:off x="762000" y="1138036"/>
            <a:ext cx="9058195" cy="1048901"/>
          </a:xfrm>
        </p:spPr>
        <p:txBody>
          <a:bodyPr vert="horz" lIns="91440" tIns="45720" rIns="91440" bIns="45720" rtlCol="0" anchor="t">
            <a:normAutofit/>
          </a:bodyPr>
          <a:lstStyle/>
          <a:p>
            <a:r>
              <a:rPr lang="en-US" sz="3200" kern="1200" dirty="0">
                <a:solidFill>
                  <a:srgbClr val="96EFFF"/>
                </a:solidFill>
                <a:latin typeface="Comic Sans MS"/>
              </a:rPr>
              <a:t>Business Request 1</a:t>
            </a:r>
          </a:p>
        </p:txBody>
      </p:sp>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1DBBC23-7202-B7C6-FF9A-F0A214B510F9}"/>
              </a:ext>
            </a:extLst>
          </p:cNvPr>
          <p:cNvSpPr txBox="1"/>
          <p:nvPr/>
        </p:nvSpPr>
        <p:spPr>
          <a:xfrm>
            <a:off x="6731918" y="2321168"/>
            <a:ext cx="4567453" cy="382121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dirty="0">
                <a:solidFill>
                  <a:srgbClr val="C5FFF8"/>
                </a:solidFill>
                <a:latin typeface="Comic Sans MS"/>
              </a:rPr>
              <a:t>Out of all the products in Atliq mart only Double Bedsheet set, and waterproof Immersion Rod are high-valued products that are currently being heavily discounted. </a:t>
            </a:r>
            <a:endParaRPr lang="en-US"/>
          </a:p>
        </p:txBody>
      </p:sp>
      <p:graphicFrame>
        <p:nvGraphicFramePr>
          <p:cNvPr id="4" name="Content Placeholder 3">
            <a:extLst>
              <a:ext uri="{FF2B5EF4-FFF2-40B4-BE49-F238E27FC236}">
                <a16:creationId xmlns:a16="http://schemas.microsoft.com/office/drawing/2014/main" id="{54A87A31-C7DF-18BC-96BB-25CB19DC41D4}"/>
              </a:ext>
            </a:extLst>
          </p:cNvPr>
          <p:cNvGraphicFramePr>
            <a:graphicFrameLocks noGrp="1"/>
          </p:cNvGraphicFramePr>
          <p:nvPr>
            <p:ph idx="1"/>
            <p:extLst>
              <p:ext uri="{D42A27DB-BD31-4B8C-83A1-F6EECF244321}">
                <p14:modId xmlns:p14="http://schemas.microsoft.com/office/powerpoint/2010/main" val="2605517965"/>
              </p:ext>
            </p:extLst>
          </p:nvPr>
        </p:nvGraphicFramePr>
        <p:xfrm>
          <a:off x="873156" y="3160958"/>
          <a:ext cx="5222846" cy="2065845"/>
        </p:xfrm>
        <a:graphic>
          <a:graphicData uri="http://schemas.openxmlformats.org/drawingml/2006/table">
            <a:tbl>
              <a:tblPr firstRow="1" bandRow="1">
                <a:tableStyleId>{3B4B98B0-60AC-42C2-AFA5-B58CD77FA1E5}</a:tableStyleId>
              </a:tblPr>
              <a:tblGrid>
                <a:gridCol w="1128160">
                  <a:extLst>
                    <a:ext uri="{9D8B030D-6E8A-4147-A177-3AD203B41FA5}">
                      <a16:colId xmlns:a16="http://schemas.microsoft.com/office/drawing/2014/main" val="4256575048"/>
                    </a:ext>
                  </a:extLst>
                </a:gridCol>
                <a:gridCol w="1950222">
                  <a:extLst>
                    <a:ext uri="{9D8B030D-6E8A-4147-A177-3AD203B41FA5}">
                      <a16:colId xmlns:a16="http://schemas.microsoft.com/office/drawing/2014/main" val="2107324382"/>
                    </a:ext>
                  </a:extLst>
                </a:gridCol>
                <a:gridCol w="913323">
                  <a:extLst>
                    <a:ext uri="{9D8B030D-6E8A-4147-A177-3AD203B41FA5}">
                      <a16:colId xmlns:a16="http://schemas.microsoft.com/office/drawing/2014/main" val="3785925231"/>
                    </a:ext>
                  </a:extLst>
                </a:gridCol>
                <a:gridCol w="1231141">
                  <a:extLst>
                    <a:ext uri="{9D8B030D-6E8A-4147-A177-3AD203B41FA5}">
                      <a16:colId xmlns:a16="http://schemas.microsoft.com/office/drawing/2014/main" val="3400141080"/>
                    </a:ext>
                  </a:extLst>
                </a:gridCol>
              </a:tblGrid>
              <a:tr h="688615">
                <a:tc>
                  <a:txBody>
                    <a:bodyPr/>
                    <a:lstStyle/>
                    <a:p>
                      <a:pPr lvl="0" algn="ctr">
                        <a:buNone/>
                      </a:pPr>
                      <a:r>
                        <a:rPr lang="en-GB" sz="1600" u="none" strike="noStrike" noProof="0" dirty="0">
                          <a:solidFill>
                            <a:srgbClr val="C5FFF8"/>
                          </a:solidFill>
                        </a:rPr>
                        <a:t>Product code </a:t>
                      </a:r>
                      <a:endParaRPr lang="en-US" sz="1600">
                        <a:solidFill>
                          <a:srgbClr val="C5FFF8"/>
                        </a:solidFill>
                      </a:endParaRPr>
                    </a:p>
                  </a:txBody>
                  <a:tcPr marL="102269" marR="102269" marT="51135" marB="51135" anchor="ctr"/>
                </a:tc>
                <a:tc>
                  <a:txBody>
                    <a:bodyPr/>
                    <a:lstStyle/>
                    <a:p>
                      <a:pPr lvl="0" algn="ctr">
                        <a:buNone/>
                      </a:pPr>
                      <a:r>
                        <a:rPr lang="en-GB" sz="1600" u="none" strike="noStrike" noProof="0" dirty="0">
                          <a:solidFill>
                            <a:srgbClr val="C5FFF8"/>
                          </a:solidFill>
                        </a:rPr>
                        <a:t>Product name </a:t>
                      </a:r>
                      <a:endParaRPr lang="en-US" sz="1600">
                        <a:solidFill>
                          <a:srgbClr val="C5FFF8"/>
                        </a:solidFill>
                      </a:endParaRPr>
                    </a:p>
                  </a:txBody>
                  <a:tcPr marL="102269" marR="102269" marT="51135" marB="51135" anchor="ctr"/>
                </a:tc>
                <a:tc>
                  <a:txBody>
                    <a:bodyPr/>
                    <a:lstStyle/>
                    <a:p>
                      <a:pPr lvl="0" algn="ctr">
                        <a:buNone/>
                      </a:pPr>
                      <a:r>
                        <a:rPr lang="en-GB" sz="1600" u="none" strike="noStrike" noProof="0" dirty="0">
                          <a:solidFill>
                            <a:srgbClr val="C5FFF8"/>
                          </a:solidFill>
                        </a:rPr>
                        <a:t>Base price </a:t>
                      </a:r>
                      <a:endParaRPr lang="en-US" sz="1600">
                        <a:solidFill>
                          <a:srgbClr val="C5FFF8"/>
                        </a:solidFill>
                      </a:endParaRPr>
                    </a:p>
                  </a:txBody>
                  <a:tcPr marL="102269" marR="102269" marT="51135" marB="51135" anchor="ctr"/>
                </a:tc>
                <a:tc>
                  <a:txBody>
                    <a:bodyPr/>
                    <a:lstStyle/>
                    <a:p>
                      <a:pPr lvl="0" algn="ctr">
                        <a:buNone/>
                      </a:pPr>
                      <a:r>
                        <a:rPr lang="en-GB" sz="1600" u="none" strike="noStrike" noProof="0" dirty="0">
                          <a:solidFill>
                            <a:srgbClr val="C5FFF8"/>
                          </a:solidFill>
                        </a:rPr>
                        <a:t>Promo type </a:t>
                      </a:r>
                      <a:endParaRPr lang="en-US" sz="1600">
                        <a:solidFill>
                          <a:srgbClr val="C5FFF8"/>
                        </a:solidFill>
                      </a:endParaRPr>
                    </a:p>
                  </a:txBody>
                  <a:tcPr marL="102269" marR="102269" marT="51135" marB="51135" anchor="ctr"/>
                </a:tc>
                <a:extLst>
                  <a:ext uri="{0D108BD9-81ED-4DB2-BD59-A6C34878D82A}">
                    <a16:rowId xmlns:a16="http://schemas.microsoft.com/office/drawing/2014/main" val="214029969"/>
                  </a:ext>
                </a:extLst>
              </a:tr>
              <a:tr h="688615">
                <a:tc>
                  <a:txBody>
                    <a:bodyPr/>
                    <a:lstStyle/>
                    <a:p>
                      <a:pPr lvl="0" algn="ctr">
                        <a:buNone/>
                      </a:pPr>
                      <a:r>
                        <a:rPr lang="en-GB" sz="1600" u="none" strike="noStrike" noProof="0" dirty="0">
                          <a:solidFill>
                            <a:srgbClr val="C5FFF8"/>
                          </a:solidFill>
                        </a:rPr>
                        <a:t>P08 </a:t>
                      </a:r>
                      <a:endParaRPr lang="en-US" sz="1600">
                        <a:solidFill>
                          <a:srgbClr val="C5FFF8"/>
                        </a:solidFill>
                      </a:endParaRPr>
                    </a:p>
                  </a:txBody>
                  <a:tcPr marL="102269" marR="102269" marT="51135" marB="51135" anchor="ctr"/>
                </a:tc>
                <a:tc>
                  <a:txBody>
                    <a:bodyPr/>
                    <a:lstStyle/>
                    <a:p>
                      <a:pPr lvl="0" algn="ctr">
                        <a:buNone/>
                      </a:pPr>
                      <a:r>
                        <a:rPr lang="en-GB" sz="1600" u="none" strike="noStrike" noProof="0" err="1">
                          <a:solidFill>
                            <a:srgbClr val="C5FFF8"/>
                          </a:solidFill>
                        </a:rPr>
                        <a:t>Atliq</a:t>
                      </a:r>
                      <a:r>
                        <a:rPr lang="en-GB" sz="1600" u="none" strike="noStrike" noProof="0" dirty="0">
                          <a:solidFill>
                            <a:srgbClr val="C5FFF8"/>
                          </a:solidFill>
                        </a:rPr>
                        <a:t> Double Bedsheet set </a:t>
                      </a:r>
                      <a:endParaRPr lang="en-US" sz="1600">
                        <a:solidFill>
                          <a:srgbClr val="C5FFF8"/>
                        </a:solidFill>
                      </a:endParaRPr>
                    </a:p>
                  </a:txBody>
                  <a:tcPr marL="102269" marR="102269" marT="51135" marB="51135" anchor="ctr"/>
                </a:tc>
                <a:tc>
                  <a:txBody>
                    <a:bodyPr/>
                    <a:lstStyle/>
                    <a:p>
                      <a:pPr lvl="0" algn="ctr">
                        <a:buNone/>
                      </a:pPr>
                      <a:r>
                        <a:rPr lang="en-GB" sz="1600" u="none" strike="noStrike" noProof="0" dirty="0">
                          <a:solidFill>
                            <a:srgbClr val="C5FFF8"/>
                          </a:solidFill>
                        </a:rPr>
                        <a:t>1190 </a:t>
                      </a:r>
                      <a:endParaRPr lang="en-US" sz="1600">
                        <a:solidFill>
                          <a:srgbClr val="C5FFF8"/>
                        </a:solidFill>
                      </a:endParaRPr>
                    </a:p>
                  </a:txBody>
                  <a:tcPr marL="102269" marR="102269" marT="51135" marB="51135" anchor="ctr"/>
                </a:tc>
                <a:tc>
                  <a:txBody>
                    <a:bodyPr/>
                    <a:lstStyle/>
                    <a:p>
                      <a:pPr lvl="0" algn="ctr">
                        <a:buNone/>
                      </a:pPr>
                      <a:r>
                        <a:rPr lang="en-GB" sz="1600" u="none" strike="noStrike" noProof="0" dirty="0">
                          <a:solidFill>
                            <a:srgbClr val="C5FFF8"/>
                          </a:solidFill>
                        </a:rPr>
                        <a:t>BOGOF </a:t>
                      </a:r>
                      <a:endParaRPr lang="en-US" sz="1600">
                        <a:solidFill>
                          <a:srgbClr val="C5FFF8"/>
                        </a:solidFill>
                      </a:endParaRPr>
                    </a:p>
                  </a:txBody>
                  <a:tcPr marL="102269" marR="102269" marT="51135" marB="51135" anchor="ctr"/>
                </a:tc>
                <a:extLst>
                  <a:ext uri="{0D108BD9-81ED-4DB2-BD59-A6C34878D82A}">
                    <a16:rowId xmlns:a16="http://schemas.microsoft.com/office/drawing/2014/main" val="3056126112"/>
                  </a:ext>
                </a:extLst>
              </a:tr>
              <a:tr h="688615">
                <a:tc>
                  <a:txBody>
                    <a:bodyPr/>
                    <a:lstStyle/>
                    <a:p>
                      <a:pPr lvl="0" algn="ctr">
                        <a:buNone/>
                      </a:pPr>
                      <a:r>
                        <a:rPr lang="en-GB" sz="1600" u="none" strike="noStrike" noProof="0" dirty="0">
                          <a:solidFill>
                            <a:srgbClr val="C5FFF8"/>
                          </a:solidFill>
                        </a:rPr>
                        <a:t>P14 </a:t>
                      </a:r>
                      <a:endParaRPr lang="en-US" sz="1600">
                        <a:solidFill>
                          <a:srgbClr val="C5FFF8"/>
                        </a:solidFill>
                      </a:endParaRPr>
                    </a:p>
                  </a:txBody>
                  <a:tcPr marL="102269" marR="102269" marT="51135" marB="51135" anchor="ctr"/>
                </a:tc>
                <a:tc>
                  <a:txBody>
                    <a:bodyPr/>
                    <a:lstStyle/>
                    <a:p>
                      <a:pPr lvl="0" algn="ctr">
                        <a:buNone/>
                      </a:pPr>
                      <a:r>
                        <a:rPr lang="en-GB" sz="1600" u="none" strike="noStrike" noProof="0" err="1">
                          <a:solidFill>
                            <a:srgbClr val="C5FFF8"/>
                          </a:solidFill>
                        </a:rPr>
                        <a:t>Atliq</a:t>
                      </a:r>
                      <a:r>
                        <a:rPr lang="en-GB" sz="1600" u="none" strike="noStrike" noProof="0" dirty="0">
                          <a:solidFill>
                            <a:srgbClr val="C5FFF8"/>
                          </a:solidFill>
                        </a:rPr>
                        <a:t> waterproof Immersion Rod </a:t>
                      </a:r>
                      <a:endParaRPr lang="en-US" sz="1600">
                        <a:solidFill>
                          <a:srgbClr val="C5FFF8"/>
                        </a:solidFill>
                      </a:endParaRPr>
                    </a:p>
                  </a:txBody>
                  <a:tcPr marL="102269" marR="102269" marT="51135" marB="51135" anchor="ctr"/>
                </a:tc>
                <a:tc>
                  <a:txBody>
                    <a:bodyPr/>
                    <a:lstStyle/>
                    <a:p>
                      <a:pPr lvl="0" algn="ctr">
                        <a:buNone/>
                      </a:pPr>
                      <a:r>
                        <a:rPr lang="en-GB" sz="1600" u="none" strike="noStrike" noProof="0" dirty="0">
                          <a:solidFill>
                            <a:srgbClr val="C5FFF8"/>
                          </a:solidFill>
                        </a:rPr>
                        <a:t>1020 </a:t>
                      </a:r>
                      <a:endParaRPr lang="en-US" sz="1600">
                        <a:solidFill>
                          <a:srgbClr val="C5FFF8"/>
                        </a:solidFill>
                      </a:endParaRPr>
                    </a:p>
                  </a:txBody>
                  <a:tcPr marL="102269" marR="102269" marT="51135" marB="51135" anchor="ctr"/>
                </a:tc>
                <a:tc>
                  <a:txBody>
                    <a:bodyPr/>
                    <a:lstStyle/>
                    <a:p>
                      <a:pPr lvl="0" algn="ctr">
                        <a:buNone/>
                      </a:pPr>
                      <a:r>
                        <a:rPr lang="en-GB" sz="1600" u="none" strike="noStrike" noProof="0" dirty="0">
                          <a:solidFill>
                            <a:srgbClr val="C5FFF8"/>
                          </a:solidFill>
                        </a:rPr>
                        <a:t>BOGOF </a:t>
                      </a:r>
                      <a:endParaRPr lang="en-US" sz="1600">
                        <a:solidFill>
                          <a:srgbClr val="C5FFF8"/>
                        </a:solidFill>
                      </a:endParaRPr>
                    </a:p>
                  </a:txBody>
                  <a:tcPr marL="102269" marR="102269" marT="51135" marB="51135" anchor="ctr"/>
                </a:tc>
                <a:extLst>
                  <a:ext uri="{0D108BD9-81ED-4DB2-BD59-A6C34878D82A}">
                    <a16:rowId xmlns:a16="http://schemas.microsoft.com/office/drawing/2014/main" val="1126839738"/>
                  </a:ext>
                </a:extLst>
              </a:tr>
            </a:tbl>
          </a:graphicData>
        </a:graphic>
      </p:graphicFrame>
      <p:sp>
        <p:nvSpPr>
          <p:cNvPr id="9" name="Rectangle 8">
            <a:extLst>
              <a:ext uri="{FF2B5EF4-FFF2-40B4-BE49-F238E27FC236}">
                <a16:creationId xmlns:a16="http://schemas.microsoft.com/office/drawing/2014/main" id="{ABB1E66B-274C-B780-D097-A724D2C4F5F4}"/>
              </a:ext>
            </a:extLst>
          </p:cNvPr>
          <p:cNvSpPr/>
          <p:nvPr/>
        </p:nvSpPr>
        <p:spPr>
          <a:xfrm>
            <a:off x="6645744" y="2374347"/>
            <a:ext cx="45719" cy="1347303"/>
          </a:xfrm>
          <a:prstGeom prst="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logo for a company&#10;&#10;Description automatically generated">
            <a:extLst>
              <a:ext uri="{FF2B5EF4-FFF2-40B4-BE49-F238E27FC236}">
                <a16:creationId xmlns:a16="http://schemas.microsoft.com/office/drawing/2014/main" id="{A1808D60-0D23-9541-99F6-A9CBF10565EC}"/>
              </a:ext>
            </a:extLst>
          </p:cNvPr>
          <p:cNvPicPr>
            <a:picLocks noChangeAspect="1"/>
          </p:cNvPicPr>
          <p:nvPr/>
        </p:nvPicPr>
        <p:blipFill>
          <a:blip r:embed="rId2"/>
          <a:stretch>
            <a:fillRect/>
          </a:stretch>
        </p:blipFill>
        <p:spPr>
          <a:xfrm>
            <a:off x="15951" y="41845"/>
            <a:ext cx="855864" cy="870660"/>
          </a:xfrm>
          <a:prstGeom prst="rect">
            <a:avLst/>
          </a:prstGeom>
        </p:spPr>
      </p:pic>
    </p:spTree>
    <p:extLst>
      <p:ext uri="{BB962C8B-B14F-4D97-AF65-F5344CB8AC3E}">
        <p14:creationId xmlns:p14="http://schemas.microsoft.com/office/powerpoint/2010/main" val="42834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9F20AE-E908-E559-4824-FC71BBD6B36A}"/>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3200" dirty="0">
                <a:solidFill>
                  <a:srgbClr val="96EFFF"/>
                </a:solidFill>
                <a:latin typeface="Comic Sans MS"/>
              </a:rPr>
              <a:t>Business Request 2</a:t>
            </a:r>
          </a:p>
        </p:txBody>
      </p:sp>
      <p:sp>
        <p:nvSpPr>
          <p:cNvPr id="1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F1D64A-9F19-CAB1-7F9E-9905D00E6D20}"/>
              </a:ext>
            </a:extLst>
          </p:cNvPr>
          <p:cNvSpPr txBox="1"/>
          <p:nvPr/>
        </p:nvSpPr>
        <p:spPr>
          <a:xfrm>
            <a:off x="5541263" y="457200"/>
            <a:ext cx="6007608" cy="19293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200" dirty="0">
                <a:solidFill>
                  <a:srgbClr val="C5FFF8"/>
                </a:solidFill>
              </a:rPr>
              <a:t>This is the order in which cities with highest store presence.</a:t>
            </a:r>
            <a:endParaRPr lang="en-US"/>
          </a:p>
        </p:txBody>
      </p:sp>
      <p:pic>
        <p:nvPicPr>
          <p:cNvPr id="9" name="Picture 8" descr="A colorful squares with white text&#10;&#10;Description automatically generated">
            <a:extLst>
              <a:ext uri="{FF2B5EF4-FFF2-40B4-BE49-F238E27FC236}">
                <a16:creationId xmlns:a16="http://schemas.microsoft.com/office/drawing/2014/main" id="{9038FED7-A4FB-300D-E7B7-01CC84E31365}"/>
              </a:ext>
            </a:extLst>
          </p:cNvPr>
          <p:cNvPicPr>
            <a:picLocks noChangeAspect="1"/>
          </p:cNvPicPr>
          <p:nvPr/>
        </p:nvPicPr>
        <p:blipFill>
          <a:blip r:embed="rId2"/>
          <a:stretch>
            <a:fillRect/>
          </a:stretch>
        </p:blipFill>
        <p:spPr>
          <a:xfrm>
            <a:off x="466344" y="3103421"/>
            <a:ext cx="5468112" cy="2611022"/>
          </a:xfrm>
          <a:prstGeom prst="rect">
            <a:avLst/>
          </a:prstGeom>
        </p:spPr>
      </p:pic>
      <p:sp>
        <p:nvSpPr>
          <p:cNvPr id="11" name="Rectangle 10">
            <a:extLst>
              <a:ext uri="{FF2B5EF4-FFF2-40B4-BE49-F238E27FC236}">
                <a16:creationId xmlns:a16="http://schemas.microsoft.com/office/drawing/2014/main" id="{28E6D01A-85E3-3BEC-DEF3-8BB9C73658DB}"/>
              </a:ext>
            </a:extLst>
          </p:cNvPr>
          <p:cNvSpPr/>
          <p:nvPr/>
        </p:nvSpPr>
        <p:spPr>
          <a:xfrm rot="5400000">
            <a:off x="1069484" y="563269"/>
            <a:ext cx="45719" cy="739912"/>
          </a:xfrm>
          <a:prstGeom prst="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Content Placeholder 4">
            <a:extLst>
              <a:ext uri="{FF2B5EF4-FFF2-40B4-BE49-F238E27FC236}">
                <a16:creationId xmlns:a16="http://schemas.microsoft.com/office/drawing/2014/main" id="{59A4345C-D7CB-C945-2F1A-050EB9AD29E7}"/>
              </a:ext>
            </a:extLst>
          </p:cNvPr>
          <p:cNvGraphicFramePr>
            <a:graphicFrameLocks noGrp="1"/>
          </p:cNvGraphicFramePr>
          <p:nvPr>
            <p:ph idx="1"/>
            <p:extLst>
              <p:ext uri="{D42A27DB-BD31-4B8C-83A1-F6EECF244321}">
                <p14:modId xmlns:p14="http://schemas.microsoft.com/office/powerpoint/2010/main" val="110563045"/>
              </p:ext>
            </p:extLst>
          </p:nvPr>
        </p:nvGraphicFramePr>
        <p:xfrm>
          <a:off x="6788087" y="2569464"/>
          <a:ext cx="4400930" cy="3678939"/>
        </p:xfrm>
        <a:graphic>
          <a:graphicData uri="http://schemas.openxmlformats.org/drawingml/2006/table">
            <a:tbl>
              <a:tblPr firstRow="1" bandRow="1">
                <a:tableStyleId>{3B4B98B0-60AC-42C2-AFA5-B58CD77FA1E5}</a:tableStyleId>
              </a:tblPr>
              <a:tblGrid>
                <a:gridCol w="1983135">
                  <a:extLst>
                    <a:ext uri="{9D8B030D-6E8A-4147-A177-3AD203B41FA5}">
                      <a16:colId xmlns:a16="http://schemas.microsoft.com/office/drawing/2014/main" val="2546974674"/>
                    </a:ext>
                  </a:extLst>
                </a:gridCol>
                <a:gridCol w="2417795">
                  <a:extLst>
                    <a:ext uri="{9D8B030D-6E8A-4147-A177-3AD203B41FA5}">
                      <a16:colId xmlns:a16="http://schemas.microsoft.com/office/drawing/2014/main" val="3730291978"/>
                    </a:ext>
                  </a:extLst>
                </a:gridCol>
              </a:tblGrid>
              <a:tr h="334449">
                <a:tc>
                  <a:txBody>
                    <a:bodyPr/>
                    <a:lstStyle/>
                    <a:p>
                      <a:pPr algn="ctr"/>
                      <a:r>
                        <a:rPr lang="en-GB" sz="1600" dirty="0">
                          <a:solidFill>
                            <a:srgbClr val="C5FFF8"/>
                          </a:solidFill>
                          <a:effectLst/>
                        </a:rPr>
                        <a:t>city</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Number of Stores</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1070703151"/>
                  </a:ext>
                </a:extLst>
              </a:tr>
              <a:tr h="334449">
                <a:tc>
                  <a:txBody>
                    <a:bodyPr/>
                    <a:lstStyle/>
                    <a:p>
                      <a:pPr algn="ctr"/>
                      <a:r>
                        <a:rPr lang="en-GB" sz="1600" dirty="0">
                          <a:solidFill>
                            <a:srgbClr val="C5FFF8"/>
                          </a:solidFill>
                          <a:effectLst/>
                        </a:rPr>
                        <a:t>Bengaluru</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10</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882971205"/>
                  </a:ext>
                </a:extLst>
              </a:tr>
              <a:tr h="334449">
                <a:tc>
                  <a:txBody>
                    <a:bodyPr/>
                    <a:lstStyle/>
                    <a:p>
                      <a:pPr algn="ctr"/>
                      <a:r>
                        <a:rPr lang="en-GB" sz="1600" dirty="0">
                          <a:solidFill>
                            <a:srgbClr val="C5FFF8"/>
                          </a:solidFill>
                          <a:effectLst/>
                        </a:rPr>
                        <a:t>Chennai</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8</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2973133572"/>
                  </a:ext>
                </a:extLst>
              </a:tr>
              <a:tr h="334449">
                <a:tc>
                  <a:txBody>
                    <a:bodyPr/>
                    <a:lstStyle/>
                    <a:p>
                      <a:pPr algn="ctr"/>
                      <a:r>
                        <a:rPr lang="en-GB" sz="1600" dirty="0">
                          <a:solidFill>
                            <a:srgbClr val="C5FFF8"/>
                          </a:solidFill>
                          <a:effectLst/>
                        </a:rPr>
                        <a:t>Hyderabad</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7</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2719509739"/>
                  </a:ext>
                </a:extLst>
              </a:tr>
              <a:tr h="334449">
                <a:tc>
                  <a:txBody>
                    <a:bodyPr/>
                    <a:lstStyle/>
                    <a:p>
                      <a:pPr algn="ctr"/>
                      <a:r>
                        <a:rPr lang="en-GB" sz="1600" dirty="0">
                          <a:solidFill>
                            <a:srgbClr val="C5FFF8"/>
                          </a:solidFill>
                          <a:effectLst/>
                        </a:rPr>
                        <a:t>Visakhapatnam</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5</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2405512303"/>
                  </a:ext>
                </a:extLst>
              </a:tr>
              <a:tr h="334449">
                <a:tc>
                  <a:txBody>
                    <a:bodyPr/>
                    <a:lstStyle/>
                    <a:p>
                      <a:pPr algn="ctr"/>
                      <a:r>
                        <a:rPr lang="en-GB" sz="1600" dirty="0">
                          <a:solidFill>
                            <a:srgbClr val="C5FFF8"/>
                          </a:solidFill>
                          <a:effectLst/>
                        </a:rPr>
                        <a:t>Coimbatore</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5</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1126764607"/>
                  </a:ext>
                </a:extLst>
              </a:tr>
              <a:tr h="334449">
                <a:tc>
                  <a:txBody>
                    <a:bodyPr/>
                    <a:lstStyle/>
                    <a:p>
                      <a:pPr algn="ctr"/>
                      <a:r>
                        <a:rPr lang="en-GB" sz="1600" dirty="0">
                          <a:solidFill>
                            <a:srgbClr val="C5FFF8"/>
                          </a:solidFill>
                          <a:effectLst/>
                        </a:rPr>
                        <a:t>Madurai</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4</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3575296800"/>
                  </a:ext>
                </a:extLst>
              </a:tr>
              <a:tr h="334449">
                <a:tc>
                  <a:txBody>
                    <a:bodyPr/>
                    <a:lstStyle/>
                    <a:p>
                      <a:pPr algn="ctr"/>
                      <a:r>
                        <a:rPr lang="en-GB" sz="1600" dirty="0">
                          <a:solidFill>
                            <a:srgbClr val="C5FFF8"/>
                          </a:solidFill>
                          <a:effectLst/>
                        </a:rPr>
                        <a:t>Mysuru</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4</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2997281648"/>
                  </a:ext>
                </a:extLst>
              </a:tr>
              <a:tr h="334449">
                <a:tc>
                  <a:txBody>
                    <a:bodyPr/>
                    <a:lstStyle/>
                    <a:p>
                      <a:pPr algn="ctr"/>
                      <a:r>
                        <a:rPr lang="en-GB" sz="1600" dirty="0">
                          <a:solidFill>
                            <a:srgbClr val="C5FFF8"/>
                          </a:solidFill>
                          <a:effectLst/>
                        </a:rPr>
                        <a:t>Mangalore</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3</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1819994646"/>
                  </a:ext>
                </a:extLst>
              </a:tr>
              <a:tr h="334449">
                <a:tc>
                  <a:txBody>
                    <a:bodyPr/>
                    <a:lstStyle/>
                    <a:p>
                      <a:pPr algn="ctr"/>
                      <a:r>
                        <a:rPr lang="en-GB" sz="1600" dirty="0">
                          <a:solidFill>
                            <a:srgbClr val="C5FFF8"/>
                          </a:solidFill>
                          <a:effectLst/>
                        </a:rPr>
                        <a:t>Trivandrum</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2</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39251114"/>
                  </a:ext>
                </a:extLst>
              </a:tr>
              <a:tr h="334449">
                <a:tc>
                  <a:txBody>
                    <a:bodyPr/>
                    <a:lstStyle/>
                    <a:p>
                      <a:pPr algn="ctr"/>
                      <a:r>
                        <a:rPr lang="en-GB" sz="1600" dirty="0">
                          <a:solidFill>
                            <a:srgbClr val="C5FFF8"/>
                          </a:solidFill>
                          <a:effectLst/>
                        </a:rPr>
                        <a:t>Vijayawada</a:t>
                      </a:r>
                      <a:endParaRPr lang="en-GB" sz="1600">
                        <a:solidFill>
                          <a:srgbClr val="C5FFF8"/>
                        </a:solidFill>
                        <a:effectLst/>
                      </a:endParaRPr>
                    </a:p>
                  </a:txBody>
                  <a:tcPr marL="32918" marR="32918" marT="32918" marB="32918" anchor="ctr"/>
                </a:tc>
                <a:tc>
                  <a:txBody>
                    <a:bodyPr/>
                    <a:lstStyle/>
                    <a:p>
                      <a:pPr algn="ctr"/>
                      <a:r>
                        <a:rPr lang="en-GB" sz="1600" dirty="0">
                          <a:solidFill>
                            <a:srgbClr val="C5FFF8"/>
                          </a:solidFill>
                          <a:effectLst/>
                        </a:rPr>
                        <a:t>2</a:t>
                      </a:r>
                      <a:endParaRPr lang="en-GB" sz="1600">
                        <a:solidFill>
                          <a:srgbClr val="C5FFF8"/>
                        </a:solidFill>
                        <a:effectLst/>
                      </a:endParaRPr>
                    </a:p>
                  </a:txBody>
                  <a:tcPr marL="32918" marR="32918" marT="32918" marB="32918" anchor="ctr"/>
                </a:tc>
                <a:extLst>
                  <a:ext uri="{0D108BD9-81ED-4DB2-BD59-A6C34878D82A}">
                    <a16:rowId xmlns:a16="http://schemas.microsoft.com/office/drawing/2014/main" val="153755685"/>
                  </a:ext>
                </a:extLst>
              </a:tr>
            </a:tbl>
          </a:graphicData>
        </a:graphic>
      </p:graphicFrame>
      <p:pic>
        <p:nvPicPr>
          <p:cNvPr id="14" name="Picture 13" descr="A logo for a company&#10;&#10;Description automatically generated">
            <a:extLst>
              <a:ext uri="{FF2B5EF4-FFF2-40B4-BE49-F238E27FC236}">
                <a16:creationId xmlns:a16="http://schemas.microsoft.com/office/drawing/2014/main" id="{EB37BECC-537F-CCC9-7E72-5669574F50C4}"/>
              </a:ext>
            </a:extLst>
          </p:cNvPr>
          <p:cNvPicPr>
            <a:picLocks noChangeAspect="1"/>
          </p:cNvPicPr>
          <p:nvPr/>
        </p:nvPicPr>
        <p:blipFill>
          <a:blip r:embed="rId3"/>
          <a:stretch>
            <a:fillRect/>
          </a:stretch>
        </p:blipFill>
        <p:spPr>
          <a:xfrm>
            <a:off x="8553" y="4855"/>
            <a:ext cx="796680" cy="789282"/>
          </a:xfrm>
          <a:prstGeom prst="rect">
            <a:avLst/>
          </a:prstGeom>
        </p:spPr>
      </p:pic>
    </p:spTree>
    <p:extLst>
      <p:ext uri="{BB962C8B-B14F-4D97-AF65-F5344CB8AC3E}">
        <p14:creationId xmlns:p14="http://schemas.microsoft.com/office/powerpoint/2010/main" val="96209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627AEA-D45E-49BF-E477-6B1715E38B48}"/>
              </a:ext>
            </a:extLst>
          </p:cNvPr>
          <p:cNvSpPr>
            <a:spLocks noGrp="1"/>
          </p:cNvSpPr>
          <p:nvPr>
            <p:ph type="title"/>
          </p:nvPr>
        </p:nvSpPr>
        <p:spPr>
          <a:xfrm>
            <a:off x="885908" y="4329321"/>
            <a:ext cx="3823252" cy="1645920"/>
          </a:xfrm>
        </p:spPr>
        <p:txBody>
          <a:bodyPr vert="horz" lIns="91440" tIns="45720" rIns="91440" bIns="45720" rtlCol="0" anchor="ctr">
            <a:normAutofit/>
          </a:bodyPr>
          <a:lstStyle/>
          <a:p>
            <a:r>
              <a:rPr lang="en-US" sz="3200" dirty="0">
                <a:solidFill>
                  <a:srgbClr val="96EFFF"/>
                </a:solidFill>
                <a:latin typeface="Comic Sans MS"/>
              </a:rPr>
              <a:t>Business Request 3</a:t>
            </a:r>
          </a:p>
        </p:txBody>
      </p:sp>
      <p:pic>
        <p:nvPicPr>
          <p:cNvPr id="7" name="Picture 6" descr="A blue circle with white text&#10;&#10;Description automatically generated">
            <a:extLst>
              <a:ext uri="{FF2B5EF4-FFF2-40B4-BE49-F238E27FC236}">
                <a16:creationId xmlns:a16="http://schemas.microsoft.com/office/drawing/2014/main" id="{15D75115-1ABE-3F3A-323E-531E55D55EBE}"/>
              </a:ext>
            </a:extLst>
          </p:cNvPr>
          <p:cNvPicPr>
            <a:picLocks noChangeAspect="1"/>
          </p:cNvPicPr>
          <p:nvPr/>
        </p:nvPicPr>
        <p:blipFill>
          <a:blip r:embed="rId2"/>
          <a:stretch>
            <a:fillRect/>
          </a:stretch>
        </p:blipFill>
        <p:spPr>
          <a:xfrm>
            <a:off x="557783" y="971518"/>
            <a:ext cx="5486400" cy="2619754"/>
          </a:xfrm>
          <a:prstGeom prst="rect">
            <a:avLst/>
          </a:prstGeom>
        </p:spPr>
      </p:pic>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1E6E0CB-21C9-6D8E-C4FF-3F56A2E3FBD2}"/>
              </a:ext>
            </a:extLst>
          </p:cNvPr>
          <p:cNvSpPr txBox="1"/>
          <p:nvPr/>
        </p:nvSpPr>
        <p:spPr>
          <a:xfrm>
            <a:off x="5250106" y="4329321"/>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dirty="0">
                <a:solidFill>
                  <a:srgbClr val="C5FFF8"/>
                </a:solidFill>
              </a:rPr>
              <a:t>Financial Impact of both the promotions are shown with a table and a chart.</a:t>
            </a:r>
            <a:endParaRPr lang="en-US" dirty="0">
              <a:solidFill>
                <a:srgbClr val="C5FFF8"/>
              </a:solidFill>
              <a:cs typeface="Calibri"/>
            </a:endParaRPr>
          </a:p>
        </p:txBody>
      </p:sp>
      <p:graphicFrame>
        <p:nvGraphicFramePr>
          <p:cNvPr id="5" name="Content Placeholder 4">
            <a:extLst>
              <a:ext uri="{FF2B5EF4-FFF2-40B4-BE49-F238E27FC236}">
                <a16:creationId xmlns:a16="http://schemas.microsoft.com/office/drawing/2014/main" id="{1C8EDF2B-1F67-878F-5552-0FB8F0D10B44}"/>
              </a:ext>
            </a:extLst>
          </p:cNvPr>
          <p:cNvGraphicFramePr>
            <a:graphicFrameLocks noGrp="1"/>
          </p:cNvGraphicFramePr>
          <p:nvPr>
            <p:ph idx="1"/>
            <p:extLst>
              <p:ext uri="{D42A27DB-BD31-4B8C-83A1-F6EECF244321}">
                <p14:modId xmlns:p14="http://schemas.microsoft.com/office/powerpoint/2010/main" val="3911107390"/>
              </p:ext>
            </p:extLst>
          </p:nvPr>
        </p:nvGraphicFramePr>
        <p:xfrm>
          <a:off x="6191489" y="1204831"/>
          <a:ext cx="5522977" cy="2380549"/>
        </p:xfrm>
        <a:graphic>
          <a:graphicData uri="http://schemas.openxmlformats.org/drawingml/2006/table">
            <a:tbl>
              <a:tblPr firstRow="1" bandRow="1">
                <a:tableStyleId>{5FD0F851-EC5A-4D38-B0AD-8093EC10F338}</a:tableStyleId>
              </a:tblPr>
              <a:tblGrid>
                <a:gridCol w="1447724">
                  <a:extLst>
                    <a:ext uri="{9D8B030D-6E8A-4147-A177-3AD203B41FA5}">
                      <a16:colId xmlns:a16="http://schemas.microsoft.com/office/drawing/2014/main" val="3290462142"/>
                    </a:ext>
                  </a:extLst>
                </a:gridCol>
                <a:gridCol w="1991083">
                  <a:extLst>
                    <a:ext uri="{9D8B030D-6E8A-4147-A177-3AD203B41FA5}">
                      <a16:colId xmlns:a16="http://schemas.microsoft.com/office/drawing/2014/main" val="1393181327"/>
                    </a:ext>
                  </a:extLst>
                </a:gridCol>
                <a:gridCol w="2084170">
                  <a:extLst>
                    <a:ext uri="{9D8B030D-6E8A-4147-A177-3AD203B41FA5}">
                      <a16:colId xmlns:a16="http://schemas.microsoft.com/office/drawing/2014/main" val="64312682"/>
                    </a:ext>
                  </a:extLst>
                </a:gridCol>
              </a:tblGrid>
              <a:tr h="1001335">
                <a:tc>
                  <a:txBody>
                    <a:bodyPr/>
                    <a:lstStyle/>
                    <a:p>
                      <a:pPr algn="ctr"/>
                      <a:r>
                        <a:rPr lang="en-GB" sz="1800" cap="none" spc="0" dirty="0">
                          <a:solidFill>
                            <a:srgbClr val="C5FFF8"/>
                          </a:solidFill>
                          <a:effectLst/>
                          <a:latin typeface="Comic Sans MS"/>
                        </a:rPr>
                        <a:t>Campaign name</a:t>
                      </a:r>
                    </a:p>
                  </a:txBody>
                  <a:tcPr marL="0" marR="96472" marT="38588" marB="289414" anchor="ctr"/>
                </a:tc>
                <a:tc>
                  <a:txBody>
                    <a:bodyPr/>
                    <a:lstStyle/>
                    <a:p>
                      <a:pPr algn="ctr"/>
                      <a:r>
                        <a:rPr lang="en-GB" sz="1800" cap="none" spc="0" dirty="0">
                          <a:solidFill>
                            <a:srgbClr val="C5FFF8"/>
                          </a:solidFill>
                          <a:effectLst/>
                          <a:latin typeface="Comic Sans MS"/>
                        </a:rPr>
                        <a:t>Revenue before promo</a:t>
                      </a:r>
                    </a:p>
                  </a:txBody>
                  <a:tcPr marL="0" marR="96472" marT="38588" marB="289414" anchor="ctr"/>
                </a:tc>
                <a:tc>
                  <a:txBody>
                    <a:bodyPr/>
                    <a:lstStyle/>
                    <a:p>
                      <a:pPr algn="ctr"/>
                      <a:r>
                        <a:rPr lang="en-GB" sz="1800" cap="none" spc="0" dirty="0">
                          <a:solidFill>
                            <a:srgbClr val="C5FFF8"/>
                          </a:solidFill>
                          <a:effectLst/>
                          <a:latin typeface="Comic Sans MS"/>
                        </a:rPr>
                        <a:t>Revenue after promo</a:t>
                      </a:r>
                    </a:p>
                  </a:txBody>
                  <a:tcPr marL="0" marR="96472" marT="38588" marB="289414" anchor="ctr"/>
                </a:tc>
                <a:extLst>
                  <a:ext uri="{0D108BD9-81ED-4DB2-BD59-A6C34878D82A}">
                    <a16:rowId xmlns:a16="http://schemas.microsoft.com/office/drawing/2014/main" val="1286804689"/>
                  </a:ext>
                </a:extLst>
              </a:tr>
              <a:tr h="689607">
                <a:tc>
                  <a:txBody>
                    <a:bodyPr/>
                    <a:lstStyle/>
                    <a:p>
                      <a:pPr algn="ctr"/>
                      <a:r>
                        <a:rPr lang="en-GB" sz="1800" cap="none" spc="0" dirty="0">
                          <a:solidFill>
                            <a:srgbClr val="C5FFF8"/>
                          </a:solidFill>
                          <a:effectLst/>
                          <a:latin typeface="Comic Sans MS"/>
                        </a:rPr>
                        <a:t>Sankranti</a:t>
                      </a:r>
                    </a:p>
                  </a:txBody>
                  <a:tcPr marL="0" marR="96472" marT="38588" marB="289414" anchor="ctr"/>
                </a:tc>
                <a:tc>
                  <a:txBody>
                    <a:bodyPr/>
                    <a:lstStyle/>
                    <a:p>
                      <a:pPr algn="ctr"/>
                      <a:r>
                        <a:rPr lang="en-GB" sz="1800" cap="none" spc="0" dirty="0">
                          <a:solidFill>
                            <a:srgbClr val="C5FFF8"/>
                          </a:solidFill>
                          <a:effectLst/>
                          <a:latin typeface="Comic Sans MS"/>
                        </a:rPr>
                        <a:t>58,127,429</a:t>
                      </a:r>
                    </a:p>
                  </a:txBody>
                  <a:tcPr marL="0" marR="96472" marT="38588" marB="289414" anchor="ctr"/>
                </a:tc>
                <a:tc>
                  <a:txBody>
                    <a:bodyPr/>
                    <a:lstStyle/>
                    <a:p>
                      <a:pPr algn="ctr"/>
                      <a:r>
                        <a:rPr lang="en-GB" sz="1800" cap="none" spc="0" dirty="0">
                          <a:solidFill>
                            <a:srgbClr val="C5FFF8"/>
                          </a:solidFill>
                          <a:effectLst/>
                          <a:latin typeface="Comic Sans MS"/>
                        </a:rPr>
                        <a:t>140,403,941</a:t>
                      </a:r>
                    </a:p>
                  </a:txBody>
                  <a:tcPr marL="0" marR="96472" marT="38588" marB="289414" anchor="ctr"/>
                </a:tc>
                <a:extLst>
                  <a:ext uri="{0D108BD9-81ED-4DB2-BD59-A6C34878D82A}">
                    <a16:rowId xmlns:a16="http://schemas.microsoft.com/office/drawing/2014/main" val="2864380133"/>
                  </a:ext>
                </a:extLst>
              </a:tr>
              <a:tr h="689607">
                <a:tc>
                  <a:txBody>
                    <a:bodyPr/>
                    <a:lstStyle/>
                    <a:p>
                      <a:pPr algn="ctr"/>
                      <a:r>
                        <a:rPr lang="en-GB" sz="1800" cap="none" spc="0" dirty="0">
                          <a:solidFill>
                            <a:srgbClr val="C5FFF8"/>
                          </a:solidFill>
                          <a:effectLst/>
                          <a:latin typeface="Comic Sans MS"/>
                        </a:rPr>
                        <a:t>Diwali</a:t>
                      </a:r>
                    </a:p>
                  </a:txBody>
                  <a:tcPr marL="0" marR="96472" marT="38588" marB="289414" anchor="ctr"/>
                </a:tc>
                <a:tc>
                  <a:txBody>
                    <a:bodyPr/>
                    <a:lstStyle/>
                    <a:p>
                      <a:pPr algn="ctr"/>
                      <a:r>
                        <a:rPr lang="en-GB" sz="1800" cap="none" spc="0" dirty="0">
                          <a:solidFill>
                            <a:srgbClr val="C5FFF8"/>
                          </a:solidFill>
                          <a:effectLst/>
                          <a:latin typeface="Comic Sans MS"/>
                        </a:rPr>
                        <a:t>82,573,759</a:t>
                      </a:r>
                    </a:p>
                  </a:txBody>
                  <a:tcPr marL="0" marR="96472" marT="38588" marB="289414" anchor="ctr"/>
                </a:tc>
                <a:tc>
                  <a:txBody>
                    <a:bodyPr/>
                    <a:lstStyle/>
                    <a:p>
                      <a:pPr algn="ctr"/>
                      <a:r>
                        <a:rPr lang="en-GB" sz="1800" cap="none" spc="0" dirty="0">
                          <a:solidFill>
                            <a:srgbClr val="C5FFF8"/>
                          </a:solidFill>
                          <a:effectLst/>
                          <a:latin typeface="Comic Sans MS"/>
                        </a:rPr>
                        <a:t>207,456,209</a:t>
                      </a:r>
                    </a:p>
                  </a:txBody>
                  <a:tcPr marL="0" marR="96472" marT="38588" marB="289414" anchor="ctr"/>
                </a:tc>
                <a:extLst>
                  <a:ext uri="{0D108BD9-81ED-4DB2-BD59-A6C34878D82A}">
                    <a16:rowId xmlns:a16="http://schemas.microsoft.com/office/drawing/2014/main" val="3493395130"/>
                  </a:ext>
                </a:extLst>
              </a:tr>
            </a:tbl>
          </a:graphicData>
        </a:graphic>
      </p:graphicFrame>
      <p:pic>
        <p:nvPicPr>
          <p:cNvPr id="12" name="Picture 11" descr="A logo for a company&#10;&#10;Description automatically generated">
            <a:extLst>
              <a:ext uri="{FF2B5EF4-FFF2-40B4-BE49-F238E27FC236}">
                <a16:creationId xmlns:a16="http://schemas.microsoft.com/office/drawing/2014/main" id="{FEED5A32-A037-2B2F-C429-D81F70E262FF}"/>
              </a:ext>
            </a:extLst>
          </p:cNvPr>
          <p:cNvPicPr>
            <a:picLocks noChangeAspect="1"/>
          </p:cNvPicPr>
          <p:nvPr/>
        </p:nvPicPr>
        <p:blipFill>
          <a:blip r:embed="rId3"/>
          <a:stretch>
            <a:fillRect/>
          </a:stretch>
        </p:blipFill>
        <p:spPr>
          <a:xfrm>
            <a:off x="8553" y="4855"/>
            <a:ext cx="796680" cy="789282"/>
          </a:xfrm>
          <a:prstGeom prst="rect">
            <a:avLst/>
          </a:prstGeom>
        </p:spPr>
      </p:pic>
    </p:spTree>
    <p:extLst>
      <p:ext uri="{BB962C8B-B14F-4D97-AF65-F5344CB8AC3E}">
        <p14:creationId xmlns:p14="http://schemas.microsoft.com/office/powerpoint/2010/main" val="71227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6E11C8-DE47-D600-3FC6-DEBD43D70793}"/>
              </a:ext>
            </a:extLst>
          </p:cNvPr>
          <p:cNvSpPr>
            <a:spLocks noGrp="1"/>
          </p:cNvSpPr>
          <p:nvPr>
            <p:ph type="title"/>
          </p:nvPr>
        </p:nvSpPr>
        <p:spPr>
          <a:xfrm>
            <a:off x="752414" y="523461"/>
            <a:ext cx="4343400" cy="1929384"/>
          </a:xfrm>
        </p:spPr>
        <p:txBody>
          <a:bodyPr vert="horz" lIns="91440" tIns="45720" rIns="91440" bIns="45720" rtlCol="0" anchor="ctr">
            <a:normAutofit/>
          </a:bodyPr>
          <a:lstStyle/>
          <a:p>
            <a:r>
              <a:rPr lang="en-US" sz="3200" dirty="0">
                <a:solidFill>
                  <a:srgbClr val="96EFFF"/>
                </a:solidFill>
                <a:latin typeface="Comic Sans MS"/>
              </a:rPr>
              <a:t>Business Request 4</a:t>
            </a:r>
          </a:p>
        </p:txBody>
      </p:sp>
      <p:sp>
        <p:nvSpPr>
          <p:cNvPr id="2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65E3C54-DBF6-E452-70AC-A394C7E24C4B}"/>
              </a:ext>
            </a:extLst>
          </p:cNvPr>
          <p:cNvSpPr txBox="1"/>
          <p:nvPr/>
        </p:nvSpPr>
        <p:spPr>
          <a:xfrm>
            <a:off x="5541263" y="457200"/>
            <a:ext cx="6007608" cy="19293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dirty="0">
                <a:solidFill>
                  <a:srgbClr val="C5FFF8"/>
                </a:solidFill>
                <a:latin typeface="Comic Sans MS"/>
              </a:rPr>
              <a:t>Category wise success and impact of the promotion is showed in the graph as well as the table. </a:t>
            </a:r>
          </a:p>
          <a:p>
            <a:pPr>
              <a:lnSpc>
                <a:spcPct val="90000"/>
              </a:lnSpc>
              <a:spcAft>
                <a:spcPts val="600"/>
              </a:spcAft>
            </a:pPr>
            <a:endParaRPr lang="en-US" dirty="0">
              <a:solidFill>
                <a:srgbClr val="C5FFF8"/>
              </a:solidFill>
              <a:latin typeface="Comic Sans MS"/>
              <a:cs typeface="Calibri"/>
            </a:endParaRPr>
          </a:p>
          <a:p>
            <a:pPr>
              <a:lnSpc>
                <a:spcPct val="90000"/>
              </a:lnSpc>
              <a:spcAft>
                <a:spcPts val="600"/>
              </a:spcAft>
            </a:pPr>
            <a:r>
              <a:rPr lang="en-US" dirty="0">
                <a:solidFill>
                  <a:srgbClr val="C5FFF8"/>
                </a:solidFill>
                <a:latin typeface="Comic Sans MS"/>
                <a:cs typeface="Calibri"/>
              </a:rPr>
              <a:t>ISU% - Percentage difference between quantity sold before campaign and after campaign</a:t>
            </a:r>
          </a:p>
        </p:txBody>
      </p:sp>
      <p:pic>
        <p:nvPicPr>
          <p:cNvPr id="10" name="Picture 9">
            <a:extLst>
              <a:ext uri="{FF2B5EF4-FFF2-40B4-BE49-F238E27FC236}">
                <a16:creationId xmlns:a16="http://schemas.microsoft.com/office/drawing/2014/main" id="{42B76A72-BD2C-52DF-4941-924231A25412}"/>
              </a:ext>
            </a:extLst>
          </p:cNvPr>
          <p:cNvPicPr>
            <a:picLocks noChangeAspect="1"/>
          </p:cNvPicPr>
          <p:nvPr/>
        </p:nvPicPr>
        <p:blipFill>
          <a:blip r:embed="rId2"/>
          <a:stretch>
            <a:fillRect/>
          </a:stretch>
        </p:blipFill>
        <p:spPr>
          <a:xfrm>
            <a:off x="466344" y="3096023"/>
            <a:ext cx="5468112" cy="3239856"/>
          </a:xfrm>
          <a:prstGeom prst="rect">
            <a:avLst/>
          </a:prstGeom>
        </p:spPr>
      </p:pic>
      <p:sp>
        <p:nvSpPr>
          <p:cNvPr id="5" name="Rectangle 4">
            <a:extLst>
              <a:ext uri="{FF2B5EF4-FFF2-40B4-BE49-F238E27FC236}">
                <a16:creationId xmlns:a16="http://schemas.microsoft.com/office/drawing/2014/main" id="{2866641A-BE37-4AEB-6A3E-7C6343B1BC2C}"/>
              </a:ext>
            </a:extLst>
          </p:cNvPr>
          <p:cNvSpPr/>
          <p:nvPr/>
        </p:nvSpPr>
        <p:spPr>
          <a:xfrm rot="5400000">
            <a:off x="1306919" y="447313"/>
            <a:ext cx="45719" cy="739912"/>
          </a:xfrm>
          <a:prstGeom prst="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Content Placeholder 6">
            <a:extLst>
              <a:ext uri="{FF2B5EF4-FFF2-40B4-BE49-F238E27FC236}">
                <a16:creationId xmlns:a16="http://schemas.microsoft.com/office/drawing/2014/main" id="{B6E91DD7-2B0A-8AD3-C08E-EAFFB64BCAA0}"/>
              </a:ext>
            </a:extLst>
          </p:cNvPr>
          <p:cNvGraphicFramePr>
            <a:graphicFrameLocks noGrp="1"/>
          </p:cNvGraphicFramePr>
          <p:nvPr>
            <p:ph idx="1"/>
            <p:extLst>
              <p:ext uri="{D42A27DB-BD31-4B8C-83A1-F6EECF244321}">
                <p14:modId xmlns:p14="http://schemas.microsoft.com/office/powerpoint/2010/main" val="726577311"/>
              </p:ext>
            </p:extLst>
          </p:nvPr>
        </p:nvGraphicFramePr>
        <p:xfrm>
          <a:off x="6254496" y="3090356"/>
          <a:ext cx="5468114" cy="3276000"/>
        </p:xfrm>
        <a:graphic>
          <a:graphicData uri="http://schemas.openxmlformats.org/drawingml/2006/table">
            <a:tbl>
              <a:tblPr firstRow="1" bandRow="1">
                <a:tableStyleId>{5FD0F851-EC5A-4D38-B0AD-8093EC10F338}</a:tableStyleId>
              </a:tblPr>
              <a:tblGrid>
                <a:gridCol w="2341829">
                  <a:extLst>
                    <a:ext uri="{9D8B030D-6E8A-4147-A177-3AD203B41FA5}">
                      <a16:colId xmlns:a16="http://schemas.microsoft.com/office/drawing/2014/main" val="1616576688"/>
                    </a:ext>
                  </a:extLst>
                </a:gridCol>
                <a:gridCol w="1606403">
                  <a:extLst>
                    <a:ext uri="{9D8B030D-6E8A-4147-A177-3AD203B41FA5}">
                      <a16:colId xmlns:a16="http://schemas.microsoft.com/office/drawing/2014/main" val="4167206205"/>
                    </a:ext>
                  </a:extLst>
                </a:gridCol>
                <a:gridCol w="1519882">
                  <a:extLst>
                    <a:ext uri="{9D8B030D-6E8A-4147-A177-3AD203B41FA5}">
                      <a16:colId xmlns:a16="http://schemas.microsoft.com/office/drawing/2014/main" val="829566906"/>
                    </a:ext>
                  </a:extLst>
                </a:gridCol>
              </a:tblGrid>
              <a:tr h="546000">
                <a:tc>
                  <a:txBody>
                    <a:bodyPr/>
                    <a:lstStyle/>
                    <a:p>
                      <a:pPr algn="ctr"/>
                      <a:r>
                        <a:rPr lang="en-GB" sz="1800" dirty="0">
                          <a:solidFill>
                            <a:srgbClr val="C5FFF8"/>
                          </a:solidFill>
                          <a:effectLst/>
                          <a:latin typeface="Comic Sans MS"/>
                        </a:rPr>
                        <a:t>Category</a:t>
                      </a:r>
                    </a:p>
                  </a:txBody>
                  <a:tcPr marL="43260" marR="43260" marT="43260" marB="43260" anchor="ctr"/>
                </a:tc>
                <a:tc>
                  <a:txBody>
                    <a:bodyPr/>
                    <a:lstStyle/>
                    <a:p>
                      <a:pPr algn="ctr"/>
                      <a:r>
                        <a:rPr lang="en-GB" sz="1800" dirty="0">
                          <a:solidFill>
                            <a:srgbClr val="C5FFF8"/>
                          </a:solidFill>
                          <a:effectLst/>
                          <a:latin typeface="Comic Sans MS"/>
                        </a:rPr>
                        <a:t>ISU %</a:t>
                      </a:r>
                    </a:p>
                  </a:txBody>
                  <a:tcPr marL="43260" marR="43260" marT="43260" marB="43260" anchor="ctr"/>
                </a:tc>
                <a:tc>
                  <a:txBody>
                    <a:bodyPr/>
                    <a:lstStyle/>
                    <a:p>
                      <a:pPr algn="ctr"/>
                      <a:r>
                        <a:rPr lang="en-GB" sz="1800" dirty="0">
                          <a:solidFill>
                            <a:srgbClr val="C5FFF8"/>
                          </a:solidFill>
                          <a:effectLst/>
                          <a:latin typeface="Comic Sans MS"/>
                        </a:rPr>
                        <a:t>Rank order</a:t>
                      </a:r>
                    </a:p>
                  </a:txBody>
                  <a:tcPr marL="43260" marR="43260" marT="43260" marB="43260" anchor="ctr"/>
                </a:tc>
                <a:extLst>
                  <a:ext uri="{0D108BD9-81ED-4DB2-BD59-A6C34878D82A}">
                    <a16:rowId xmlns:a16="http://schemas.microsoft.com/office/drawing/2014/main" val="2022707724"/>
                  </a:ext>
                </a:extLst>
              </a:tr>
              <a:tr h="546000">
                <a:tc>
                  <a:txBody>
                    <a:bodyPr/>
                    <a:lstStyle/>
                    <a:p>
                      <a:pPr algn="ctr"/>
                      <a:r>
                        <a:rPr lang="en-GB" sz="1800" dirty="0">
                          <a:solidFill>
                            <a:srgbClr val="C5FFF8"/>
                          </a:solidFill>
                          <a:effectLst/>
                          <a:latin typeface="Comic Sans MS"/>
                        </a:rPr>
                        <a:t>Home Appliances</a:t>
                      </a:r>
                    </a:p>
                  </a:txBody>
                  <a:tcPr marL="43260" marR="43260" marT="43260" marB="43260" anchor="ctr"/>
                </a:tc>
                <a:tc>
                  <a:txBody>
                    <a:bodyPr/>
                    <a:lstStyle/>
                    <a:p>
                      <a:pPr algn="ctr"/>
                      <a:r>
                        <a:rPr lang="en-GB" sz="1800" dirty="0">
                          <a:solidFill>
                            <a:srgbClr val="C5FFF8"/>
                          </a:solidFill>
                          <a:effectLst/>
                          <a:latin typeface="Comic Sans MS"/>
                        </a:rPr>
                        <a:t>244.23%</a:t>
                      </a:r>
                    </a:p>
                  </a:txBody>
                  <a:tcPr marL="43260" marR="43260" marT="43260" marB="43260" anchor="ctr"/>
                </a:tc>
                <a:tc>
                  <a:txBody>
                    <a:bodyPr/>
                    <a:lstStyle/>
                    <a:p>
                      <a:pPr algn="ctr"/>
                      <a:r>
                        <a:rPr lang="en-GB" sz="1800" dirty="0">
                          <a:solidFill>
                            <a:srgbClr val="C5FFF8"/>
                          </a:solidFill>
                          <a:effectLst/>
                          <a:latin typeface="Comic Sans MS"/>
                        </a:rPr>
                        <a:t>1</a:t>
                      </a:r>
                    </a:p>
                  </a:txBody>
                  <a:tcPr marL="43260" marR="43260" marT="43260" marB="43260" anchor="ctr"/>
                </a:tc>
                <a:extLst>
                  <a:ext uri="{0D108BD9-81ED-4DB2-BD59-A6C34878D82A}">
                    <a16:rowId xmlns:a16="http://schemas.microsoft.com/office/drawing/2014/main" val="130977402"/>
                  </a:ext>
                </a:extLst>
              </a:tr>
              <a:tr h="546000">
                <a:tc>
                  <a:txBody>
                    <a:bodyPr/>
                    <a:lstStyle/>
                    <a:p>
                      <a:pPr algn="ctr"/>
                      <a:r>
                        <a:rPr lang="en-GB" sz="1800" dirty="0">
                          <a:solidFill>
                            <a:srgbClr val="C5FFF8"/>
                          </a:solidFill>
                          <a:effectLst/>
                          <a:latin typeface="Comic Sans MS"/>
                        </a:rPr>
                        <a:t>Combo1</a:t>
                      </a:r>
                    </a:p>
                  </a:txBody>
                  <a:tcPr marL="43260" marR="43260" marT="43260" marB="43260" anchor="ctr"/>
                </a:tc>
                <a:tc>
                  <a:txBody>
                    <a:bodyPr/>
                    <a:lstStyle/>
                    <a:p>
                      <a:pPr algn="ctr"/>
                      <a:r>
                        <a:rPr lang="en-GB" sz="1800" dirty="0">
                          <a:solidFill>
                            <a:srgbClr val="C5FFF8"/>
                          </a:solidFill>
                          <a:effectLst/>
                          <a:latin typeface="Comic Sans MS"/>
                        </a:rPr>
                        <a:t>202.36%</a:t>
                      </a:r>
                    </a:p>
                  </a:txBody>
                  <a:tcPr marL="43260" marR="43260" marT="43260" marB="43260" anchor="ctr"/>
                </a:tc>
                <a:tc>
                  <a:txBody>
                    <a:bodyPr/>
                    <a:lstStyle/>
                    <a:p>
                      <a:pPr algn="ctr"/>
                      <a:r>
                        <a:rPr lang="en-GB" sz="1800" dirty="0">
                          <a:solidFill>
                            <a:srgbClr val="C5FFF8"/>
                          </a:solidFill>
                          <a:effectLst/>
                          <a:latin typeface="Comic Sans MS"/>
                        </a:rPr>
                        <a:t>2</a:t>
                      </a:r>
                    </a:p>
                  </a:txBody>
                  <a:tcPr marL="43260" marR="43260" marT="43260" marB="43260" anchor="ctr"/>
                </a:tc>
                <a:extLst>
                  <a:ext uri="{0D108BD9-81ED-4DB2-BD59-A6C34878D82A}">
                    <a16:rowId xmlns:a16="http://schemas.microsoft.com/office/drawing/2014/main" val="3659434042"/>
                  </a:ext>
                </a:extLst>
              </a:tr>
              <a:tr h="546000">
                <a:tc>
                  <a:txBody>
                    <a:bodyPr/>
                    <a:lstStyle/>
                    <a:p>
                      <a:pPr algn="ctr"/>
                      <a:r>
                        <a:rPr lang="en-GB" sz="1800" dirty="0">
                          <a:solidFill>
                            <a:srgbClr val="C5FFF8"/>
                          </a:solidFill>
                          <a:effectLst/>
                          <a:latin typeface="Comic Sans MS"/>
                        </a:rPr>
                        <a:t>Home Care</a:t>
                      </a:r>
                    </a:p>
                  </a:txBody>
                  <a:tcPr marL="43260" marR="43260" marT="43260" marB="43260" anchor="ctr"/>
                </a:tc>
                <a:tc>
                  <a:txBody>
                    <a:bodyPr/>
                    <a:lstStyle/>
                    <a:p>
                      <a:pPr algn="ctr"/>
                      <a:r>
                        <a:rPr lang="en-GB" sz="1800" dirty="0">
                          <a:solidFill>
                            <a:srgbClr val="C5FFF8"/>
                          </a:solidFill>
                          <a:effectLst/>
                          <a:latin typeface="Comic Sans MS"/>
                        </a:rPr>
                        <a:t>79.63%</a:t>
                      </a:r>
                    </a:p>
                  </a:txBody>
                  <a:tcPr marL="43260" marR="43260" marT="43260" marB="43260" anchor="ctr"/>
                </a:tc>
                <a:tc>
                  <a:txBody>
                    <a:bodyPr/>
                    <a:lstStyle/>
                    <a:p>
                      <a:pPr algn="ctr"/>
                      <a:r>
                        <a:rPr lang="en-GB" sz="1800" dirty="0">
                          <a:solidFill>
                            <a:srgbClr val="C5FFF8"/>
                          </a:solidFill>
                          <a:effectLst/>
                          <a:latin typeface="Comic Sans MS"/>
                        </a:rPr>
                        <a:t>3</a:t>
                      </a:r>
                    </a:p>
                  </a:txBody>
                  <a:tcPr marL="43260" marR="43260" marT="43260" marB="43260" anchor="ctr"/>
                </a:tc>
                <a:extLst>
                  <a:ext uri="{0D108BD9-81ED-4DB2-BD59-A6C34878D82A}">
                    <a16:rowId xmlns:a16="http://schemas.microsoft.com/office/drawing/2014/main" val="1419622423"/>
                  </a:ext>
                </a:extLst>
              </a:tr>
              <a:tr h="546000">
                <a:tc>
                  <a:txBody>
                    <a:bodyPr/>
                    <a:lstStyle/>
                    <a:p>
                      <a:pPr algn="ctr"/>
                      <a:r>
                        <a:rPr lang="en-GB" sz="1800" dirty="0">
                          <a:solidFill>
                            <a:srgbClr val="C5FFF8"/>
                          </a:solidFill>
                          <a:effectLst/>
                          <a:latin typeface="Comic Sans MS"/>
                        </a:rPr>
                        <a:t>Personal Care</a:t>
                      </a:r>
                    </a:p>
                  </a:txBody>
                  <a:tcPr marL="43260" marR="43260" marT="43260" marB="43260" anchor="ctr"/>
                </a:tc>
                <a:tc>
                  <a:txBody>
                    <a:bodyPr/>
                    <a:lstStyle/>
                    <a:p>
                      <a:pPr algn="ctr"/>
                      <a:r>
                        <a:rPr lang="en-GB" sz="1800" dirty="0">
                          <a:solidFill>
                            <a:srgbClr val="C5FFF8"/>
                          </a:solidFill>
                          <a:effectLst/>
                          <a:latin typeface="Comic Sans MS"/>
                        </a:rPr>
                        <a:t>31.06%</a:t>
                      </a:r>
                    </a:p>
                  </a:txBody>
                  <a:tcPr marL="43260" marR="43260" marT="43260" marB="43260" anchor="ctr"/>
                </a:tc>
                <a:tc>
                  <a:txBody>
                    <a:bodyPr/>
                    <a:lstStyle/>
                    <a:p>
                      <a:pPr algn="ctr"/>
                      <a:r>
                        <a:rPr lang="en-GB" sz="1800" dirty="0">
                          <a:solidFill>
                            <a:srgbClr val="C5FFF8"/>
                          </a:solidFill>
                          <a:effectLst/>
                          <a:latin typeface="Comic Sans MS"/>
                        </a:rPr>
                        <a:t>4</a:t>
                      </a:r>
                    </a:p>
                  </a:txBody>
                  <a:tcPr marL="43260" marR="43260" marT="43260" marB="43260" anchor="ctr"/>
                </a:tc>
                <a:extLst>
                  <a:ext uri="{0D108BD9-81ED-4DB2-BD59-A6C34878D82A}">
                    <a16:rowId xmlns:a16="http://schemas.microsoft.com/office/drawing/2014/main" val="1213088893"/>
                  </a:ext>
                </a:extLst>
              </a:tr>
              <a:tr h="546000">
                <a:tc>
                  <a:txBody>
                    <a:bodyPr/>
                    <a:lstStyle/>
                    <a:p>
                      <a:pPr algn="ctr"/>
                      <a:r>
                        <a:rPr lang="en-GB" sz="1800" dirty="0">
                          <a:solidFill>
                            <a:srgbClr val="C5FFF8"/>
                          </a:solidFill>
                          <a:effectLst/>
                          <a:latin typeface="Comic Sans MS"/>
                        </a:rPr>
                        <a:t>Grocery &amp; Staples</a:t>
                      </a:r>
                    </a:p>
                  </a:txBody>
                  <a:tcPr marL="43260" marR="43260" marT="43260" marB="43260" anchor="ctr"/>
                </a:tc>
                <a:tc>
                  <a:txBody>
                    <a:bodyPr/>
                    <a:lstStyle/>
                    <a:p>
                      <a:pPr algn="ctr"/>
                      <a:r>
                        <a:rPr lang="en-GB" sz="1800" dirty="0">
                          <a:solidFill>
                            <a:srgbClr val="C5FFF8"/>
                          </a:solidFill>
                          <a:effectLst/>
                          <a:latin typeface="Comic Sans MS"/>
                        </a:rPr>
                        <a:t>18.05%</a:t>
                      </a:r>
                    </a:p>
                  </a:txBody>
                  <a:tcPr marL="43260" marR="43260" marT="43260" marB="43260" anchor="ctr"/>
                </a:tc>
                <a:tc>
                  <a:txBody>
                    <a:bodyPr/>
                    <a:lstStyle/>
                    <a:p>
                      <a:pPr algn="ctr"/>
                      <a:r>
                        <a:rPr lang="en-GB" sz="1800" dirty="0">
                          <a:solidFill>
                            <a:srgbClr val="C5FFF8"/>
                          </a:solidFill>
                          <a:effectLst/>
                          <a:latin typeface="Comic Sans MS"/>
                        </a:rPr>
                        <a:t>5</a:t>
                      </a:r>
                    </a:p>
                  </a:txBody>
                  <a:tcPr marL="43260" marR="43260" marT="43260" marB="43260" anchor="ctr"/>
                </a:tc>
                <a:extLst>
                  <a:ext uri="{0D108BD9-81ED-4DB2-BD59-A6C34878D82A}">
                    <a16:rowId xmlns:a16="http://schemas.microsoft.com/office/drawing/2014/main" val="2200490128"/>
                  </a:ext>
                </a:extLst>
              </a:tr>
            </a:tbl>
          </a:graphicData>
        </a:graphic>
      </p:graphicFrame>
      <p:pic>
        <p:nvPicPr>
          <p:cNvPr id="26" name="Picture 25" descr="A logo for a company&#10;&#10;Description automatically generated">
            <a:extLst>
              <a:ext uri="{FF2B5EF4-FFF2-40B4-BE49-F238E27FC236}">
                <a16:creationId xmlns:a16="http://schemas.microsoft.com/office/drawing/2014/main" id="{FB533DB0-D1A4-8837-1842-A863C2B05400}"/>
              </a:ext>
            </a:extLst>
          </p:cNvPr>
          <p:cNvPicPr>
            <a:picLocks noChangeAspect="1"/>
          </p:cNvPicPr>
          <p:nvPr/>
        </p:nvPicPr>
        <p:blipFill>
          <a:blip r:embed="rId3"/>
          <a:stretch>
            <a:fillRect/>
          </a:stretch>
        </p:blipFill>
        <p:spPr>
          <a:xfrm>
            <a:off x="8553" y="4855"/>
            <a:ext cx="796680" cy="789282"/>
          </a:xfrm>
          <a:prstGeom prst="rect">
            <a:avLst/>
          </a:prstGeom>
        </p:spPr>
      </p:pic>
    </p:spTree>
    <p:extLst>
      <p:ext uri="{BB962C8B-B14F-4D97-AF65-F5344CB8AC3E}">
        <p14:creationId xmlns:p14="http://schemas.microsoft.com/office/powerpoint/2010/main" val="63903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6E0D-DCA0-64F6-5E6F-F48585E216D1}"/>
              </a:ext>
            </a:extLst>
          </p:cNvPr>
          <p:cNvSpPr>
            <a:spLocks noGrp="1"/>
          </p:cNvSpPr>
          <p:nvPr>
            <p:ph type="title"/>
          </p:nvPr>
        </p:nvSpPr>
        <p:spPr>
          <a:xfrm>
            <a:off x="887896" y="839995"/>
            <a:ext cx="3889514" cy="800998"/>
          </a:xfrm>
        </p:spPr>
        <p:txBody>
          <a:bodyPr/>
          <a:lstStyle/>
          <a:p>
            <a:r>
              <a:rPr lang="en-US" sz="3200" dirty="0">
                <a:solidFill>
                  <a:srgbClr val="96EFFF"/>
                </a:solidFill>
                <a:latin typeface="Comic Sans MS"/>
              </a:rPr>
              <a:t>Business Request 5</a:t>
            </a:r>
            <a:endParaRPr lang="en-US" dirty="0"/>
          </a:p>
        </p:txBody>
      </p:sp>
      <p:graphicFrame>
        <p:nvGraphicFramePr>
          <p:cNvPr id="5" name="Content Placeholder 4">
            <a:extLst>
              <a:ext uri="{FF2B5EF4-FFF2-40B4-BE49-F238E27FC236}">
                <a16:creationId xmlns:a16="http://schemas.microsoft.com/office/drawing/2014/main" id="{A62F67A5-31AD-277B-93ED-BFD22AB9338F}"/>
              </a:ext>
            </a:extLst>
          </p:cNvPr>
          <p:cNvGraphicFramePr>
            <a:graphicFrameLocks noGrp="1"/>
          </p:cNvGraphicFramePr>
          <p:nvPr>
            <p:ph idx="4294967295"/>
            <p:extLst>
              <p:ext uri="{D42A27DB-BD31-4B8C-83A1-F6EECF244321}">
                <p14:modId xmlns:p14="http://schemas.microsoft.com/office/powerpoint/2010/main" val="1825530267"/>
              </p:ext>
            </p:extLst>
          </p:nvPr>
        </p:nvGraphicFramePr>
        <p:xfrm>
          <a:off x="5584963" y="3445703"/>
          <a:ext cx="6330057" cy="3085518"/>
        </p:xfrm>
        <a:graphic>
          <a:graphicData uri="http://schemas.openxmlformats.org/drawingml/2006/table">
            <a:tbl>
              <a:tblPr firstRow="1" bandRow="1">
                <a:tableStyleId>{5FD0F851-EC5A-4D38-B0AD-8093EC10F338}</a:tableStyleId>
              </a:tblPr>
              <a:tblGrid>
                <a:gridCol w="3805805">
                  <a:extLst>
                    <a:ext uri="{9D8B030D-6E8A-4147-A177-3AD203B41FA5}">
                      <a16:colId xmlns:a16="http://schemas.microsoft.com/office/drawing/2014/main" val="3288726052"/>
                    </a:ext>
                  </a:extLst>
                </a:gridCol>
                <a:gridCol w="1533969">
                  <a:extLst>
                    <a:ext uri="{9D8B030D-6E8A-4147-A177-3AD203B41FA5}">
                      <a16:colId xmlns:a16="http://schemas.microsoft.com/office/drawing/2014/main" val="185204133"/>
                    </a:ext>
                  </a:extLst>
                </a:gridCol>
                <a:gridCol w="990283">
                  <a:extLst>
                    <a:ext uri="{9D8B030D-6E8A-4147-A177-3AD203B41FA5}">
                      <a16:colId xmlns:a16="http://schemas.microsoft.com/office/drawing/2014/main" val="256588254"/>
                    </a:ext>
                  </a:extLst>
                </a:gridCol>
              </a:tblGrid>
              <a:tr h="514253">
                <a:tc>
                  <a:txBody>
                    <a:bodyPr/>
                    <a:lstStyle/>
                    <a:p>
                      <a:pPr algn="ctr"/>
                      <a:r>
                        <a:rPr lang="en-GB" sz="1400" dirty="0">
                          <a:solidFill>
                            <a:srgbClr val="C5FFF8"/>
                          </a:solidFill>
                          <a:effectLst/>
                          <a:latin typeface="Comic Sans MS"/>
                        </a:rPr>
                        <a:t>Product name</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category</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IR%</a:t>
                      </a:r>
                      <a:endParaRPr lang="en-GB" sz="1400">
                        <a:solidFill>
                          <a:srgbClr val="C5FFF8"/>
                        </a:solidFill>
                        <a:effectLst/>
                        <a:latin typeface="Comic Sans MS"/>
                      </a:endParaRPr>
                    </a:p>
                  </a:txBody>
                  <a:tcPr marL="38100" marR="38100" marT="38100" marB="38100" anchor="ctr"/>
                </a:tc>
                <a:extLst>
                  <a:ext uri="{0D108BD9-81ED-4DB2-BD59-A6C34878D82A}">
                    <a16:rowId xmlns:a16="http://schemas.microsoft.com/office/drawing/2014/main" val="303798229"/>
                  </a:ext>
                </a:extLst>
              </a:tr>
              <a:tr h="514253">
                <a:tc>
                  <a:txBody>
                    <a:bodyPr/>
                    <a:lstStyle/>
                    <a:p>
                      <a:pPr algn="l"/>
                      <a:r>
                        <a:rPr lang="en-GB" sz="1400" err="1">
                          <a:solidFill>
                            <a:srgbClr val="C5FFF8"/>
                          </a:solidFill>
                          <a:effectLst/>
                          <a:latin typeface="Comic Sans MS"/>
                        </a:rPr>
                        <a:t>Atliq</a:t>
                      </a:r>
                      <a:r>
                        <a:rPr lang="en-GB" sz="1400" dirty="0">
                          <a:solidFill>
                            <a:srgbClr val="C5FFF8"/>
                          </a:solidFill>
                          <a:effectLst/>
                          <a:latin typeface="Comic Sans MS"/>
                        </a:rPr>
                        <a:t> waterproof Immersion Rod</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Home Appliances</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266.19%</a:t>
                      </a:r>
                      <a:endParaRPr lang="en-GB" sz="1400">
                        <a:solidFill>
                          <a:srgbClr val="C5FFF8"/>
                        </a:solidFill>
                        <a:effectLst/>
                        <a:latin typeface="Comic Sans MS"/>
                      </a:endParaRPr>
                    </a:p>
                  </a:txBody>
                  <a:tcPr marL="38100" marR="38100" marT="38100" marB="38100" anchor="ctr"/>
                </a:tc>
                <a:extLst>
                  <a:ext uri="{0D108BD9-81ED-4DB2-BD59-A6C34878D82A}">
                    <a16:rowId xmlns:a16="http://schemas.microsoft.com/office/drawing/2014/main" val="3214249378"/>
                  </a:ext>
                </a:extLst>
              </a:tr>
              <a:tr h="514253">
                <a:tc>
                  <a:txBody>
                    <a:bodyPr/>
                    <a:lstStyle/>
                    <a:p>
                      <a:pPr algn="l"/>
                      <a:r>
                        <a:rPr lang="en-GB" sz="1400" err="1">
                          <a:solidFill>
                            <a:srgbClr val="C5FFF8"/>
                          </a:solidFill>
                          <a:effectLst/>
                          <a:latin typeface="Comic Sans MS"/>
                        </a:rPr>
                        <a:t>Atliq</a:t>
                      </a:r>
                      <a:r>
                        <a:rPr lang="en-GB" sz="1400" dirty="0">
                          <a:solidFill>
                            <a:srgbClr val="C5FFF8"/>
                          </a:solidFill>
                          <a:effectLst/>
                          <a:latin typeface="Comic Sans MS"/>
                        </a:rPr>
                        <a:t> High Glo 15W LED Bulb</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Home Appliances</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262.98%</a:t>
                      </a:r>
                      <a:endParaRPr lang="en-GB" sz="1400">
                        <a:solidFill>
                          <a:srgbClr val="C5FFF8"/>
                        </a:solidFill>
                        <a:effectLst/>
                        <a:latin typeface="Comic Sans MS"/>
                      </a:endParaRPr>
                    </a:p>
                  </a:txBody>
                  <a:tcPr marL="38100" marR="38100" marT="38100" marB="38100" anchor="ctr"/>
                </a:tc>
                <a:extLst>
                  <a:ext uri="{0D108BD9-81ED-4DB2-BD59-A6C34878D82A}">
                    <a16:rowId xmlns:a16="http://schemas.microsoft.com/office/drawing/2014/main" val="2361498016"/>
                  </a:ext>
                </a:extLst>
              </a:tr>
              <a:tr h="514253">
                <a:tc>
                  <a:txBody>
                    <a:bodyPr/>
                    <a:lstStyle/>
                    <a:p>
                      <a:pPr algn="l"/>
                      <a:r>
                        <a:rPr lang="en-GB" sz="1400" err="1">
                          <a:solidFill>
                            <a:srgbClr val="C5FFF8"/>
                          </a:solidFill>
                          <a:effectLst/>
                          <a:latin typeface="Comic Sans MS"/>
                        </a:rPr>
                        <a:t>Atliq</a:t>
                      </a:r>
                      <a:r>
                        <a:rPr lang="en-GB" sz="1400" dirty="0">
                          <a:solidFill>
                            <a:srgbClr val="C5FFF8"/>
                          </a:solidFill>
                          <a:effectLst/>
                          <a:latin typeface="Comic Sans MS"/>
                        </a:rPr>
                        <a:t> Double Bedsheet set</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Home Care</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258.27%</a:t>
                      </a:r>
                      <a:endParaRPr lang="en-GB" sz="1400">
                        <a:solidFill>
                          <a:srgbClr val="C5FFF8"/>
                        </a:solidFill>
                        <a:effectLst/>
                        <a:latin typeface="Comic Sans MS"/>
                      </a:endParaRPr>
                    </a:p>
                  </a:txBody>
                  <a:tcPr marL="38100" marR="38100" marT="38100" marB="38100" anchor="ctr"/>
                </a:tc>
                <a:extLst>
                  <a:ext uri="{0D108BD9-81ED-4DB2-BD59-A6C34878D82A}">
                    <a16:rowId xmlns:a16="http://schemas.microsoft.com/office/drawing/2014/main" val="169101145"/>
                  </a:ext>
                </a:extLst>
              </a:tr>
              <a:tr h="514253">
                <a:tc>
                  <a:txBody>
                    <a:bodyPr/>
                    <a:lstStyle/>
                    <a:p>
                      <a:pPr algn="l"/>
                      <a:r>
                        <a:rPr lang="en-GB" sz="1400" err="1">
                          <a:solidFill>
                            <a:srgbClr val="C5FFF8"/>
                          </a:solidFill>
                          <a:effectLst/>
                          <a:latin typeface="Comic Sans MS"/>
                        </a:rPr>
                        <a:t>Atliq</a:t>
                      </a:r>
                      <a:r>
                        <a:rPr lang="en-GB" sz="1400" dirty="0">
                          <a:solidFill>
                            <a:srgbClr val="C5FFF8"/>
                          </a:solidFill>
                          <a:effectLst/>
                          <a:latin typeface="Comic Sans MS"/>
                        </a:rPr>
                        <a:t> Curtains</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Home Care</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255.34%</a:t>
                      </a:r>
                      <a:endParaRPr lang="en-GB" sz="1400">
                        <a:solidFill>
                          <a:srgbClr val="C5FFF8"/>
                        </a:solidFill>
                        <a:effectLst/>
                        <a:latin typeface="Comic Sans MS"/>
                      </a:endParaRPr>
                    </a:p>
                  </a:txBody>
                  <a:tcPr marL="38100" marR="38100" marT="38100" marB="38100" anchor="ctr"/>
                </a:tc>
                <a:extLst>
                  <a:ext uri="{0D108BD9-81ED-4DB2-BD59-A6C34878D82A}">
                    <a16:rowId xmlns:a16="http://schemas.microsoft.com/office/drawing/2014/main" val="3423177813"/>
                  </a:ext>
                </a:extLst>
              </a:tr>
              <a:tr h="514253">
                <a:tc>
                  <a:txBody>
                    <a:bodyPr/>
                    <a:lstStyle/>
                    <a:p>
                      <a:pPr algn="l"/>
                      <a:r>
                        <a:rPr lang="en-GB" sz="1400" err="1">
                          <a:solidFill>
                            <a:srgbClr val="C5FFF8"/>
                          </a:solidFill>
                          <a:effectLst/>
                          <a:latin typeface="Comic Sans MS"/>
                        </a:rPr>
                        <a:t>Atliq</a:t>
                      </a:r>
                      <a:r>
                        <a:rPr lang="en-GB" sz="1400" dirty="0">
                          <a:solidFill>
                            <a:srgbClr val="C5FFF8"/>
                          </a:solidFill>
                          <a:effectLst/>
                          <a:latin typeface="Comic Sans MS"/>
                        </a:rPr>
                        <a:t> Home Essential 8 Product Combo</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Combo1</a:t>
                      </a:r>
                      <a:endParaRPr lang="en-GB" sz="1400">
                        <a:solidFill>
                          <a:srgbClr val="C5FFF8"/>
                        </a:solidFill>
                        <a:effectLst/>
                        <a:latin typeface="Comic Sans MS"/>
                      </a:endParaRPr>
                    </a:p>
                  </a:txBody>
                  <a:tcPr marL="38100" marR="38100" marT="38100" marB="38100" anchor="ctr"/>
                </a:tc>
                <a:tc>
                  <a:txBody>
                    <a:bodyPr/>
                    <a:lstStyle/>
                    <a:p>
                      <a:pPr algn="ctr"/>
                      <a:r>
                        <a:rPr lang="en-GB" sz="1400" dirty="0">
                          <a:solidFill>
                            <a:srgbClr val="C5FFF8"/>
                          </a:solidFill>
                          <a:effectLst/>
                          <a:latin typeface="Comic Sans MS"/>
                        </a:rPr>
                        <a:t>183.33%</a:t>
                      </a:r>
                      <a:endParaRPr lang="en-GB" sz="1400">
                        <a:solidFill>
                          <a:srgbClr val="C5FFF8"/>
                        </a:solidFill>
                        <a:effectLst/>
                        <a:latin typeface="Comic Sans MS"/>
                      </a:endParaRPr>
                    </a:p>
                  </a:txBody>
                  <a:tcPr marL="38100" marR="38100" marT="38100" marB="38100" anchor="ctr"/>
                </a:tc>
                <a:extLst>
                  <a:ext uri="{0D108BD9-81ED-4DB2-BD59-A6C34878D82A}">
                    <a16:rowId xmlns:a16="http://schemas.microsoft.com/office/drawing/2014/main" val="2350712045"/>
                  </a:ext>
                </a:extLst>
              </a:tr>
            </a:tbl>
          </a:graphicData>
        </a:graphic>
      </p:graphicFrame>
      <p:pic>
        <p:nvPicPr>
          <p:cNvPr id="6" name="Picture 5" descr="A screenshot of a graph&#10;&#10;Description automatically generated">
            <a:extLst>
              <a:ext uri="{FF2B5EF4-FFF2-40B4-BE49-F238E27FC236}">
                <a16:creationId xmlns:a16="http://schemas.microsoft.com/office/drawing/2014/main" id="{E58B7570-A470-94D1-36FB-2CE2AA087B44}"/>
              </a:ext>
            </a:extLst>
          </p:cNvPr>
          <p:cNvPicPr>
            <a:picLocks noChangeAspect="1"/>
          </p:cNvPicPr>
          <p:nvPr/>
        </p:nvPicPr>
        <p:blipFill>
          <a:blip r:embed="rId2"/>
          <a:stretch>
            <a:fillRect/>
          </a:stretch>
        </p:blipFill>
        <p:spPr>
          <a:xfrm>
            <a:off x="5554870" y="259423"/>
            <a:ext cx="6239565" cy="2915677"/>
          </a:xfrm>
          <a:prstGeom prst="rect">
            <a:avLst/>
          </a:prstGeom>
        </p:spPr>
      </p:pic>
      <p:sp>
        <p:nvSpPr>
          <p:cNvPr id="8" name="Rectangle 7">
            <a:extLst>
              <a:ext uri="{FF2B5EF4-FFF2-40B4-BE49-F238E27FC236}">
                <a16:creationId xmlns:a16="http://schemas.microsoft.com/office/drawing/2014/main" id="{9DCEC1C6-0A23-A30E-5612-36542E78BE40}"/>
              </a:ext>
            </a:extLst>
          </p:cNvPr>
          <p:cNvSpPr/>
          <p:nvPr/>
        </p:nvSpPr>
        <p:spPr>
          <a:xfrm rot="5400000">
            <a:off x="1306919" y="447313"/>
            <a:ext cx="45719" cy="739912"/>
          </a:xfrm>
          <a:prstGeom prst="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A6B5079-1228-412C-7546-1082C043AA6F}"/>
              </a:ext>
            </a:extLst>
          </p:cNvPr>
          <p:cNvSpPr txBox="1"/>
          <p:nvPr/>
        </p:nvSpPr>
        <p:spPr>
          <a:xfrm>
            <a:off x="611573" y="2332961"/>
            <a:ext cx="443947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C5FFF8"/>
                </a:solidFill>
                <a:latin typeface="Comic Sans MS"/>
                <a:cs typeface="Calibri"/>
              </a:rPr>
              <a:t>The most Successful product in terms of Incremental revenue across all campaigns.</a:t>
            </a:r>
          </a:p>
          <a:p>
            <a:endParaRPr lang="en-GB" dirty="0">
              <a:solidFill>
                <a:srgbClr val="C5FFF8"/>
              </a:solidFill>
              <a:latin typeface="Comic Sans MS"/>
              <a:cs typeface="Calibri"/>
            </a:endParaRPr>
          </a:p>
          <a:p>
            <a:r>
              <a:rPr lang="en-GB" dirty="0">
                <a:solidFill>
                  <a:srgbClr val="C5FFF8"/>
                </a:solidFill>
                <a:latin typeface="Comic Sans MS"/>
                <a:cs typeface="Calibri"/>
              </a:rPr>
              <a:t>IR% - Percentage Increase of Decrease before campaign and after campaign</a:t>
            </a:r>
          </a:p>
        </p:txBody>
      </p:sp>
      <p:sp>
        <p:nvSpPr>
          <p:cNvPr id="10" name="Rectangle 9">
            <a:extLst>
              <a:ext uri="{FF2B5EF4-FFF2-40B4-BE49-F238E27FC236}">
                <a16:creationId xmlns:a16="http://schemas.microsoft.com/office/drawing/2014/main" id="{0A591301-898C-B4BD-C474-4ED69B076174}"/>
              </a:ext>
            </a:extLst>
          </p:cNvPr>
          <p:cNvSpPr/>
          <p:nvPr/>
        </p:nvSpPr>
        <p:spPr>
          <a:xfrm rot="10800000">
            <a:off x="445526" y="2368879"/>
            <a:ext cx="34676" cy="1932607"/>
          </a:xfrm>
          <a:prstGeom prst="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logo for a company&#10;&#10;Description automatically generated">
            <a:extLst>
              <a:ext uri="{FF2B5EF4-FFF2-40B4-BE49-F238E27FC236}">
                <a16:creationId xmlns:a16="http://schemas.microsoft.com/office/drawing/2014/main" id="{6BC052B1-982C-8E0D-A6A2-57E0AD43BC00}"/>
              </a:ext>
            </a:extLst>
          </p:cNvPr>
          <p:cNvPicPr>
            <a:picLocks noChangeAspect="1"/>
          </p:cNvPicPr>
          <p:nvPr/>
        </p:nvPicPr>
        <p:blipFill>
          <a:blip r:embed="rId3"/>
          <a:stretch>
            <a:fillRect/>
          </a:stretch>
        </p:blipFill>
        <p:spPr>
          <a:xfrm>
            <a:off x="8553" y="4855"/>
            <a:ext cx="796680" cy="789282"/>
          </a:xfrm>
          <a:prstGeom prst="rect">
            <a:avLst/>
          </a:prstGeom>
        </p:spPr>
      </p:pic>
    </p:spTree>
    <p:extLst>
      <p:ext uri="{BB962C8B-B14F-4D97-AF65-F5344CB8AC3E}">
        <p14:creationId xmlns:p14="http://schemas.microsoft.com/office/powerpoint/2010/main" val="33249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4AE774-7140-49BE-8B41-57CD71D98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2DE31-F871-9AA9-7712-91EE59D50832}"/>
              </a:ext>
            </a:extLst>
          </p:cNvPr>
          <p:cNvSpPr>
            <a:spLocks noGrp="1"/>
          </p:cNvSpPr>
          <p:nvPr>
            <p:ph type="title"/>
          </p:nvPr>
        </p:nvSpPr>
        <p:spPr>
          <a:xfrm>
            <a:off x="831988" y="554875"/>
            <a:ext cx="6164078" cy="2088688"/>
          </a:xfrm>
        </p:spPr>
        <p:txBody>
          <a:bodyPr vert="horz" lIns="91440" tIns="45720" rIns="91440" bIns="45720" rtlCol="0" anchor="ctr">
            <a:normAutofit fontScale="90000"/>
          </a:bodyPr>
          <a:lstStyle/>
          <a:p>
            <a:r>
              <a:rPr lang="en-US" sz="5200" dirty="0">
                <a:solidFill>
                  <a:srgbClr val="96EFFF"/>
                </a:solidFill>
                <a:latin typeface="Comic Sans MS"/>
              </a:rPr>
              <a:t>Power BI Dashboard Insights</a:t>
            </a:r>
          </a:p>
        </p:txBody>
      </p:sp>
      <p:pic>
        <p:nvPicPr>
          <p:cNvPr id="4" name="Picture 3" descr="A light bulb with a check mark and arrows&#10;&#10;Description automatically generated">
            <a:extLst>
              <a:ext uri="{FF2B5EF4-FFF2-40B4-BE49-F238E27FC236}">
                <a16:creationId xmlns:a16="http://schemas.microsoft.com/office/drawing/2014/main" id="{829C5ABB-E21A-451D-5F13-4A625302AA8D}"/>
              </a:ext>
            </a:extLst>
          </p:cNvPr>
          <p:cNvPicPr>
            <a:picLocks noChangeAspect="1"/>
          </p:cNvPicPr>
          <p:nvPr/>
        </p:nvPicPr>
        <p:blipFill rotWithShape="1">
          <a:blip r:embed="rId2"/>
          <a:srcRect t="309" r="1" b="5340"/>
          <a:stretch/>
        </p:blipFill>
        <p:spPr>
          <a:xfrm>
            <a:off x="189364" y="2785948"/>
            <a:ext cx="11803893" cy="3898019"/>
          </a:xfrm>
          <a:prstGeom prst="rect">
            <a:avLst/>
          </a:prstGeom>
        </p:spPr>
      </p:pic>
      <p:pic>
        <p:nvPicPr>
          <p:cNvPr id="5" name="Picture 4" descr="A logo for a company&#10;&#10;Description automatically generated">
            <a:extLst>
              <a:ext uri="{FF2B5EF4-FFF2-40B4-BE49-F238E27FC236}">
                <a16:creationId xmlns:a16="http://schemas.microsoft.com/office/drawing/2014/main" id="{2290AA48-7A73-4793-5A59-958DF371A476}"/>
              </a:ext>
            </a:extLst>
          </p:cNvPr>
          <p:cNvPicPr>
            <a:picLocks noChangeAspect="1"/>
          </p:cNvPicPr>
          <p:nvPr/>
        </p:nvPicPr>
        <p:blipFill>
          <a:blip r:embed="rId3"/>
          <a:stretch>
            <a:fillRect/>
          </a:stretch>
        </p:blipFill>
        <p:spPr>
          <a:xfrm>
            <a:off x="8553" y="4855"/>
            <a:ext cx="796680" cy="789282"/>
          </a:xfrm>
          <a:prstGeom prst="rect">
            <a:avLst/>
          </a:prstGeom>
        </p:spPr>
      </p:pic>
    </p:spTree>
    <p:extLst>
      <p:ext uri="{BB962C8B-B14F-4D97-AF65-F5344CB8AC3E}">
        <p14:creationId xmlns:p14="http://schemas.microsoft.com/office/powerpoint/2010/main" val="779536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1002</Words>
  <Application>Microsoft Macintosh PowerPoint</Application>
  <PresentationFormat>Widescreen</PresentationFormat>
  <Paragraphs>319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Cavolini</vt:lpstr>
      <vt:lpstr>Comic Sans MS</vt:lpstr>
      <vt:lpstr>office theme</vt:lpstr>
      <vt:lpstr>Festive Flourish:  Analysing AtliQ Mart's Diwali 2023 &amp; Sankranti 2024 Promotions</vt:lpstr>
      <vt:lpstr>Problem Statement</vt:lpstr>
      <vt:lpstr>Ad-Hoc Business Requests</vt:lpstr>
      <vt:lpstr>Business Request 1</vt:lpstr>
      <vt:lpstr>Business Request 2</vt:lpstr>
      <vt:lpstr>Business Request 3</vt:lpstr>
      <vt:lpstr>Business Request 4</vt:lpstr>
      <vt:lpstr>Business Request 5</vt:lpstr>
      <vt:lpstr>Power BI Dashboard Insights</vt:lpstr>
      <vt:lpstr>store_analysis</vt:lpstr>
      <vt:lpstr>Promotion_analysis</vt:lpstr>
      <vt:lpstr>Product analysis</vt:lpstr>
      <vt:lpstr>Recommendations and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680</cp:revision>
  <dcterms:created xsi:type="dcterms:W3CDTF">2024-01-28T14:30:17Z</dcterms:created>
  <dcterms:modified xsi:type="dcterms:W3CDTF">2024-01-28T19:10:57Z</dcterms:modified>
</cp:coreProperties>
</file>