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42A5A0-2B96-41D4-B474-FAD74BC86C66}" v="2765" dt="2024-01-09T13:56:06.2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–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Light Style 1 –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3C9829-B088-427A-9F82-FFE142529BD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81F0CF5-AA78-4561-9EE6-E66D7EEA6235}">
      <dgm:prSet phldrT="[Text]" phldr="0"/>
      <dgm:spPr/>
      <dgm:t>
        <a:bodyPr/>
        <a:lstStyle/>
        <a:p>
          <a:pPr rtl="0"/>
          <a:r>
            <a:rPr lang="en-GB" dirty="0">
              <a:latin typeface="Neue Haas Grotesk Text Pro"/>
            </a:rPr>
            <a:t>Runs to score</a:t>
          </a:r>
          <a:endParaRPr lang="en-GB" dirty="0"/>
        </a:p>
      </dgm:t>
    </dgm:pt>
    <dgm:pt modelId="{948DB22D-B096-4E9F-91C0-E5C6B6F0E469}" type="parTrans" cxnId="{1DF47789-842D-40FD-872D-16D197A1E0E1}">
      <dgm:prSet/>
      <dgm:spPr/>
      <dgm:t>
        <a:bodyPr/>
        <a:lstStyle/>
        <a:p>
          <a:endParaRPr lang="en-GB"/>
        </a:p>
      </dgm:t>
    </dgm:pt>
    <dgm:pt modelId="{0974B875-0CEB-4ADD-B45A-E117D615F8BE}" type="sibTrans" cxnId="{1DF47789-842D-40FD-872D-16D197A1E0E1}">
      <dgm:prSet/>
      <dgm:spPr/>
      <dgm:t>
        <a:bodyPr/>
        <a:lstStyle/>
        <a:p>
          <a:endParaRPr lang="en-GB"/>
        </a:p>
      </dgm:t>
    </dgm:pt>
    <dgm:pt modelId="{4952264F-AB1A-4E2C-BB39-382BE93EDAFF}">
      <dgm:prSet phldrT="[Text]" phldr="0"/>
      <dgm:spPr/>
      <dgm:t>
        <a:bodyPr/>
        <a:lstStyle/>
        <a:p>
          <a:pPr rtl="0"/>
          <a:r>
            <a:rPr lang="en-GB" dirty="0">
              <a:solidFill>
                <a:schemeClr val="accent1">
                  <a:lumMod val="20000"/>
                  <a:lumOff val="80000"/>
                </a:schemeClr>
              </a:solidFill>
            </a:rPr>
            <a:t>To score at least 280 runs on an average if played in first innings</a:t>
          </a:r>
        </a:p>
      </dgm:t>
    </dgm:pt>
    <dgm:pt modelId="{738976C5-FE9C-4ECD-8861-7F21F87A3113}" type="parTrans" cxnId="{6D79D08A-7A1D-473A-B694-835E894219E5}">
      <dgm:prSet/>
      <dgm:spPr/>
      <dgm:t>
        <a:bodyPr/>
        <a:lstStyle/>
        <a:p>
          <a:endParaRPr lang="en-GB"/>
        </a:p>
      </dgm:t>
    </dgm:pt>
    <dgm:pt modelId="{CDD94684-FF63-4CDB-903F-FF8567F0A265}" type="sibTrans" cxnId="{6D79D08A-7A1D-473A-B694-835E894219E5}">
      <dgm:prSet/>
      <dgm:spPr/>
      <dgm:t>
        <a:bodyPr/>
        <a:lstStyle/>
        <a:p>
          <a:endParaRPr lang="en-GB"/>
        </a:p>
      </dgm:t>
    </dgm:pt>
    <dgm:pt modelId="{D1C1B813-A9FB-4953-B989-87BABAB44343}">
      <dgm:prSet phldrT="[Text]" phldr="0"/>
      <dgm:spPr/>
      <dgm:t>
        <a:bodyPr/>
        <a:lstStyle/>
        <a:p>
          <a:pPr rtl="0"/>
          <a:r>
            <a:rPr lang="en-GB" dirty="0">
              <a:latin typeface="Neue Haas Grotesk Text Pro"/>
            </a:rPr>
            <a:t>Runs to defend</a:t>
          </a:r>
          <a:endParaRPr lang="en-GB" dirty="0"/>
        </a:p>
      </dgm:t>
    </dgm:pt>
    <dgm:pt modelId="{13AE7D47-AE49-4135-AA68-6F1F58185CD1}" type="parTrans" cxnId="{E56ACDAB-A8B1-469F-9111-6D71ED4B1E43}">
      <dgm:prSet/>
      <dgm:spPr/>
      <dgm:t>
        <a:bodyPr/>
        <a:lstStyle/>
        <a:p>
          <a:endParaRPr lang="en-GB"/>
        </a:p>
      </dgm:t>
    </dgm:pt>
    <dgm:pt modelId="{165619DC-E355-40C3-A98E-5B3C705D7641}" type="sibTrans" cxnId="{E56ACDAB-A8B1-469F-9111-6D71ED4B1E43}">
      <dgm:prSet/>
      <dgm:spPr/>
      <dgm:t>
        <a:bodyPr/>
        <a:lstStyle/>
        <a:p>
          <a:endParaRPr lang="en-GB"/>
        </a:p>
      </dgm:t>
    </dgm:pt>
    <dgm:pt modelId="{889DF551-2D6B-4508-93EC-8D44917AFEA9}">
      <dgm:prSet phldrT="[Text]" phldr="0"/>
      <dgm:spPr/>
      <dgm:t>
        <a:bodyPr/>
        <a:lstStyle/>
        <a:p>
          <a:pPr rtl="0"/>
          <a:r>
            <a:rPr lang="en-GB" dirty="0">
              <a:solidFill>
                <a:schemeClr val="accent1">
                  <a:lumMod val="20000"/>
                  <a:lumOff val="80000"/>
                </a:schemeClr>
              </a:solidFill>
            </a:rPr>
            <a:t>Should be able to defend 240 runs on an average</a:t>
          </a:r>
        </a:p>
      </dgm:t>
    </dgm:pt>
    <dgm:pt modelId="{5D197ABB-73A3-4189-AAD3-3CCB4343F288}" type="parTrans" cxnId="{297EBA4A-B9A1-4ED9-BE56-4BC0E2CAC925}">
      <dgm:prSet/>
      <dgm:spPr/>
      <dgm:t>
        <a:bodyPr/>
        <a:lstStyle/>
        <a:p>
          <a:endParaRPr lang="en-GB"/>
        </a:p>
      </dgm:t>
    </dgm:pt>
    <dgm:pt modelId="{B91281AF-A99F-4B63-86F0-01A1310D74CC}" type="sibTrans" cxnId="{297EBA4A-B9A1-4ED9-BE56-4BC0E2CAC925}">
      <dgm:prSet/>
      <dgm:spPr/>
      <dgm:t>
        <a:bodyPr/>
        <a:lstStyle/>
        <a:p>
          <a:endParaRPr lang="en-GB"/>
        </a:p>
      </dgm:t>
    </dgm:pt>
    <dgm:pt modelId="{BE3DD609-0D66-494B-9076-A8BC37388AB5}" type="pres">
      <dgm:prSet presAssocID="{C33C9829-B088-427A-9F82-FFE142529BD1}" presName="linear" presStyleCnt="0">
        <dgm:presLayoutVars>
          <dgm:animLvl val="lvl"/>
          <dgm:resizeHandles val="exact"/>
        </dgm:presLayoutVars>
      </dgm:prSet>
      <dgm:spPr/>
    </dgm:pt>
    <dgm:pt modelId="{E115ADE4-97C9-4F16-AC3E-6D141567B9CE}" type="pres">
      <dgm:prSet presAssocID="{881F0CF5-AA78-4561-9EE6-E66D7EEA623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24E1FEF-1654-42C7-B77F-25C03D9AB6B3}" type="pres">
      <dgm:prSet presAssocID="{881F0CF5-AA78-4561-9EE6-E66D7EEA6235}" presName="childText" presStyleLbl="revTx" presStyleIdx="0" presStyleCnt="2">
        <dgm:presLayoutVars>
          <dgm:bulletEnabled val="1"/>
        </dgm:presLayoutVars>
      </dgm:prSet>
      <dgm:spPr/>
    </dgm:pt>
    <dgm:pt modelId="{536B7AE6-84CB-4590-8C6E-0D0C72DC392A}" type="pres">
      <dgm:prSet presAssocID="{D1C1B813-A9FB-4953-B989-87BABAB4434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3D22E07-D139-4618-B6AC-866B3EACDF1D}" type="pres">
      <dgm:prSet presAssocID="{D1C1B813-A9FB-4953-B989-87BABAB4434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C8A5B717-C4EA-4219-B89C-B77DBB7EA443}" type="presOf" srcId="{889DF551-2D6B-4508-93EC-8D44917AFEA9}" destId="{63D22E07-D139-4618-B6AC-866B3EACDF1D}" srcOrd="0" destOrd="0" presId="urn:microsoft.com/office/officeart/2005/8/layout/vList2"/>
    <dgm:cxn modelId="{1F6C2D3C-9683-457D-B943-18EFDC2AAC3E}" type="presOf" srcId="{4952264F-AB1A-4E2C-BB39-382BE93EDAFF}" destId="{724E1FEF-1654-42C7-B77F-25C03D9AB6B3}" srcOrd="0" destOrd="0" presId="urn:microsoft.com/office/officeart/2005/8/layout/vList2"/>
    <dgm:cxn modelId="{AE3CD345-0214-4A45-A927-211A88B20420}" type="presOf" srcId="{881F0CF5-AA78-4561-9EE6-E66D7EEA6235}" destId="{E115ADE4-97C9-4F16-AC3E-6D141567B9CE}" srcOrd="0" destOrd="0" presId="urn:microsoft.com/office/officeart/2005/8/layout/vList2"/>
    <dgm:cxn modelId="{297EBA4A-B9A1-4ED9-BE56-4BC0E2CAC925}" srcId="{D1C1B813-A9FB-4953-B989-87BABAB44343}" destId="{889DF551-2D6B-4508-93EC-8D44917AFEA9}" srcOrd="0" destOrd="0" parTransId="{5D197ABB-73A3-4189-AAD3-3CCB4343F288}" sibTransId="{B91281AF-A99F-4B63-86F0-01A1310D74CC}"/>
    <dgm:cxn modelId="{3738CA51-6546-44DE-AED3-C8A52698CDA6}" type="presOf" srcId="{C33C9829-B088-427A-9F82-FFE142529BD1}" destId="{BE3DD609-0D66-494B-9076-A8BC37388AB5}" srcOrd="0" destOrd="0" presId="urn:microsoft.com/office/officeart/2005/8/layout/vList2"/>
    <dgm:cxn modelId="{1DF47789-842D-40FD-872D-16D197A1E0E1}" srcId="{C33C9829-B088-427A-9F82-FFE142529BD1}" destId="{881F0CF5-AA78-4561-9EE6-E66D7EEA6235}" srcOrd="0" destOrd="0" parTransId="{948DB22D-B096-4E9F-91C0-E5C6B6F0E469}" sibTransId="{0974B875-0CEB-4ADD-B45A-E117D615F8BE}"/>
    <dgm:cxn modelId="{6D79D08A-7A1D-473A-B694-835E894219E5}" srcId="{881F0CF5-AA78-4561-9EE6-E66D7EEA6235}" destId="{4952264F-AB1A-4E2C-BB39-382BE93EDAFF}" srcOrd="0" destOrd="0" parTransId="{738976C5-FE9C-4ECD-8861-7F21F87A3113}" sibTransId="{CDD94684-FF63-4CDB-903F-FF8567F0A265}"/>
    <dgm:cxn modelId="{08FEA89A-FE7D-48D9-8BCF-F1A7628C97BF}" type="presOf" srcId="{D1C1B813-A9FB-4953-B989-87BABAB44343}" destId="{536B7AE6-84CB-4590-8C6E-0D0C72DC392A}" srcOrd="0" destOrd="0" presId="urn:microsoft.com/office/officeart/2005/8/layout/vList2"/>
    <dgm:cxn modelId="{E56ACDAB-A8B1-469F-9111-6D71ED4B1E43}" srcId="{C33C9829-B088-427A-9F82-FFE142529BD1}" destId="{D1C1B813-A9FB-4953-B989-87BABAB44343}" srcOrd="1" destOrd="0" parTransId="{13AE7D47-AE49-4135-AA68-6F1F58185CD1}" sibTransId="{165619DC-E355-40C3-A98E-5B3C705D7641}"/>
    <dgm:cxn modelId="{663163A3-3FF3-4837-9765-BE26D868F06A}" type="presParOf" srcId="{BE3DD609-0D66-494B-9076-A8BC37388AB5}" destId="{E115ADE4-97C9-4F16-AC3E-6D141567B9CE}" srcOrd="0" destOrd="0" presId="urn:microsoft.com/office/officeart/2005/8/layout/vList2"/>
    <dgm:cxn modelId="{07B0BA95-0B4F-4DF7-B3BE-DCCEEA098628}" type="presParOf" srcId="{BE3DD609-0D66-494B-9076-A8BC37388AB5}" destId="{724E1FEF-1654-42C7-B77F-25C03D9AB6B3}" srcOrd="1" destOrd="0" presId="urn:microsoft.com/office/officeart/2005/8/layout/vList2"/>
    <dgm:cxn modelId="{DDDEEC4C-8267-4F96-BE7A-525B13AC3904}" type="presParOf" srcId="{BE3DD609-0D66-494B-9076-A8BC37388AB5}" destId="{536B7AE6-84CB-4590-8C6E-0D0C72DC392A}" srcOrd="2" destOrd="0" presId="urn:microsoft.com/office/officeart/2005/8/layout/vList2"/>
    <dgm:cxn modelId="{87440642-AAD0-46F3-BA45-151FD853649D}" type="presParOf" srcId="{BE3DD609-0D66-494B-9076-A8BC37388AB5}" destId="{63D22E07-D139-4618-B6AC-866B3EACDF1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15ADE4-97C9-4F16-AC3E-6D141567B9CE}">
      <dsp:nvSpPr>
        <dsp:cNvPr id="0" name=""/>
        <dsp:cNvSpPr/>
      </dsp:nvSpPr>
      <dsp:spPr>
        <a:xfrm>
          <a:off x="0" y="30485"/>
          <a:ext cx="6726620" cy="887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700" kern="1200" dirty="0">
              <a:latin typeface="Neue Haas Grotesk Text Pro"/>
            </a:rPr>
            <a:t>Runs to score</a:t>
          </a:r>
          <a:endParaRPr lang="en-GB" sz="3700" kern="1200" dirty="0"/>
        </a:p>
      </dsp:txBody>
      <dsp:txXfrm>
        <a:off x="43321" y="73806"/>
        <a:ext cx="6639978" cy="800803"/>
      </dsp:txXfrm>
    </dsp:sp>
    <dsp:sp modelId="{724E1FEF-1654-42C7-B77F-25C03D9AB6B3}">
      <dsp:nvSpPr>
        <dsp:cNvPr id="0" name=""/>
        <dsp:cNvSpPr/>
      </dsp:nvSpPr>
      <dsp:spPr>
        <a:xfrm>
          <a:off x="0" y="917930"/>
          <a:ext cx="6726620" cy="919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570" tIns="46990" rIns="263144" bIns="46990" numCol="1" spcCol="1270" anchor="t" anchorCtr="0">
          <a:noAutofit/>
        </a:bodyPr>
        <a:lstStyle/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900" kern="1200" dirty="0">
              <a:solidFill>
                <a:schemeClr val="accent1">
                  <a:lumMod val="20000"/>
                  <a:lumOff val="80000"/>
                </a:schemeClr>
              </a:solidFill>
            </a:rPr>
            <a:t>To score at least 280 runs on an average if played in first innings</a:t>
          </a:r>
        </a:p>
      </dsp:txBody>
      <dsp:txXfrm>
        <a:off x="0" y="917930"/>
        <a:ext cx="6726620" cy="919080"/>
      </dsp:txXfrm>
    </dsp:sp>
    <dsp:sp modelId="{536B7AE6-84CB-4590-8C6E-0D0C72DC392A}">
      <dsp:nvSpPr>
        <dsp:cNvPr id="0" name=""/>
        <dsp:cNvSpPr/>
      </dsp:nvSpPr>
      <dsp:spPr>
        <a:xfrm>
          <a:off x="0" y="1837010"/>
          <a:ext cx="6726620" cy="887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700" kern="1200" dirty="0">
              <a:latin typeface="Neue Haas Grotesk Text Pro"/>
            </a:rPr>
            <a:t>Runs to defend</a:t>
          </a:r>
          <a:endParaRPr lang="en-GB" sz="3700" kern="1200" dirty="0"/>
        </a:p>
      </dsp:txBody>
      <dsp:txXfrm>
        <a:off x="43321" y="1880331"/>
        <a:ext cx="6639978" cy="800803"/>
      </dsp:txXfrm>
    </dsp:sp>
    <dsp:sp modelId="{63D22E07-D139-4618-B6AC-866B3EACDF1D}">
      <dsp:nvSpPr>
        <dsp:cNvPr id="0" name=""/>
        <dsp:cNvSpPr/>
      </dsp:nvSpPr>
      <dsp:spPr>
        <a:xfrm>
          <a:off x="0" y="2724455"/>
          <a:ext cx="6726620" cy="919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570" tIns="46990" rIns="263144" bIns="46990" numCol="1" spcCol="1270" anchor="t" anchorCtr="0">
          <a:noAutofit/>
        </a:bodyPr>
        <a:lstStyle/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900" kern="1200" dirty="0">
              <a:solidFill>
                <a:schemeClr val="accent1">
                  <a:lumMod val="20000"/>
                  <a:lumOff val="80000"/>
                </a:schemeClr>
              </a:solidFill>
            </a:rPr>
            <a:t>Should be able to defend 240 runs on an average</a:t>
          </a:r>
        </a:p>
      </dsp:txBody>
      <dsp:txXfrm>
        <a:off x="0" y="2724455"/>
        <a:ext cx="6726620" cy="919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89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0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33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307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892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14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7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42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29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38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157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703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13" r:id="rId6"/>
    <p:sldLayoutId id="2147483718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icketmachan.com/slideshows/5-of-the-most-beautiful-cricket-stadiums-in-sri-lanka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CAA37442-EAE9-6CFC-AC74-44222B37F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football field with people in the stands&#10;&#10;Description automatically generated">
            <a:extLst>
              <a:ext uri="{FF2B5EF4-FFF2-40B4-BE49-F238E27FC236}">
                <a16:creationId xmlns:a16="http://schemas.microsoft.com/office/drawing/2014/main" id="{248E914A-CFDB-52FF-3AE7-6D4E04BA88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6552" b="9178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54117A24-9D5E-A791-A2F4-8C81AC60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60265" y="-960268"/>
            <a:ext cx="6857998" cy="87785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6000">
                <a:srgbClr val="000000">
                  <a:alpha val="58000"/>
                </a:srgbClr>
              </a:gs>
              <a:gs pos="100000">
                <a:srgbClr val="000000">
                  <a:alpha val="5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2EBD02-09ED-95A4-79EA-648365130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2" y="1122363"/>
            <a:ext cx="5029198" cy="2305246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CRICKET WORLD CUP 23 ANALYSIS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CF64F3-FB76-59B2-809A-BCFAB7DE6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BY SACHIN KUMAR</a:t>
            </a:r>
          </a:p>
        </p:txBody>
      </p:sp>
    </p:spTree>
    <p:extLst>
      <p:ext uri="{BB962C8B-B14F-4D97-AF65-F5344CB8AC3E}">
        <p14:creationId xmlns:p14="http://schemas.microsoft.com/office/powerpoint/2010/main" val="2763719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00B67-3B68-D9A1-F9FB-638C3D34A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" y="-2521"/>
            <a:ext cx="8886884" cy="95366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TARGETS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C7A46-2632-5DB9-D82F-3966B3277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5397B369-2DAD-2B86-242B-9947A706B8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8394430"/>
              </p:ext>
            </p:extLst>
          </p:nvPr>
        </p:nvGraphicFramePr>
        <p:xfrm>
          <a:off x="2807514" y="2088930"/>
          <a:ext cx="6726620" cy="3674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0305EFA-BF3A-BBE4-D4EB-EC03C34CDBA3}"/>
              </a:ext>
            </a:extLst>
          </p:cNvPr>
          <p:cNvCxnSpPr/>
          <p:nvPr/>
        </p:nvCxnSpPr>
        <p:spPr>
          <a:xfrm>
            <a:off x="9198" y="981402"/>
            <a:ext cx="2483854" cy="7620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682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F9BF9-AB3A-4CF6-7F81-82FC06FAC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70"/>
            <a:ext cx="8886884" cy="953669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Openers - 2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1DDDF35-62E0-5787-4265-8243032B94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1512413"/>
              </p:ext>
            </p:extLst>
          </p:nvPr>
        </p:nvGraphicFramePr>
        <p:xfrm>
          <a:off x="1069975" y="2139950"/>
          <a:ext cx="9449707" cy="410982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487563">
                  <a:extLst>
                    <a:ext uri="{9D8B030D-6E8A-4147-A177-3AD203B41FA5}">
                      <a16:colId xmlns:a16="http://schemas.microsoft.com/office/drawing/2014/main" val="3445203902"/>
                    </a:ext>
                  </a:extLst>
                </a:gridCol>
                <a:gridCol w="4910762">
                  <a:extLst>
                    <a:ext uri="{9D8B030D-6E8A-4147-A177-3AD203B41FA5}">
                      <a16:colId xmlns:a16="http://schemas.microsoft.com/office/drawing/2014/main" val="2364541223"/>
                    </a:ext>
                  </a:extLst>
                </a:gridCol>
                <a:gridCol w="2051382">
                  <a:extLst>
                    <a:ext uri="{9D8B030D-6E8A-4147-A177-3AD203B41FA5}">
                      <a16:colId xmlns:a16="http://schemas.microsoft.com/office/drawing/2014/main" val="1328173247"/>
                    </a:ext>
                  </a:extLst>
                </a:gridCol>
              </a:tblGrid>
              <a:tr h="684971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Parameters</a:t>
                      </a:r>
                    </a:p>
                  </a:txBody>
                  <a:tcPr anchor="ctr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Criteria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959042"/>
                  </a:ext>
                </a:extLst>
              </a:tr>
              <a:tr h="68497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Batting Average</a:t>
                      </a:r>
                    </a:p>
                  </a:txBody>
                  <a:tcPr anchor="ctr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Average runs scored in an innings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GB" dirty="0"/>
                        <a:t>&gt;45</a:t>
                      </a:r>
                      <a:endParaRPr lang="en-US" dirty="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6455715"/>
                  </a:ext>
                </a:extLst>
              </a:tr>
              <a:tr h="68497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Strike rate</a:t>
                      </a:r>
                    </a:p>
                  </a:txBody>
                  <a:tcPr anchor="ctr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No. Of runs scored for 100 balls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&gt;95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689706"/>
                  </a:ext>
                </a:extLst>
              </a:tr>
              <a:tr h="68497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Innings Batted</a:t>
                      </a:r>
                    </a:p>
                  </a:txBody>
                  <a:tcPr anchor="ctr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Total innings batted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&gt;4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6896473"/>
                  </a:ext>
                </a:extLst>
              </a:tr>
              <a:tr h="68497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dirty="0"/>
                        <a:t>Conversion rate</a:t>
                      </a:r>
                      <a:endParaRPr lang="en-US" dirty="0"/>
                    </a:p>
                  </a:txBody>
                  <a:tcPr anchor="ctr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Converting the small score into a big score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&gt;20</a:t>
                      </a:r>
                      <a:endParaRPr lang="en-GB" dirty="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489323"/>
                  </a:ext>
                </a:extLst>
              </a:tr>
              <a:tr h="68497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dirty="0"/>
                        <a:t>Batting Position</a:t>
                      </a:r>
                    </a:p>
                  </a:txBody>
                  <a:tcPr anchor="ctr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dirty="0"/>
                        <a:t>Order in which the batsman should play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dirty="0"/>
                        <a:t>&lt;4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1581120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E2ABF22-FF56-91C7-972C-715EE829DE53}"/>
              </a:ext>
            </a:extLst>
          </p:cNvPr>
          <p:cNvCxnSpPr/>
          <p:nvPr/>
        </p:nvCxnSpPr>
        <p:spPr>
          <a:xfrm>
            <a:off x="2630" y="981402"/>
            <a:ext cx="2740042" cy="7620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41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F2110-F3B2-F7E3-0925-D22B03AF8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" y="-2521"/>
            <a:ext cx="8886884" cy="953669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Middle Order - 3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4D262D3-B8A6-0536-EDFA-1246E64A77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8848250"/>
              </p:ext>
            </p:extLst>
          </p:nvPr>
        </p:nvGraphicFramePr>
        <p:xfrm>
          <a:off x="1047397" y="1801283"/>
          <a:ext cx="9882145" cy="4480436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396793">
                  <a:extLst>
                    <a:ext uri="{9D8B030D-6E8A-4147-A177-3AD203B41FA5}">
                      <a16:colId xmlns:a16="http://schemas.microsoft.com/office/drawing/2014/main" val="1816926880"/>
                    </a:ext>
                  </a:extLst>
                </a:gridCol>
                <a:gridCol w="4866662">
                  <a:extLst>
                    <a:ext uri="{9D8B030D-6E8A-4147-A177-3AD203B41FA5}">
                      <a16:colId xmlns:a16="http://schemas.microsoft.com/office/drawing/2014/main" val="3681375058"/>
                    </a:ext>
                  </a:extLst>
                </a:gridCol>
                <a:gridCol w="2618690">
                  <a:extLst>
                    <a:ext uri="{9D8B030D-6E8A-4147-A177-3AD203B41FA5}">
                      <a16:colId xmlns:a16="http://schemas.microsoft.com/office/drawing/2014/main" val="3714061181"/>
                    </a:ext>
                  </a:extLst>
                </a:gridCol>
              </a:tblGrid>
              <a:tr h="58953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Parameters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Criteria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7993391"/>
                  </a:ext>
                </a:extLst>
              </a:tr>
              <a:tr h="589531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Batting average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Average runs scored in an innings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&gt;50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2439078"/>
                  </a:ext>
                </a:extLst>
              </a:tr>
              <a:tr h="589531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Strike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No. Of runs scored per 100 balls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&gt;85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5875594"/>
                  </a:ext>
                </a:extLst>
              </a:tr>
              <a:tr h="589531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Innings Batted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Total innings Batted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&gt;4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1469911"/>
                  </a:ext>
                </a:extLst>
              </a:tr>
              <a:tr h="94325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Avg. balls faced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Average balls faced by the batter in an innings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&gt;50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8600208"/>
                  </a:ext>
                </a:extLst>
              </a:tr>
              <a:tr h="589531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Batting position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Order in which the batter plays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&gt;2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1387709"/>
                  </a:ext>
                </a:extLst>
              </a:tr>
              <a:tr h="589531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Conversion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Converting the small score into a big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&gt;20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357194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A78CC79-4C42-CF72-59E0-4F8286788704}"/>
              </a:ext>
            </a:extLst>
          </p:cNvPr>
          <p:cNvCxnSpPr/>
          <p:nvPr/>
        </p:nvCxnSpPr>
        <p:spPr>
          <a:xfrm>
            <a:off x="2630" y="981402"/>
            <a:ext cx="3554593" cy="7620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671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45093-3F13-58EF-77C2-1ABD9EC39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" y="-2521"/>
            <a:ext cx="8886884" cy="953669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Finisher - 1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DF8A81F-5D82-62AD-640F-385A1BB344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4676731"/>
              </p:ext>
            </p:extLst>
          </p:nvPr>
        </p:nvGraphicFramePr>
        <p:xfrm>
          <a:off x="1069975" y="2139950"/>
          <a:ext cx="9777037" cy="390296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14679">
                  <a:extLst>
                    <a:ext uri="{9D8B030D-6E8A-4147-A177-3AD203B41FA5}">
                      <a16:colId xmlns:a16="http://schemas.microsoft.com/office/drawing/2014/main" val="194085427"/>
                    </a:ext>
                  </a:extLst>
                </a:gridCol>
                <a:gridCol w="4800441">
                  <a:extLst>
                    <a:ext uri="{9D8B030D-6E8A-4147-A177-3AD203B41FA5}">
                      <a16:colId xmlns:a16="http://schemas.microsoft.com/office/drawing/2014/main" val="1737518768"/>
                    </a:ext>
                  </a:extLst>
                </a:gridCol>
                <a:gridCol w="2561917">
                  <a:extLst>
                    <a:ext uri="{9D8B030D-6E8A-4147-A177-3AD203B41FA5}">
                      <a16:colId xmlns:a16="http://schemas.microsoft.com/office/drawing/2014/main" val="2352647378"/>
                    </a:ext>
                  </a:extLst>
                </a:gridCol>
              </a:tblGrid>
              <a:tr h="51354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Parameters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Criteria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628393"/>
                  </a:ext>
                </a:extLst>
              </a:tr>
              <a:tr h="51354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Batting average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chemeClr val="tx1"/>
                          </a:solidFill>
                          <a:latin typeface="Neue Haas Grotesk Text Pro"/>
                        </a:rPr>
                        <a:t>Average runs scored in an innings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&gt;35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1707114"/>
                  </a:ext>
                </a:extLst>
              </a:tr>
              <a:tr h="51354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Strike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chemeClr val="tx1"/>
                          </a:solidFill>
                          <a:latin typeface="Neue Haas Grotesk Text Pro"/>
                        </a:rPr>
                        <a:t>No. Of runs scored per 100 balls</a:t>
                      </a:r>
                      <a:endParaRPr lang="en-GB" sz="1800" b="0" i="0" u="none" strike="noStrike" noProof="0" dirty="0">
                        <a:solidFill>
                          <a:srgbClr val="000000"/>
                        </a:solidFill>
                        <a:latin typeface="Neue Haas Grotesk Text Pr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&gt;100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2439085"/>
                  </a:ext>
                </a:extLst>
              </a:tr>
              <a:tr h="51354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Innings batted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chemeClr val="tx1"/>
                          </a:solidFill>
                          <a:latin typeface="Neue Haas Grotesk Text Pro"/>
                        </a:rPr>
                        <a:t>Total innings Batted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&gt;4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7229306"/>
                  </a:ext>
                </a:extLst>
              </a:tr>
              <a:tr h="82167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Avg. Balls Faced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chemeClr val="tx1"/>
                          </a:solidFill>
                          <a:latin typeface="Neue Haas Grotesk Text Pro"/>
                        </a:rPr>
                        <a:t>Average balls faced by the batter in an innings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297518"/>
                  </a:ext>
                </a:extLst>
              </a:tr>
              <a:tr h="51354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Batting position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chemeClr val="tx1"/>
                          </a:solidFill>
                          <a:latin typeface="Neue Haas Grotesk Text Pro"/>
                        </a:rPr>
                        <a:t>Order in which the batter plays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&gt;4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226069"/>
                  </a:ext>
                </a:extLst>
              </a:tr>
              <a:tr h="51354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dirty="0"/>
                        <a:t>Innings Bowled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chemeClr val="tx1"/>
                          </a:solidFill>
                          <a:latin typeface="Neue Haas Grotesk Text Pro"/>
                        </a:rPr>
                        <a:t>Total innings bowled by the bowler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dirty="0"/>
                        <a:t>&gt;2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49735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C35F38F-6FF8-CB8A-4E40-F24AD4E0D27A}"/>
              </a:ext>
            </a:extLst>
          </p:cNvPr>
          <p:cNvCxnSpPr/>
          <p:nvPr/>
        </p:nvCxnSpPr>
        <p:spPr>
          <a:xfrm>
            <a:off x="2630" y="981402"/>
            <a:ext cx="2398456" cy="7620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421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61E56-FE6A-44B2-2EBD-C63687BEE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" y="-2521"/>
            <a:ext cx="8886884" cy="953669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Lower order bowling allrounder - 2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D0353F4-05B7-186E-A1E2-20DC52BF1D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8933538"/>
              </p:ext>
            </p:extLst>
          </p:nvPr>
        </p:nvGraphicFramePr>
        <p:xfrm>
          <a:off x="1069975" y="2139950"/>
          <a:ext cx="10447085" cy="416524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8265">
                  <a:extLst>
                    <a:ext uri="{9D8B030D-6E8A-4147-A177-3AD203B41FA5}">
                      <a16:colId xmlns:a16="http://schemas.microsoft.com/office/drawing/2014/main" val="3001498044"/>
                    </a:ext>
                  </a:extLst>
                </a:gridCol>
                <a:gridCol w="5144878">
                  <a:extLst>
                    <a:ext uri="{9D8B030D-6E8A-4147-A177-3AD203B41FA5}">
                      <a16:colId xmlns:a16="http://schemas.microsoft.com/office/drawing/2014/main" val="3171136133"/>
                    </a:ext>
                  </a:extLst>
                </a:gridCol>
                <a:gridCol w="2443942">
                  <a:extLst>
                    <a:ext uri="{9D8B030D-6E8A-4147-A177-3AD203B41FA5}">
                      <a16:colId xmlns:a16="http://schemas.microsoft.com/office/drawing/2014/main" val="1196346426"/>
                    </a:ext>
                  </a:extLst>
                </a:gridCol>
              </a:tblGrid>
              <a:tr h="48433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Criteria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4991579"/>
                  </a:ext>
                </a:extLst>
              </a:tr>
              <a:tr h="48433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dirty="0"/>
                        <a:t>Batting average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chemeClr val="tx1"/>
                          </a:solidFill>
                          <a:latin typeface="Neue Haas Grotesk Text Pro"/>
                        </a:rPr>
                        <a:t>Average runs scored in an innings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&gt;25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1930024"/>
                  </a:ext>
                </a:extLst>
              </a:tr>
              <a:tr h="48433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dirty="0"/>
                        <a:t>Strike rate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chemeClr val="tx1"/>
                          </a:solidFill>
                          <a:latin typeface="Neue Haas Grotesk Text Pro"/>
                        </a:rPr>
                        <a:t>No. Of runs scored per 100 balls</a:t>
                      </a:r>
                      <a:endParaRPr lang="en-GB" sz="1800" b="0" i="0" u="none" strike="noStrike" noProof="0">
                        <a:solidFill>
                          <a:srgbClr val="000000"/>
                        </a:solidFill>
                        <a:latin typeface="Neue Haas Grotesk Text Pr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&gt;120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3715570"/>
                  </a:ext>
                </a:extLst>
              </a:tr>
              <a:tr h="48433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dirty="0"/>
                        <a:t>Innings batted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chemeClr val="tx1"/>
                          </a:solidFill>
                          <a:latin typeface="Neue Haas Grotesk Text Pro"/>
                        </a:rPr>
                        <a:t>Total innings Batted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&gt;4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6001498"/>
                  </a:ext>
                </a:extLst>
              </a:tr>
              <a:tr h="48433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dirty="0"/>
                        <a:t>Batting position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chemeClr val="tx1"/>
                          </a:solidFill>
                          <a:latin typeface="Neue Haas Grotesk Text Pro"/>
                        </a:rPr>
                        <a:t>Order in which the batter plays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&gt;4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4882594"/>
                  </a:ext>
                </a:extLst>
              </a:tr>
              <a:tr h="48433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dirty="0"/>
                        <a:t>Innings Bowled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chemeClr val="tx1"/>
                          </a:solidFill>
                          <a:latin typeface="Neue Haas Grotesk Text Pro"/>
                        </a:rPr>
                        <a:t>Total innings bowled by the bowler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&gt;3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1929644"/>
                  </a:ext>
                </a:extLst>
              </a:tr>
              <a:tr h="48433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Bowling economy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Average runs allowed per over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&lt;5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7390466"/>
                  </a:ext>
                </a:extLst>
              </a:tr>
              <a:tr h="77493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dirty="0"/>
                        <a:t>Bowling strike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dirty="0"/>
                        <a:t>Average no. Of balls required to take a wicket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dirty="0"/>
                        <a:t>&lt;30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5720796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4F7502A-5222-0A46-5C02-AF472750D268}"/>
              </a:ext>
            </a:extLst>
          </p:cNvPr>
          <p:cNvCxnSpPr/>
          <p:nvPr/>
        </p:nvCxnSpPr>
        <p:spPr>
          <a:xfrm flipV="1">
            <a:off x="2630" y="962748"/>
            <a:ext cx="7075559" cy="31791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356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6643-7B03-A285-E606-FC4B771BD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" y="-2521"/>
            <a:ext cx="8886884" cy="953669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Fast Bowlers - 3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A90A844-6587-A4E4-4B1E-C6540FB4A9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0129297"/>
              </p:ext>
            </p:extLst>
          </p:nvPr>
        </p:nvGraphicFramePr>
        <p:xfrm>
          <a:off x="1069975" y="2139950"/>
          <a:ext cx="10263149" cy="40784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19550">
                  <a:extLst>
                    <a:ext uri="{9D8B030D-6E8A-4147-A177-3AD203B41FA5}">
                      <a16:colId xmlns:a16="http://schemas.microsoft.com/office/drawing/2014/main" val="648914804"/>
                    </a:ext>
                  </a:extLst>
                </a:gridCol>
                <a:gridCol w="5294586">
                  <a:extLst>
                    <a:ext uri="{9D8B030D-6E8A-4147-A177-3AD203B41FA5}">
                      <a16:colId xmlns:a16="http://schemas.microsoft.com/office/drawing/2014/main" val="3261357311"/>
                    </a:ext>
                  </a:extLst>
                </a:gridCol>
                <a:gridCol w="2249013">
                  <a:extLst>
                    <a:ext uri="{9D8B030D-6E8A-4147-A177-3AD203B41FA5}">
                      <a16:colId xmlns:a16="http://schemas.microsoft.com/office/drawing/2014/main" val="100443644"/>
                    </a:ext>
                  </a:extLst>
                </a:gridCol>
              </a:tblGrid>
              <a:tr h="46963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Parameters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Criteria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0605431"/>
                  </a:ext>
                </a:extLst>
              </a:tr>
              <a:tr h="46963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Innings Bowled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Total innings Bowled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&gt;5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1338453"/>
                  </a:ext>
                </a:extLst>
              </a:tr>
              <a:tr h="63062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Bowling Economy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Average runs allowed per over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&lt;5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6546395"/>
                  </a:ext>
                </a:extLst>
              </a:tr>
              <a:tr h="68317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Bowling Strike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Avg. No. Of balls required to take wicket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&lt;25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8257418"/>
                  </a:ext>
                </a:extLst>
              </a:tr>
              <a:tr h="60434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Bowling Style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Bowling style of the bowler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Fast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2310668"/>
                  </a:ext>
                </a:extLst>
              </a:tr>
              <a:tr h="75140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Bowling Average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No. Of runs allowed per wicket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&lt;25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5919444"/>
                  </a:ext>
                </a:extLst>
              </a:tr>
              <a:tr h="46963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Dot Balls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% of dot balls bowled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GB" dirty="0"/>
                        <a:t>&gt;55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5333098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F76AE3F-9CF0-D302-E27A-7CD934DC4967}"/>
              </a:ext>
            </a:extLst>
          </p:cNvPr>
          <p:cNvCxnSpPr/>
          <p:nvPr/>
        </p:nvCxnSpPr>
        <p:spPr>
          <a:xfrm>
            <a:off x="2630" y="981402"/>
            <a:ext cx="3541455" cy="7620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439156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Swell">
      <a:dk1>
        <a:sysClr val="windowText" lastClr="000000"/>
      </a:dk1>
      <a:lt1>
        <a:sysClr val="window" lastClr="FFFFFF"/>
      </a:lt1>
      <a:dk2>
        <a:srgbClr val="233B47"/>
      </a:dk2>
      <a:lt2>
        <a:srgbClr val="FEEFD9"/>
      </a:lt2>
      <a:accent1>
        <a:srgbClr val="16AEA7"/>
      </a:accent1>
      <a:accent2>
        <a:srgbClr val="618F88"/>
      </a:accent2>
      <a:accent3>
        <a:srgbClr val="7A9973"/>
      </a:accent3>
      <a:accent4>
        <a:srgbClr val="8AAE8E"/>
      </a:accent4>
      <a:accent5>
        <a:srgbClr val="EB8F60"/>
      </a:accent5>
      <a:accent6>
        <a:srgbClr val="E57A6F"/>
      </a:accent6>
      <a:hlink>
        <a:srgbClr val="13968F"/>
      </a:hlink>
      <a:folHlink>
        <a:srgbClr val="E56152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610</TotalTime>
  <Words>388</Words>
  <Application>Microsoft Macintosh PowerPoint</Application>
  <PresentationFormat>Widescreen</PresentationFormat>
  <Paragraphs>117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Neue Haas Grotesk Text Pro</vt:lpstr>
      <vt:lpstr>SwellVTI</vt:lpstr>
      <vt:lpstr>CRICKET WORLD CUP 23 ANALYSIS</vt:lpstr>
      <vt:lpstr>TARGETS</vt:lpstr>
      <vt:lpstr>Openers - 2</vt:lpstr>
      <vt:lpstr>Middle Order - 3</vt:lpstr>
      <vt:lpstr>Finisher - 1</vt:lpstr>
      <vt:lpstr>Lower order bowling allrounder - 2</vt:lpstr>
      <vt:lpstr>Fast Bowlers - 3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Microsoft Office User</cp:lastModifiedBy>
  <cp:revision>340</cp:revision>
  <dcterms:created xsi:type="dcterms:W3CDTF">2013-07-15T20:26:40Z</dcterms:created>
  <dcterms:modified xsi:type="dcterms:W3CDTF">2024-01-12T19:21:25Z</dcterms:modified>
</cp:coreProperties>
</file>