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2"/>
  </p:sldMasterIdLst>
  <p:notesMasterIdLst>
    <p:notesMasterId r:id="rId31"/>
  </p:notesMasterIdLst>
  <p:handoutMasterIdLst>
    <p:handoutMasterId r:id="rId32"/>
  </p:handoutMasterIdLst>
  <p:sldIdLst>
    <p:sldId id="265" r:id="rId3"/>
    <p:sldId id="310" r:id="rId4"/>
    <p:sldId id="320" r:id="rId5"/>
    <p:sldId id="322" r:id="rId6"/>
    <p:sldId id="323" r:id="rId7"/>
    <p:sldId id="327" r:id="rId8"/>
    <p:sldId id="328" r:id="rId9"/>
    <p:sldId id="329" r:id="rId10"/>
    <p:sldId id="330" r:id="rId11"/>
    <p:sldId id="331" r:id="rId12"/>
    <p:sldId id="341" r:id="rId13"/>
    <p:sldId id="343" r:id="rId14"/>
    <p:sldId id="344" r:id="rId15"/>
    <p:sldId id="345" r:id="rId16"/>
    <p:sldId id="347" r:id="rId17"/>
    <p:sldId id="351" r:id="rId18"/>
    <p:sldId id="352" r:id="rId19"/>
    <p:sldId id="354" r:id="rId20"/>
    <p:sldId id="355" r:id="rId21"/>
    <p:sldId id="356" r:id="rId22"/>
    <p:sldId id="357" r:id="rId23"/>
    <p:sldId id="358" r:id="rId24"/>
    <p:sldId id="338" r:id="rId25"/>
    <p:sldId id="339" r:id="rId26"/>
    <p:sldId id="340" r:id="rId27"/>
    <p:sldId id="359" r:id="rId28"/>
    <p:sldId id="362" r:id="rId29"/>
    <p:sldId id="319" r:id="rId30"/>
  </p:sldIdLst>
  <p:sldSz cx="12188825" cy="6858000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0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85" d="100"/>
          <a:sy n="85" d="100"/>
        </p:scale>
        <p:origin x="598" y="41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12/13/2016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12/13/2016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418" y="3085765"/>
            <a:ext cx="11259933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040" y="1020431"/>
            <a:ext cx="10990686" cy="1475013"/>
          </a:xfrm>
          <a:effectLst/>
        </p:spPr>
        <p:txBody>
          <a:bodyPr anchor="b">
            <a:normAutofit/>
          </a:bodyPr>
          <a:lstStyle>
            <a:lvl1pPr>
              <a:defRPr sz="3599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043" y="2495446"/>
            <a:ext cx="10990683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3970" y="5956138"/>
            <a:ext cx="284405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040" y="5951812"/>
            <a:ext cx="691540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5551" y="5956138"/>
            <a:ext cx="101617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8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171" y="614407"/>
            <a:ext cx="11306393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041" y="702156"/>
            <a:ext cx="11026744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6900" y="599725"/>
            <a:ext cx="2906060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9" y="675727"/>
            <a:ext cx="2003642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722" y="675727"/>
            <a:ext cx="7894223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1331" y="5956138"/>
            <a:ext cx="13277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722" y="5951812"/>
            <a:ext cx="789422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3895" y="5956138"/>
            <a:ext cx="116389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5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171" y="614407"/>
            <a:ext cx="11306393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702156"/>
            <a:ext cx="11026744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41" y="2180497"/>
            <a:ext cx="11026743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5550" y="5956138"/>
            <a:ext cx="1052234" cy="365125"/>
          </a:xfrm>
        </p:spPr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7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700" y="5141975"/>
            <a:ext cx="1128792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2" y="3043911"/>
            <a:ext cx="11026743" cy="1497507"/>
          </a:xfrm>
        </p:spPr>
        <p:txBody>
          <a:bodyPr anchor="b">
            <a:normAutofit/>
          </a:bodyPr>
          <a:lstStyle>
            <a:lvl1pPr algn="l">
              <a:defRPr sz="3599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041" y="4541417"/>
            <a:ext cx="11026743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799" cap="all">
                <a:solidFill>
                  <a:schemeClr val="accent2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4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866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729658"/>
            <a:ext cx="11026744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042" y="2228004"/>
            <a:ext cx="5420978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6805" y="2228004"/>
            <a:ext cx="542098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3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866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041" y="729658"/>
            <a:ext cx="11026744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989" y="2250893"/>
            <a:ext cx="5085750" cy="536005"/>
          </a:xfrm>
        </p:spPr>
        <p:txBody>
          <a:bodyPr anchor="b">
            <a:noAutofit/>
          </a:bodyPr>
          <a:lstStyle>
            <a:lvl1pPr marL="0" indent="0">
              <a:buNone/>
              <a:defRPr sz="2199" b="0">
                <a:solidFill>
                  <a:schemeClr val="accent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042" y="2926053"/>
            <a:ext cx="5391696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2037" y="2250893"/>
            <a:ext cx="5085748" cy="553373"/>
          </a:xfrm>
        </p:spPr>
        <p:txBody>
          <a:bodyPr anchor="b">
            <a:noAutofit/>
          </a:bodyPr>
          <a:lstStyle>
            <a:lvl1pPr marL="0" indent="0">
              <a:buNone/>
              <a:defRPr sz="2199" b="0">
                <a:solidFill>
                  <a:schemeClr val="accent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090" y="2926053"/>
            <a:ext cx="5391696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7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568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744" y="729658"/>
            <a:ext cx="11026744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7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9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700" y="5141973"/>
            <a:ext cx="11295258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5262296"/>
            <a:ext cx="4908166" cy="689514"/>
          </a:xfrm>
        </p:spPr>
        <p:txBody>
          <a:bodyPr anchor="ctr"/>
          <a:lstStyle>
            <a:lvl1pPr algn="l">
              <a:defRPr sz="1999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99" y="601200"/>
            <a:ext cx="11289899" cy="4204800"/>
          </a:xfrm>
        </p:spPr>
        <p:txBody>
          <a:bodyPr anchor="ctr">
            <a:normAutofit/>
          </a:bodyPr>
          <a:lstStyle>
            <a:lvl1pPr>
              <a:defRPr sz="1999">
                <a:solidFill>
                  <a:schemeClr val="tx2"/>
                </a:solidFill>
              </a:defRPr>
            </a:lvl1pPr>
            <a:lvl2pPr>
              <a:defRPr sz="1799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9329" y="5262297"/>
            <a:ext cx="5868458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063" indent="0">
              <a:buNone/>
              <a:defRPr sz="11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3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4693389"/>
            <a:ext cx="11026744" cy="566738"/>
          </a:xfrm>
        </p:spPr>
        <p:txBody>
          <a:bodyPr anchor="b">
            <a:normAutofit/>
          </a:bodyPr>
          <a:lstStyle>
            <a:lvl1pPr algn="l">
              <a:defRPr sz="2399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701" y="599725"/>
            <a:ext cx="1128791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041" y="5260128"/>
            <a:ext cx="11026745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0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041" y="705124"/>
            <a:ext cx="11026744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041" y="2336003"/>
            <a:ext cx="11026744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3971" y="5956138"/>
            <a:ext cx="28440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040" y="5951812"/>
            <a:ext cx="69154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5550" y="5956138"/>
            <a:ext cx="1052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418" y="457200"/>
            <a:ext cx="3702356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0052" y="453643"/>
            <a:ext cx="3702356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0725" y="457200"/>
            <a:ext cx="3702356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266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063" rtl="0" eaLnBrk="1" latinLnBrk="0" hangingPunct="1">
        <a:spcBef>
          <a:spcPct val="0"/>
        </a:spcBef>
        <a:buNone/>
        <a:defRPr sz="2799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08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799" kern="1200">
          <a:solidFill>
            <a:schemeClr val="tx2"/>
          </a:solidFill>
          <a:latin typeface="+mn-lt"/>
          <a:ea typeface="+mn-ea"/>
          <a:cs typeface="+mn-cs"/>
        </a:defRPr>
      </a:lvl1pPr>
      <a:lvl2pPr marL="629811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30" indent="-269919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627" indent="-233930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519" indent="-233930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43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34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25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16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5612" y="762000"/>
            <a:ext cx="11353800" cy="2667000"/>
          </a:xfrm>
        </p:spPr>
        <p:txBody>
          <a:bodyPr>
            <a:normAutofit fontScale="90000"/>
          </a:bodyPr>
          <a:lstStyle/>
          <a:p>
            <a:r>
              <a:rPr lang="en-US" sz="7400" dirty="0" smtClean="0"/>
              <a:t/>
            </a:r>
            <a:br>
              <a:rPr lang="en-US" sz="7400" dirty="0" smtClean="0"/>
            </a:br>
            <a:r>
              <a:rPr lang="en-US" sz="7400" dirty="0" smtClean="0">
                <a:latin typeface="Arial Black" panose="020B0A04020102020204" pitchFamily="34" charset="0"/>
              </a:rPr>
              <a:t>Data Mining</a:t>
            </a:r>
            <a:r>
              <a:rPr lang="en-US" sz="7400" dirty="0" smtClean="0"/>
              <a:t/>
            </a:r>
            <a:br>
              <a:rPr lang="en-US" sz="7400" dirty="0" smtClean="0"/>
            </a:br>
            <a:r>
              <a:rPr lang="en-US" sz="6700" b="1" dirty="0" smtClean="0">
                <a:solidFill>
                  <a:srgbClr val="C03636"/>
                </a:solidFill>
                <a:latin typeface="Agency FB" panose="020B0503020202020204" pitchFamily="34" charset="0"/>
              </a:rPr>
              <a:t>Online News Popularit</a:t>
            </a:r>
            <a:r>
              <a:rPr lang="en-US" sz="6700" b="1" dirty="0">
                <a:solidFill>
                  <a:srgbClr val="C03636"/>
                </a:solidFill>
                <a:latin typeface="Agency FB" panose="020B0503020202020204" pitchFamily="34" charset="0"/>
              </a:rPr>
              <a:t>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69225" y="4038600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Footlight MT Light" panose="0204060206030A020304" pitchFamily="18" charset="0"/>
              </a:rPr>
              <a:t>Sachin Kant </a:t>
            </a:r>
            <a:r>
              <a:rPr lang="en-US" sz="3200" dirty="0" smtClean="0">
                <a:solidFill>
                  <a:schemeClr val="bg1"/>
                </a:solidFill>
                <a:latin typeface="Footlight MT Light" panose="0204060206030A020304" pitchFamily="18" charset="0"/>
              </a:rPr>
              <a:t>Misra</a:t>
            </a:r>
            <a:endParaRPr lang="en-US" sz="3200" dirty="0" smtClean="0">
              <a:solidFill>
                <a:schemeClr val="bg1"/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Objective </a:t>
            </a:r>
            <a:r>
              <a:rPr lang="en-US" sz="6000" dirty="0" smtClean="0">
                <a:latin typeface="Arial Black" panose="020B0A04020102020204" pitchFamily="34" charset="0"/>
              </a:rPr>
              <a:t>1 – </a:t>
            </a:r>
            <a:r>
              <a:rPr lang="en-US" sz="6000" dirty="0" smtClean="0">
                <a:latin typeface="+mn-lt"/>
              </a:rPr>
              <a:t>predict shares</a:t>
            </a:r>
            <a:endParaRPr lang="en-US" sz="6000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543117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1812" y="2057400"/>
            <a:ext cx="1127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Approach 1: </a:t>
            </a:r>
            <a:r>
              <a:rPr lang="en-US" dirty="0" smtClean="0"/>
              <a:t>Use Kitchen Sink Model on Linear Regression algorithm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41" y="2576805"/>
            <a:ext cx="6961171" cy="18800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1041" y="4576124"/>
            <a:ext cx="1127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Results: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828703"/>
              </p:ext>
            </p:extLst>
          </p:nvPr>
        </p:nvGraphicFramePr>
        <p:xfrm>
          <a:off x="614746" y="5181600"/>
          <a:ext cx="5031291" cy="1010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097"/>
                <a:gridCol w="1677097"/>
                <a:gridCol w="1677097"/>
              </a:tblGrid>
              <a:tr h="329212">
                <a:tc>
                  <a:txBody>
                    <a:bodyPr/>
                    <a:lstStyle/>
                    <a:p>
                      <a:r>
                        <a:rPr lang="en-US" dirty="0" smtClean="0"/>
                        <a:t>R-Squared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Adj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R-</a:t>
                      </a:r>
                      <a:r>
                        <a:rPr lang="en-US" dirty="0" err="1" smtClean="0"/>
                        <a:t>Sq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</a:t>
                      </a:r>
                      <a:r>
                        <a:rPr lang="en-US" baseline="0" dirty="0" smtClean="0"/>
                        <a:t> Criteria: </a:t>
                      </a:r>
                      <a:r>
                        <a:rPr lang="en-US" dirty="0" smtClean="0"/>
                        <a:t>MSE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0.0242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51610069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86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Objective </a:t>
            </a:r>
            <a:r>
              <a:rPr lang="en-US" sz="6000" dirty="0" smtClean="0">
                <a:latin typeface="Arial Black" panose="020B0A04020102020204" pitchFamily="34" charset="0"/>
              </a:rPr>
              <a:t>1 – </a:t>
            </a:r>
            <a:r>
              <a:rPr lang="en-US" sz="6000" dirty="0" smtClean="0">
                <a:latin typeface="+mn-lt"/>
              </a:rPr>
              <a:t>predict shares</a:t>
            </a:r>
            <a:endParaRPr lang="en-US" sz="6000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543117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1812" y="2057400"/>
            <a:ext cx="1127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Approach 2: </a:t>
            </a:r>
            <a:r>
              <a:rPr lang="en-US" dirty="0" smtClean="0"/>
              <a:t>Use Kitchen Sink Model on Decision Tree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1041" y="4536222"/>
            <a:ext cx="1127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Parameters used and Results: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395754"/>
              </p:ext>
            </p:extLst>
          </p:nvPr>
        </p:nvGraphicFramePr>
        <p:xfrm>
          <a:off x="614746" y="5181600"/>
          <a:ext cx="7548635" cy="1284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807"/>
                <a:gridCol w="1499504"/>
                <a:gridCol w="1514108"/>
                <a:gridCol w="1514108"/>
                <a:gridCol w="1514108"/>
              </a:tblGrid>
              <a:tr h="329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Leaf</a:t>
                      </a:r>
                      <a:r>
                        <a:rPr lang="en-US" baseline="0" dirty="0" smtClean="0"/>
                        <a:t> Size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 of Rules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Interval Target Criteria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Evaluation</a:t>
                      </a:r>
                      <a:r>
                        <a:rPr lang="en-US" baseline="0" dirty="0" smtClean="0"/>
                        <a:t> Criteria: </a:t>
                      </a:r>
                      <a:r>
                        <a:rPr lang="en-US" dirty="0" smtClean="0"/>
                        <a:t>MSE</a:t>
                      </a:r>
                      <a:endParaRPr 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ProfF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51237007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46" y="2543117"/>
            <a:ext cx="7548634" cy="174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4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Objective </a:t>
            </a:r>
            <a:r>
              <a:rPr lang="en-US" sz="6000" dirty="0" smtClean="0">
                <a:latin typeface="Arial Black" panose="020B0A04020102020204" pitchFamily="34" charset="0"/>
              </a:rPr>
              <a:t>1 – </a:t>
            </a:r>
            <a:r>
              <a:rPr lang="en-US" sz="6000" dirty="0" smtClean="0">
                <a:latin typeface="+mn-lt"/>
              </a:rPr>
              <a:t>predict shares</a:t>
            </a:r>
            <a:endParaRPr lang="en-US" sz="6000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543117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1812" y="2057400"/>
            <a:ext cx="1127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Approach 3: </a:t>
            </a:r>
            <a:r>
              <a:rPr lang="en-US" dirty="0" smtClean="0"/>
              <a:t>Use Principal Component Analysis and Linear Regression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1041" y="4536222"/>
            <a:ext cx="1127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Parameters used and Results: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436253"/>
              </p:ext>
            </p:extLst>
          </p:nvPr>
        </p:nvGraphicFramePr>
        <p:xfrm>
          <a:off x="661858" y="5184268"/>
          <a:ext cx="7827587" cy="1284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447800"/>
                <a:gridCol w="1371600"/>
                <a:gridCol w="1021085"/>
                <a:gridCol w="1307751"/>
                <a:gridCol w="1307751"/>
              </a:tblGrid>
              <a:tr h="91401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EigenValue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Cumulative</a:t>
                      </a:r>
                      <a:r>
                        <a:rPr lang="en-US" baseline="0" dirty="0" smtClean="0"/>
                        <a:t> Cut Off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Interval Target Criteria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R-</a:t>
                      </a:r>
                      <a:r>
                        <a:rPr lang="en-US" dirty="0" err="1" smtClean="0"/>
                        <a:t>Sq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Adj</a:t>
                      </a:r>
                      <a:r>
                        <a:rPr lang="en-US" dirty="0" smtClean="0"/>
                        <a:t> R-</a:t>
                      </a:r>
                      <a:r>
                        <a:rPr lang="en-US" dirty="0" err="1" smtClean="0"/>
                        <a:t>Sq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Evaluation</a:t>
                      </a:r>
                      <a:r>
                        <a:rPr lang="en-US" baseline="0" dirty="0" smtClean="0"/>
                        <a:t> Criteria: </a:t>
                      </a:r>
                      <a:r>
                        <a:rPr lang="en-US" dirty="0" smtClean="0"/>
                        <a:t>MSE</a:t>
                      </a:r>
                      <a:endParaRPr 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Correlation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ProfF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0.0143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0.0136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51482431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46" y="2541734"/>
            <a:ext cx="7858854" cy="1862138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26789" y="2541734"/>
            <a:ext cx="2880995" cy="17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784" y="4736277"/>
            <a:ext cx="2904000" cy="176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0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Objective </a:t>
            </a:r>
            <a:r>
              <a:rPr lang="en-US" sz="6000" dirty="0" smtClean="0">
                <a:latin typeface="Arial Black" panose="020B0A04020102020204" pitchFamily="34" charset="0"/>
              </a:rPr>
              <a:t>1 – </a:t>
            </a:r>
            <a:r>
              <a:rPr lang="en-US" sz="6000" dirty="0" smtClean="0">
                <a:latin typeface="+mn-lt"/>
              </a:rPr>
              <a:t>predict shares</a:t>
            </a:r>
            <a:endParaRPr lang="en-US" sz="6000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543117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1812" y="2057400"/>
            <a:ext cx="1127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Approach 4: </a:t>
            </a:r>
            <a:r>
              <a:rPr lang="en-US" dirty="0"/>
              <a:t>Use Principal Component Analysis </a:t>
            </a:r>
            <a:r>
              <a:rPr lang="en-US" dirty="0" smtClean="0"/>
              <a:t>and Decision Tree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1041" y="4536222"/>
            <a:ext cx="1127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Parameters used and Results: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328267"/>
              </p:ext>
            </p:extLst>
          </p:nvPr>
        </p:nvGraphicFramePr>
        <p:xfrm>
          <a:off x="614746" y="5181600"/>
          <a:ext cx="10127868" cy="1284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843"/>
                <a:gridCol w="1435850"/>
                <a:gridCol w="1449835"/>
                <a:gridCol w="1449835"/>
                <a:gridCol w="1449835"/>
                <a:gridCol w="1449835"/>
                <a:gridCol w="1449835"/>
              </a:tblGrid>
              <a:tr h="329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Leaf</a:t>
                      </a:r>
                      <a:r>
                        <a:rPr lang="en-US" baseline="0" dirty="0" smtClean="0"/>
                        <a:t> Size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 of Rules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Interval Target Criteria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EigenValue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Cumulative</a:t>
                      </a:r>
                      <a:r>
                        <a:rPr lang="en-US" baseline="0" dirty="0" smtClean="0"/>
                        <a:t> Cut Off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Evaluation</a:t>
                      </a:r>
                      <a:r>
                        <a:rPr lang="en-US" baseline="0" dirty="0" smtClean="0"/>
                        <a:t> Criteria: </a:t>
                      </a:r>
                      <a:r>
                        <a:rPr lang="en-US" dirty="0" smtClean="0"/>
                        <a:t>MSE</a:t>
                      </a:r>
                      <a:endParaRPr 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ProfF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Correlation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52753115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46" y="2541734"/>
            <a:ext cx="7858854" cy="186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6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Objective 1 – </a:t>
            </a:r>
            <a:r>
              <a:rPr lang="en-US" sz="4800" dirty="0" smtClean="0"/>
              <a:t>CONCLUSION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828800"/>
            <a:ext cx="11277600" cy="367830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Adjusted R-Square is very low in all our approaches (</a:t>
            </a:r>
            <a:r>
              <a:rPr lang="en-US" sz="1800" dirty="0" err="1" smtClean="0"/>
              <a:t>Approx</a:t>
            </a:r>
            <a:r>
              <a:rPr lang="en-US" sz="1800" dirty="0" smtClean="0"/>
              <a:t> 2%)</a:t>
            </a:r>
          </a:p>
          <a:p>
            <a:r>
              <a:rPr lang="en-US" sz="1800" dirty="0" smtClean="0"/>
              <a:t>Only 2% of variance in target variable (‘shares’) can be explained which is too less to make predictions. </a:t>
            </a:r>
          </a:p>
          <a:p>
            <a:r>
              <a:rPr lang="en-US" sz="1800" dirty="0"/>
              <a:t>Similar is the case with stock price prediction example from the book ‘Data Science for Business’, where exact stock price value prediction cannot be made. </a:t>
            </a:r>
            <a:r>
              <a:rPr lang="en-US" sz="1800" dirty="0" smtClean="0"/>
              <a:t>In such </a:t>
            </a:r>
            <a:r>
              <a:rPr lang="en-US" sz="1800" dirty="0"/>
              <a:t>situations, we </a:t>
            </a:r>
            <a:r>
              <a:rPr lang="en-US" sz="1800" dirty="0" smtClean="0"/>
              <a:t>use a threshold </a:t>
            </a:r>
            <a:r>
              <a:rPr lang="en-US" sz="1800" dirty="0"/>
              <a:t>value </a:t>
            </a:r>
            <a:r>
              <a:rPr lang="en-US" sz="1800" dirty="0" smtClean="0"/>
              <a:t>on continuous </a:t>
            </a:r>
            <a:r>
              <a:rPr lang="en-US" sz="1800" dirty="0"/>
              <a:t>target variable </a:t>
            </a:r>
            <a:r>
              <a:rPr lang="en-US" sz="1800" dirty="0" smtClean="0"/>
              <a:t>and try to predict </a:t>
            </a:r>
            <a:r>
              <a:rPr lang="en-US" sz="1800" dirty="0"/>
              <a:t>‘SURGE’ or ‘PLUNGE’ in the </a:t>
            </a:r>
            <a:r>
              <a:rPr lang="en-US" sz="1800" dirty="0" smtClean="0"/>
              <a:t>stock price.</a:t>
            </a:r>
          </a:p>
          <a:p>
            <a:r>
              <a:rPr lang="en-US" sz="1800" dirty="0" smtClean="0">
                <a:solidFill>
                  <a:srgbClr val="008000"/>
                </a:solidFill>
              </a:rPr>
              <a:t>Thus, we’ll predict popularity of Mashable article with a threshold</a:t>
            </a:r>
          </a:p>
          <a:p>
            <a:pPr lvl="1"/>
            <a:r>
              <a:rPr lang="en-US" sz="1800" dirty="0" smtClean="0">
                <a:solidFill>
                  <a:srgbClr val="008000"/>
                </a:solidFill>
              </a:rPr>
              <a:t>Popular [Shares &gt; 1400]</a:t>
            </a:r>
          </a:p>
          <a:p>
            <a:pPr lvl="1"/>
            <a:r>
              <a:rPr lang="en-US" sz="1800" dirty="0" smtClean="0">
                <a:solidFill>
                  <a:srgbClr val="008000"/>
                </a:solidFill>
              </a:rPr>
              <a:t>Not Popular [Shares &lt; 1400]</a:t>
            </a:r>
            <a:endParaRPr lang="en-US" sz="1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25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Objective </a:t>
            </a:r>
            <a:r>
              <a:rPr lang="en-US" sz="4800" dirty="0">
                <a:latin typeface="Arial Black" panose="020B0A04020102020204" pitchFamily="34" charset="0"/>
              </a:rPr>
              <a:t>2</a:t>
            </a:r>
            <a:r>
              <a:rPr lang="en-US" sz="4800" dirty="0" smtClean="0">
                <a:latin typeface="Arial Black" panose="020B0A04020102020204" pitchFamily="34" charset="0"/>
              </a:rPr>
              <a:t> – </a:t>
            </a:r>
            <a:r>
              <a:rPr lang="en-US" sz="4800" dirty="0" smtClean="0">
                <a:latin typeface="+mn-lt"/>
              </a:rPr>
              <a:t>predict Popularity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543117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5612" y="1981200"/>
            <a:ext cx="1127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Approach 1: </a:t>
            </a:r>
            <a:r>
              <a:rPr lang="en-US" dirty="0" smtClean="0"/>
              <a:t>Use Kitchen Sink Model on Logistic Regression and Decision Tree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1828" y="4739671"/>
            <a:ext cx="3650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Logistic Regression Results: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869100"/>
              </p:ext>
            </p:extLst>
          </p:nvPr>
        </p:nvGraphicFramePr>
        <p:xfrm>
          <a:off x="531812" y="5193318"/>
          <a:ext cx="4648200" cy="1284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219200"/>
                <a:gridCol w="914400"/>
                <a:gridCol w="1371600"/>
              </a:tblGrid>
              <a:tr h="329212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r>
                        <a:rPr lang="en-US" baseline="0" dirty="0" smtClean="0"/>
                        <a:t> -</a:t>
                      </a:r>
                      <a:r>
                        <a:rPr lang="en-US" baseline="0" dirty="0" err="1" smtClean="0"/>
                        <a:t>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r>
                        <a:rPr lang="en-US" baseline="0" dirty="0" smtClean="0"/>
                        <a:t> +</a:t>
                      </a:r>
                      <a:r>
                        <a:rPr lang="en-US" baseline="0" dirty="0" err="1" smtClean="0"/>
                        <a:t>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MISC_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</a:t>
                      </a:r>
                      <a:r>
                        <a:rPr lang="en-US" baseline="0" dirty="0" smtClean="0"/>
                        <a:t> Criteria: Accuracy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65%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2618810"/>
            <a:ext cx="7381875" cy="17430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99212" y="4739671"/>
            <a:ext cx="3197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Decision Tree Results: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975534"/>
              </p:ext>
            </p:extLst>
          </p:nvPr>
        </p:nvGraphicFramePr>
        <p:xfrm>
          <a:off x="6399212" y="5204059"/>
          <a:ext cx="4800600" cy="1284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990600"/>
                <a:gridCol w="1371600"/>
              </a:tblGrid>
              <a:tr h="329212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r>
                        <a:rPr lang="en-US" baseline="0" dirty="0" smtClean="0"/>
                        <a:t> -</a:t>
                      </a:r>
                      <a:r>
                        <a:rPr lang="en-US" baseline="0" dirty="0" err="1" smtClean="0"/>
                        <a:t>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r>
                        <a:rPr lang="en-US" baseline="0" dirty="0" smtClean="0"/>
                        <a:t> +</a:t>
                      </a:r>
                      <a:r>
                        <a:rPr lang="en-US" baseline="0" dirty="0" err="1" smtClean="0"/>
                        <a:t>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MISC_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</a:t>
                      </a:r>
                      <a:r>
                        <a:rPr lang="en-US" baseline="0" dirty="0" smtClean="0"/>
                        <a:t> Criteria: Accuracy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64%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43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Objective </a:t>
            </a:r>
            <a:r>
              <a:rPr lang="en-US" sz="4800" dirty="0">
                <a:latin typeface="Arial Black" panose="020B0A04020102020204" pitchFamily="34" charset="0"/>
              </a:rPr>
              <a:t>2</a:t>
            </a:r>
            <a:r>
              <a:rPr lang="en-US" sz="4800" dirty="0" smtClean="0">
                <a:latin typeface="Arial Black" panose="020B0A04020102020204" pitchFamily="34" charset="0"/>
              </a:rPr>
              <a:t> – </a:t>
            </a:r>
            <a:r>
              <a:rPr lang="en-US" sz="4800" dirty="0" smtClean="0">
                <a:latin typeface="+mn-lt"/>
              </a:rPr>
              <a:t>predict Popularity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543117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9412" y="1976735"/>
            <a:ext cx="1127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Approach 2: </a:t>
            </a:r>
            <a:r>
              <a:rPr lang="en-US" dirty="0" smtClean="0"/>
              <a:t>Use Variable Selection on Logistic Regression, Decision Tree &amp; Gradient Boosting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0812" y="4734087"/>
            <a:ext cx="3650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Logistic Regression Results: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548658"/>
              </p:ext>
            </p:extLst>
          </p:nvPr>
        </p:nvGraphicFramePr>
        <p:xfrm>
          <a:off x="150812" y="5201827"/>
          <a:ext cx="3810000" cy="1284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762000"/>
                <a:gridCol w="990600"/>
                <a:gridCol w="1371600"/>
              </a:tblGrid>
              <a:tr h="329212">
                <a:tc>
                  <a:txBody>
                    <a:bodyPr/>
                    <a:lstStyle/>
                    <a:p>
                      <a:r>
                        <a:rPr lang="en-US" dirty="0" smtClean="0"/>
                        <a:t>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MISC_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</a:t>
                      </a:r>
                      <a:r>
                        <a:rPr lang="en-US" baseline="0" dirty="0" smtClean="0"/>
                        <a:t> Criteria: Accuracy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63%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113212" y="4751795"/>
            <a:ext cx="3197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Decision Tree Results: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234895"/>
              </p:ext>
            </p:extLst>
          </p:nvPr>
        </p:nvGraphicFramePr>
        <p:xfrm>
          <a:off x="4113212" y="5201827"/>
          <a:ext cx="3962400" cy="1284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838200"/>
                <a:gridCol w="990600"/>
                <a:gridCol w="1371600"/>
              </a:tblGrid>
              <a:tr h="860278">
                <a:tc>
                  <a:txBody>
                    <a:bodyPr/>
                    <a:lstStyle/>
                    <a:p>
                      <a:r>
                        <a:rPr lang="en-US" dirty="0" smtClean="0"/>
                        <a:t>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MISC_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</a:t>
                      </a:r>
                      <a:r>
                        <a:rPr lang="en-US" baseline="0" dirty="0" smtClean="0"/>
                        <a:t> Criteria: Accuracy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64%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2781404"/>
            <a:ext cx="6733427" cy="1537174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365155"/>
              </p:ext>
            </p:extLst>
          </p:nvPr>
        </p:nvGraphicFramePr>
        <p:xfrm>
          <a:off x="8177513" y="5201827"/>
          <a:ext cx="3810000" cy="1284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762000"/>
                <a:gridCol w="990600"/>
                <a:gridCol w="1371600"/>
              </a:tblGrid>
              <a:tr h="860278">
                <a:tc>
                  <a:txBody>
                    <a:bodyPr/>
                    <a:lstStyle/>
                    <a:p>
                      <a:r>
                        <a:rPr lang="en-US" dirty="0" smtClean="0"/>
                        <a:t>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MISC_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</a:t>
                      </a:r>
                      <a:r>
                        <a:rPr lang="en-US" baseline="0" dirty="0" smtClean="0"/>
                        <a:t> Criteria: Accuracy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62%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098086" y="4734087"/>
            <a:ext cx="3635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Gradient Boosting Results:</a:t>
            </a:r>
            <a:endParaRPr lang="en-US" dirty="0"/>
          </a:p>
        </p:txBody>
      </p:sp>
      <p:pic>
        <p:nvPicPr>
          <p:cNvPr id="15" name="Picture 1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38327" y="2699179"/>
            <a:ext cx="3886199" cy="163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085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Objective </a:t>
            </a:r>
            <a:r>
              <a:rPr lang="en-US" sz="4800" dirty="0">
                <a:latin typeface="Arial Black" panose="020B0A04020102020204" pitchFamily="34" charset="0"/>
              </a:rPr>
              <a:t>2</a:t>
            </a:r>
            <a:r>
              <a:rPr lang="en-US" sz="4800" dirty="0" smtClean="0">
                <a:latin typeface="Arial Black" panose="020B0A04020102020204" pitchFamily="34" charset="0"/>
              </a:rPr>
              <a:t> – </a:t>
            </a:r>
            <a:r>
              <a:rPr lang="en-US" sz="4800" dirty="0" smtClean="0">
                <a:latin typeface="+mn-lt"/>
              </a:rPr>
              <a:t>predict Popularity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543117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3212" y="1976735"/>
            <a:ext cx="1165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Approach 3: </a:t>
            </a:r>
            <a:r>
              <a:rPr lang="en-US" dirty="0" smtClean="0"/>
              <a:t>Use Principal Component Analysis on Logistic Regression, Decision Tree &amp; Gradient Boosting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0812" y="4734087"/>
            <a:ext cx="3650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Logistic Regression Results: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237958"/>
              </p:ext>
            </p:extLst>
          </p:nvPr>
        </p:nvGraphicFramePr>
        <p:xfrm>
          <a:off x="150812" y="5201827"/>
          <a:ext cx="3810000" cy="1284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762000"/>
                <a:gridCol w="990600"/>
                <a:gridCol w="1371600"/>
              </a:tblGrid>
              <a:tr h="329212">
                <a:tc>
                  <a:txBody>
                    <a:bodyPr/>
                    <a:lstStyle/>
                    <a:p>
                      <a:r>
                        <a:rPr lang="en-US" dirty="0" smtClean="0"/>
                        <a:t>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MISC_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</a:t>
                      </a:r>
                      <a:r>
                        <a:rPr lang="en-US" baseline="0" dirty="0" smtClean="0"/>
                        <a:t> Criteria: Accuracy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62%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113212" y="4751795"/>
            <a:ext cx="3197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Decision Tree Results: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669637"/>
              </p:ext>
            </p:extLst>
          </p:nvPr>
        </p:nvGraphicFramePr>
        <p:xfrm>
          <a:off x="4113212" y="5201827"/>
          <a:ext cx="3962400" cy="1284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838200"/>
                <a:gridCol w="990600"/>
                <a:gridCol w="1371600"/>
              </a:tblGrid>
              <a:tr h="860278">
                <a:tc>
                  <a:txBody>
                    <a:bodyPr/>
                    <a:lstStyle/>
                    <a:p>
                      <a:r>
                        <a:rPr lang="en-US" dirty="0" smtClean="0"/>
                        <a:t>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MISC_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</a:t>
                      </a:r>
                      <a:r>
                        <a:rPr lang="en-US" baseline="0" dirty="0" smtClean="0"/>
                        <a:t> Criteria: Accuracy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62%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804779"/>
              </p:ext>
            </p:extLst>
          </p:nvPr>
        </p:nvGraphicFramePr>
        <p:xfrm>
          <a:off x="8177513" y="5201827"/>
          <a:ext cx="3810000" cy="1284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762000"/>
                <a:gridCol w="990600"/>
                <a:gridCol w="1371600"/>
              </a:tblGrid>
              <a:tr h="860278">
                <a:tc>
                  <a:txBody>
                    <a:bodyPr/>
                    <a:lstStyle/>
                    <a:p>
                      <a:r>
                        <a:rPr lang="en-US" dirty="0" smtClean="0"/>
                        <a:t>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MISC_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</a:t>
                      </a:r>
                      <a:r>
                        <a:rPr lang="en-US" baseline="0" dirty="0" smtClean="0"/>
                        <a:t> Criteria: Accuracy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63%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098086" y="4734087"/>
            <a:ext cx="3635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Gradient Boosting Results: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4" y="2543117"/>
            <a:ext cx="111918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3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Objective 2 – </a:t>
            </a:r>
            <a:r>
              <a:rPr lang="en-US" sz="4800" dirty="0" smtClean="0"/>
              <a:t>CONCLUSION</a:t>
            </a:r>
            <a:endParaRPr lang="en-US" sz="4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5612" y="1828800"/>
            <a:ext cx="11277600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5908" indent="-305908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799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811" indent="-305908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730" indent="-269919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627" indent="-233930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519" indent="-233930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430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340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250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160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Although with a kitchen sink model, we achieved ~65% accuracy using logistic regression, the model seems too complex.</a:t>
            </a:r>
          </a:p>
          <a:p>
            <a:pPr algn="just"/>
            <a:r>
              <a:rPr lang="en-US" sz="2000" dirty="0"/>
              <a:t>On compromising only ~1% accuracy, </a:t>
            </a:r>
            <a:r>
              <a:rPr lang="en-US" sz="2000" dirty="0" smtClean="0"/>
              <a:t>we built models using variable selection technique i.e. filtering input variables on R-</a:t>
            </a:r>
            <a:r>
              <a:rPr lang="en-US" sz="2000" dirty="0" err="1" smtClean="0"/>
              <a:t>Sq</a:t>
            </a:r>
            <a:r>
              <a:rPr lang="en-US" sz="2000" dirty="0"/>
              <a:t> </a:t>
            </a:r>
            <a:r>
              <a:rPr lang="en-US" sz="2000" dirty="0" smtClean="0"/>
              <a:t>(for continuous) and Chi-</a:t>
            </a:r>
            <a:r>
              <a:rPr lang="en-US" sz="2000" dirty="0" err="1" smtClean="0"/>
              <a:t>Sq</a:t>
            </a:r>
            <a:r>
              <a:rPr lang="en-US" sz="2000" dirty="0" smtClean="0"/>
              <a:t> (for categorical). Thus, simplifying our model.</a:t>
            </a:r>
          </a:p>
          <a:p>
            <a:pPr algn="just"/>
            <a:r>
              <a:rPr lang="en-US" sz="2000" dirty="0" smtClean="0">
                <a:solidFill>
                  <a:srgbClr val="002060"/>
                </a:solidFill>
              </a:rPr>
              <a:t>Considering the fact that the value of False Negative is more alarming as compared to False Positive. </a:t>
            </a:r>
            <a:br>
              <a:rPr lang="en-US" sz="2000" dirty="0" smtClean="0">
                <a:solidFill>
                  <a:srgbClr val="002060"/>
                </a:solidFill>
              </a:rPr>
            </a:br>
            <a:r>
              <a:rPr lang="en-US" sz="2000" dirty="0" smtClean="0">
                <a:solidFill>
                  <a:srgbClr val="002060"/>
                </a:solidFill>
              </a:rPr>
              <a:t>Our selected model should have least FP value i.e. </a:t>
            </a:r>
            <a:r>
              <a:rPr lang="en-US" sz="2000" dirty="0">
                <a:solidFill>
                  <a:srgbClr val="002060"/>
                </a:solidFill>
              </a:rPr>
              <a:t>a</a:t>
            </a:r>
            <a:r>
              <a:rPr lang="en-US" sz="2000" dirty="0" smtClean="0">
                <a:solidFill>
                  <a:srgbClr val="002060"/>
                </a:solidFill>
              </a:rPr>
              <a:t> cost-effective model for business strategy.</a:t>
            </a:r>
          </a:p>
          <a:p>
            <a:pPr algn="just"/>
            <a:r>
              <a:rPr lang="en-US" sz="2000" dirty="0">
                <a:solidFill>
                  <a:srgbClr val="008000"/>
                </a:solidFill>
              </a:rPr>
              <a:t>As a result, we prefer </a:t>
            </a:r>
            <a:r>
              <a:rPr lang="en-US" sz="2000" b="1" dirty="0">
                <a:solidFill>
                  <a:srgbClr val="008000"/>
                </a:solidFill>
              </a:rPr>
              <a:t>Decision Tree with Variable Selection </a:t>
            </a:r>
            <a:r>
              <a:rPr lang="en-US" sz="2000" dirty="0">
                <a:solidFill>
                  <a:srgbClr val="008000"/>
                </a:solidFill>
              </a:rPr>
              <a:t>dimensionality reduction technique over any other model for </a:t>
            </a:r>
            <a:r>
              <a:rPr lang="en-US" sz="2000" dirty="0" smtClean="0">
                <a:solidFill>
                  <a:srgbClr val="008000"/>
                </a:solidFill>
              </a:rPr>
              <a:t>prediction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 smtClean="0">
                <a:solidFill>
                  <a:srgbClr val="008000"/>
                </a:solidFill>
              </a:rPr>
              <a:t>of binary target variable popularity.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63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81041" y="738800"/>
            <a:ext cx="11026744" cy="1013800"/>
          </a:xfrm>
        </p:spPr>
        <p:txBody>
          <a:bodyPr>
            <a:noAutofit/>
          </a:bodyPr>
          <a:lstStyle/>
          <a:p>
            <a:r>
              <a:rPr lang="en-US" sz="3400" dirty="0" smtClean="0"/>
              <a:t>Objective </a:t>
            </a:r>
            <a:r>
              <a:rPr lang="en-US" sz="3400" dirty="0" smtClean="0">
                <a:latin typeface="Arial Black" panose="020B0A04020102020204" pitchFamily="34" charset="0"/>
              </a:rPr>
              <a:t>3 – </a:t>
            </a:r>
            <a:r>
              <a:rPr lang="en-US" sz="3400" dirty="0" smtClean="0">
                <a:latin typeface="+mn-lt"/>
              </a:rPr>
              <a:t>predict Ordinal </a:t>
            </a:r>
            <a:r>
              <a:rPr lang="en-US" sz="3400" dirty="0" err="1" smtClean="0">
                <a:latin typeface="+mn-lt"/>
              </a:rPr>
              <a:t>Popularity_level</a:t>
            </a:r>
            <a:endParaRPr lang="en-US" sz="3400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543117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5612" y="1981200"/>
            <a:ext cx="1127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Approach 1: </a:t>
            </a:r>
            <a:r>
              <a:rPr lang="en-US" dirty="0" smtClean="0"/>
              <a:t>Use Kitchen Sink Model on Logistic Regression and Decision Tree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1828" y="4739671"/>
            <a:ext cx="3650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Logistic Regression Results: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524453"/>
              </p:ext>
            </p:extLst>
          </p:nvPr>
        </p:nvGraphicFramePr>
        <p:xfrm>
          <a:off x="531812" y="5193318"/>
          <a:ext cx="4648200" cy="1284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219200"/>
                <a:gridCol w="914400"/>
                <a:gridCol w="1371600"/>
              </a:tblGrid>
              <a:tr h="329212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r>
                        <a:rPr lang="en-US" baseline="0" dirty="0" smtClean="0"/>
                        <a:t> -</a:t>
                      </a:r>
                      <a:r>
                        <a:rPr lang="en-US" baseline="0" dirty="0" err="1" smtClean="0"/>
                        <a:t>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r>
                        <a:rPr lang="en-US" baseline="0" dirty="0" smtClean="0"/>
                        <a:t> +</a:t>
                      </a:r>
                      <a:r>
                        <a:rPr lang="en-US" baseline="0" dirty="0" err="1" smtClean="0"/>
                        <a:t>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MISC_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</a:t>
                      </a:r>
                      <a:r>
                        <a:rPr lang="en-US" baseline="0" dirty="0" smtClean="0"/>
                        <a:t> Criteria: Accuracy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48%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58" y="2671465"/>
            <a:ext cx="7381875" cy="17430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99212" y="4739671"/>
            <a:ext cx="3197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Decision Tree Results: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252107"/>
              </p:ext>
            </p:extLst>
          </p:nvPr>
        </p:nvGraphicFramePr>
        <p:xfrm>
          <a:off x="6399212" y="5204059"/>
          <a:ext cx="4800600" cy="1284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990600"/>
                <a:gridCol w="1371600"/>
              </a:tblGrid>
              <a:tr h="329212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r>
                        <a:rPr lang="en-US" baseline="0" dirty="0" smtClean="0"/>
                        <a:t> -</a:t>
                      </a:r>
                      <a:r>
                        <a:rPr lang="en-US" baseline="0" dirty="0" err="1" smtClean="0"/>
                        <a:t>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r>
                        <a:rPr lang="en-US" baseline="0" dirty="0" smtClean="0"/>
                        <a:t> +</a:t>
                      </a:r>
                      <a:r>
                        <a:rPr lang="en-US" baseline="0" dirty="0" err="1" smtClean="0"/>
                        <a:t>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MISC_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</a:t>
                      </a:r>
                      <a:r>
                        <a:rPr lang="en-US" baseline="0" dirty="0" smtClean="0"/>
                        <a:t> Criteria: Accuracy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47%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80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4212" y="810526"/>
            <a:ext cx="9144001" cy="838200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Online News Popularity</a:t>
            </a:r>
            <a:endParaRPr lang="en-US" sz="6000" dirty="0"/>
          </a:p>
        </p:txBody>
      </p:sp>
      <p:sp>
        <p:nvSpPr>
          <p:cNvPr id="2" name="TextBox 1"/>
          <p:cNvSpPr txBox="1"/>
          <p:nvPr/>
        </p:nvSpPr>
        <p:spPr>
          <a:xfrm>
            <a:off x="437197" y="1905000"/>
            <a:ext cx="114484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Introduction	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Problem </a:t>
            </a:r>
            <a:r>
              <a:rPr lang="en-US" sz="2400" dirty="0" smtClean="0"/>
              <a:t>Statement</a:t>
            </a: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 smtClean="0"/>
              <a:t>Dataset Overview</a:t>
            </a: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Data Cleaning and </a:t>
            </a:r>
            <a:r>
              <a:rPr lang="en-US" sz="2400" dirty="0" smtClean="0"/>
              <a:t>Pre-Processing</a:t>
            </a: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Data Modeling and </a:t>
            </a:r>
            <a:r>
              <a:rPr lang="en-US" sz="2400" dirty="0" smtClean="0"/>
              <a:t>Conclusions</a:t>
            </a: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Problem 1:  To predict the number of Mashable article </a:t>
            </a:r>
            <a:r>
              <a:rPr lang="en-US" sz="2400" dirty="0" smtClean="0"/>
              <a:t>shares</a:t>
            </a: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 smtClean="0"/>
              <a:t>Problem </a:t>
            </a:r>
            <a:r>
              <a:rPr lang="en-US" sz="2400" dirty="0"/>
              <a:t>2:  To predict binary target variable ‘</a:t>
            </a:r>
            <a:r>
              <a:rPr lang="en-US" sz="2400" dirty="0" smtClean="0"/>
              <a:t>Popularity’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Problem 3:  To predict ordinal outcome for ‘</a:t>
            </a:r>
            <a:r>
              <a:rPr lang="en-US" sz="2400" dirty="0" err="1"/>
              <a:t>Popularity_level</a:t>
            </a:r>
            <a:r>
              <a:rPr lang="en-US" sz="2400" dirty="0" smtClean="0"/>
              <a:t>’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 smtClean="0"/>
              <a:t>Visualization </a:t>
            </a:r>
            <a:r>
              <a:rPr lang="en-US" sz="2400" dirty="0"/>
              <a:t>using Tableau	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400" dirty="0"/>
              <a:t>Insight 1: How is the distribution of </a:t>
            </a:r>
            <a:r>
              <a:rPr lang="en-US" sz="2400" dirty="0" smtClean="0"/>
              <a:t>News </a:t>
            </a:r>
            <a:r>
              <a:rPr lang="en-US" sz="2400" dirty="0"/>
              <a:t>articles in the month – </a:t>
            </a:r>
            <a:r>
              <a:rPr lang="en-US" sz="2400" dirty="0" smtClean="0"/>
              <a:t>January</a:t>
            </a:r>
            <a:endParaRPr lang="en-US" sz="24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400" dirty="0"/>
              <a:t>Insight 2: Before shopping on Black Friday, people read and share lot of articles</a:t>
            </a:r>
            <a:r>
              <a:rPr lang="en-US" sz="2400" dirty="0" smtClean="0"/>
              <a:t>.</a:t>
            </a:r>
            <a:endParaRPr lang="en-US" sz="24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400" dirty="0"/>
              <a:t>Insight 3: New York is the city of </a:t>
            </a:r>
            <a:r>
              <a:rPr lang="en-US" sz="2400" dirty="0" smtClean="0"/>
              <a:t>Business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Model Implementation on Amazon Web Server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0" y="2543117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9412" y="1976735"/>
            <a:ext cx="1127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Approach 2: </a:t>
            </a:r>
            <a:r>
              <a:rPr lang="en-US" dirty="0" smtClean="0"/>
              <a:t>Use Variable Selection on Logistic Regression &amp; Decision Tree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4212" y="4746355"/>
            <a:ext cx="3650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Logistic Regression Results: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390203"/>
              </p:ext>
            </p:extLst>
          </p:nvPr>
        </p:nvGraphicFramePr>
        <p:xfrm>
          <a:off x="684212" y="5214095"/>
          <a:ext cx="4267200" cy="1284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96"/>
                <a:gridCol w="853440"/>
                <a:gridCol w="1109472"/>
                <a:gridCol w="1536192"/>
              </a:tblGrid>
              <a:tr h="329212">
                <a:tc>
                  <a:txBody>
                    <a:bodyPr/>
                    <a:lstStyle/>
                    <a:p>
                      <a:r>
                        <a:rPr lang="en-US" dirty="0" smtClean="0"/>
                        <a:t>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MISC_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</a:t>
                      </a:r>
                      <a:r>
                        <a:rPr lang="en-US" baseline="0" dirty="0" smtClean="0"/>
                        <a:t> Criteria: Accuracy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47%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56412" y="4751795"/>
            <a:ext cx="3197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Decision Tree Results: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22550"/>
              </p:ext>
            </p:extLst>
          </p:nvPr>
        </p:nvGraphicFramePr>
        <p:xfrm>
          <a:off x="6856412" y="5201827"/>
          <a:ext cx="3962400" cy="1284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838200"/>
                <a:gridCol w="990600"/>
                <a:gridCol w="1371600"/>
              </a:tblGrid>
              <a:tr h="860278">
                <a:tc>
                  <a:txBody>
                    <a:bodyPr/>
                    <a:lstStyle/>
                    <a:p>
                      <a:r>
                        <a:rPr lang="en-US" dirty="0" smtClean="0"/>
                        <a:t>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MISC_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</a:t>
                      </a:r>
                      <a:r>
                        <a:rPr lang="en-US" baseline="0" dirty="0" smtClean="0"/>
                        <a:t> Criteria: Accuracy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47%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96" y="2579212"/>
            <a:ext cx="11070432" cy="1826230"/>
          </a:xfrm>
          <a:prstGeom prst="rect">
            <a:avLst/>
          </a:prstGeom>
        </p:spPr>
      </p:pic>
      <p:sp>
        <p:nvSpPr>
          <p:cNvPr id="16" name="Title 12"/>
          <p:cNvSpPr>
            <a:spLocks noGrp="1"/>
          </p:cNvSpPr>
          <p:nvPr>
            <p:ph type="title"/>
          </p:nvPr>
        </p:nvSpPr>
        <p:spPr>
          <a:xfrm>
            <a:off x="581041" y="738800"/>
            <a:ext cx="11026744" cy="1013800"/>
          </a:xfrm>
        </p:spPr>
        <p:txBody>
          <a:bodyPr>
            <a:noAutofit/>
          </a:bodyPr>
          <a:lstStyle/>
          <a:p>
            <a:r>
              <a:rPr lang="en-US" sz="3400" dirty="0" smtClean="0"/>
              <a:t>Objective </a:t>
            </a:r>
            <a:r>
              <a:rPr lang="en-US" sz="3400" dirty="0" smtClean="0">
                <a:latin typeface="Arial Black" panose="020B0A04020102020204" pitchFamily="34" charset="0"/>
              </a:rPr>
              <a:t>3 – </a:t>
            </a:r>
            <a:r>
              <a:rPr lang="en-US" sz="3400" dirty="0" smtClean="0">
                <a:latin typeface="+mn-lt"/>
              </a:rPr>
              <a:t>predict Ordinal </a:t>
            </a:r>
            <a:r>
              <a:rPr lang="en-US" sz="3400" dirty="0" err="1" smtClean="0">
                <a:latin typeface="+mn-lt"/>
              </a:rPr>
              <a:t>Popularity_level</a:t>
            </a:r>
            <a:endParaRPr lang="en-US" sz="3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46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0" y="2543117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5612" y="1976735"/>
            <a:ext cx="1150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Approach 3: </a:t>
            </a:r>
            <a:r>
              <a:rPr lang="en-US" dirty="0" smtClean="0"/>
              <a:t>Use Principal Component Analysis on Logistic Regression and Decision Tree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1040" y="4785138"/>
            <a:ext cx="3650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Logistic Regression Results: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118024"/>
              </p:ext>
            </p:extLst>
          </p:nvPr>
        </p:nvGraphicFramePr>
        <p:xfrm>
          <a:off x="581040" y="5252878"/>
          <a:ext cx="4141772" cy="1284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519"/>
                <a:gridCol w="828354"/>
                <a:gridCol w="1076861"/>
                <a:gridCol w="1491038"/>
              </a:tblGrid>
              <a:tr h="329212">
                <a:tc>
                  <a:txBody>
                    <a:bodyPr/>
                    <a:lstStyle/>
                    <a:p>
                      <a:r>
                        <a:rPr lang="en-US" dirty="0" smtClean="0"/>
                        <a:t>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MISC_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</a:t>
                      </a:r>
                      <a:r>
                        <a:rPr lang="en-US" baseline="0" dirty="0" smtClean="0"/>
                        <a:t> Criteria: Accuracy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46%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61212" y="4798885"/>
            <a:ext cx="3197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Decision Tree Results: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753019"/>
              </p:ext>
            </p:extLst>
          </p:nvPr>
        </p:nvGraphicFramePr>
        <p:xfrm>
          <a:off x="7161212" y="5248917"/>
          <a:ext cx="3962400" cy="1284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838200"/>
                <a:gridCol w="990600"/>
                <a:gridCol w="1371600"/>
              </a:tblGrid>
              <a:tr h="860278">
                <a:tc>
                  <a:txBody>
                    <a:bodyPr/>
                    <a:lstStyle/>
                    <a:p>
                      <a:r>
                        <a:rPr lang="en-US" dirty="0" smtClean="0"/>
                        <a:t>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MISC_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</a:t>
                      </a:r>
                      <a:r>
                        <a:rPr lang="en-US" baseline="0" dirty="0" smtClean="0"/>
                        <a:t> Criteria: Accuracy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46%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2525596"/>
            <a:ext cx="11201400" cy="1973621"/>
          </a:xfrm>
          <a:prstGeom prst="rect">
            <a:avLst/>
          </a:prstGeom>
        </p:spPr>
      </p:pic>
      <p:sp>
        <p:nvSpPr>
          <p:cNvPr id="17" name="Title 12"/>
          <p:cNvSpPr>
            <a:spLocks noGrp="1"/>
          </p:cNvSpPr>
          <p:nvPr>
            <p:ph type="title"/>
          </p:nvPr>
        </p:nvSpPr>
        <p:spPr>
          <a:xfrm>
            <a:off x="581041" y="738800"/>
            <a:ext cx="11026744" cy="1013800"/>
          </a:xfrm>
        </p:spPr>
        <p:txBody>
          <a:bodyPr>
            <a:noAutofit/>
          </a:bodyPr>
          <a:lstStyle/>
          <a:p>
            <a:r>
              <a:rPr lang="en-US" sz="3400" dirty="0" smtClean="0"/>
              <a:t>Objective </a:t>
            </a:r>
            <a:r>
              <a:rPr lang="en-US" sz="3400" dirty="0" smtClean="0">
                <a:latin typeface="Arial Black" panose="020B0A04020102020204" pitchFamily="34" charset="0"/>
              </a:rPr>
              <a:t>3 – </a:t>
            </a:r>
            <a:r>
              <a:rPr lang="en-US" sz="3400" dirty="0" smtClean="0">
                <a:latin typeface="+mn-lt"/>
              </a:rPr>
              <a:t>predict Ordinal </a:t>
            </a:r>
            <a:r>
              <a:rPr lang="en-US" sz="3400" dirty="0" err="1" smtClean="0">
                <a:latin typeface="+mn-lt"/>
              </a:rPr>
              <a:t>Popularity_level</a:t>
            </a:r>
            <a:endParaRPr lang="en-US" sz="3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12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Objective 3 – </a:t>
            </a:r>
            <a:r>
              <a:rPr lang="en-US" sz="4800" dirty="0" smtClean="0"/>
              <a:t>CONCLUSION</a:t>
            </a:r>
            <a:endParaRPr lang="en-US" sz="4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5612" y="1828800"/>
            <a:ext cx="11277600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5908" indent="-305908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799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811" indent="-305908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730" indent="-269919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627" indent="-233930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519" indent="-233930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430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340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250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160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smtClean="0"/>
              <a:t>Although with a kitchen sink model, we achieved ~48% accuracy using logistic regression, the model seems too complex.</a:t>
            </a:r>
          </a:p>
          <a:p>
            <a:pPr algn="just"/>
            <a:r>
              <a:rPr lang="en-US" sz="2000" dirty="0" smtClean="0"/>
              <a:t>On compromising only ~1% accuracy, we built models using variable selection technique i.e. filtering input variables on R-</a:t>
            </a:r>
            <a:r>
              <a:rPr lang="en-US" sz="2000" dirty="0" err="1" smtClean="0"/>
              <a:t>Sq</a:t>
            </a:r>
            <a:r>
              <a:rPr lang="en-US" sz="2000" dirty="0" smtClean="0"/>
              <a:t> (for continuous) and Chi-</a:t>
            </a:r>
            <a:r>
              <a:rPr lang="en-US" sz="2000" dirty="0" err="1" smtClean="0"/>
              <a:t>Sq</a:t>
            </a:r>
            <a:r>
              <a:rPr lang="en-US" sz="2000" dirty="0" smtClean="0"/>
              <a:t> (for categorical). Thus, simplifying our model.</a:t>
            </a:r>
          </a:p>
          <a:p>
            <a:pPr algn="just"/>
            <a:r>
              <a:rPr lang="en-US" sz="2000" dirty="0">
                <a:solidFill>
                  <a:srgbClr val="002060"/>
                </a:solidFill>
              </a:rPr>
              <a:t>Considering the fact that the value of False Negative is more alarming as compared to False Positive. 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 smtClean="0">
                <a:solidFill>
                  <a:srgbClr val="002060"/>
                </a:solidFill>
              </a:rPr>
              <a:t>This rules out the option of choosing Decision </a:t>
            </a:r>
            <a:r>
              <a:rPr lang="en-US" sz="2000" dirty="0">
                <a:solidFill>
                  <a:srgbClr val="002060"/>
                </a:solidFill>
              </a:rPr>
              <a:t>T</a:t>
            </a:r>
            <a:r>
              <a:rPr lang="en-US" sz="2000" dirty="0" smtClean="0">
                <a:solidFill>
                  <a:srgbClr val="002060"/>
                </a:solidFill>
              </a:rPr>
              <a:t>ree over Logistic </a:t>
            </a:r>
            <a:r>
              <a:rPr lang="en-US" sz="2000" dirty="0">
                <a:solidFill>
                  <a:srgbClr val="002060"/>
                </a:solidFill>
              </a:rPr>
              <a:t>R</a:t>
            </a:r>
            <a:r>
              <a:rPr lang="en-US" sz="2000" dirty="0" smtClean="0">
                <a:solidFill>
                  <a:srgbClr val="002060"/>
                </a:solidFill>
              </a:rPr>
              <a:t>egression. </a:t>
            </a:r>
            <a:endParaRPr lang="en-US" sz="2000" dirty="0" smtClean="0"/>
          </a:p>
          <a:p>
            <a:pPr algn="just"/>
            <a:r>
              <a:rPr lang="en-US" sz="2000" dirty="0" smtClean="0">
                <a:solidFill>
                  <a:srgbClr val="008000"/>
                </a:solidFill>
              </a:rPr>
              <a:t>As </a:t>
            </a:r>
            <a:r>
              <a:rPr lang="en-US" sz="2000" dirty="0">
                <a:solidFill>
                  <a:srgbClr val="008000"/>
                </a:solidFill>
              </a:rPr>
              <a:t>a result, we prefer </a:t>
            </a:r>
            <a:r>
              <a:rPr lang="en-US" sz="2000" b="1" dirty="0" smtClean="0">
                <a:solidFill>
                  <a:srgbClr val="008000"/>
                </a:solidFill>
              </a:rPr>
              <a:t>Logistic Regression </a:t>
            </a:r>
            <a:r>
              <a:rPr lang="en-US" sz="2000" b="1" dirty="0">
                <a:solidFill>
                  <a:srgbClr val="008000"/>
                </a:solidFill>
              </a:rPr>
              <a:t>with Variable Selection </a:t>
            </a:r>
            <a:r>
              <a:rPr lang="en-US" sz="2000" dirty="0">
                <a:solidFill>
                  <a:srgbClr val="008000"/>
                </a:solidFill>
              </a:rPr>
              <a:t>dimensionality reduction technique over any other model for </a:t>
            </a:r>
            <a:r>
              <a:rPr lang="en-US" sz="2000" dirty="0" smtClean="0">
                <a:solidFill>
                  <a:srgbClr val="008000"/>
                </a:solidFill>
              </a:rPr>
              <a:t>prediction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 smtClean="0">
                <a:solidFill>
                  <a:srgbClr val="008000"/>
                </a:solidFill>
              </a:rPr>
              <a:t>of Ordinal target variable </a:t>
            </a:r>
            <a:r>
              <a:rPr lang="en-US" sz="2000" dirty="0" err="1" smtClean="0">
                <a:solidFill>
                  <a:srgbClr val="008000"/>
                </a:solidFill>
              </a:rPr>
              <a:t>popularity_level</a:t>
            </a:r>
            <a:r>
              <a:rPr lang="en-US" sz="2000" dirty="0" smtClean="0">
                <a:solidFill>
                  <a:srgbClr val="008000"/>
                </a:solidFill>
              </a:rPr>
              <a:t> (High, Medium, Low)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96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tableau  visualization - </a:t>
            </a:r>
            <a:r>
              <a:rPr lang="en-US" sz="5400" dirty="0" smtClean="0">
                <a:latin typeface="Arial Black" panose="020B0A04020102020204" pitchFamily="34" charset="0"/>
              </a:rPr>
              <a:t>1</a:t>
            </a:r>
            <a:br>
              <a:rPr lang="en-US" sz="5400" dirty="0" smtClean="0">
                <a:latin typeface="Arial Black" panose="020B0A04020102020204" pitchFamily="34" charset="0"/>
              </a:rPr>
            </a:br>
            <a:r>
              <a:rPr lang="en-US" sz="2000" b="1" cap="none" dirty="0" smtClean="0"/>
              <a:t>Public Tableau:</a:t>
            </a:r>
            <a:r>
              <a:rPr lang="en-US" sz="2000" cap="none" dirty="0" smtClean="0"/>
              <a:t> https://public.tableau.com/profile/jagpreet#!/vizhome/book1_10486/dashboard1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543117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4612" y="2057400"/>
            <a:ext cx="4038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No. of shares in Jan 2014 is double than in Jan 2013.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Mobile device is preferred to read Mashable articles.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Cities - California, Texas, New York and Massachusetts has most of the authors.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Most authors post during night hours.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8000"/>
                </a:solidFill>
              </a:rPr>
              <a:t>In Jan, </a:t>
            </a:r>
            <a:r>
              <a:rPr lang="en-US" dirty="0">
                <a:solidFill>
                  <a:srgbClr val="008000"/>
                </a:solidFill>
              </a:rPr>
              <a:t>people share maximum </a:t>
            </a:r>
            <a:r>
              <a:rPr lang="en-US" dirty="0" smtClean="0">
                <a:solidFill>
                  <a:srgbClr val="008000"/>
                </a:solidFill>
              </a:rPr>
              <a:t>Technology related articles because the company CNET organizes CES product launch conference annually </a:t>
            </a:r>
            <a:r>
              <a:rPr lang="en-US" dirty="0">
                <a:solidFill>
                  <a:srgbClr val="008000"/>
                </a:solidFill>
              </a:rPr>
              <a:t>in the month of </a:t>
            </a:r>
            <a:r>
              <a:rPr lang="en-US" dirty="0" smtClean="0">
                <a:solidFill>
                  <a:srgbClr val="008000"/>
                </a:solidFill>
              </a:rPr>
              <a:t>January.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8000"/>
                </a:solidFill>
              </a:rPr>
              <a:t>Henceforth, </a:t>
            </a:r>
            <a:r>
              <a:rPr lang="en-US" dirty="0">
                <a:solidFill>
                  <a:srgbClr val="008000"/>
                </a:solidFill>
              </a:rPr>
              <a:t>p</a:t>
            </a:r>
            <a:r>
              <a:rPr lang="en-US" dirty="0" smtClean="0">
                <a:solidFill>
                  <a:srgbClr val="008000"/>
                </a:solidFill>
              </a:rPr>
              <a:t>eople stay </a:t>
            </a:r>
            <a:r>
              <a:rPr lang="en-US" dirty="0">
                <a:solidFill>
                  <a:srgbClr val="008000"/>
                </a:solidFill>
              </a:rPr>
              <a:t>active and share more articles on </a:t>
            </a:r>
            <a:r>
              <a:rPr lang="en-US" dirty="0" smtClean="0">
                <a:solidFill>
                  <a:srgbClr val="008000"/>
                </a:solidFill>
              </a:rPr>
              <a:t>technology in Jan.</a:t>
            </a:r>
            <a:endParaRPr lang="en-US" dirty="0">
              <a:solidFill>
                <a:srgbClr val="008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3" y="2700889"/>
            <a:ext cx="7204290" cy="3886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5613" y="1981200"/>
            <a:ext cx="7010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C00000"/>
                </a:solidFill>
              </a:rPr>
              <a:t>Insight1</a:t>
            </a:r>
            <a:r>
              <a:rPr lang="en-US" u="sng" dirty="0">
                <a:solidFill>
                  <a:srgbClr val="C00000"/>
                </a:solidFill>
              </a:rPr>
              <a:t>:</a:t>
            </a:r>
            <a:r>
              <a:rPr lang="en-US" dirty="0">
                <a:solidFill>
                  <a:srgbClr val="C00000"/>
                </a:solidFill>
              </a:rPr>
              <a:t> CES Conference by CNET in Jan makes people share more tech articles.</a:t>
            </a:r>
          </a:p>
        </p:txBody>
      </p:sp>
    </p:spTree>
    <p:extLst>
      <p:ext uri="{BB962C8B-B14F-4D97-AF65-F5344CB8AC3E}">
        <p14:creationId xmlns:p14="http://schemas.microsoft.com/office/powerpoint/2010/main" val="329403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0" y="2543117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47012" y="2743200"/>
            <a:ext cx="403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Authors </a:t>
            </a:r>
            <a:r>
              <a:rPr lang="en-US" dirty="0"/>
              <a:t>in Wyoming publish </a:t>
            </a:r>
            <a:r>
              <a:rPr lang="en-US" dirty="0" smtClean="0"/>
              <a:t>more Lifestyle</a:t>
            </a:r>
            <a:r>
              <a:rPr lang="en-US" dirty="0"/>
              <a:t> </a:t>
            </a:r>
            <a:r>
              <a:rPr lang="en-US" dirty="0" smtClean="0"/>
              <a:t>related articles.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Such articles are shared more during last few </a:t>
            </a:r>
            <a:r>
              <a:rPr lang="en-US" dirty="0"/>
              <a:t>months of a </a:t>
            </a:r>
            <a:r>
              <a:rPr lang="en-US" dirty="0" smtClean="0"/>
              <a:t>year.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8000"/>
                </a:solidFill>
              </a:rPr>
              <a:t>Festive like Christmas Holiday, Black </a:t>
            </a:r>
            <a:r>
              <a:rPr lang="en-US" dirty="0">
                <a:solidFill>
                  <a:srgbClr val="008000"/>
                </a:solidFill>
              </a:rPr>
              <a:t>Friday and Labor </a:t>
            </a:r>
            <a:r>
              <a:rPr lang="en-US" dirty="0" smtClean="0">
                <a:solidFill>
                  <a:srgbClr val="008000"/>
                </a:solidFill>
              </a:rPr>
              <a:t>Day bring heavy discount on shopping, this makes people visit Lifestyle related Mashable articles even more.</a:t>
            </a:r>
            <a:endParaRPr lang="en-US" dirty="0">
              <a:solidFill>
                <a:srgbClr val="008000"/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548076" y="2486995"/>
            <a:ext cx="7202300" cy="42186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5613" y="1916809"/>
            <a:ext cx="1127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C00000"/>
                </a:solidFill>
              </a:rPr>
              <a:t>Insight2:</a:t>
            </a:r>
            <a:r>
              <a:rPr lang="en-US" dirty="0" smtClean="0">
                <a:solidFill>
                  <a:srgbClr val="C00000"/>
                </a:solidFill>
              </a:rPr>
              <a:t> Christmas holiday and Black Friday week, make people visit Lifestyle related </a:t>
            </a:r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dirty="0" smtClean="0">
                <a:solidFill>
                  <a:srgbClr val="C00000"/>
                </a:solidFill>
              </a:rPr>
              <a:t>ashable article even more.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581041" y="702156"/>
            <a:ext cx="11026744" cy="1013800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tableau  visualization - </a:t>
            </a:r>
            <a:r>
              <a:rPr lang="en-US" sz="5400" dirty="0">
                <a:latin typeface="Arial Black" panose="020B0A04020102020204" pitchFamily="34" charset="0"/>
              </a:rPr>
              <a:t>2</a:t>
            </a:r>
            <a:r>
              <a:rPr lang="en-US" sz="5400" dirty="0" smtClean="0">
                <a:latin typeface="Arial Black" panose="020B0A04020102020204" pitchFamily="34" charset="0"/>
              </a:rPr>
              <a:t/>
            </a:r>
            <a:br>
              <a:rPr lang="en-US" sz="5400" dirty="0" smtClean="0">
                <a:latin typeface="Arial Black" panose="020B0A04020102020204" pitchFamily="34" charset="0"/>
              </a:rPr>
            </a:br>
            <a:r>
              <a:rPr lang="en-US" sz="2000" b="1" cap="none" dirty="0" smtClean="0"/>
              <a:t>Public Tableau:</a:t>
            </a:r>
            <a:r>
              <a:rPr lang="en-US" sz="2000" cap="none" dirty="0" smtClean="0"/>
              <a:t> https://public.tableau.com/profile/jagpreet#!/vizhome/book1_10486/dashboard1</a:t>
            </a:r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47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0" y="2543117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455611" y="2543118"/>
            <a:ext cx="7848601" cy="41498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2988" y="1944870"/>
            <a:ext cx="768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C00000"/>
                </a:solidFill>
              </a:rPr>
              <a:t>Insight 3:</a:t>
            </a:r>
            <a:r>
              <a:rPr lang="en-US" dirty="0" smtClean="0">
                <a:solidFill>
                  <a:srgbClr val="C00000"/>
                </a:solidFill>
              </a:rPr>
              <a:t> New York is the city with maximum business-minded crowd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56612" y="2133600"/>
            <a:ext cx="350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/>
              <a:t>Most of the authors in New York </a:t>
            </a:r>
            <a:r>
              <a:rPr lang="en-US" dirty="0" smtClean="0"/>
              <a:t>publish </a:t>
            </a:r>
            <a:r>
              <a:rPr lang="en-US" dirty="0"/>
              <a:t>articles on Mashable.com </a:t>
            </a:r>
            <a:r>
              <a:rPr lang="en-US" dirty="0" smtClean="0"/>
              <a:t>during </a:t>
            </a:r>
            <a:r>
              <a:rPr lang="en-US" dirty="0"/>
              <a:t>night.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 smtClean="0"/>
              <a:t>People </a:t>
            </a:r>
            <a:r>
              <a:rPr lang="en-US" dirty="0"/>
              <a:t>working in </a:t>
            </a:r>
            <a:r>
              <a:rPr lang="en-US" dirty="0" smtClean="0"/>
              <a:t>NY love </a:t>
            </a:r>
            <a:r>
              <a:rPr lang="en-US" dirty="0"/>
              <a:t>to read and share “Business” centric Mashable </a:t>
            </a:r>
            <a:r>
              <a:rPr lang="en-US" dirty="0" smtClean="0"/>
              <a:t>articles, 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8000"/>
                </a:solidFill>
              </a:rPr>
              <a:t>Henceforth, New York has maximum number of business-minded crowd.</a:t>
            </a:r>
          </a:p>
          <a:p>
            <a:endParaRPr lang="en-US" dirty="0"/>
          </a:p>
        </p:txBody>
      </p:sp>
      <p:sp>
        <p:nvSpPr>
          <p:cNvPr id="14" name="Title 12"/>
          <p:cNvSpPr>
            <a:spLocks noGrp="1"/>
          </p:cNvSpPr>
          <p:nvPr>
            <p:ph type="title"/>
          </p:nvPr>
        </p:nvSpPr>
        <p:spPr>
          <a:xfrm>
            <a:off x="581041" y="702156"/>
            <a:ext cx="11026744" cy="1013800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tableau  visualization - </a:t>
            </a:r>
            <a:r>
              <a:rPr lang="en-US" sz="5400" dirty="0">
                <a:latin typeface="Arial Black" panose="020B0A04020102020204" pitchFamily="34" charset="0"/>
              </a:rPr>
              <a:t>3</a:t>
            </a:r>
            <a:r>
              <a:rPr lang="en-US" sz="5400" dirty="0" smtClean="0">
                <a:latin typeface="Arial Black" panose="020B0A04020102020204" pitchFamily="34" charset="0"/>
              </a:rPr>
              <a:t/>
            </a:r>
            <a:br>
              <a:rPr lang="en-US" sz="5400" dirty="0" smtClean="0">
                <a:latin typeface="Arial Black" panose="020B0A04020102020204" pitchFamily="34" charset="0"/>
              </a:rPr>
            </a:br>
            <a:r>
              <a:rPr lang="en-US" sz="2000" b="1" cap="none" dirty="0" smtClean="0"/>
              <a:t>Public Tableau:</a:t>
            </a:r>
            <a:r>
              <a:rPr lang="en-US" sz="2000" cap="none" dirty="0" smtClean="0"/>
              <a:t> https://public.tableau.com/profile/jagpreet#!/vizhome/book1_10486/dashboard1</a:t>
            </a:r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61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err="1" smtClean="0"/>
              <a:t>MODeL</a:t>
            </a:r>
            <a:r>
              <a:rPr lang="en-US" sz="4400" b="1" dirty="0" smtClean="0"/>
              <a:t> IMPLEMENTATION</a:t>
            </a:r>
            <a:r>
              <a:rPr lang="en-US" dirty="0"/>
              <a:t/>
            </a:r>
            <a:br>
              <a:rPr lang="en-US" dirty="0"/>
            </a:br>
            <a:r>
              <a:rPr lang="en-US" sz="2400" cap="none" dirty="0" smtClean="0"/>
              <a:t>http://biasvariance.com/datamining </a:t>
            </a:r>
            <a:r>
              <a:rPr lang="en-US" sz="2400" dirty="0" smtClean="0"/>
              <a:t>( deployed on Amazon Web Services)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835556"/>
            <a:ext cx="9829800" cy="501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4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err="1" smtClean="0"/>
              <a:t>MODeL</a:t>
            </a:r>
            <a:r>
              <a:rPr lang="en-US" sz="4400" b="1" dirty="0" smtClean="0"/>
              <a:t> IMPLEMENTATION</a:t>
            </a:r>
            <a:r>
              <a:rPr lang="en-US" dirty="0"/>
              <a:t/>
            </a:r>
            <a:br>
              <a:rPr lang="en-US" dirty="0"/>
            </a:br>
            <a:r>
              <a:rPr lang="en-US" sz="2400" cap="none" dirty="0" smtClean="0"/>
              <a:t>http://biasvariance.com/datamining </a:t>
            </a:r>
            <a:r>
              <a:rPr lang="en-US" sz="2400" dirty="0" smtClean="0"/>
              <a:t>( deployed on Amazon Web Services)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01" y="1981200"/>
            <a:ext cx="11016983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98812" y="1981200"/>
            <a:ext cx="5410200" cy="2667000"/>
          </a:xfrm>
        </p:spPr>
        <p:txBody>
          <a:bodyPr>
            <a:noAutofit/>
          </a:bodyPr>
          <a:lstStyle/>
          <a:p>
            <a:pPr algn="ctr"/>
            <a:r>
              <a:rPr lang="en-US" sz="7400" dirty="0" smtClean="0"/>
              <a:t>Thank </a:t>
            </a:r>
            <a:r>
              <a:rPr lang="en-US" sz="8000" dirty="0" smtClean="0"/>
              <a:t>you</a:t>
            </a:r>
            <a:r>
              <a:rPr lang="en-US" sz="7400" dirty="0"/>
              <a:t>!</a:t>
            </a:r>
            <a:endParaRPr lang="en-US" sz="7400" dirty="0" smtClean="0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31812" y="609600"/>
            <a:ext cx="11026744" cy="10138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Introduction - Mashable website</a:t>
            </a:r>
            <a:endParaRPr lang="en-US" sz="48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812" y="1905000"/>
            <a:ext cx="11201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224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Project aim</a:t>
            </a:r>
            <a:endParaRPr lang="en-US" sz="6000" dirty="0"/>
          </a:p>
        </p:txBody>
      </p:sp>
      <p:sp>
        <p:nvSpPr>
          <p:cNvPr id="2" name="TextBox 1"/>
          <p:cNvSpPr txBox="1"/>
          <p:nvPr/>
        </p:nvSpPr>
        <p:spPr>
          <a:xfrm>
            <a:off x="227011" y="1981201"/>
            <a:ext cx="1138077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To </a:t>
            </a:r>
            <a:r>
              <a:rPr lang="en-US" sz="2400" dirty="0"/>
              <a:t>predict the number of shares </a:t>
            </a:r>
            <a:r>
              <a:rPr lang="en-US" sz="2400" dirty="0" smtClean="0"/>
              <a:t>of </a:t>
            </a:r>
            <a:r>
              <a:rPr lang="en-US" sz="2400" dirty="0"/>
              <a:t>M</a:t>
            </a:r>
            <a:r>
              <a:rPr lang="en-US" sz="2400" dirty="0" smtClean="0"/>
              <a:t>ashable article.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To </a:t>
            </a:r>
            <a:r>
              <a:rPr lang="en-US" sz="2400" dirty="0"/>
              <a:t>predict the popularity status of the </a:t>
            </a:r>
            <a:r>
              <a:rPr lang="en-US" sz="2400" dirty="0" smtClean="0"/>
              <a:t>article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To </a:t>
            </a:r>
            <a:r>
              <a:rPr lang="en-US" sz="2400" dirty="0"/>
              <a:t>predict an ordinal outcome for popularity </a:t>
            </a:r>
            <a:r>
              <a:rPr lang="en-US" sz="2400" dirty="0" smtClean="0"/>
              <a:t>levels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14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Visualize the dataset for various kinds of trend/insights found among the attributes of the Mashable article using tableau.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123284"/>
              </p:ext>
            </p:extLst>
          </p:nvPr>
        </p:nvGraphicFramePr>
        <p:xfrm>
          <a:off x="2741612" y="2971800"/>
          <a:ext cx="44196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2209800"/>
              </a:tblGrid>
              <a:tr h="378306">
                <a:tc>
                  <a:txBody>
                    <a:bodyPr/>
                    <a:lstStyle/>
                    <a:p>
                      <a:r>
                        <a:rPr lang="en-US" dirty="0" smtClean="0"/>
                        <a:t>Popular</a:t>
                      </a:r>
                      <a:r>
                        <a:rPr lang="en-US" baseline="0" dirty="0" smtClean="0"/>
                        <a:t> (Yes)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Popular</a:t>
                      </a:r>
                      <a:r>
                        <a:rPr lang="en-US" baseline="0" dirty="0" smtClean="0"/>
                        <a:t> (No)</a:t>
                      </a:r>
                      <a:endParaRPr lang="en-US" dirty="0"/>
                    </a:p>
                  </a:txBody>
                  <a:tcPr/>
                </a:tc>
              </a:tr>
              <a:tr h="383694">
                <a:tc>
                  <a:txBody>
                    <a:bodyPr/>
                    <a:lstStyle/>
                    <a:p>
                      <a:r>
                        <a:rPr lang="en-US" dirty="0" smtClean="0"/>
                        <a:t>Share &gt; 1400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Shares &lt;1400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560545"/>
              </p:ext>
            </p:extLst>
          </p:nvPr>
        </p:nvGraphicFramePr>
        <p:xfrm>
          <a:off x="2741612" y="4428024"/>
          <a:ext cx="6357564" cy="127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188"/>
                <a:gridCol w="2119188"/>
                <a:gridCol w="2119188"/>
              </a:tblGrid>
              <a:tr h="63915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PopularLevel</a:t>
                      </a:r>
                      <a:r>
                        <a:rPr lang="en-US" baseline="0" dirty="0" smtClean="0"/>
                        <a:t> (Low)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PopularLevel</a:t>
                      </a:r>
                      <a:r>
                        <a:rPr lang="en-US" baseline="0" dirty="0" smtClean="0"/>
                        <a:t> (Medium)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PopularLevel</a:t>
                      </a:r>
                      <a:r>
                        <a:rPr lang="en-US" baseline="0" dirty="0" smtClean="0"/>
                        <a:t> (High)</a:t>
                      </a:r>
                      <a:endParaRPr lang="en-US" dirty="0"/>
                    </a:p>
                  </a:txBody>
                  <a:tcPr/>
                </a:tc>
              </a:tr>
              <a:tr h="573710">
                <a:tc>
                  <a:txBody>
                    <a:bodyPr/>
                    <a:lstStyle/>
                    <a:p>
                      <a:r>
                        <a:rPr lang="en-US" dirty="0" smtClean="0"/>
                        <a:t>Share &lt;1100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Shares</a:t>
                      </a:r>
                      <a:r>
                        <a:rPr lang="en-US" baseline="0" dirty="0" smtClean="0"/>
                        <a:t> between 1100 and 2100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Shares &gt; 2100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22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Dataset overview</a:t>
            </a:r>
            <a:endParaRPr lang="en-US" sz="6000" dirty="0"/>
          </a:p>
        </p:txBody>
      </p:sp>
      <p:sp>
        <p:nvSpPr>
          <p:cNvPr id="2" name="TextBox 1"/>
          <p:cNvSpPr txBox="1"/>
          <p:nvPr/>
        </p:nvSpPr>
        <p:spPr>
          <a:xfrm>
            <a:off x="303212" y="2057400"/>
            <a:ext cx="11353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/>
              <a:t>The data set was acquired on 8th January’ </a:t>
            </a:r>
            <a:r>
              <a:rPr lang="en-US" sz="3200" dirty="0" smtClean="0"/>
              <a:t>2015.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/>
              <a:t>T</a:t>
            </a:r>
            <a:r>
              <a:rPr lang="en-US" sz="3200" dirty="0" smtClean="0"/>
              <a:t>otal 39644 </a:t>
            </a:r>
            <a:r>
              <a:rPr lang="en-US" sz="3200" dirty="0"/>
              <a:t>instances and 71 attributes</a:t>
            </a:r>
            <a:r>
              <a:rPr lang="en-US" sz="3200" dirty="0" smtClean="0"/>
              <a:t>.</a:t>
            </a:r>
            <a:endParaRPr lang="en-US" sz="3200" dirty="0"/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64 </a:t>
            </a:r>
            <a:r>
              <a:rPr lang="en-US" sz="3200" dirty="0"/>
              <a:t>are </a:t>
            </a:r>
            <a:r>
              <a:rPr lang="en-US" sz="3200" dirty="0" smtClean="0"/>
              <a:t>independent predictors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4 are non-predictive variables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3 </a:t>
            </a:r>
            <a:r>
              <a:rPr lang="en-US" sz="3200" dirty="0"/>
              <a:t>are </a:t>
            </a:r>
            <a:r>
              <a:rPr lang="en-US" sz="3200" dirty="0" smtClean="0"/>
              <a:t>target variables (Shares, Popularity, </a:t>
            </a:r>
            <a:r>
              <a:rPr lang="en-US" sz="3200" dirty="0" err="1" smtClean="0"/>
              <a:t>Popularity_Level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2704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81041" y="702156"/>
            <a:ext cx="11026744" cy="965149"/>
          </a:xfrm>
        </p:spPr>
        <p:txBody>
          <a:bodyPr>
            <a:noAutofit/>
          </a:bodyPr>
          <a:lstStyle/>
          <a:p>
            <a:r>
              <a:rPr lang="en-US" sz="4200" dirty="0" smtClean="0"/>
              <a:t>Data Cleaning-Extract Year &amp; Month</a:t>
            </a:r>
            <a:endParaRPr lang="en-US" sz="4200" dirty="0"/>
          </a:p>
        </p:txBody>
      </p:sp>
      <p:sp>
        <p:nvSpPr>
          <p:cNvPr id="3" name="Rectangle 2"/>
          <p:cNvSpPr/>
          <p:nvPr/>
        </p:nvSpPr>
        <p:spPr>
          <a:xfrm>
            <a:off x="3048000" y="2543117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734" t="47917" r="32431" b="22916"/>
          <a:stretch/>
        </p:blipFill>
        <p:spPr>
          <a:xfrm>
            <a:off x="581041" y="2133600"/>
            <a:ext cx="10972799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1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0" y="2543117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734" t="29166" r="28331" b="28125"/>
          <a:stretch/>
        </p:blipFill>
        <p:spPr>
          <a:xfrm>
            <a:off x="379412" y="1828800"/>
            <a:ext cx="11317980" cy="4191000"/>
          </a:xfrm>
          <a:prstGeom prst="rect">
            <a:avLst/>
          </a:prstGeom>
        </p:spPr>
      </p:pic>
      <p:sp>
        <p:nvSpPr>
          <p:cNvPr id="6" name="Title 12"/>
          <p:cNvSpPr txBox="1">
            <a:spLocks/>
          </p:cNvSpPr>
          <p:nvPr/>
        </p:nvSpPr>
        <p:spPr>
          <a:xfrm>
            <a:off x="581040" y="685800"/>
            <a:ext cx="11026744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2799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 smtClean="0"/>
              <a:t>Data Cleaning</a:t>
            </a:r>
            <a:r>
              <a:rPr lang="en-US" sz="4800" dirty="0" smtClean="0"/>
              <a:t>-Create Dummy </a:t>
            </a:r>
            <a:r>
              <a:rPr lang="en-US" sz="4800" dirty="0" err="1" smtClean="0"/>
              <a:t>var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4593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Data Cleaning</a:t>
            </a:r>
            <a:r>
              <a:rPr lang="en-US" sz="4800" dirty="0" smtClean="0"/>
              <a:t>-Create Dummy </a:t>
            </a:r>
            <a:r>
              <a:rPr lang="en-US" sz="4800" dirty="0" err="1" smtClean="0"/>
              <a:t>var</a:t>
            </a:r>
            <a:endParaRPr lang="en-US" sz="4800" dirty="0"/>
          </a:p>
        </p:txBody>
      </p:sp>
      <p:sp>
        <p:nvSpPr>
          <p:cNvPr id="3" name="Rectangle 2"/>
          <p:cNvSpPr/>
          <p:nvPr/>
        </p:nvSpPr>
        <p:spPr>
          <a:xfrm>
            <a:off x="3048000" y="2543117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734" t="31249" r="30672" b="20833"/>
          <a:stretch/>
        </p:blipFill>
        <p:spPr>
          <a:xfrm>
            <a:off x="484589" y="1981200"/>
            <a:ext cx="112562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1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Data cleaning – </a:t>
            </a:r>
            <a:r>
              <a:rPr lang="en-US" sz="3600" dirty="0" smtClean="0"/>
              <a:t>create popularity levels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3048000" y="2543117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026" t="22357" r="32137" b="27643"/>
          <a:stretch/>
        </p:blipFill>
        <p:spPr>
          <a:xfrm>
            <a:off x="760412" y="1981200"/>
            <a:ext cx="10134600" cy="446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0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vidend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FFFF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0</TotalTime>
  <Words>1240</Words>
  <Application>Microsoft Office PowerPoint</Application>
  <PresentationFormat>Custom</PresentationFormat>
  <Paragraphs>297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Agency FB</vt:lpstr>
      <vt:lpstr>Arial Black</vt:lpstr>
      <vt:lpstr>Calibri</vt:lpstr>
      <vt:lpstr>Corbel</vt:lpstr>
      <vt:lpstr>Courier New</vt:lpstr>
      <vt:lpstr>Footlight MT Light</vt:lpstr>
      <vt:lpstr>Gill Sans MT</vt:lpstr>
      <vt:lpstr>Times New Roman</vt:lpstr>
      <vt:lpstr>Wingdings</vt:lpstr>
      <vt:lpstr>Wingdings 2</vt:lpstr>
      <vt:lpstr>Dividend</vt:lpstr>
      <vt:lpstr> Data Mining Online News Popularity </vt:lpstr>
      <vt:lpstr>Online News Popularity</vt:lpstr>
      <vt:lpstr>Introduction - Mashable website</vt:lpstr>
      <vt:lpstr>Project aim</vt:lpstr>
      <vt:lpstr>Dataset overview</vt:lpstr>
      <vt:lpstr>Data Cleaning-Extract Year &amp; Month</vt:lpstr>
      <vt:lpstr>PowerPoint Presentation</vt:lpstr>
      <vt:lpstr>Data Cleaning-Create Dummy var</vt:lpstr>
      <vt:lpstr>Data cleaning – create popularity levels</vt:lpstr>
      <vt:lpstr>Objective 1 – predict shares</vt:lpstr>
      <vt:lpstr>Objective 1 – predict shares</vt:lpstr>
      <vt:lpstr>Objective 1 – predict shares</vt:lpstr>
      <vt:lpstr>Objective 1 – predict shares</vt:lpstr>
      <vt:lpstr>Objective 1 – CONCLUSION</vt:lpstr>
      <vt:lpstr>Objective 2 – predict Popularity</vt:lpstr>
      <vt:lpstr>Objective 2 – predict Popularity</vt:lpstr>
      <vt:lpstr>Objective 2 – predict Popularity</vt:lpstr>
      <vt:lpstr>Objective 2 – CONCLUSION</vt:lpstr>
      <vt:lpstr>Objective 3 – predict Ordinal Popularity_level</vt:lpstr>
      <vt:lpstr>Objective 3 – predict Ordinal Popularity_level</vt:lpstr>
      <vt:lpstr>Objective 3 – predict Ordinal Popularity_level</vt:lpstr>
      <vt:lpstr>Objective 3 – CONCLUSION</vt:lpstr>
      <vt:lpstr>tableau  visualization - 1 Public Tableau: https://public.tableau.com/profile/jagpreet#!/vizhome/book1_10486/dashboard1</vt:lpstr>
      <vt:lpstr>tableau  visualization - 2 Public Tableau: https://public.tableau.com/profile/jagpreet#!/vizhome/book1_10486/dashboard1</vt:lpstr>
      <vt:lpstr>tableau  visualization - 3 Public Tableau: https://public.tableau.com/profile/jagpreet#!/vizhome/book1_10486/dashboard1</vt:lpstr>
      <vt:lpstr>MODeL IMPLEMENTATION http://biasvariance.com/datamining ( deployed on Amazon Web Services)</vt:lpstr>
      <vt:lpstr>MODeL IMPLEMENTATION http://biasvariance.com/datamining ( deployed on Amazon Web Services)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2016-04-23T15:48:07Z</dcterms:created>
  <dcterms:modified xsi:type="dcterms:W3CDTF">2016-12-14T00:09:08Z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