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onomica"/>
      <p:regular r:id="rId28"/>
      <p:bold r:id="rId29"/>
      <p:italic r:id="rId30"/>
      <p:boldItalic r:id="rId31"/>
    </p:embeddedFon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onomic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627f15e4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627f15e4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severity of the accidents increases over the weekend as people travel away from the city where the vehicle speed can be high, in contrary to what’s the case in cities where because of traffic, the speed cannot be much high,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627f15e49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627f15e49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627f15e49_2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627f15e49_2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27f15e49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27f15e49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627f15e49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627f15e49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27f15e49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627f15e49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27f15e4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627f15e4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627f15e49_2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627f15e49_2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27f15e49_2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27f15e49_2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627f15e49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627f15e49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Open Sans"/>
                <a:ea typeface="Open Sans"/>
                <a:cs typeface="Open Sans"/>
                <a:sym typeface="Open Sans"/>
              </a:rPr>
              <a:t>We observe that traffic signal and crossing are nearly correlated with  severity</a:t>
            </a:r>
            <a:endParaRPr sz="1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627f15e49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627f15e49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627f15e49_2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627f15e49_2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57575"/>
                </a:solidFill>
                <a:highlight>
                  <a:srgbClr val="FFFFFF"/>
                </a:highlight>
              </a:rPr>
              <a:t>Decision Tree</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Supervised learning.</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Basically, a collection of if-else statements.</a:t>
            </a:r>
            <a:endParaRPr>
              <a:solidFill>
                <a:srgbClr val="757575"/>
              </a:solidFill>
              <a:highlight>
                <a:srgbClr val="FFFFFF"/>
              </a:highlight>
            </a:endParaRPr>
          </a:p>
          <a:p>
            <a:pPr indent="0" lvl="0" marL="0" rtl="0" algn="l">
              <a:spcBef>
                <a:spcPts val="0"/>
              </a:spcBef>
              <a:spcAft>
                <a:spcPts val="0"/>
              </a:spcAft>
              <a:buNone/>
            </a:pPr>
            <a:r>
              <a:rPr lang="en">
                <a:solidFill>
                  <a:srgbClr val="757575"/>
                </a:solidFill>
                <a:highlight>
                  <a:srgbClr val="FFFFFF"/>
                </a:highlight>
              </a:rPr>
              <a:t>----------</a:t>
            </a:r>
            <a:endParaRPr>
              <a:solidFill>
                <a:srgbClr val="757575"/>
              </a:solidFill>
              <a:highlight>
                <a:srgbClr val="FFFFFF"/>
              </a:highlight>
            </a:endParaRPr>
          </a:p>
          <a:p>
            <a:pPr indent="0" lvl="0" marL="0" rtl="0" algn="l">
              <a:spcBef>
                <a:spcPts val="0"/>
              </a:spcBef>
              <a:spcAft>
                <a:spcPts val="0"/>
              </a:spcAft>
              <a:buNone/>
            </a:pPr>
            <a:r>
              <a:rPr lang="en">
                <a:solidFill>
                  <a:srgbClr val="757575"/>
                </a:solidFill>
                <a:highlight>
                  <a:srgbClr val="FFFFFF"/>
                </a:highlight>
              </a:rPr>
              <a:t>NN</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Unsupervised learning.</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Has multiple layers, hence often called multi-layer perceptron.</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For </a:t>
            </a:r>
            <a:r>
              <a:rPr lang="en">
                <a:solidFill>
                  <a:srgbClr val="757575"/>
                </a:solidFill>
                <a:highlight>
                  <a:srgbClr val="FFFFFF"/>
                </a:highlight>
              </a:rPr>
              <a:t>optimization, a</a:t>
            </a:r>
            <a:r>
              <a:rPr lang="en">
                <a:solidFill>
                  <a:srgbClr val="757575"/>
                </a:solidFill>
                <a:highlight>
                  <a:srgbClr val="FFFFFF"/>
                </a:highlight>
              </a:rPr>
              <a:t>s NN uses Gradient descent which is iterative, we have set epochs to 20 and gave a batch size of 32.</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As keeping low epochs, can underfit the model and setting a very high epoch can overfit the model.</a:t>
            </a:r>
            <a:endParaRPr>
              <a:solidFill>
                <a:srgbClr val="757575"/>
              </a:solidFill>
              <a:highlight>
                <a:srgbClr val="FFFFFF"/>
              </a:highlight>
            </a:endParaRPr>
          </a:p>
          <a:p>
            <a:pPr indent="0" lvl="0" marL="0" rtl="0" algn="l">
              <a:spcBef>
                <a:spcPts val="0"/>
              </a:spcBef>
              <a:spcAft>
                <a:spcPts val="0"/>
              </a:spcAft>
              <a:buNone/>
            </a:pPr>
            <a:r>
              <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Epoch defines the #times the </a:t>
            </a:r>
            <a:r>
              <a:rPr lang="en">
                <a:solidFill>
                  <a:srgbClr val="757575"/>
                </a:solidFill>
                <a:highlight>
                  <a:srgbClr val="FFFFFF"/>
                </a:highlight>
              </a:rPr>
              <a:t>ENTIRE </a:t>
            </a:r>
            <a:r>
              <a:rPr lang="en">
                <a:solidFill>
                  <a:srgbClr val="757575"/>
                </a:solidFill>
                <a:highlight>
                  <a:srgbClr val="FFFFFF"/>
                </a:highlight>
              </a:rPr>
              <a:t>dataset passes back and forth through the NN. </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Batch Size defines the total number of training samples to pick from the training dataset to predict the gradient error.</a:t>
            </a:r>
            <a:endParaRPr>
              <a:solidFill>
                <a:srgbClr val="757575"/>
              </a:solidFill>
              <a:highlight>
                <a:srgbClr val="FFFFFF"/>
              </a:highlight>
            </a:endParaRPr>
          </a:p>
          <a:p>
            <a:pPr indent="0" lvl="0" marL="0" rtl="0" algn="l">
              <a:spcBef>
                <a:spcPts val="0"/>
              </a:spcBef>
              <a:spcAft>
                <a:spcPts val="0"/>
              </a:spcAft>
              <a:buNone/>
            </a:pPr>
            <a:r>
              <a:rPr lang="en">
                <a:solidFill>
                  <a:srgbClr val="757575"/>
                </a:solidFill>
                <a:highlight>
                  <a:srgbClr val="FFFFFF"/>
                </a:highlight>
              </a:rPr>
              <a:t>------------</a:t>
            </a:r>
            <a:endParaRPr>
              <a:solidFill>
                <a:srgbClr val="757575"/>
              </a:solidFill>
              <a:highlight>
                <a:srgbClr val="FFFFFF"/>
              </a:highlight>
            </a:endParaRPr>
          </a:p>
          <a:p>
            <a:pPr indent="0" lvl="0" marL="0" rtl="0" algn="l">
              <a:spcBef>
                <a:spcPts val="0"/>
              </a:spcBef>
              <a:spcAft>
                <a:spcPts val="0"/>
              </a:spcAft>
              <a:buNone/>
            </a:pPr>
            <a:r>
              <a:rPr lang="en">
                <a:solidFill>
                  <a:srgbClr val="757575"/>
                </a:solidFill>
                <a:highlight>
                  <a:srgbClr val="FFFFFF"/>
                </a:highlight>
              </a:rPr>
              <a:t>SVM</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Supervised Learning</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Most time consuming, </a:t>
            </a:r>
            <a:r>
              <a:rPr lang="en">
                <a:solidFill>
                  <a:srgbClr val="757575"/>
                </a:solidFill>
                <a:highlight>
                  <a:srgbClr val="FFFFFF"/>
                </a:highlight>
              </a:rPr>
              <a:t>amongst</a:t>
            </a:r>
            <a:r>
              <a:rPr lang="en">
                <a:solidFill>
                  <a:srgbClr val="757575"/>
                </a:solidFill>
                <a:highlight>
                  <a:srgbClr val="FFFFFF"/>
                </a:highlight>
              </a:rPr>
              <a:t> the three.</a:t>
            </a:r>
            <a:endParaRPr>
              <a:solidFill>
                <a:srgbClr val="757575"/>
              </a:solidFill>
              <a:highlight>
                <a:srgbClr val="FFFFFF"/>
              </a:highlight>
            </a:endParaRPr>
          </a:p>
          <a:p>
            <a:pPr indent="-298450" lvl="0" marL="457200" rtl="0" algn="l">
              <a:spcBef>
                <a:spcPts val="0"/>
              </a:spcBef>
              <a:spcAft>
                <a:spcPts val="0"/>
              </a:spcAft>
              <a:buClr>
                <a:srgbClr val="757575"/>
              </a:buClr>
              <a:buSzPts val="1100"/>
              <a:buChar char="●"/>
            </a:pPr>
            <a:r>
              <a:rPr lang="en">
                <a:solidFill>
                  <a:srgbClr val="757575"/>
                </a:solidFill>
                <a:highlight>
                  <a:srgbClr val="FFFFFF"/>
                </a:highlight>
              </a:rPr>
              <a:t>Finds decision boundary to separate the data.</a:t>
            </a:r>
            <a:endParaRPr>
              <a:solidFill>
                <a:srgbClr val="757575"/>
              </a:solidFill>
              <a:highlight>
                <a:srgbClr val="FFFFFF"/>
              </a:highlight>
            </a:endParaRPr>
          </a:p>
          <a:p>
            <a:pPr indent="0" lvl="0" marL="0" rtl="0" algn="l">
              <a:spcBef>
                <a:spcPts val="0"/>
              </a:spcBef>
              <a:spcAft>
                <a:spcPts val="0"/>
              </a:spcAft>
              <a:buNone/>
            </a:pPr>
            <a:r>
              <a:t/>
            </a:r>
            <a:endParaRPr>
              <a:solidFill>
                <a:srgbClr val="75757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627f15e49_2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627f15e49_2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627f15e49_2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627f15e49_2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627f15e4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627f15e4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627f15e49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627f15e49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627f15e4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627f15e49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627f15e49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627f15e49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Used WordCloud, STOPWORDS.</a:t>
            </a:r>
            <a:endParaRPr/>
          </a:p>
          <a:p>
            <a:pPr indent="-298450" lvl="0" marL="457200" rtl="0" algn="l">
              <a:spcBef>
                <a:spcPts val="0"/>
              </a:spcBef>
              <a:spcAft>
                <a:spcPts val="0"/>
              </a:spcAft>
              <a:buSzPts val="1100"/>
              <a:buChar char="●"/>
            </a:pPr>
            <a:r>
              <a:rPr lang="en"/>
              <a:t>The more prominent the tag -&gt; higher is </a:t>
            </a:r>
            <a:r>
              <a:rPr lang="en"/>
              <a:t>the</a:t>
            </a:r>
            <a:r>
              <a:rPr lang="en"/>
              <a:t> tag frequency.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627f15e49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627f15e49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 has highest #accidents. </a:t>
            </a:r>
            <a:endParaRPr/>
          </a:p>
          <a:p>
            <a:pPr indent="-298450" lvl="0" marL="457200" rtl="0" algn="l">
              <a:spcBef>
                <a:spcPts val="0"/>
              </a:spcBef>
              <a:spcAft>
                <a:spcPts val="0"/>
              </a:spcAft>
              <a:buSzPts val="1100"/>
              <a:buChar char="●"/>
            </a:pPr>
            <a:r>
              <a:rPr lang="en"/>
              <a:t>Every 4th accident happens in CA</a:t>
            </a:r>
            <a:endParaRPr/>
          </a:p>
          <a:p>
            <a:pPr indent="-298450" lvl="0" marL="457200" rtl="0" algn="l">
              <a:spcBef>
                <a:spcPts val="0"/>
              </a:spcBef>
              <a:spcAft>
                <a:spcPts val="0"/>
              </a:spcAft>
              <a:buSzPts val="1100"/>
              <a:buChar char="●"/>
            </a:pPr>
            <a:r>
              <a:rPr lang="en"/>
              <a:t>Top three states accounts to 40% of the total. </a:t>
            </a:r>
            <a:endParaRPr/>
          </a:p>
          <a:p>
            <a:pPr indent="-298450" lvl="0" marL="457200" rtl="0" algn="l">
              <a:spcBef>
                <a:spcPts val="0"/>
              </a:spcBef>
              <a:spcAft>
                <a:spcPts val="0"/>
              </a:spcAft>
              <a:buSzPts val="1100"/>
              <a:buChar char="●"/>
            </a:pPr>
            <a:r>
              <a:rPr lang="en"/>
              <a:t>The overlapped labels belong to the states with least accident% (Though, the labels and % shares of some states is overlapped, it does not impact visualization as these states have the least % of accidents. So, it’s harmless to even ignore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627f15e49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627f15e49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in conjunction with previous visualization.</a:t>
            </a:r>
            <a:endParaRPr/>
          </a:p>
          <a:p>
            <a:pPr indent="-298450" lvl="0" marL="457200" rtl="0" algn="l">
              <a:spcBef>
                <a:spcPts val="0"/>
              </a:spcBef>
              <a:spcAft>
                <a:spcPts val="0"/>
              </a:spcAft>
              <a:buSzPts val="1100"/>
              <a:buChar char="●"/>
            </a:pPr>
            <a:r>
              <a:rPr lang="en"/>
              <a:t>LA (from CA) and Houston (from TX) are top US cities for #accidents.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627f15e49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627f15e49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Left image: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Accidents increasing constantly from 2016 to 2020 by ~2.5 times.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Right image: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First half of the year, observes constant #accidents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Second half observes a constant increase in #accidents.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Could be because of excessive travelling due to Christmas and New Year holidays.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sobhanmoosavi/us-accide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77450" y="883895"/>
            <a:ext cx="3054600" cy="306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400"/>
              <a:t>US accidents severity prediction Algorithm</a:t>
            </a:r>
            <a:endParaRPr b="1" sz="4400"/>
          </a:p>
        </p:txBody>
      </p:sp>
      <p:sp>
        <p:nvSpPr>
          <p:cNvPr id="63" name="Google Shape;63;p13"/>
          <p:cNvSpPr txBox="1"/>
          <p:nvPr/>
        </p:nvSpPr>
        <p:spPr>
          <a:xfrm>
            <a:off x="7133175" y="3825875"/>
            <a:ext cx="2087400" cy="110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1"/>
                </a:solidFill>
                <a:latin typeface="Roboto"/>
                <a:ea typeface="Roboto"/>
                <a:cs typeface="Roboto"/>
                <a:sym typeface="Roboto"/>
              </a:rPr>
              <a:t>Sachin Karve</a:t>
            </a:r>
            <a:endParaRPr b="1"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b="1" lang="en" sz="1500">
                <a:solidFill>
                  <a:schemeClr val="dk1"/>
                </a:solidFill>
                <a:latin typeface="Roboto"/>
                <a:ea typeface="Roboto"/>
                <a:cs typeface="Roboto"/>
                <a:sym typeface="Roboto"/>
              </a:rPr>
              <a:t>Shivani Jain</a:t>
            </a:r>
            <a:endParaRPr b="1"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b="1" lang="en" sz="1500">
                <a:solidFill>
                  <a:schemeClr val="dk1"/>
                </a:solidFill>
                <a:latin typeface="Roboto"/>
                <a:ea typeface="Roboto"/>
                <a:cs typeface="Roboto"/>
                <a:sym typeface="Roboto"/>
              </a:rPr>
              <a:t>Ruchir Agarwal</a:t>
            </a:r>
            <a:endParaRPr b="1" sz="15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390625" y="121488"/>
            <a:ext cx="8093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Economica"/>
                <a:ea typeface="Economica"/>
                <a:cs typeface="Economica"/>
                <a:sym typeface="Economica"/>
              </a:rPr>
              <a:t>Accidents Severity &amp; Count by Day</a:t>
            </a:r>
            <a:endParaRPr b="1" sz="2700">
              <a:solidFill>
                <a:schemeClr val="dk1"/>
              </a:solidFill>
              <a:latin typeface="Economica"/>
              <a:ea typeface="Economica"/>
              <a:cs typeface="Economica"/>
              <a:sym typeface="Economica"/>
            </a:endParaRPr>
          </a:p>
        </p:txBody>
      </p:sp>
      <p:pic>
        <p:nvPicPr>
          <p:cNvPr id="121" name="Google Shape;121;p22"/>
          <p:cNvPicPr preferRelativeResize="0"/>
          <p:nvPr/>
        </p:nvPicPr>
        <p:blipFill>
          <a:blip r:embed="rId3">
            <a:alphaModFix/>
          </a:blip>
          <a:stretch>
            <a:fillRect/>
          </a:stretch>
        </p:blipFill>
        <p:spPr>
          <a:xfrm>
            <a:off x="316150" y="642149"/>
            <a:ext cx="8242374" cy="3748450"/>
          </a:xfrm>
          <a:prstGeom prst="rect">
            <a:avLst/>
          </a:prstGeom>
          <a:noFill/>
          <a:ln>
            <a:noFill/>
          </a:ln>
        </p:spPr>
      </p:pic>
      <p:sp>
        <p:nvSpPr>
          <p:cNvPr id="122" name="Google Shape;122;p22"/>
          <p:cNvSpPr txBox="1"/>
          <p:nvPr/>
        </p:nvSpPr>
        <p:spPr>
          <a:xfrm>
            <a:off x="413575" y="4200100"/>
            <a:ext cx="8047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0 - 6 represent Monday to Sunday on the x  axis</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We observe that most accidents occur during weekdays as people travel for work, though severity of accident is most during the weekend</a:t>
            </a:r>
            <a:endParaRPr>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69200" y="90025"/>
            <a:ext cx="8485500" cy="6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t>Accidents &amp; Severity per Hour</a:t>
            </a:r>
            <a:endParaRPr b="1" sz="2700"/>
          </a:p>
        </p:txBody>
      </p:sp>
      <p:pic>
        <p:nvPicPr>
          <p:cNvPr id="128" name="Google Shape;128;p23"/>
          <p:cNvPicPr preferRelativeResize="0"/>
          <p:nvPr/>
        </p:nvPicPr>
        <p:blipFill>
          <a:blip r:embed="rId3">
            <a:alphaModFix/>
          </a:blip>
          <a:stretch>
            <a:fillRect/>
          </a:stretch>
        </p:blipFill>
        <p:spPr>
          <a:xfrm>
            <a:off x="522637" y="697825"/>
            <a:ext cx="8098725" cy="3531375"/>
          </a:xfrm>
          <a:prstGeom prst="rect">
            <a:avLst/>
          </a:prstGeom>
          <a:noFill/>
          <a:ln>
            <a:noFill/>
          </a:ln>
        </p:spPr>
      </p:pic>
      <p:sp>
        <p:nvSpPr>
          <p:cNvPr id="129" name="Google Shape;129;p23"/>
          <p:cNvSpPr txBox="1"/>
          <p:nvPr/>
        </p:nvSpPr>
        <p:spPr>
          <a:xfrm>
            <a:off x="502000" y="4353450"/>
            <a:ext cx="8252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While the two peak ranges in #accidents occur during office rush hours, the severity peaks do not follow the same trend</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13950"/>
            <a:ext cx="8520600" cy="678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t>Severity percentage and its distribution </a:t>
            </a:r>
            <a:endParaRPr b="1" sz="2700"/>
          </a:p>
        </p:txBody>
      </p:sp>
      <p:pic>
        <p:nvPicPr>
          <p:cNvPr id="135" name="Google Shape;135;p24"/>
          <p:cNvPicPr preferRelativeResize="0"/>
          <p:nvPr/>
        </p:nvPicPr>
        <p:blipFill>
          <a:blip r:embed="rId3">
            <a:alphaModFix/>
          </a:blip>
          <a:stretch>
            <a:fillRect/>
          </a:stretch>
        </p:blipFill>
        <p:spPr>
          <a:xfrm>
            <a:off x="391813" y="1140925"/>
            <a:ext cx="8360384" cy="369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600750" y="3612800"/>
            <a:ext cx="82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 the second half of 2020, the #accidents increased by more than 200%</a:t>
            </a:r>
            <a:endParaRPr>
              <a:latin typeface="Open Sans"/>
              <a:ea typeface="Open Sans"/>
              <a:cs typeface="Open Sans"/>
              <a:sym typeface="Open Sans"/>
            </a:endParaRPr>
          </a:p>
        </p:txBody>
      </p:sp>
      <p:sp>
        <p:nvSpPr>
          <p:cNvPr id="141" name="Google Shape;141;p25"/>
          <p:cNvSpPr txBox="1"/>
          <p:nvPr>
            <p:ph type="title"/>
          </p:nvPr>
        </p:nvSpPr>
        <p:spPr>
          <a:xfrm>
            <a:off x="311700" y="146625"/>
            <a:ext cx="8520600" cy="6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t>Number of the accidents over the Years</a:t>
            </a:r>
            <a:endParaRPr b="1" sz="2700"/>
          </a:p>
        </p:txBody>
      </p:sp>
      <p:pic>
        <p:nvPicPr>
          <p:cNvPr id="142" name="Google Shape;142;p25"/>
          <p:cNvPicPr preferRelativeResize="0"/>
          <p:nvPr/>
        </p:nvPicPr>
        <p:blipFill>
          <a:blip r:embed="rId3">
            <a:alphaModFix/>
          </a:blip>
          <a:stretch>
            <a:fillRect/>
          </a:stretch>
        </p:blipFill>
        <p:spPr>
          <a:xfrm>
            <a:off x="311700" y="931470"/>
            <a:ext cx="8520600" cy="23449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215700"/>
            <a:ext cx="8520600" cy="61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t>Number of accidents across weather conditions</a:t>
            </a:r>
            <a:endParaRPr b="1" sz="2700"/>
          </a:p>
        </p:txBody>
      </p:sp>
      <p:pic>
        <p:nvPicPr>
          <p:cNvPr id="148" name="Google Shape;148;p26"/>
          <p:cNvPicPr preferRelativeResize="0"/>
          <p:nvPr/>
        </p:nvPicPr>
        <p:blipFill>
          <a:blip r:embed="rId3">
            <a:alphaModFix/>
          </a:blip>
          <a:stretch>
            <a:fillRect/>
          </a:stretch>
        </p:blipFill>
        <p:spPr>
          <a:xfrm>
            <a:off x="243900" y="1010600"/>
            <a:ext cx="8656200" cy="3343825"/>
          </a:xfrm>
          <a:prstGeom prst="rect">
            <a:avLst/>
          </a:prstGeom>
          <a:noFill/>
          <a:ln>
            <a:noFill/>
          </a:ln>
        </p:spPr>
      </p:pic>
      <p:sp>
        <p:nvSpPr>
          <p:cNvPr id="149" name="Google Shape;149;p26"/>
          <p:cNvSpPr txBox="1"/>
          <p:nvPr/>
        </p:nvSpPr>
        <p:spPr>
          <a:xfrm>
            <a:off x="671100" y="4354425"/>
            <a:ext cx="8161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Fair weather witness maximum accident majorly of severity 2</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Most of the accidents are of severity 2</a:t>
            </a:r>
            <a:endParaRPr>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458962" y="869850"/>
            <a:ext cx="8226075" cy="3687924"/>
          </a:xfrm>
          <a:prstGeom prst="rect">
            <a:avLst/>
          </a:prstGeom>
          <a:noFill/>
          <a:ln>
            <a:noFill/>
          </a:ln>
        </p:spPr>
      </p:pic>
      <p:sp>
        <p:nvSpPr>
          <p:cNvPr id="155" name="Google Shape;155;p27"/>
          <p:cNvSpPr txBox="1"/>
          <p:nvPr/>
        </p:nvSpPr>
        <p:spPr>
          <a:xfrm>
            <a:off x="300600" y="182350"/>
            <a:ext cx="8542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Economica"/>
                <a:ea typeface="Economica"/>
                <a:cs typeface="Economica"/>
                <a:sym typeface="Economica"/>
              </a:rPr>
              <a:t>Accident Severity variation within US</a:t>
            </a:r>
            <a:endParaRPr b="1" sz="2700">
              <a:solidFill>
                <a:schemeClr val="dk1"/>
              </a:solidFill>
              <a:latin typeface="Economica"/>
              <a:ea typeface="Economica"/>
              <a:cs typeface="Economica"/>
              <a:sym typeface="Economica"/>
            </a:endParaRPr>
          </a:p>
        </p:txBody>
      </p:sp>
      <p:pic>
        <p:nvPicPr>
          <p:cNvPr id="156" name="Google Shape;156;p27"/>
          <p:cNvPicPr preferRelativeResize="0"/>
          <p:nvPr/>
        </p:nvPicPr>
        <p:blipFill>
          <a:blip r:embed="rId4">
            <a:alphaModFix/>
          </a:blip>
          <a:stretch>
            <a:fillRect/>
          </a:stretch>
        </p:blipFill>
        <p:spPr>
          <a:xfrm>
            <a:off x="7695425" y="3299263"/>
            <a:ext cx="895350" cy="92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400"/>
              <a:t>Data Cleaning</a:t>
            </a:r>
            <a:endParaRPr b="1" sz="4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271050" y="1277475"/>
            <a:ext cx="8520600" cy="3524700"/>
          </a:xfrm>
          <a:prstGeom prst="rect">
            <a:avLst/>
          </a:prstGeom>
        </p:spPr>
        <p:txBody>
          <a:bodyPr anchorCtr="0" anchor="t" bIns="91425" lIns="91425" spcFirstLastPara="1" rIns="91425" wrap="square" tIns="91425">
            <a:noAutofit/>
          </a:bodyPr>
          <a:lstStyle/>
          <a:p>
            <a:pPr indent="-342900" lvl="0" marL="457200" rtl="0" algn="l">
              <a:lnSpc>
                <a:spcPct val="135714"/>
              </a:lnSpc>
              <a:spcBef>
                <a:spcPts val="0"/>
              </a:spcBef>
              <a:spcAft>
                <a:spcPts val="0"/>
              </a:spcAft>
              <a:buSzPts val="1800"/>
              <a:buChar char="●"/>
            </a:pPr>
            <a:r>
              <a:rPr lang="en">
                <a:highlight>
                  <a:srgbClr val="FFFFFE"/>
                </a:highlight>
              </a:rPr>
              <a:t>Null value columns: End_Lat, End_Lng, Number, Wind_Chill(F), Precipitation(in)</a:t>
            </a:r>
            <a:br>
              <a:rPr lang="en">
                <a:highlight>
                  <a:srgbClr val="FFFFFE"/>
                </a:highlight>
              </a:rPr>
            </a:br>
            <a:endParaRPr>
              <a:highlight>
                <a:srgbClr val="FFFFFE"/>
              </a:highlight>
            </a:endParaRPr>
          </a:p>
          <a:p>
            <a:pPr indent="-342900" lvl="0" marL="457200" rtl="0" algn="l">
              <a:lnSpc>
                <a:spcPct val="135714"/>
              </a:lnSpc>
              <a:spcBef>
                <a:spcPts val="0"/>
              </a:spcBef>
              <a:spcAft>
                <a:spcPts val="0"/>
              </a:spcAft>
              <a:buSzPts val="1800"/>
              <a:buChar char="●"/>
            </a:pPr>
            <a:r>
              <a:rPr lang="en">
                <a:highlight>
                  <a:srgbClr val="FFFFFE"/>
                </a:highlight>
              </a:rPr>
              <a:t>Columns discarded:  ID, Description, Street, City, Zip code, Country, </a:t>
            </a:r>
            <a:r>
              <a:rPr lang="en">
                <a:highlight>
                  <a:srgbClr val="FFFFFE"/>
                </a:highlight>
              </a:rPr>
              <a:t>Civil_Twilight, Nautical_Twilight , Astronomical_Twilight</a:t>
            </a:r>
            <a:endParaRPr>
              <a:highlight>
                <a:srgbClr val="FFFFFE"/>
              </a:highlight>
            </a:endParaRPr>
          </a:p>
          <a:p>
            <a:pPr indent="0" lvl="0" marL="0" rtl="0" algn="l">
              <a:spcBef>
                <a:spcPts val="0"/>
              </a:spcBef>
              <a:spcAft>
                <a:spcPts val="1200"/>
              </a:spcAft>
              <a:buNone/>
            </a:pPr>
            <a:r>
              <a:t/>
            </a:r>
            <a:endParaRPr sz="1050">
              <a:solidFill>
                <a:srgbClr val="A31515"/>
              </a:solidFill>
              <a:highlight>
                <a:srgbClr val="FFFFFE"/>
              </a:highlight>
              <a:latin typeface="Courier New"/>
              <a:ea typeface="Courier New"/>
              <a:cs typeface="Courier New"/>
              <a:sym typeface="Courier New"/>
            </a:endParaRPr>
          </a:p>
        </p:txBody>
      </p:sp>
      <p:sp>
        <p:nvSpPr>
          <p:cNvPr id="167" name="Google Shape;167;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t>Feature</a:t>
            </a:r>
            <a:r>
              <a:rPr b="1" lang="en" sz="2700"/>
              <a:t> reduction </a:t>
            </a:r>
            <a:endParaRPr b="1"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369800"/>
            <a:ext cx="8520600" cy="64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t>Columns altered </a:t>
            </a:r>
            <a:endParaRPr b="1" sz="2700"/>
          </a:p>
        </p:txBody>
      </p:sp>
      <p:sp>
        <p:nvSpPr>
          <p:cNvPr id="173" name="Google Shape;173;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35714"/>
              </a:lnSpc>
              <a:spcBef>
                <a:spcPts val="0"/>
              </a:spcBef>
              <a:spcAft>
                <a:spcPts val="0"/>
              </a:spcAft>
              <a:buSzPts val="1800"/>
              <a:buChar char="●"/>
            </a:pPr>
            <a:r>
              <a:rPr lang="en">
                <a:highlight>
                  <a:srgbClr val="FFFFFE"/>
                </a:highlight>
              </a:rPr>
              <a:t>Extracted the following columns: extracted year, month and day from Start_Time, End_Time, Weather_Timestamp columns to analyze the data</a:t>
            </a:r>
            <a:br>
              <a:rPr lang="en">
                <a:highlight>
                  <a:srgbClr val="FFFFFE"/>
                </a:highlight>
              </a:rPr>
            </a:br>
            <a:endParaRPr>
              <a:highlight>
                <a:srgbClr val="FFFFFE"/>
              </a:highlight>
            </a:endParaRPr>
          </a:p>
          <a:p>
            <a:pPr indent="-342900" lvl="0" marL="457200" rtl="0" algn="l">
              <a:lnSpc>
                <a:spcPct val="135714"/>
              </a:lnSpc>
              <a:spcBef>
                <a:spcPts val="0"/>
              </a:spcBef>
              <a:spcAft>
                <a:spcPts val="0"/>
              </a:spcAft>
              <a:buSzPts val="1800"/>
              <a:buChar char="●"/>
            </a:pPr>
            <a:r>
              <a:rPr lang="en"/>
              <a:t>The following columns are label encoded: </a:t>
            </a:r>
            <a:r>
              <a:rPr lang="en">
                <a:highlight>
                  <a:srgbClr val="FFFFFE"/>
                </a:highlight>
              </a:rPr>
              <a:t>Side, County, State, Timezone, Weather_Condition</a:t>
            </a:r>
            <a:br>
              <a:rPr lang="en">
                <a:highlight>
                  <a:srgbClr val="FFFFFE"/>
                </a:highlight>
              </a:rPr>
            </a:br>
            <a:endParaRPr>
              <a:highlight>
                <a:srgbClr val="FFFFFE"/>
              </a:highlight>
            </a:endParaRPr>
          </a:p>
          <a:p>
            <a:pPr indent="-342900" lvl="0" marL="457200" rtl="0" algn="l">
              <a:lnSpc>
                <a:spcPct val="135714"/>
              </a:lnSpc>
              <a:spcBef>
                <a:spcPts val="0"/>
              </a:spcBef>
              <a:spcAft>
                <a:spcPts val="0"/>
              </a:spcAft>
              <a:buSzPts val="1800"/>
              <a:buChar char="●"/>
            </a:pPr>
            <a:r>
              <a:rPr lang="en">
                <a:highlight>
                  <a:srgbClr val="FFFFFE"/>
                </a:highlight>
              </a:rPr>
              <a:t>The following column values were converted to binary: Sunrise_Sunset, stop, junction, Bump, roundabout, traffic calming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169275"/>
            <a:ext cx="8520600" cy="58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730"/>
              <a:t>Feature Selection - </a:t>
            </a:r>
            <a:r>
              <a:rPr b="1" lang="en" sz="2730"/>
              <a:t>Correlation Matrix</a:t>
            </a:r>
            <a:endParaRPr b="1" sz="2730"/>
          </a:p>
        </p:txBody>
      </p:sp>
      <p:pic>
        <p:nvPicPr>
          <p:cNvPr id="179" name="Google Shape;179;p31"/>
          <p:cNvPicPr preferRelativeResize="0"/>
          <p:nvPr/>
        </p:nvPicPr>
        <p:blipFill>
          <a:blip r:embed="rId3">
            <a:alphaModFix/>
          </a:blip>
          <a:stretch>
            <a:fillRect/>
          </a:stretch>
        </p:blipFill>
        <p:spPr>
          <a:xfrm>
            <a:off x="1051251" y="758175"/>
            <a:ext cx="4863774" cy="4265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07025" y="563525"/>
            <a:ext cx="5618700" cy="6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700"/>
              <a:t>Introduction</a:t>
            </a:r>
            <a:endParaRPr sz="2600"/>
          </a:p>
        </p:txBody>
      </p:sp>
      <p:sp>
        <p:nvSpPr>
          <p:cNvPr id="69" name="Google Shape;69;p14"/>
          <p:cNvSpPr txBox="1"/>
          <p:nvPr/>
        </p:nvSpPr>
        <p:spPr>
          <a:xfrm>
            <a:off x="767100" y="1460025"/>
            <a:ext cx="7609800" cy="261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We have tried analyzing the various factors that impacts road accidents in the US.</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Also, explored a few modeling techniques to predict the severity of the accident.</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The data collected is from February 2016 to December 2020</a:t>
            </a:r>
            <a:br>
              <a:rPr lang="en" sz="1800">
                <a:solidFill>
                  <a:schemeClr val="dk1"/>
                </a:solidFill>
                <a:latin typeface="Open Sans"/>
                <a:ea typeface="Open Sans"/>
                <a:cs typeface="Open Sans"/>
                <a:sym typeface="Open Sans"/>
              </a:rPr>
            </a:br>
            <a:endParaRPr sz="1800">
              <a:solidFill>
                <a:schemeClr val="dk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10975"/>
            <a:ext cx="8520600" cy="67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t>Data Models</a:t>
            </a:r>
            <a:endParaRPr b="1" sz="2700"/>
          </a:p>
        </p:txBody>
      </p:sp>
      <p:sp>
        <p:nvSpPr>
          <p:cNvPr id="185" name="Google Shape;185;p32"/>
          <p:cNvSpPr txBox="1"/>
          <p:nvPr>
            <p:ph idx="1" type="body"/>
          </p:nvPr>
        </p:nvSpPr>
        <p:spPr>
          <a:xfrm>
            <a:off x="446200" y="1275650"/>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a:t>
            </a:r>
            <a:endParaRPr/>
          </a:p>
          <a:p>
            <a:pPr indent="-317500" lvl="1" marL="914400" rtl="0" algn="l">
              <a:spcBef>
                <a:spcPts val="0"/>
              </a:spcBef>
              <a:spcAft>
                <a:spcPts val="0"/>
              </a:spcAft>
              <a:buSzPts val="1400"/>
              <a:buChar char="○"/>
            </a:pPr>
            <a:r>
              <a:rPr lang="en"/>
              <a:t>Was fast to compute</a:t>
            </a:r>
            <a:endParaRPr/>
          </a:p>
          <a:p>
            <a:pPr indent="-317500" lvl="1" marL="914400" rtl="0" algn="l">
              <a:spcBef>
                <a:spcPts val="0"/>
              </a:spcBef>
              <a:spcAft>
                <a:spcPts val="0"/>
              </a:spcAft>
              <a:buSzPts val="1400"/>
              <a:buChar char="○"/>
            </a:pPr>
            <a:r>
              <a:rPr lang="en"/>
              <a:t>Generated ~82% accuracy</a:t>
            </a:r>
            <a:br>
              <a:rPr lang="en"/>
            </a:br>
            <a:endParaRPr/>
          </a:p>
          <a:p>
            <a:pPr indent="-342900" lvl="0" marL="457200" rtl="0" algn="l">
              <a:spcBef>
                <a:spcPts val="0"/>
              </a:spcBef>
              <a:spcAft>
                <a:spcPts val="0"/>
              </a:spcAft>
              <a:buSzPts val="1800"/>
              <a:buChar char="●"/>
            </a:pPr>
            <a:r>
              <a:rPr lang="en"/>
              <a:t>Neural Network</a:t>
            </a:r>
            <a:endParaRPr/>
          </a:p>
          <a:p>
            <a:pPr indent="-317500" lvl="1" marL="914400" rtl="0" algn="l">
              <a:spcBef>
                <a:spcPts val="0"/>
              </a:spcBef>
              <a:spcAft>
                <a:spcPts val="0"/>
              </a:spcAft>
              <a:buSzPts val="1400"/>
              <a:buChar char="○"/>
            </a:pPr>
            <a:r>
              <a:rPr lang="en"/>
              <a:t>To improve model accuracy, we set epochs to 20 while keeping the batch size 32</a:t>
            </a:r>
            <a:endParaRPr/>
          </a:p>
          <a:p>
            <a:pPr indent="-317500" lvl="1" marL="914400" rtl="0" algn="l">
              <a:spcBef>
                <a:spcPts val="0"/>
              </a:spcBef>
              <a:spcAft>
                <a:spcPts val="0"/>
              </a:spcAft>
              <a:buSzPts val="1400"/>
              <a:buChar char="○"/>
            </a:pPr>
            <a:r>
              <a:rPr lang="en"/>
              <a:t>Low epochs can underfit the model while a very high epoch can overfit it </a:t>
            </a:r>
            <a:endParaRPr/>
          </a:p>
          <a:p>
            <a:pPr indent="-317500" lvl="1" marL="914400" rtl="0" algn="l">
              <a:spcBef>
                <a:spcPts val="0"/>
              </a:spcBef>
              <a:spcAft>
                <a:spcPts val="0"/>
              </a:spcAft>
              <a:buSzPts val="1400"/>
              <a:buChar char="○"/>
            </a:pPr>
            <a:r>
              <a:rPr lang="en"/>
              <a:t>With above </a:t>
            </a:r>
            <a:r>
              <a:rPr lang="en"/>
              <a:t>configuration</a:t>
            </a:r>
            <a:r>
              <a:rPr lang="en"/>
              <a:t>, model generated ~79% accuracy</a:t>
            </a:r>
            <a:br>
              <a:rPr lang="en"/>
            </a:br>
            <a:endParaRPr/>
          </a:p>
          <a:p>
            <a:pPr indent="-342900" lvl="0" marL="457200" rtl="0" algn="l">
              <a:spcBef>
                <a:spcPts val="0"/>
              </a:spcBef>
              <a:spcAft>
                <a:spcPts val="0"/>
              </a:spcAft>
              <a:buSzPts val="1800"/>
              <a:buChar char="●"/>
            </a:pPr>
            <a:r>
              <a:rPr lang="en"/>
              <a:t>SVM</a:t>
            </a:r>
            <a:endParaRPr/>
          </a:p>
          <a:p>
            <a:pPr indent="-317500" lvl="1" marL="914400" rtl="0" algn="l">
              <a:spcBef>
                <a:spcPts val="0"/>
              </a:spcBef>
              <a:spcAft>
                <a:spcPts val="0"/>
              </a:spcAft>
              <a:buSzPts val="1400"/>
              <a:buChar char="○"/>
            </a:pPr>
            <a:r>
              <a:rPr lang="en"/>
              <a:t>Took the highest time amongst all.</a:t>
            </a:r>
            <a:endParaRPr/>
          </a:p>
          <a:p>
            <a:pPr indent="-317500" lvl="1" marL="914400" rtl="0" algn="l">
              <a:spcBef>
                <a:spcPts val="0"/>
              </a:spcBef>
              <a:spcAft>
                <a:spcPts val="0"/>
              </a:spcAft>
              <a:buSzPts val="1400"/>
              <a:buChar char="○"/>
            </a:pPr>
            <a:r>
              <a:rPr lang="en"/>
              <a:t>Provided ~70% accuracy.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361175"/>
            <a:ext cx="8520600" cy="636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t>Summary</a:t>
            </a:r>
            <a:endParaRPr b="1" sz="2700"/>
          </a:p>
        </p:txBody>
      </p:sp>
      <p:sp>
        <p:nvSpPr>
          <p:cNvPr id="191" name="Google Shape;191;p33"/>
          <p:cNvSpPr txBox="1"/>
          <p:nvPr>
            <p:ph idx="1" type="body"/>
          </p:nvPr>
        </p:nvSpPr>
        <p:spPr>
          <a:xfrm>
            <a:off x="334800" y="1191325"/>
            <a:ext cx="8474400" cy="3582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With 3M records, it seems that Decision Tree model fits best to predict severity</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But, we also want to highlight a potential bias that could have penetrated into the model</a:t>
            </a:r>
            <a:endParaRPr sz="1600">
              <a:solidFill>
                <a:srgbClr val="000000"/>
              </a:solidFill>
            </a:endParaRPr>
          </a:p>
          <a:p>
            <a:pPr indent="-330200" lvl="0" marL="457200" rtl="0" algn="l">
              <a:lnSpc>
                <a:spcPct val="150000"/>
              </a:lnSpc>
              <a:spcBef>
                <a:spcPts val="0"/>
              </a:spcBef>
              <a:spcAft>
                <a:spcPts val="0"/>
              </a:spcAft>
              <a:buSzPts val="1600"/>
              <a:buChar char="●"/>
            </a:pPr>
            <a:r>
              <a:rPr lang="en" sz="1600"/>
              <a:t>In the dataset considered, Severity is measured as impact on traffic i.e the time taken to resume the normal traffic flow</a:t>
            </a:r>
            <a:endParaRPr sz="1600"/>
          </a:p>
          <a:p>
            <a:pPr indent="-330200" lvl="0" marL="457200" rtl="0" algn="l">
              <a:lnSpc>
                <a:spcPct val="150000"/>
              </a:lnSpc>
              <a:spcBef>
                <a:spcPts val="0"/>
              </a:spcBef>
              <a:spcAft>
                <a:spcPts val="0"/>
              </a:spcAft>
              <a:buSzPts val="1600"/>
              <a:buChar char="●"/>
            </a:pPr>
            <a:r>
              <a:rPr lang="en" sz="1600"/>
              <a:t>US population chart shows that the population is more across east and west coast and less in the central region</a:t>
            </a:r>
            <a:endParaRPr sz="1600"/>
          </a:p>
          <a:p>
            <a:pPr indent="-330200" lvl="0" marL="457200" rtl="0" algn="l">
              <a:lnSpc>
                <a:spcPct val="150000"/>
              </a:lnSpc>
              <a:spcBef>
                <a:spcPts val="0"/>
              </a:spcBef>
              <a:spcAft>
                <a:spcPts val="0"/>
              </a:spcAft>
              <a:buSzPts val="1600"/>
              <a:buChar char="●"/>
            </a:pPr>
            <a:r>
              <a:rPr lang="en" sz="1600"/>
              <a:t>Given a situation of accident in Los angeles and Boulder considering equal number of lanes, traffic would resume faster in Boulder than in LA due to population</a:t>
            </a:r>
            <a:endParaRPr sz="16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idx="1" type="body"/>
          </p:nvPr>
        </p:nvSpPr>
        <p:spPr>
          <a:xfrm>
            <a:off x="3706225" y="2076150"/>
            <a:ext cx="1428000" cy="4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700"/>
              <a:t>Inspiration</a:t>
            </a:r>
            <a:endParaRPr b="1" sz="2700"/>
          </a:p>
        </p:txBody>
      </p:sp>
      <p:sp>
        <p:nvSpPr>
          <p:cNvPr id="75" name="Google Shape;75;p15"/>
          <p:cNvSpPr txBox="1"/>
          <p:nvPr>
            <p:ph idx="1" type="body"/>
          </p:nvPr>
        </p:nvSpPr>
        <p:spPr>
          <a:xfrm>
            <a:off x="628325" y="1225225"/>
            <a:ext cx="82041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Road accidents are leading cause of death in healthy Americans</a:t>
            </a:r>
            <a:br>
              <a:rPr lang="en"/>
            </a:br>
            <a:endParaRPr/>
          </a:p>
          <a:p>
            <a:pPr indent="-342900" lvl="0" marL="457200" rtl="0" algn="l">
              <a:spcBef>
                <a:spcPts val="0"/>
              </a:spcBef>
              <a:spcAft>
                <a:spcPts val="0"/>
              </a:spcAft>
              <a:buSzPts val="1800"/>
              <a:buChar char="●"/>
            </a:pPr>
            <a:r>
              <a:rPr lang="en"/>
              <a:t>Through our analysis, we want to points out hotspots, month, day and other factors where the count and severity of accident have spiked</a:t>
            </a:r>
            <a:br>
              <a:rPr lang="en"/>
            </a:br>
            <a:endParaRPr/>
          </a:p>
          <a:p>
            <a:pPr indent="-342900" lvl="0" marL="457200" rtl="0" algn="l">
              <a:spcBef>
                <a:spcPts val="0"/>
              </a:spcBef>
              <a:spcAft>
                <a:spcPts val="0"/>
              </a:spcAft>
              <a:buSzPts val="1800"/>
              <a:buChar char="●"/>
            </a:pPr>
            <a:r>
              <a:rPr lang="en"/>
              <a:t> We also aim to analyze the severity of accidents and how are other features are related to it</a:t>
            </a:r>
            <a:br>
              <a:rPr lang="en"/>
            </a:br>
            <a:endParaRPr/>
          </a:p>
          <a:p>
            <a:pPr indent="-342900" lvl="0" marL="457200" rtl="0" algn="l">
              <a:spcBef>
                <a:spcPts val="0"/>
              </a:spcBef>
              <a:spcAft>
                <a:spcPts val="0"/>
              </a:spcAft>
              <a:buSzPts val="1800"/>
              <a:buChar char="●"/>
            </a:pPr>
            <a:r>
              <a:rPr lang="en"/>
              <a:t>Our main </a:t>
            </a:r>
            <a:r>
              <a:rPr lang="en"/>
              <a:t>goal is to predict the severity of accidents and avoid creating situations that can lead to accidents in future</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700"/>
              <a:t>DataSet</a:t>
            </a:r>
            <a:endParaRPr b="1" sz="2700"/>
          </a:p>
        </p:txBody>
      </p:sp>
      <p:sp>
        <p:nvSpPr>
          <p:cNvPr id="81" name="Google Shape;81;p16"/>
          <p:cNvSpPr txBox="1"/>
          <p:nvPr>
            <p:ph idx="1" type="body"/>
          </p:nvPr>
        </p:nvSpPr>
        <p:spPr>
          <a:xfrm>
            <a:off x="496825" y="1225225"/>
            <a:ext cx="83355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dataset </a:t>
            </a:r>
            <a:r>
              <a:rPr lang="en"/>
              <a:t>has been collected by Sobhan Moosavi, a Scientist at Lyft and </a:t>
            </a:r>
            <a:r>
              <a:rPr lang="en"/>
              <a:t>is available on </a:t>
            </a:r>
            <a:r>
              <a:rPr lang="en" u="sng">
                <a:solidFill>
                  <a:schemeClr val="hlink"/>
                </a:solidFill>
                <a:hlinkClick r:id="rId3"/>
              </a:rPr>
              <a:t>Kaggle</a:t>
            </a:r>
            <a:r>
              <a:rPr lang="en"/>
              <a:t>. The data is collected </a:t>
            </a:r>
            <a:r>
              <a:rPr lang="en"/>
              <a:t>in real time using multiple APIs that broadcast traffic data captured by a number of entities.</a:t>
            </a:r>
            <a:br>
              <a:rPr lang="en"/>
            </a:br>
            <a:endParaRPr/>
          </a:p>
          <a:p>
            <a:pPr indent="-342900" lvl="0" marL="457200" rtl="0" algn="l">
              <a:spcBef>
                <a:spcPts val="0"/>
              </a:spcBef>
              <a:spcAft>
                <a:spcPts val="0"/>
              </a:spcAft>
              <a:buSzPts val="1800"/>
              <a:buChar char="●"/>
            </a:pPr>
            <a:r>
              <a:rPr lang="en"/>
              <a:t>Our dataset consist of 47 </a:t>
            </a:r>
            <a:r>
              <a:rPr lang="en"/>
              <a:t>columns, which consist of:</a:t>
            </a:r>
            <a:endParaRPr/>
          </a:p>
          <a:p>
            <a:pPr indent="-317500" lvl="1" marL="914400" rtl="0" algn="l">
              <a:spcBef>
                <a:spcPts val="0"/>
              </a:spcBef>
              <a:spcAft>
                <a:spcPts val="0"/>
              </a:spcAft>
              <a:buSzPts val="1400"/>
              <a:buChar char="○"/>
            </a:pPr>
            <a:r>
              <a:rPr lang="en"/>
              <a:t> Severity of accident</a:t>
            </a:r>
            <a:endParaRPr/>
          </a:p>
          <a:p>
            <a:pPr indent="-317500" lvl="1" marL="914400" rtl="0" algn="l">
              <a:spcBef>
                <a:spcPts val="0"/>
              </a:spcBef>
              <a:spcAft>
                <a:spcPts val="0"/>
              </a:spcAft>
              <a:buSzPts val="1400"/>
              <a:buChar char="○"/>
            </a:pPr>
            <a:r>
              <a:rPr lang="en"/>
              <a:t> Several environmental factors like temperature, Humidity, wind speed, snow, rain</a:t>
            </a:r>
            <a:endParaRPr/>
          </a:p>
          <a:p>
            <a:pPr indent="-317500" lvl="1" marL="914400" rtl="0" algn="l">
              <a:spcBef>
                <a:spcPts val="0"/>
              </a:spcBef>
              <a:spcAft>
                <a:spcPts val="0"/>
              </a:spcAft>
              <a:buSzPts val="1400"/>
              <a:buChar char="○"/>
            </a:pPr>
            <a:r>
              <a:rPr lang="en"/>
              <a:t> Several infrastructure data points like stop signal, traffic light, junction, round abouts</a:t>
            </a:r>
            <a:br>
              <a:rPr lang="en"/>
            </a:br>
            <a:endParaRPr/>
          </a:p>
          <a:p>
            <a:pPr indent="-342900" lvl="0" marL="457200" rtl="0" algn="l">
              <a:spcBef>
                <a:spcPts val="0"/>
              </a:spcBef>
              <a:spcAft>
                <a:spcPts val="0"/>
              </a:spcAft>
              <a:buSzPts val="1800"/>
              <a:buChar char="●"/>
            </a:pPr>
            <a:r>
              <a:rPr lang="en"/>
              <a:t>It has approximately 3 million records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97450" y="2053200"/>
            <a:ext cx="85227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400"/>
              <a:t>Data Visualization</a:t>
            </a:r>
            <a:endParaRPr b="1"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378500" y="322463"/>
            <a:ext cx="7833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Economica"/>
                <a:ea typeface="Economica"/>
                <a:cs typeface="Economica"/>
                <a:sym typeface="Economica"/>
              </a:rPr>
              <a:t>Most Common Tags associated with accidents</a:t>
            </a:r>
            <a:endParaRPr b="1" sz="1100">
              <a:latin typeface="Economica"/>
              <a:ea typeface="Economica"/>
              <a:cs typeface="Economica"/>
              <a:sym typeface="Economica"/>
            </a:endParaRPr>
          </a:p>
        </p:txBody>
      </p:sp>
      <p:sp>
        <p:nvSpPr>
          <p:cNvPr id="92" name="Google Shape;92;p18"/>
          <p:cNvSpPr txBox="1"/>
          <p:nvPr/>
        </p:nvSpPr>
        <p:spPr>
          <a:xfrm>
            <a:off x="4572000" y="1084363"/>
            <a:ext cx="3494700" cy="23424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Roboto"/>
              <a:buChar char="●"/>
            </a:pPr>
            <a:r>
              <a:rPr lang="en" sz="1600">
                <a:latin typeface="Roboto"/>
                <a:ea typeface="Roboto"/>
                <a:cs typeface="Roboto"/>
                <a:sym typeface="Roboto"/>
              </a:rPr>
              <a:t>Mapped to ‘Description’ field</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lang="en" sz="1600">
                <a:latin typeface="Roboto"/>
                <a:ea typeface="Roboto"/>
                <a:cs typeface="Roboto"/>
                <a:sym typeface="Roboto"/>
              </a:rPr>
              <a:t>Represents the </a:t>
            </a:r>
            <a:r>
              <a:rPr lang="en" sz="1600">
                <a:latin typeface="Roboto"/>
                <a:ea typeface="Roboto"/>
                <a:cs typeface="Roboto"/>
                <a:sym typeface="Roboto"/>
              </a:rPr>
              <a:t>natural</a:t>
            </a:r>
            <a:r>
              <a:rPr lang="en" sz="1600">
                <a:latin typeface="Roboto"/>
                <a:ea typeface="Roboto"/>
                <a:cs typeface="Roboto"/>
                <a:sym typeface="Roboto"/>
              </a:rPr>
              <a:t> language description of the accident</a:t>
            </a:r>
            <a:endParaRPr sz="1600">
              <a:latin typeface="Roboto"/>
              <a:ea typeface="Roboto"/>
              <a:cs typeface="Roboto"/>
              <a:sym typeface="Roboto"/>
            </a:endParaRPr>
          </a:p>
        </p:txBody>
      </p:sp>
      <p:pic>
        <p:nvPicPr>
          <p:cNvPr id="93" name="Google Shape;93;p18"/>
          <p:cNvPicPr preferRelativeResize="0"/>
          <p:nvPr/>
        </p:nvPicPr>
        <p:blipFill>
          <a:blip r:embed="rId3">
            <a:alphaModFix/>
          </a:blip>
          <a:stretch>
            <a:fillRect/>
          </a:stretch>
        </p:blipFill>
        <p:spPr>
          <a:xfrm>
            <a:off x="493700" y="922763"/>
            <a:ext cx="3898275" cy="389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333900" y="195500"/>
            <a:ext cx="7833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Economica"/>
                <a:ea typeface="Economica"/>
                <a:cs typeface="Economica"/>
                <a:sym typeface="Economica"/>
              </a:rPr>
              <a:t>Accidents distribution by States</a:t>
            </a:r>
            <a:endParaRPr b="1" sz="1100">
              <a:latin typeface="Economica"/>
              <a:ea typeface="Economica"/>
              <a:cs typeface="Economica"/>
              <a:sym typeface="Economica"/>
            </a:endParaRPr>
          </a:p>
        </p:txBody>
      </p:sp>
      <p:pic>
        <p:nvPicPr>
          <p:cNvPr id="99" name="Google Shape;99;p19"/>
          <p:cNvPicPr preferRelativeResize="0"/>
          <p:nvPr/>
        </p:nvPicPr>
        <p:blipFill>
          <a:blip r:embed="rId3">
            <a:alphaModFix/>
          </a:blip>
          <a:stretch>
            <a:fillRect/>
          </a:stretch>
        </p:blipFill>
        <p:spPr>
          <a:xfrm>
            <a:off x="333900" y="598750"/>
            <a:ext cx="4910450" cy="4643500"/>
          </a:xfrm>
          <a:prstGeom prst="rect">
            <a:avLst/>
          </a:prstGeom>
          <a:noFill/>
          <a:ln>
            <a:noFill/>
          </a:ln>
        </p:spPr>
      </p:pic>
      <p:sp>
        <p:nvSpPr>
          <p:cNvPr id="100" name="Google Shape;100;p19"/>
          <p:cNvSpPr txBox="1"/>
          <p:nvPr/>
        </p:nvSpPr>
        <p:spPr>
          <a:xfrm>
            <a:off x="5473650" y="795800"/>
            <a:ext cx="3218700" cy="1605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solidFill>
                  <a:schemeClr val="dk1"/>
                </a:solidFill>
                <a:latin typeface="Open Sans"/>
                <a:ea typeface="Open Sans"/>
                <a:cs typeface="Open Sans"/>
                <a:sym typeface="Open Sans"/>
              </a:rPr>
              <a:t>California has the highest accident %, followed by Florida &amp; Texas</a:t>
            </a:r>
            <a:endParaRPr>
              <a:solidFill>
                <a:schemeClr val="dk1"/>
              </a:solidFill>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solidFill>
                  <a:schemeClr val="dk1"/>
                </a:solidFill>
                <a:latin typeface="Open Sans"/>
                <a:ea typeface="Open Sans"/>
                <a:cs typeface="Open Sans"/>
                <a:sym typeface="Open Sans"/>
              </a:rPr>
              <a:t>The top three states combined contributes to ~40% of the total accidents in US</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371825" y="169625"/>
            <a:ext cx="8093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Economica"/>
                <a:ea typeface="Economica"/>
                <a:cs typeface="Economica"/>
                <a:sym typeface="Economica"/>
              </a:rPr>
              <a:t>Top Accidents-prone Cities</a:t>
            </a:r>
            <a:endParaRPr b="1" sz="2700">
              <a:solidFill>
                <a:schemeClr val="dk1"/>
              </a:solidFill>
              <a:latin typeface="Economica"/>
              <a:ea typeface="Economica"/>
              <a:cs typeface="Economica"/>
              <a:sym typeface="Economica"/>
            </a:endParaRPr>
          </a:p>
        </p:txBody>
      </p:sp>
      <p:sp>
        <p:nvSpPr>
          <p:cNvPr id="106" name="Google Shape;106;p20"/>
          <p:cNvSpPr txBox="1"/>
          <p:nvPr/>
        </p:nvSpPr>
        <p:spPr>
          <a:xfrm>
            <a:off x="5356925" y="1035600"/>
            <a:ext cx="3666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Across the US, LA observes the most #accidents, followed by Houston and Charlotte</a:t>
            </a:r>
            <a:endParaRPr>
              <a:latin typeface="Open Sans"/>
              <a:ea typeface="Open Sans"/>
              <a:cs typeface="Open Sans"/>
              <a:sym typeface="Open Sans"/>
            </a:endParaRPr>
          </a:p>
        </p:txBody>
      </p:sp>
      <p:pic>
        <p:nvPicPr>
          <p:cNvPr id="107" name="Google Shape;107;p20"/>
          <p:cNvPicPr preferRelativeResize="0"/>
          <p:nvPr/>
        </p:nvPicPr>
        <p:blipFill>
          <a:blip r:embed="rId3">
            <a:alphaModFix/>
          </a:blip>
          <a:stretch>
            <a:fillRect/>
          </a:stretch>
        </p:blipFill>
        <p:spPr>
          <a:xfrm>
            <a:off x="481075" y="1035600"/>
            <a:ext cx="5307876" cy="382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458900" y="186150"/>
            <a:ext cx="8012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Economica"/>
                <a:ea typeface="Economica"/>
                <a:cs typeface="Economica"/>
                <a:sym typeface="Economica"/>
              </a:rPr>
              <a:t>Accidents per Year &amp; Month</a:t>
            </a:r>
            <a:endParaRPr b="1" sz="2700">
              <a:solidFill>
                <a:schemeClr val="dk1"/>
              </a:solidFill>
              <a:latin typeface="Economica"/>
              <a:ea typeface="Economica"/>
              <a:cs typeface="Economica"/>
              <a:sym typeface="Economica"/>
            </a:endParaRPr>
          </a:p>
        </p:txBody>
      </p:sp>
      <p:pic>
        <p:nvPicPr>
          <p:cNvPr id="113" name="Google Shape;113;p21"/>
          <p:cNvPicPr preferRelativeResize="0"/>
          <p:nvPr/>
        </p:nvPicPr>
        <p:blipFill>
          <a:blip r:embed="rId3">
            <a:alphaModFix/>
          </a:blip>
          <a:stretch>
            <a:fillRect/>
          </a:stretch>
        </p:blipFill>
        <p:spPr>
          <a:xfrm>
            <a:off x="674188" y="931025"/>
            <a:ext cx="7582124" cy="3198700"/>
          </a:xfrm>
          <a:prstGeom prst="rect">
            <a:avLst/>
          </a:prstGeom>
          <a:noFill/>
          <a:ln>
            <a:noFill/>
          </a:ln>
        </p:spPr>
      </p:pic>
      <p:sp>
        <p:nvSpPr>
          <p:cNvPr id="114" name="Google Shape;114;p21"/>
          <p:cNvSpPr txBox="1"/>
          <p:nvPr/>
        </p:nvSpPr>
        <p:spPr>
          <a:xfrm>
            <a:off x="4709000" y="4129725"/>
            <a:ext cx="376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December witnesses most accidents probably because it is the holiday month</a:t>
            </a:r>
            <a:endParaRPr>
              <a:solidFill>
                <a:schemeClr val="dk1"/>
              </a:solidFill>
              <a:latin typeface="Open Sans"/>
              <a:ea typeface="Open Sans"/>
              <a:cs typeface="Open Sans"/>
              <a:sym typeface="Open Sans"/>
            </a:endParaRPr>
          </a:p>
        </p:txBody>
      </p:sp>
      <p:sp>
        <p:nvSpPr>
          <p:cNvPr id="115" name="Google Shape;115;p21"/>
          <p:cNvSpPr txBox="1"/>
          <p:nvPr/>
        </p:nvSpPr>
        <p:spPr>
          <a:xfrm>
            <a:off x="600675" y="4129725"/>
            <a:ext cx="3162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 number of accidents have increased by ~2.5 times from 2016 to 2020</a:t>
            </a:r>
            <a:endParaRPr>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