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7" r:id="rId2"/>
    <p:sldMasterId id="2147483678" r:id="rId3"/>
  </p:sldMasterIdLst>
  <p:notesMasterIdLst>
    <p:notesMasterId r:id="rId20"/>
  </p:notesMasterIdLst>
  <p:sldIdLst>
    <p:sldId id="258" r:id="rId4"/>
    <p:sldId id="260" r:id="rId5"/>
    <p:sldId id="272" r:id="rId6"/>
    <p:sldId id="284" r:id="rId7"/>
    <p:sldId id="273" r:id="rId8"/>
    <p:sldId id="286" r:id="rId9"/>
    <p:sldId id="275" r:id="rId10"/>
    <p:sldId id="287" r:id="rId11"/>
    <p:sldId id="277" r:id="rId12"/>
    <p:sldId id="278" r:id="rId13"/>
    <p:sldId id="289" r:id="rId14"/>
    <p:sldId id="288" r:id="rId15"/>
    <p:sldId id="290" r:id="rId16"/>
    <p:sldId id="281" r:id="rId17"/>
    <p:sldId id="282" r:id="rId18"/>
    <p:sldId id="28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>
        <p:scale>
          <a:sx n="75" d="100"/>
          <a:sy n="75" d="100"/>
        </p:scale>
        <p:origin x="-124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84131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2273452"/>
            <a:ext cx="7772400" cy="9039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44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685800" y="3269450"/>
            <a:ext cx="7772400" cy="1244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sz="28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_OneColumnBulle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34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396815" y="1199109"/>
            <a:ext cx="8419381" cy="4226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7F7F7F"/>
              </a:buClr>
              <a:buSzPct val="100000"/>
              <a:buFont typeface="Arial"/>
              <a:buNone/>
              <a:defRPr sz="24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396815" y="1825625"/>
            <a:ext cx="8419381" cy="414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buClr>
                <a:srgbClr val="0066A1"/>
              </a:buClr>
              <a:buSzPct val="60000"/>
              <a:buFont typeface="Merriweather Sans"/>
              <a:buChar char="▶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2860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4130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57350" marR="0" lvl="3" indent="-19685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4550" marR="0" lvl="4" indent="-196850" algn="l" rtl="0">
              <a:lnSpc>
                <a:spcPct val="90000"/>
              </a:lnSpc>
              <a:spcBef>
                <a:spcPts val="5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750" y="-8675"/>
            <a:ext cx="9165666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2050" y="5939575"/>
            <a:ext cx="9166052" cy="9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85257" y="61945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0" y="-9950"/>
            <a:ext cx="9165674" cy="924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02096" y="6078746"/>
            <a:ext cx="1145704" cy="3555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41775"/>
            <a:ext cx="9144220" cy="9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85257" y="61945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9950"/>
            <a:ext cx="9143998" cy="92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2096" y="6078746"/>
            <a:ext cx="1145704" cy="3555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ctrTitle"/>
          </p:nvPr>
        </p:nvSpPr>
        <p:spPr>
          <a:xfrm>
            <a:off x="762000" y="685800"/>
            <a:ext cx="7772400" cy="251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4400" b="1" i="0" u="none" strike="noStrike" cap="none" dirty="0" smtClean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H1B Visa Recommender System</a:t>
            </a:r>
            <a:r>
              <a:rPr lang="en-US" sz="4400" b="1" i="0" u="none" strike="noStrike" cap="none" dirty="0" smtClean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1" i="0" u="none" strike="noStrike" cap="none" dirty="0" smtClean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ubTitle" idx="1"/>
          </p:nvPr>
        </p:nvSpPr>
        <p:spPr>
          <a:xfrm>
            <a:off x="838200" y="39624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 sz="2800" b="1" i="1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lang="en-US" sz="2800" b="1" i="1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Guide: Prof </a:t>
            </a:r>
            <a:r>
              <a:rPr lang="en-US" sz="2800" b="1" i="1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Debabrata</a:t>
            </a:r>
            <a:r>
              <a:rPr lang="en-US" sz="2800" b="1" i="1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Swain    </a:t>
            </a:r>
            <a:endParaRPr lang="en-US" sz="2800" b="1" i="1" u="none" strike="noStrike" cap="none" dirty="0" smtClean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</a:t>
            </a:r>
            <a:r>
              <a:rPr lang="en-US" dirty="0" err="1" smtClean="0"/>
              <a:t>Anay</a:t>
            </a:r>
            <a:r>
              <a:rPr lang="en-US" dirty="0" smtClean="0"/>
              <a:t> </a:t>
            </a:r>
            <a:r>
              <a:rPr lang="en-US" dirty="0" err="1" smtClean="0"/>
              <a:t>Dombe</a:t>
            </a:r>
            <a:r>
              <a:rPr lang="en-US" dirty="0" smtClean="0"/>
              <a:t> (16)</a:t>
            </a:r>
            <a:endParaRPr lang="en-US" dirty="0" smtClean="0"/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 sz="2800" b="1" i="1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1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2800" b="1" i="1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Ashitosh</a:t>
            </a:r>
            <a:r>
              <a:rPr lang="en-US" sz="2800" b="1" i="1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1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Ashture</a:t>
            </a:r>
            <a:r>
              <a:rPr lang="en-US" sz="2800" b="1" i="1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(8)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Khutan</a:t>
            </a:r>
            <a:r>
              <a:rPr lang="en-US" dirty="0" smtClean="0"/>
              <a:t>(49)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 sz="2800" b="1" i="1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1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		Kush </a:t>
            </a:r>
            <a:r>
              <a:rPr lang="en-US" sz="2800" b="1" i="1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Chakroborty</a:t>
            </a:r>
            <a:r>
              <a:rPr lang="en-US" sz="2800" b="1" i="1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(41)</a:t>
            </a:r>
          </a:p>
        </p:txBody>
      </p:sp>
      <p:pic>
        <p:nvPicPr>
          <p:cNvPr id="4" name="Picture 3" descr="C:\Users\ADMINISTRATION\Desktop\download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600200"/>
            <a:ext cx="3119441" cy="2075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565421"/>
            <a:ext cx="8511396" cy="1110979"/>
          </a:xfrm>
        </p:spPr>
        <p:txBody>
          <a:bodyPr/>
          <a:lstStyle/>
          <a:p>
            <a:pPr algn="ctr"/>
            <a:r>
              <a:rPr lang="en-US" dirty="0" smtClean="0"/>
              <a:t>How to generate recommendations using</a:t>
            </a:r>
            <a:br>
              <a:rPr lang="en-US" dirty="0" smtClean="0"/>
            </a:br>
            <a:r>
              <a:rPr lang="en-US" dirty="0" smtClean="0"/>
              <a:t> Cosine Similarity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96815" y="2209799"/>
            <a:ext cx="8419381" cy="3759679"/>
          </a:xfrm>
        </p:spPr>
        <p:txBody>
          <a:bodyPr/>
          <a:lstStyle/>
          <a:p>
            <a:r>
              <a:rPr lang="en-US" sz="2800" dirty="0" smtClean="0"/>
              <a:t>Pick the most ‘n’ similar users to the input user by calculating the cosine distance</a:t>
            </a:r>
          </a:p>
          <a:p>
            <a:endParaRPr lang="en-US" sz="2800" dirty="0"/>
          </a:p>
          <a:p>
            <a:r>
              <a:rPr lang="en-US" sz="2800" dirty="0" smtClean="0"/>
              <a:t>Map each of the ‘n’ similar users with the input user</a:t>
            </a:r>
          </a:p>
          <a:p>
            <a:endParaRPr lang="en-US" sz="2800" dirty="0"/>
          </a:p>
          <a:p>
            <a:r>
              <a:rPr lang="en-US" sz="2800" dirty="0" smtClean="0"/>
              <a:t>Suggest Recommendations after mapping the 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06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815" y="565421"/>
            <a:ext cx="8419381" cy="1187179"/>
          </a:xfrm>
        </p:spPr>
        <p:txBody>
          <a:bodyPr/>
          <a:lstStyle/>
          <a:p>
            <a:pPr algn="ctr"/>
            <a:r>
              <a:rPr lang="en-US" dirty="0" smtClean="0"/>
              <a:t>Sample Recommendations by our model using Cosine Similarity</a:t>
            </a:r>
            <a:endParaRPr lang="en-US" dirty="0"/>
          </a:p>
        </p:txBody>
      </p:sp>
      <p:pic>
        <p:nvPicPr>
          <p:cNvPr id="5" name="image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057400"/>
            <a:ext cx="6781800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2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815" y="565421"/>
            <a:ext cx="8419381" cy="1110979"/>
          </a:xfrm>
        </p:spPr>
        <p:txBody>
          <a:bodyPr/>
          <a:lstStyle/>
          <a:p>
            <a:pPr algn="ctr"/>
            <a:r>
              <a:rPr lang="en-US" dirty="0"/>
              <a:t>How to generate recommendations using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Associations Rule Mining?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98" y="1830233"/>
            <a:ext cx="8104821" cy="403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94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Recommendations using ARM</a:t>
            </a:r>
            <a:endParaRPr lang="en-US" dirty="0"/>
          </a:p>
        </p:txBody>
      </p:sp>
      <p:pic>
        <p:nvPicPr>
          <p:cNvPr id="5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715611"/>
            <a:ext cx="6934199" cy="39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2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Logistic Regression Model gives the best </a:t>
            </a:r>
            <a:r>
              <a:rPr lang="en-US" sz="2800" dirty="0" smtClean="0"/>
              <a:t>accuracy, which will be used for prediction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 marL="7620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Since Associations Rule Mining is quite heavy in terms of memory, we decided to use cosine similarity to generate recommendations.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Testing of different approaches towards recommendation system.</a:t>
            </a:r>
          </a:p>
          <a:p>
            <a:pPr marL="76200" indent="0">
              <a:buNone/>
            </a:pPr>
            <a:endParaRPr lang="en-US" sz="2800" dirty="0"/>
          </a:p>
          <a:p>
            <a:pPr marL="7620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Evaluating the recommendation system. 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 smtClean="0"/>
          </a:p>
          <a:p>
            <a:pPr marL="76200" indent="0" algn="ctr">
              <a:buNone/>
            </a:pPr>
            <a:r>
              <a:rPr lang="en-US" sz="5400" dirty="0"/>
              <a:t>Thank You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431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3060" b="1" i="0" u="none" strike="noStrike" cap="none" dirty="0" smtClean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What is an H1B Visa?</a:t>
            </a:r>
            <a:endParaRPr sz="306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304800" y="1295400"/>
            <a:ext cx="8419381" cy="502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sym typeface="Calibri"/>
              </a:rPr>
              <a:t>Non-Immigrant Work Visa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 smtClean="0"/>
              <a:t>Allows US employers to employ foreign workers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 smtClean="0"/>
              <a:t>Duration of stay is 3 </a:t>
            </a:r>
            <a:r>
              <a:rPr lang="en-US" sz="2400" dirty="0" smtClean="0"/>
              <a:t>terms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 smtClean="0"/>
              <a:t>Decision is based on the lottery process (USCIS) after approved by LCA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 smtClean="0"/>
              <a:t>Those with US Master’s exemption, have two chances to be selected in the lottery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lang="en-US" dirty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lang="en-US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0"/>
              </a:spcBef>
              <a:buFont typeface="Wingdings" pitchFamily="2" charset="2"/>
              <a:buChar char="q"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431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3060" b="1" i="0" u="none" strike="noStrike" cap="none" dirty="0" smtClean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6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396815" y="1825625"/>
            <a:ext cx="8419381" cy="414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lang="en-US" dirty="0"/>
          </a:p>
          <a:p>
            <a:pPr marL="457200" marR="0" lvl="0" indent="-457200" algn="ctr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whether he/she is eligible to file an H1B Visa based on certain 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and recommend areas of improvisation to increase the probability of approval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10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431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3060" dirty="0" smtClean="0"/>
              <a:t>Existing Solution</a:t>
            </a:r>
            <a:endParaRPr sz="306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396815" y="1825625"/>
            <a:ext cx="8419381" cy="414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Wingdings" pitchFamily="2" charset="2"/>
              <a:buChar char="q"/>
            </a:pPr>
            <a:r>
              <a:rPr lang="en-US" sz="2800" dirty="0" smtClean="0"/>
              <a:t>Used K-means Clustering and Decision </a:t>
            </a:r>
            <a:r>
              <a:rPr lang="en-US" sz="2800" dirty="0" smtClean="0"/>
              <a:t>Trees (only prediction)</a:t>
            </a:r>
            <a:endParaRPr lang="en-US" sz="28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None/>
            </a:pPr>
            <a:endParaRPr lang="en-US" sz="2800" dirty="0" smtClean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Wingdings" pitchFamily="2" charset="2"/>
              <a:buChar char="q"/>
            </a:pPr>
            <a:endParaRPr lang="en-US" sz="2800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Wingdings" pitchFamily="2" charset="2"/>
              <a:buChar char="q"/>
            </a:pPr>
            <a:r>
              <a:rPr lang="en-US" sz="2800" dirty="0" smtClean="0"/>
              <a:t>Provided prediction accuracies for only a small subset of job </a:t>
            </a:r>
            <a:r>
              <a:rPr lang="en-US" sz="2800" dirty="0" smtClean="0"/>
              <a:t>types( considered only main features)</a:t>
            </a:r>
            <a:endParaRPr lang="en-US" sz="2800" dirty="0" smtClean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Wingdings" pitchFamily="2" charset="2"/>
              <a:buChar char="q"/>
            </a:pPr>
            <a:endParaRPr lang="en-US" sz="2800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Wingdings" pitchFamily="2" charset="2"/>
              <a:buChar char="q"/>
            </a:pPr>
            <a:endParaRPr lang="en-US" sz="2800" dirty="0" smtClean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Wingdings" pitchFamily="2" charset="2"/>
              <a:buChar char="q"/>
            </a:pPr>
            <a:r>
              <a:rPr lang="en-US" sz="2800" dirty="0" smtClean="0"/>
              <a:t>Provided insights on distribution of our data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Wingdings" pitchFamily="2" charset="2"/>
              <a:buChar char="q"/>
            </a:pPr>
            <a:endParaRPr lang="en-US" dirty="0"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Wingdings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85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431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3060" b="1" i="0" u="none" strike="noStrike" cap="none" dirty="0" smtClean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306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396815" y="1295400"/>
            <a:ext cx="8419381" cy="46740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 smtClean="0"/>
              <a:t>Source : Kaggle </a:t>
            </a:r>
            <a:r>
              <a:rPr lang="en-US" dirty="0" smtClean="0"/>
              <a:t>(Roughly 1 </a:t>
            </a:r>
            <a:r>
              <a:rPr lang="en-US" dirty="0" smtClean="0"/>
              <a:t>million entries)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lang="en-US" dirty="0"/>
          </a:p>
          <a:p>
            <a:pPr marL="457200" marR="0" lvl="0" indent="-457200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56969"/>
              </p:ext>
            </p:extLst>
          </p:nvPr>
        </p:nvGraphicFramePr>
        <p:xfrm>
          <a:off x="1447800" y="1981200"/>
          <a:ext cx="6096000" cy="380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Features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Case_Status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Certified/Denied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SOC_Name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Job Occupational</a:t>
                      </a:r>
                      <a:r>
                        <a:rPr lang="en-US" sz="2000" baseline="0" dirty="0" smtClean="0">
                          <a:latin typeface="Calibri" pitchFamily="34" charset="0"/>
                          <a:cs typeface="Calibri" pitchFamily="34" charset="0"/>
                        </a:rPr>
                        <a:t> Code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Job_Title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Title of the job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Full_Time_Position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Full</a:t>
                      </a:r>
                      <a:r>
                        <a:rPr lang="en-US" sz="2000" baseline="0" dirty="0" smtClean="0">
                          <a:latin typeface="Calibri" pitchFamily="34" charset="0"/>
                          <a:cs typeface="Calibri" pitchFamily="34" charset="0"/>
                        </a:rPr>
                        <a:t> Time/Part Time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Prevailing_Wage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 Salary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Year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Year of application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Lat/Lon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cs typeface="Calibri" pitchFamily="34" charset="0"/>
                        </a:rPr>
                        <a:t>Latitude/Longitude of Work Location</a:t>
                      </a:r>
                      <a:endParaRPr lang="en-US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431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3060" b="1" i="0" u="none" strike="noStrike" cap="none" dirty="0" smtClean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Data Pre-processing and Cleaning</a:t>
            </a:r>
            <a:endParaRPr sz="306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396815" y="1447800"/>
            <a:ext cx="8419381" cy="45216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Removing  NAN values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Removing Outliers (Graphical Method)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Balancing the dataset (equalize the certified and denied count)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One hot encoding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/>
              <a:t>Normalization</a:t>
            </a:r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  <a:p>
            <a:pPr marL="342900" indent="-342900"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396815" y="565421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431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3060" dirty="0" smtClean="0"/>
              <a:t>Experiments using models</a:t>
            </a:r>
            <a:endParaRPr sz="306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396815" y="1825625"/>
            <a:ext cx="8419381" cy="41438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AutoNum type="arabicPeriod"/>
            </a:pPr>
            <a:r>
              <a:rPr lang="en-US" sz="2800" dirty="0" smtClean="0"/>
              <a:t>Logistic Regression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AutoNum type="arabicPeriod"/>
            </a:pPr>
            <a:endParaRPr lang="en-US" sz="2800" dirty="0"/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AutoNum type="arabicPeriod"/>
            </a:pPr>
            <a:r>
              <a:rPr lang="en-US" sz="2800" dirty="0" smtClean="0"/>
              <a:t>Random Forest Classifier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AutoNum type="arabicPeriod"/>
            </a:pPr>
            <a:endParaRPr lang="en-US" sz="2800" dirty="0" smtClean="0"/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AutoNum type="arabicPeriod"/>
            </a:pPr>
            <a:r>
              <a:rPr lang="en-US" sz="2800" dirty="0" smtClean="0"/>
              <a:t>Gaussian NB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AutoNum type="arabicPeriod"/>
            </a:pPr>
            <a:endParaRPr lang="en-US" sz="2800" dirty="0"/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AutoNum type="arabicPeriod"/>
            </a:pPr>
            <a:r>
              <a:rPr lang="en-US" sz="2800" dirty="0" smtClean="0"/>
              <a:t>Neural Networks</a:t>
            </a:r>
            <a:endParaRPr lang="en-US" sz="2800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None/>
            </a:pPr>
            <a:endParaRPr lang="en-US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None/>
            </a:pP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None/>
            </a:pPr>
            <a:endParaRPr lang="en-US" dirty="0" smtClean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7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and Testing with the models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33453"/>
              </p:ext>
            </p:extLst>
          </p:nvPr>
        </p:nvGraphicFramePr>
        <p:xfrm>
          <a:off x="1371600" y="2514600"/>
          <a:ext cx="6096000" cy="264207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296897"/>
                <a:gridCol w="1799103"/>
              </a:tblGrid>
              <a:tr h="520936">
                <a:tc>
                  <a:txBody>
                    <a:bodyPr/>
                    <a:lstStyle/>
                    <a:p>
                      <a:pPr marL="78740" marR="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Algorithm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105" marR="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Accuracy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936">
                <a:tc>
                  <a:txBody>
                    <a:bodyPr/>
                    <a:lstStyle/>
                    <a:p>
                      <a:pPr marL="78740" marR="0" algn="ctr"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Logistic Regression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105" marR="0" algn="ctr"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93%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328">
                <a:tc>
                  <a:txBody>
                    <a:bodyPr/>
                    <a:lstStyle/>
                    <a:p>
                      <a:pPr marL="78740" marR="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Random Forest Classifier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105" marR="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94.30%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31">
                <a:tc>
                  <a:txBody>
                    <a:bodyPr/>
                    <a:lstStyle/>
                    <a:p>
                      <a:pPr marL="78740" marR="0" algn="ctr"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Gaussian NB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105" marR="0" algn="ctr">
                        <a:spcBef>
                          <a:spcPts val="6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87.50%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740">
                <a:tc>
                  <a:txBody>
                    <a:bodyPr/>
                    <a:lstStyle/>
                    <a:p>
                      <a:pPr marL="78740" marR="0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Neural Networks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105" marR="0" algn="ctr"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96.06%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9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Recommendations for Denied Case Status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Using Cosine Similarity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Using Associations Rule Mining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72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r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360</Words>
  <Application>Microsoft Office PowerPoint</Application>
  <PresentationFormat>On-screen Show (4:3)</PresentationFormat>
  <Paragraphs>125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Simple Light</vt:lpstr>
      <vt:lpstr>Divider Slides</vt:lpstr>
      <vt:lpstr>Content Slides</vt:lpstr>
      <vt:lpstr>H1B Visa Recommender System </vt:lpstr>
      <vt:lpstr>What is an H1B Visa?</vt:lpstr>
      <vt:lpstr>Problem Statement</vt:lpstr>
      <vt:lpstr>Existing Solution</vt:lpstr>
      <vt:lpstr>Dataset</vt:lpstr>
      <vt:lpstr>Data Pre-processing and Cleaning</vt:lpstr>
      <vt:lpstr>Experiments using models</vt:lpstr>
      <vt:lpstr>Training and Testing with the models</vt:lpstr>
      <vt:lpstr>Recommendations for Denied Case Status</vt:lpstr>
      <vt:lpstr>How to generate recommendations using  Cosine Similarity ?</vt:lpstr>
      <vt:lpstr>Sample Recommendations by our model using Cosine Similarity</vt:lpstr>
      <vt:lpstr>How to generate recommendations using  Associations Rule Mining?</vt:lpstr>
      <vt:lpstr>Sample Recommendations using ARM</vt:lpstr>
      <vt:lpstr>Conclusions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outcome of H1B Visa using Machine Learning</dc:title>
  <dc:creator>Anay</dc:creator>
  <cp:lastModifiedBy>Anay</cp:lastModifiedBy>
  <cp:revision>66</cp:revision>
  <dcterms:modified xsi:type="dcterms:W3CDTF">2019-05-17T10:45:43Z</dcterms:modified>
</cp:coreProperties>
</file>