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62" r:id="rId5"/>
    <p:sldId id="263" r:id="rId6"/>
    <p:sldId id="259" r:id="rId7"/>
    <p:sldId id="260" r:id="rId8"/>
    <p:sldId id="261"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0" d="100"/>
          <a:sy n="90" d="100"/>
        </p:scale>
        <p:origin x="-804" y="49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a:t>Click to edit Master title style</a:t>
            </a:r>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0" name="Date Placeholder 9"/>
          <p:cNvSpPr>
            <a:spLocks noGrp="1"/>
          </p:cNvSpPr>
          <p:nvPr>
            <p:ph type="dt" sz="half" idx="10"/>
          </p:nvPr>
        </p:nvSpPr>
        <p:spPr>
          <a:xfrm>
            <a:off x="5562600" y="6509004"/>
            <a:ext cx="3002280" cy="274320"/>
          </a:xfrm>
        </p:spPr>
        <p:txBody>
          <a:bodyPr vert="horz" rtlCol="0"/>
          <a:lstStyle/>
          <a:p>
            <a:fld id="{62C812DA-F8AB-4901-90CE-480886397F05}" type="datetimeFigureOut">
              <a:rPr lang="en-US" smtClean="0"/>
              <a:pPr/>
              <a:t>28/04/2018</a:t>
            </a:fld>
            <a:endParaRPr lang="en-IN"/>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3E910D68-1B19-4D97-900C-0B5AFFE0BA5A}" type="slidenum">
              <a:rPr lang="en-IN" smtClean="0"/>
              <a:pPr/>
              <a:t>‹#›</a:t>
            </a:fld>
            <a:endParaRPr lang="en-IN"/>
          </a:p>
        </p:txBody>
      </p:sp>
      <p:sp>
        <p:nvSpPr>
          <p:cNvPr id="12" name="Footer Placeholder 11"/>
          <p:cNvSpPr>
            <a:spLocks noGrp="1"/>
          </p:cNvSpPr>
          <p:nvPr>
            <p:ph type="ftr" sz="quarter" idx="12"/>
          </p:nvPr>
        </p:nvSpPr>
        <p:spPr>
          <a:xfrm>
            <a:off x="1600200" y="6509004"/>
            <a:ext cx="3907464" cy="274320"/>
          </a:xfrm>
        </p:spPr>
        <p:txBody>
          <a:bodyPr vert="horz" rtlCol="0"/>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2C812DA-F8AB-4901-90CE-480886397F05}" type="datetimeFigureOut">
              <a:rPr lang="en-US" smtClean="0"/>
              <a:pPr/>
              <a:t>28/04/2018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910D68-1B19-4D97-900C-0B5AFFE0BA5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2C812DA-F8AB-4901-90CE-480886397F05}" type="datetimeFigureOut">
              <a:rPr lang="en-US" smtClean="0"/>
              <a:pPr/>
              <a:t>28/04/2018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910D68-1B19-4D97-900C-0B5AFFE0BA5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2C812DA-F8AB-4901-90CE-480886397F05}" type="datetimeFigureOut">
              <a:rPr lang="en-US" smtClean="0"/>
              <a:pPr/>
              <a:t>28/04/2018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910D68-1B19-4D97-900C-0B5AFFE0BA5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a:t>Click to edit Master title style</a:t>
            </a:r>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p>
            <a:fld id="{62C812DA-F8AB-4901-90CE-480886397F05}" type="datetimeFigureOut">
              <a:rPr lang="en-US" smtClean="0"/>
              <a:pPr/>
              <a:t>28/04/2018</a:t>
            </a:fld>
            <a:endParaRPr lang="en-IN"/>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3E910D68-1B19-4D97-900C-0B5AFFE0BA5A}" type="slidenum">
              <a:rPr lang="en-IN" smtClean="0"/>
              <a:pPr/>
              <a:t>‹#›</a:t>
            </a:fld>
            <a:endParaRPr lang="en-IN"/>
          </a:p>
        </p:txBody>
      </p:sp>
      <p:sp>
        <p:nvSpPr>
          <p:cNvPr id="10" name="Footer Placeholder 9"/>
          <p:cNvSpPr>
            <a:spLocks noGrp="1"/>
          </p:cNvSpPr>
          <p:nvPr>
            <p:ph type="ftr" sz="quarter" idx="12"/>
          </p:nvPr>
        </p:nvSpPr>
        <p:spPr>
          <a:xfrm>
            <a:off x="1600200" y="6513670"/>
            <a:ext cx="3907464" cy="274320"/>
          </a:xfrm>
        </p:spPr>
        <p:txBody>
          <a:bodyPr vert="horz" rtlCol="0"/>
          <a:lstStyle/>
          <a:p>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2C812DA-F8AB-4901-90CE-480886397F05}" type="datetimeFigureOut">
              <a:rPr lang="en-US" smtClean="0"/>
              <a:pPr/>
              <a:t>28/04/2018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641080" y="6514568"/>
            <a:ext cx="464288" cy="274320"/>
          </a:xfrm>
        </p:spPr>
        <p:txBody>
          <a:bodyPr/>
          <a:lstStyle/>
          <a:p>
            <a:fld id="{3E910D68-1B19-4D97-900C-0B5AFFE0BA5A}" type="slidenum">
              <a:rPr lang="en-IN" smtClean="0"/>
              <a:pPr/>
              <a:t>‹#›</a:t>
            </a:fld>
            <a:endParaRPr lang="en-IN"/>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2C812DA-F8AB-4901-90CE-480886397F05}" type="datetimeFigureOut">
              <a:rPr lang="en-US" smtClean="0"/>
              <a:pPr/>
              <a:t>28/04/2018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a:xfrm>
            <a:off x="8641080" y="6514568"/>
            <a:ext cx="464288" cy="274320"/>
          </a:xfrm>
        </p:spPr>
        <p:txBody>
          <a:bodyPr/>
          <a:lstStyle/>
          <a:p>
            <a:fld id="{3E910D68-1B19-4D97-900C-0B5AFFE0BA5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2C812DA-F8AB-4901-90CE-480886397F05}" type="datetimeFigureOut">
              <a:rPr lang="en-US" smtClean="0"/>
              <a:pPr/>
              <a:t>28/04/2018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910D68-1B19-4D97-900C-0B5AFFE0BA5A}" type="slidenum">
              <a:rPr lang="en-IN" smtClean="0"/>
              <a:pPr/>
              <a:t>‹#›</a:t>
            </a:fld>
            <a:endParaRPr lang="en-IN"/>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C812DA-F8AB-4901-90CE-480886397F05}" type="datetimeFigureOut">
              <a:rPr lang="en-US" smtClean="0"/>
              <a:pPr/>
              <a:t>28/04/2018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910D68-1B19-4D97-900C-0B5AFFE0BA5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a:t>Click to edit Master title style</a:t>
            </a:r>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p>
            <a:fld id="{62C812DA-F8AB-4901-90CE-480886397F05}" type="datetimeFigureOut">
              <a:rPr lang="en-US" smtClean="0"/>
              <a:pPr/>
              <a:t>28/04/2018</a:t>
            </a:fld>
            <a:endParaRPr lang="en-IN"/>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3E910D68-1B19-4D97-900C-0B5AFFE0BA5A}" type="slidenum">
              <a:rPr lang="en-IN" smtClean="0"/>
              <a:pPr/>
              <a:t>‹#›</a:t>
            </a:fld>
            <a:endParaRPr lang="en-IN"/>
          </a:p>
        </p:txBody>
      </p:sp>
      <p:sp>
        <p:nvSpPr>
          <p:cNvPr id="11" name="Footer Placeholder 10"/>
          <p:cNvSpPr>
            <a:spLocks noGrp="1"/>
          </p:cNvSpPr>
          <p:nvPr>
            <p:ph type="ftr" sz="quarter" idx="12"/>
          </p:nvPr>
        </p:nvSpPr>
        <p:spPr>
          <a:xfrm>
            <a:off x="1600200" y="6513670"/>
            <a:ext cx="3907464" cy="274320"/>
          </a:xfrm>
        </p:spPr>
        <p:txBody>
          <a:bodyPr vert="horz" rtlCol="0"/>
          <a:lstStyle/>
          <a:p>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a:t>Click to edit Master title style</a:t>
            </a:r>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p>
            <a:fld id="{62C812DA-F8AB-4901-90CE-480886397F05}" type="datetimeFigureOut">
              <a:rPr lang="en-US" smtClean="0"/>
              <a:pPr/>
              <a:t>28/04/2018</a:t>
            </a:fld>
            <a:endParaRPr lang="en-IN"/>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3E910D68-1B19-4D97-900C-0B5AFFE0BA5A}" type="slidenum">
              <a:rPr lang="en-IN" smtClean="0"/>
              <a:pPr/>
              <a:t>‹#›</a:t>
            </a:fld>
            <a:endParaRPr lang="en-IN"/>
          </a:p>
        </p:txBody>
      </p:sp>
      <p:sp>
        <p:nvSpPr>
          <p:cNvPr id="10" name="Footer Placeholder 9"/>
          <p:cNvSpPr>
            <a:spLocks noGrp="1"/>
          </p:cNvSpPr>
          <p:nvPr>
            <p:ph type="ftr" sz="quarter" idx="12"/>
          </p:nvPr>
        </p:nvSpPr>
        <p:spPr>
          <a:xfrm>
            <a:off x="1600200" y="6509004"/>
            <a:ext cx="3907464" cy="274320"/>
          </a:xfrm>
        </p:spPr>
        <p:txBody>
          <a:bodyPr vert="horz"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IN"/>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62C812DA-F8AB-4901-90CE-480886397F05}" type="datetimeFigureOut">
              <a:rPr lang="en-US" smtClean="0"/>
              <a:pPr/>
              <a:t>28/04/2018</a:t>
            </a:fld>
            <a:endParaRPr lang="en-IN"/>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3E910D68-1B19-4D97-900C-0B5AFFE0BA5A}" type="slidenum">
              <a:rPr lang="en-IN" smtClean="0"/>
              <a:pPr/>
              <a:t>‹#›</a:t>
            </a:fld>
            <a:endParaRPr lang="en-IN"/>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n-US"/>
              <a:t>Click to edit Master title style</a:t>
            </a:r>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4291"/>
            <a:ext cx="7772400" cy="1785949"/>
          </a:xfrm>
        </p:spPr>
        <p:txBody>
          <a:bodyPr>
            <a:normAutofit/>
          </a:bodyPr>
          <a:lstStyle/>
          <a:p>
            <a:pPr algn="l"/>
            <a:r>
              <a:rPr lang="en-US" sz="2200" b="1" i="1" u="sng" dirty="0"/>
              <a:t>PREDICTION OF MACHINE LEARNING USING H1B VISA PREDICTION</a:t>
            </a:r>
            <a:r>
              <a:rPr lang="en-US" dirty="0"/>
              <a:t/>
            </a:r>
            <a:br>
              <a:rPr lang="en-US" dirty="0"/>
            </a:br>
            <a:endParaRPr lang="en-IN" dirty="0"/>
          </a:p>
        </p:txBody>
      </p:sp>
      <p:sp>
        <p:nvSpPr>
          <p:cNvPr id="3" name="Subtitle 2"/>
          <p:cNvSpPr>
            <a:spLocks noGrp="1"/>
          </p:cNvSpPr>
          <p:nvPr>
            <p:ph type="subTitle" idx="1"/>
          </p:nvPr>
        </p:nvSpPr>
        <p:spPr>
          <a:xfrm>
            <a:off x="1371600" y="3786190"/>
            <a:ext cx="6400800" cy="2500330"/>
          </a:xfrm>
        </p:spPr>
        <p:txBody>
          <a:bodyPr>
            <a:normAutofit fontScale="92500" lnSpcReduction="10000"/>
          </a:bodyPr>
          <a:lstStyle/>
          <a:p>
            <a:pPr algn="just"/>
            <a:r>
              <a:rPr lang="en-IN" sz="3000" dirty="0">
                <a:solidFill>
                  <a:schemeClr val="tx1"/>
                </a:solidFill>
              </a:rPr>
              <a:t>The </a:t>
            </a:r>
            <a:r>
              <a:rPr lang="en-IN" sz="3000" b="1" dirty="0">
                <a:solidFill>
                  <a:schemeClr val="tx1"/>
                </a:solidFill>
              </a:rPr>
              <a:t>H-1B</a:t>
            </a:r>
            <a:r>
              <a:rPr lang="en-IN" sz="3000" dirty="0">
                <a:solidFill>
                  <a:schemeClr val="tx1"/>
                </a:solidFill>
              </a:rPr>
              <a:t> is a visa in the United States under the Immigration and Nationality act, section 101(a)(15)(H) which allows U.S. employers to employ foreign workers in specialty occupations.</a:t>
            </a:r>
          </a:p>
          <a:p>
            <a:endParaRPr lang="en-IN" dirty="0"/>
          </a:p>
        </p:txBody>
      </p:sp>
      <p:pic>
        <p:nvPicPr>
          <p:cNvPr id="1026" name="Picture 2" descr="C:\Users\ADMINISTRATION\Desktop\download (1).jpg"/>
          <p:cNvPicPr>
            <a:picLocks noChangeAspect="1" noChangeArrowheads="1"/>
          </p:cNvPicPr>
          <p:nvPr/>
        </p:nvPicPr>
        <p:blipFill>
          <a:blip r:embed="rId3"/>
          <a:srcRect/>
          <a:stretch>
            <a:fillRect/>
          </a:stretch>
        </p:blipFill>
        <p:spPr bwMode="auto">
          <a:xfrm>
            <a:off x="5072066" y="1500174"/>
            <a:ext cx="3119441" cy="2075846"/>
          </a:xfrm>
          <a:prstGeom prst="rect">
            <a:avLst/>
          </a:prstGeom>
          <a:noFill/>
        </p:spPr>
      </p:pic>
    </p:spTree>
  </p:cSld>
  <p:clrMapOvr>
    <a:masterClrMapping/>
  </p:clrMapOvr>
  <p:transition spd="slow">
    <p:wipe dir="d"/>
    <p:sndAc>
      <p:stSnd>
        <p:snd r:embed="rId2" name="click.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PURPOSE				</a:t>
            </a:r>
            <a:endParaRPr lang="en-IN" dirty="0"/>
          </a:p>
        </p:txBody>
      </p:sp>
      <p:sp>
        <p:nvSpPr>
          <p:cNvPr id="3" name="Content Placeholder 2"/>
          <p:cNvSpPr>
            <a:spLocks noGrp="1"/>
          </p:cNvSpPr>
          <p:nvPr>
            <p:ph sz="half" idx="1"/>
          </p:nvPr>
        </p:nvSpPr>
        <p:spPr/>
        <p:txBody>
          <a:bodyPr/>
          <a:lstStyle/>
          <a:p>
            <a:pPr>
              <a:buFont typeface="Wingdings" pitchFamily="2" charset="2"/>
              <a:buChar char="§"/>
            </a:pPr>
            <a:r>
              <a:rPr lang="en-US" dirty="0"/>
              <a:t>Work on machine learning and data analytics.</a:t>
            </a:r>
          </a:p>
          <a:p>
            <a:pPr>
              <a:buFont typeface="Wingdings" pitchFamily="2" charset="2"/>
              <a:buChar char="§"/>
            </a:pPr>
            <a:endParaRPr lang="en-US" dirty="0"/>
          </a:p>
          <a:p>
            <a:pPr>
              <a:buFont typeface="Wingdings" pitchFamily="2" charset="2"/>
              <a:buChar char="§"/>
            </a:pPr>
            <a:r>
              <a:rPr lang="en-US" dirty="0"/>
              <a:t>Refine our python coding skills.</a:t>
            </a:r>
          </a:p>
          <a:p>
            <a:pPr>
              <a:buFont typeface="Wingdings" pitchFamily="2" charset="2"/>
              <a:buChar char="§"/>
            </a:pPr>
            <a:endParaRPr lang="en-US" dirty="0"/>
          </a:p>
          <a:p>
            <a:pPr>
              <a:buFont typeface="Wingdings" pitchFamily="2" charset="2"/>
              <a:buChar char="§"/>
            </a:pPr>
            <a:r>
              <a:rPr lang="en-US" dirty="0"/>
              <a:t>Mathematical thinking.</a:t>
            </a:r>
          </a:p>
          <a:p>
            <a:pPr>
              <a:buFont typeface="Wingdings" pitchFamily="2" charset="2"/>
              <a:buChar char="§"/>
            </a:pPr>
            <a:endParaRPr lang="en-US" dirty="0"/>
          </a:p>
          <a:p>
            <a:pPr>
              <a:buFont typeface="Wingdings" pitchFamily="2" charset="2"/>
              <a:buChar char="§"/>
            </a:pPr>
            <a:endParaRPr lang="en-IN" dirty="0"/>
          </a:p>
        </p:txBody>
      </p:sp>
      <p:sp>
        <p:nvSpPr>
          <p:cNvPr id="4" name="Content Placeholder 3"/>
          <p:cNvSpPr>
            <a:spLocks noGrp="1"/>
          </p:cNvSpPr>
          <p:nvPr>
            <p:ph sz="half" idx="2"/>
          </p:nvPr>
        </p:nvSpPr>
        <p:spPr/>
        <p:txBody>
          <a:bodyPr/>
          <a:lstStyle/>
          <a:p>
            <a:r>
              <a:rPr lang="en-US" dirty="0"/>
              <a:t>Provide a mathematically  holistic prediction of a candidates American dream.</a:t>
            </a:r>
            <a:endParaRPr lang="en-IN" dirty="0"/>
          </a:p>
        </p:txBody>
      </p:sp>
      <p:pic>
        <p:nvPicPr>
          <p:cNvPr id="2050" name="Picture 2" descr="C:\Users\ADMINISTRATION\Desktop\download.jpg"/>
          <p:cNvPicPr>
            <a:picLocks noChangeAspect="1" noChangeArrowheads="1"/>
          </p:cNvPicPr>
          <p:nvPr/>
        </p:nvPicPr>
        <p:blipFill>
          <a:blip r:embed="rId3"/>
          <a:srcRect/>
          <a:stretch>
            <a:fillRect/>
          </a:stretch>
        </p:blipFill>
        <p:spPr bwMode="auto">
          <a:xfrm>
            <a:off x="3857620" y="4000504"/>
            <a:ext cx="4786346" cy="2570792"/>
          </a:xfrm>
          <a:prstGeom prst="rect">
            <a:avLst/>
          </a:prstGeom>
          <a:noFill/>
        </p:spPr>
      </p:pic>
    </p:spTree>
  </p:cSld>
  <p:clrMapOvr>
    <a:masterClrMapping/>
  </p:clrMapOvr>
  <p:transition spd="slow">
    <p:wipe/>
    <p:sndAc>
      <p:stSnd>
        <p:snd r:embed="rId2" name="click.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7F86DF-BB39-4BF6-97FB-57AB26FBACA8}"/>
              </a:ext>
            </a:extLst>
          </p:cNvPr>
          <p:cNvSpPr>
            <a:spLocks noGrp="1"/>
          </p:cNvSpPr>
          <p:nvPr>
            <p:ph type="title"/>
          </p:nvPr>
        </p:nvSpPr>
        <p:spPr/>
        <p:txBody>
          <a:bodyPr/>
          <a:lstStyle/>
          <a:p>
            <a:pPr algn="ctr"/>
            <a:r>
              <a:rPr lang="en-IN" dirty="0"/>
              <a:t>Tools and Libraries Used</a:t>
            </a:r>
          </a:p>
        </p:txBody>
      </p:sp>
      <p:sp>
        <p:nvSpPr>
          <p:cNvPr id="3" name="Content Placeholder 2">
            <a:extLst>
              <a:ext uri="{FF2B5EF4-FFF2-40B4-BE49-F238E27FC236}">
                <a16:creationId xmlns:a16="http://schemas.microsoft.com/office/drawing/2014/main" xmlns="" id="{01A836BF-D146-453C-9ABF-EF0158B2125C}"/>
              </a:ext>
            </a:extLst>
          </p:cNvPr>
          <p:cNvSpPr>
            <a:spLocks noGrp="1"/>
          </p:cNvSpPr>
          <p:nvPr>
            <p:ph idx="1"/>
          </p:nvPr>
        </p:nvSpPr>
        <p:spPr/>
        <p:txBody>
          <a:bodyPr/>
          <a:lstStyle/>
          <a:p>
            <a:r>
              <a:rPr lang="en-IN" dirty="0"/>
              <a:t>Spyder</a:t>
            </a:r>
          </a:p>
          <a:p>
            <a:endParaRPr lang="en-IN" dirty="0"/>
          </a:p>
          <a:p>
            <a:r>
              <a:rPr lang="en-IN" dirty="0"/>
              <a:t>Anaconda</a:t>
            </a:r>
          </a:p>
          <a:p>
            <a:endParaRPr lang="en-IN" dirty="0"/>
          </a:p>
          <a:p>
            <a:r>
              <a:rPr lang="en-IN" dirty="0"/>
              <a:t>Pandas</a:t>
            </a:r>
          </a:p>
          <a:p>
            <a:endParaRPr lang="en-IN" dirty="0"/>
          </a:p>
          <a:p>
            <a:r>
              <a:rPr lang="en-IN" dirty="0"/>
              <a:t>Sklearn</a:t>
            </a:r>
          </a:p>
          <a:p>
            <a:endParaRPr lang="en-IN" dirty="0"/>
          </a:p>
          <a:p>
            <a:r>
              <a:rPr lang="en-IN" dirty="0"/>
              <a:t>Matplotlib</a:t>
            </a:r>
          </a:p>
          <a:p>
            <a:endParaRPr lang="en-IN" dirty="0"/>
          </a:p>
          <a:p>
            <a:endParaRPr lang="en-IN" dirty="0"/>
          </a:p>
          <a:p>
            <a:endParaRPr lang="en-IN" dirty="0"/>
          </a:p>
        </p:txBody>
      </p:sp>
    </p:spTree>
    <p:extLst>
      <p:ext uri="{BB962C8B-B14F-4D97-AF65-F5344CB8AC3E}">
        <p14:creationId xmlns="" xmlns:p14="http://schemas.microsoft.com/office/powerpoint/2010/main" val="1872611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1219200"/>
            <a:ext cx="2743200" cy="369332"/>
          </a:xfrm>
          <a:prstGeom prst="rect">
            <a:avLst/>
          </a:prstGeom>
          <a:noFill/>
        </p:spPr>
        <p:txBody>
          <a:bodyPr wrap="square" rtlCol="0">
            <a:spAutoFit/>
          </a:bodyPr>
          <a:lstStyle/>
          <a:p>
            <a:endParaRPr lang="en-US" dirty="0"/>
          </a:p>
        </p:txBody>
      </p:sp>
      <p:sp>
        <p:nvSpPr>
          <p:cNvPr id="3" name="TextBox 2"/>
          <p:cNvSpPr txBox="1"/>
          <p:nvPr/>
        </p:nvSpPr>
        <p:spPr>
          <a:xfrm>
            <a:off x="2362200" y="914400"/>
            <a:ext cx="2743200" cy="369332"/>
          </a:xfrm>
          <a:prstGeom prst="rect">
            <a:avLst/>
          </a:prstGeom>
          <a:noFill/>
        </p:spPr>
        <p:txBody>
          <a:bodyPr wrap="square" rtlCol="0">
            <a:spAutoFit/>
          </a:bodyPr>
          <a:lstStyle/>
          <a:p>
            <a:endParaRPr lang="en-US" dirty="0"/>
          </a:p>
        </p:txBody>
      </p:sp>
      <p:sp>
        <p:nvSpPr>
          <p:cNvPr id="4" name="TextBox 3"/>
          <p:cNvSpPr txBox="1"/>
          <p:nvPr/>
        </p:nvSpPr>
        <p:spPr>
          <a:xfrm>
            <a:off x="2362200" y="685800"/>
            <a:ext cx="3733800" cy="707886"/>
          </a:xfrm>
          <a:prstGeom prst="rect">
            <a:avLst/>
          </a:prstGeom>
          <a:noFill/>
        </p:spPr>
        <p:txBody>
          <a:bodyPr wrap="square" rtlCol="0">
            <a:spAutoFit/>
          </a:bodyPr>
          <a:lstStyle/>
          <a:p>
            <a:r>
              <a:rPr lang="en-US" sz="4000" b="1" dirty="0" smtClean="0">
                <a:solidFill>
                  <a:schemeClr val="tx2">
                    <a:lumMod val="75000"/>
                  </a:schemeClr>
                </a:solidFill>
                <a:effectLst>
                  <a:outerShdw blurRad="38100" dist="38100" dir="2700000" algn="tl">
                    <a:srgbClr val="000000">
                      <a:alpha val="43137"/>
                    </a:srgbClr>
                  </a:outerShdw>
                </a:effectLst>
              </a:rPr>
              <a:t>DATASET</a:t>
            </a:r>
            <a:endParaRPr lang="en-US" sz="4000" dirty="0">
              <a:solidFill>
                <a:schemeClr val="tx2">
                  <a:lumMod val="75000"/>
                </a:schemeClr>
              </a:solidFill>
              <a:effectLst>
                <a:outerShdw blurRad="38100" dist="38100" dir="2700000" algn="tl">
                  <a:srgbClr val="000000">
                    <a:alpha val="43137"/>
                  </a:srgbClr>
                </a:outerShdw>
              </a:effectLst>
            </a:endParaRPr>
          </a:p>
        </p:txBody>
      </p:sp>
      <p:sp>
        <p:nvSpPr>
          <p:cNvPr id="5" name="TextBox 4"/>
          <p:cNvSpPr txBox="1"/>
          <p:nvPr/>
        </p:nvSpPr>
        <p:spPr>
          <a:xfrm>
            <a:off x="381000" y="1371600"/>
            <a:ext cx="8001000" cy="738664"/>
          </a:xfrm>
          <a:prstGeom prst="rect">
            <a:avLst/>
          </a:prstGeom>
          <a:noFill/>
        </p:spPr>
        <p:txBody>
          <a:bodyPr wrap="square" rtlCol="0">
            <a:spAutoFit/>
          </a:bodyPr>
          <a:lstStyle/>
          <a:p>
            <a:r>
              <a:rPr lang="en-US" sz="1400" dirty="0" smtClean="0"/>
              <a:t>We downloaded a dataset about H1-B visa petitions from </a:t>
            </a:r>
            <a:r>
              <a:rPr lang="en-US" sz="1400" dirty="0" err="1" smtClean="0"/>
              <a:t>Kaggle</a:t>
            </a:r>
            <a:r>
              <a:rPr lang="en-US" sz="1400" dirty="0" smtClean="0"/>
              <a:t> [1]. It consists    of more than 3 million data points. The data labels are divided into 4 classes: (1) Certified (2) Denied (3) Withdrawn (4) Certified Withdrawn</a:t>
            </a:r>
            <a:endParaRPr lang="en-US" sz="1400" dirty="0"/>
          </a:p>
        </p:txBody>
      </p:sp>
      <p:sp>
        <p:nvSpPr>
          <p:cNvPr id="7" name="TextBox 6"/>
          <p:cNvSpPr txBox="1"/>
          <p:nvPr/>
        </p:nvSpPr>
        <p:spPr>
          <a:xfrm>
            <a:off x="685800" y="2133600"/>
            <a:ext cx="3810000" cy="369332"/>
          </a:xfrm>
          <a:prstGeom prst="rect">
            <a:avLst/>
          </a:prstGeom>
          <a:noFill/>
        </p:spPr>
        <p:txBody>
          <a:bodyPr wrap="square" rtlCol="0">
            <a:spAutoFit/>
          </a:bodyPr>
          <a:lstStyle/>
          <a:p>
            <a:pPr>
              <a:buFont typeface="Wingdings" pitchFamily="2" charset="2"/>
              <a:buChar char="v"/>
            </a:pPr>
            <a:r>
              <a:rPr lang="en-US" b="1" dirty="0" smtClean="0"/>
              <a:t>ANALYSIS OF THE DATASET</a:t>
            </a:r>
            <a:endParaRPr lang="en-US" b="1" dirty="0"/>
          </a:p>
        </p:txBody>
      </p:sp>
      <p:sp>
        <p:nvSpPr>
          <p:cNvPr id="8" name="TextBox 7"/>
          <p:cNvSpPr txBox="1"/>
          <p:nvPr/>
        </p:nvSpPr>
        <p:spPr>
          <a:xfrm>
            <a:off x="533400" y="2667000"/>
            <a:ext cx="3733800" cy="369332"/>
          </a:xfrm>
          <a:prstGeom prst="rect">
            <a:avLst/>
          </a:prstGeom>
          <a:noFill/>
        </p:spPr>
        <p:txBody>
          <a:bodyPr wrap="square" rtlCol="0">
            <a:spAutoFit/>
          </a:bodyPr>
          <a:lstStyle/>
          <a:p>
            <a:r>
              <a:rPr lang="en-US" b="1" dirty="0" smtClean="0"/>
              <a:t>1.ANALYSIS OF CASE STATUS</a:t>
            </a:r>
            <a:endParaRPr lang="en-US" dirty="0"/>
          </a:p>
        </p:txBody>
      </p:sp>
      <p:sp>
        <p:nvSpPr>
          <p:cNvPr id="10" name="TextBox 9"/>
          <p:cNvSpPr txBox="1"/>
          <p:nvPr/>
        </p:nvSpPr>
        <p:spPr>
          <a:xfrm>
            <a:off x="990600" y="4114800"/>
            <a:ext cx="2895600" cy="369332"/>
          </a:xfrm>
          <a:prstGeom prst="rect">
            <a:avLst/>
          </a:prstGeom>
          <a:noFill/>
        </p:spPr>
        <p:txBody>
          <a:bodyPr wrap="square" rtlCol="0">
            <a:spAutoFit/>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762000" y="3200400"/>
            <a:ext cx="2286000" cy="1948608"/>
          </a:xfrm>
          <a:prstGeom prst="rect">
            <a:avLst/>
          </a:prstGeom>
          <a:noFill/>
          <a:ln w="9525">
            <a:noFill/>
            <a:miter lim="800000"/>
            <a:headEnd/>
            <a:tailEnd/>
          </a:ln>
          <a:effectLst/>
        </p:spPr>
      </p:pic>
      <p:sp>
        <p:nvSpPr>
          <p:cNvPr id="12" name="TextBox 11"/>
          <p:cNvSpPr txBox="1"/>
          <p:nvPr/>
        </p:nvSpPr>
        <p:spPr>
          <a:xfrm>
            <a:off x="228600" y="5410200"/>
            <a:ext cx="3886200" cy="954107"/>
          </a:xfrm>
          <a:prstGeom prst="rect">
            <a:avLst/>
          </a:prstGeom>
          <a:noFill/>
        </p:spPr>
        <p:txBody>
          <a:bodyPr wrap="square" rtlCol="0">
            <a:spAutoFit/>
          </a:bodyPr>
          <a:lstStyle/>
          <a:p>
            <a:r>
              <a:rPr lang="en-US" sz="1400" dirty="0" smtClean="0"/>
              <a:t>The panel shows that the majority (87%) of the visa application is certified, followed by 7% Certified-Withdrawn. It is noticed that there are 3% visa application is denied. </a:t>
            </a:r>
            <a:endParaRPr lang="en-US" sz="1400" dirty="0"/>
          </a:p>
        </p:txBody>
      </p:sp>
      <p:sp>
        <p:nvSpPr>
          <p:cNvPr id="13" name="TextBox 12"/>
          <p:cNvSpPr txBox="1"/>
          <p:nvPr/>
        </p:nvSpPr>
        <p:spPr>
          <a:xfrm>
            <a:off x="5257800" y="2590800"/>
            <a:ext cx="3200400" cy="369332"/>
          </a:xfrm>
          <a:prstGeom prst="rect">
            <a:avLst/>
          </a:prstGeom>
          <a:noFill/>
        </p:spPr>
        <p:txBody>
          <a:bodyPr wrap="square" rtlCol="0">
            <a:spAutoFit/>
          </a:bodyPr>
          <a:lstStyle/>
          <a:p>
            <a:r>
              <a:rPr lang="en-US" dirty="0" smtClean="0"/>
              <a:t>2.ANALYSIS OF WORKSITE </a:t>
            </a:r>
            <a:endParaRPr lang="en-US" dirty="0"/>
          </a:p>
        </p:txBody>
      </p:sp>
      <p:pic>
        <p:nvPicPr>
          <p:cNvPr id="1027" name="Picture 3"/>
          <p:cNvPicPr>
            <a:picLocks noChangeAspect="1" noChangeArrowheads="1"/>
          </p:cNvPicPr>
          <p:nvPr/>
        </p:nvPicPr>
        <p:blipFill>
          <a:blip r:embed="rId3"/>
          <a:srcRect/>
          <a:stretch>
            <a:fillRect/>
          </a:stretch>
        </p:blipFill>
        <p:spPr bwMode="auto">
          <a:xfrm>
            <a:off x="4953000" y="2971800"/>
            <a:ext cx="3733800" cy="2676918"/>
          </a:xfrm>
          <a:prstGeom prst="rect">
            <a:avLst/>
          </a:prstGeom>
          <a:noFill/>
          <a:ln w="9525">
            <a:noFill/>
            <a:miter lim="800000"/>
            <a:headEnd/>
            <a:tailEnd/>
          </a:ln>
          <a:effectLst/>
        </p:spPr>
      </p:pic>
      <p:sp>
        <p:nvSpPr>
          <p:cNvPr id="20" name="TextBox 19"/>
          <p:cNvSpPr txBox="1"/>
          <p:nvPr/>
        </p:nvSpPr>
        <p:spPr>
          <a:xfrm>
            <a:off x="4800600" y="5791200"/>
            <a:ext cx="4495800" cy="738664"/>
          </a:xfrm>
          <a:prstGeom prst="rect">
            <a:avLst/>
          </a:prstGeom>
          <a:noFill/>
        </p:spPr>
        <p:txBody>
          <a:bodyPr wrap="square" rtlCol="0">
            <a:spAutoFit/>
          </a:bodyPr>
          <a:lstStyle/>
          <a:p>
            <a:r>
              <a:rPr lang="en-US" sz="1400" dirty="0" smtClean="0"/>
              <a:t>From the figure, maximum applications were received from New York (about 190,000 cases) followed by Houston and San Francisco. </a:t>
            </a:r>
            <a:endParaRPr lang="en-US" sz="1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914400"/>
            <a:ext cx="4114800" cy="646331"/>
          </a:xfrm>
          <a:prstGeom prst="rect">
            <a:avLst/>
          </a:prstGeom>
          <a:noFill/>
        </p:spPr>
        <p:txBody>
          <a:bodyPr wrap="square" rtlCol="0">
            <a:spAutoFit/>
          </a:bodyPr>
          <a:lstStyle/>
          <a:p>
            <a:r>
              <a:rPr lang="en-US" b="1" dirty="0" smtClean="0"/>
              <a:t>3.ANALYSIS OF AVERAGE SALARY FOR TOP 10 CITIES </a:t>
            </a:r>
            <a:endParaRPr lang="en-US" dirty="0"/>
          </a:p>
        </p:txBody>
      </p:sp>
      <p:sp>
        <p:nvSpPr>
          <p:cNvPr id="3" name="TextBox 2"/>
          <p:cNvSpPr txBox="1"/>
          <p:nvPr/>
        </p:nvSpPr>
        <p:spPr>
          <a:xfrm>
            <a:off x="457200" y="2286000"/>
            <a:ext cx="2590800" cy="369332"/>
          </a:xfrm>
          <a:prstGeom prst="rect">
            <a:avLst/>
          </a:prstGeom>
          <a:noFill/>
        </p:spPr>
        <p:txBody>
          <a:bodyPr wrap="square" rtlCol="0">
            <a:spAutoFit/>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304800" y="1676400"/>
            <a:ext cx="3868568" cy="2895600"/>
          </a:xfrm>
          <a:prstGeom prst="rect">
            <a:avLst/>
          </a:prstGeom>
          <a:noFill/>
          <a:ln w="9525">
            <a:noFill/>
            <a:miter lim="800000"/>
            <a:headEnd/>
            <a:tailEnd/>
          </a:ln>
          <a:effectLst/>
        </p:spPr>
      </p:pic>
      <p:sp>
        <p:nvSpPr>
          <p:cNvPr id="5" name="TextBox 4"/>
          <p:cNvSpPr txBox="1"/>
          <p:nvPr/>
        </p:nvSpPr>
        <p:spPr>
          <a:xfrm>
            <a:off x="304800" y="4724400"/>
            <a:ext cx="3581400" cy="1231106"/>
          </a:xfrm>
          <a:prstGeom prst="rect">
            <a:avLst/>
          </a:prstGeom>
          <a:noFill/>
        </p:spPr>
        <p:txBody>
          <a:bodyPr wrap="square" rtlCol="0">
            <a:spAutoFit/>
          </a:bodyPr>
          <a:lstStyle/>
          <a:p>
            <a:r>
              <a:rPr lang="en-US" sz="1400" dirty="0" smtClean="0"/>
              <a:t>Houston holds the record of highest median salary. The next and most similar high salary is found in San Jose in California. About 80,000 USD is the median salary of all the applications</a:t>
            </a:r>
            <a:r>
              <a:rPr lang="en-US" dirty="0" smtClean="0"/>
              <a:t>.</a:t>
            </a:r>
            <a:endParaRPr lang="en-US" dirty="0"/>
          </a:p>
        </p:txBody>
      </p:sp>
      <p:sp>
        <p:nvSpPr>
          <p:cNvPr id="6" name="TextBox 5"/>
          <p:cNvSpPr txBox="1"/>
          <p:nvPr/>
        </p:nvSpPr>
        <p:spPr>
          <a:xfrm>
            <a:off x="4800600" y="914400"/>
            <a:ext cx="3962400" cy="369332"/>
          </a:xfrm>
          <a:prstGeom prst="rect">
            <a:avLst/>
          </a:prstGeom>
          <a:noFill/>
        </p:spPr>
        <p:txBody>
          <a:bodyPr wrap="square" rtlCol="0">
            <a:spAutoFit/>
          </a:bodyPr>
          <a:lstStyle/>
          <a:p>
            <a:r>
              <a:rPr lang="en-US" b="1" dirty="0" smtClean="0"/>
              <a:t>4.ANALYSIS OF THE JOB TITLE </a:t>
            </a:r>
            <a:endParaRPr lang="en-US" dirty="0"/>
          </a:p>
        </p:txBody>
      </p:sp>
      <p:sp>
        <p:nvSpPr>
          <p:cNvPr id="7" name="TextBox 6"/>
          <p:cNvSpPr txBox="1"/>
          <p:nvPr/>
        </p:nvSpPr>
        <p:spPr>
          <a:xfrm>
            <a:off x="5257800" y="2057400"/>
            <a:ext cx="457200" cy="369332"/>
          </a:xfrm>
          <a:prstGeom prst="rect">
            <a:avLst/>
          </a:prstGeom>
          <a:noFill/>
        </p:spPr>
        <p:txBody>
          <a:bodyPr wrap="square" rtlCol="0">
            <a:spAutoFit/>
          </a:bodyPr>
          <a:lstStyle/>
          <a:p>
            <a:endParaRPr lang="en-US" dirty="0"/>
          </a:p>
        </p:txBody>
      </p:sp>
      <p:pic>
        <p:nvPicPr>
          <p:cNvPr id="2051" name="Picture 3"/>
          <p:cNvPicPr>
            <a:picLocks noChangeAspect="1" noChangeArrowheads="1"/>
          </p:cNvPicPr>
          <p:nvPr/>
        </p:nvPicPr>
        <p:blipFill>
          <a:blip r:embed="rId3"/>
          <a:srcRect/>
          <a:stretch>
            <a:fillRect/>
          </a:stretch>
        </p:blipFill>
        <p:spPr bwMode="auto">
          <a:xfrm>
            <a:off x="4876800" y="1600200"/>
            <a:ext cx="3667463" cy="3048000"/>
          </a:xfrm>
          <a:prstGeom prst="rect">
            <a:avLst/>
          </a:prstGeom>
          <a:noFill/>
          <a:ln w="9525">
            <a:noFill/>
            <a:miter lim="800000"/>
            <a:headEnd/>
            <a:tailEnd/>
          </a:ln>
          <a:effectLst/>
        </p:spPr>
      </p:pic>
      <p:sp>
        <p:nvSpPr>
          <p:cNvPr id="9" name="TextBox 8"/>
          <p:cNvSpPr txBox="1"/>
          <p:nvPr/>
        </p:nvSpPr>
        <p:spPr>
          <a:xfrm>
            <a:off x="4648200" y="4876800"/>
            <a:ext cx="4191000" cy="1169551"/>
          </a:xfrm>
          <a:prstGeom prst="rect">
            <a:avLst/>
          </a:prstGeom>
          <a:noFill/>
        </p:spPr>
        <p:txBody>
          <a:bodyPr wrap="square" rtlCol="0">
            <a:spAutoFit/>
          </a:bodyPr>
          <a:lstStyle/>
          <a:p>
            <a:r>
              <a:rPr lang="en-US" sz="1400" dirty="0" smtClean="0"/>
              <a:t>Maximum number of applications included Programmer Analyst as the job title. Its number was around 250000.It was followed by Software Engineer, Computer Programmer and Systems Analyst.</a:t>
            </a:r>
            <a:endParaRPr lang="en-US"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4F15E8-A590-48E4-A7D4-D0420665F62F}"/>
              </a:ext>
            </a:extLst>
          </p:cNvPr>
          <p:cNvSpPr>
            <a:spLocks noGrp="1"/>
          </p:cNvSpPr>
          <p:nvPr>
            <p:ph type="title"/>
          </p:nvPr>
        </p:nvSpPr>
        <p:spPr>
          <a:xfrm>
            <a:off x="457200" y="260648"/>
            <a:ext cx="8229600" cy="1143000"/>
          </a:xfrm>
        </p:spPr>
        <p:txBody>
          <a:bodyPr/>
          <a:lstStyle/>
          <a:p>
            <a:pPr algn="ctr"/>
            <a:r>
              <a:rPr lang="en-IN" dirty="0"/>
              <a:t>Results And Accuracy</a:t>
            </a:r>
          </a:p>
        </p:txBody>
      </p:sp>
      <p:graphicFrame>
        <p:nvGraphicFramePr>
          <p:cNvPr id="4" name="Content Placeholder 3">
            <a:extLst>
              <a:ext uri="{FF2B5EF4-FFF2-40B4-BE49-F238E27FC236}">
                <a16:creationId xmlns:a16="http://schemas.microsoft.com/office/drawing/2014/main" xmlns="" id="{EFAC4FE7-A154-4619-A57E-F6FA40FB8035}"/>
              </a:ext>
            </a:extLst>
          </p:cNvPr>
          <p:cNvGraphicFramePr>
            <a:graphicFrameLocks noGrp="1"/>
          </p:cNvGraphicFramePr>
          <p:nvPr>
            <p:ph idx="1"/>
            <p:extLst>
              <p:ext uri="{D42A27DB-BD31-4B8C-83A1-F6EECF244321}">
                <p14:modId xmlns="" xmlns:p14="http://schemas.microsoft.com/office/powerpoint/2010/main" val="2314178589"/>
              </p:ext>
            </p:extLst>
          </p:nvPr>
        </p:nvGraphicFramePr>
        <p:xfrm>
          <a:off x="457200" y="2060848"/>
          <a:ext cx="8229600" cy="11430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xmlns="" val="1541775313"/>
                    </a:ext>
                  </a:extLst>
                </a:gridCol>
                <a:gridCol w="4114800">
                  <a:extLst>
                    <a:ext uri="{9D8B030D-6E8A-4147-A177-3AD203B41FA5}">
                      <a16:colId xmlns:a16="http://schemas.microsoft.com/office/drawing/2014/main" xmlns="" val="1838695697"/>
                    </a:ext>
                  </a:extLst>
                </a:gridCol>
              </a:tblGrid>
              <a:tr h="571500">
                <a:tc>
                  <a:txBody>
                    <a:bodyPr/>
                    <a:lstStyle/>
                    <a:p>
                      <a:pPr algn="ctr"/>
                      <a:r>
                        <a:rPr lang="en-IN" sz="2400" dirty="0"/>
                        <a:t>Logistic Regression</a:t>
                      </a:r>
                    </a:p>
                  </a:txBody>
                  <a:tcPr/>
                </a:tc>
                <a:tc>
                  <a:txBody>
                    <a:bodyPr/>
                    <a:lstStyle/>
                    <a:p>
                      <a:pPr algn="ctr"/>
                      <a:r>
                        <a:rPr lang="en-IN" sz="2400" dirty="0"/>
                        <a:t>Random Forest Classifier</a:t>
                      </a:r>
                    </a:p>
                  </a:txBody>
                  <a:tcPr/>
                </a:tc>
                <a:extLst>
                  <a:ext uri="{0D108BD9-81ED-4DB2-BD59-A6C34878D82A}">
                    <a16:rowId xmlns:a16="http://schemas.microsoft.com/office/drawing/2014/main" xmlns="" val="4195936739"/>
                  </a:ext>
                </a:extLst>
              </a:tr>
              <a:tr h="571500">
                <a:tc>
                  <a:txBody>
                    <a:bodyPr/>
                    <a:lstStyle/>
                    <a:p>
                      <a:r>
                        <a:rPr lang="en-IN" dirty="0"/>
                        <a:t>                        0.87</a:t>
                      </a:r>
                    </a:p>
                  </a:txBody>
                  <a:tcPr/>
                </a:tc>
                <a:tc>
                  <a:txBody>
                    <a:bodyPr/>
                    <a:lstStyle/>
                    <a:p>
                      <a:pPr algn="ctr"/>
                      <a:r>
                        <a:rPr lang="en-IN" dirty="0"/>
                        <a:t>0.75</a:t>
                      </a:r>
                    </a:p>
                  </a:txBody>
                  <a:tcPr/>
                </a:tc>
                <a:extLst>
                  <a:ext uri="{0D108BD9-81ED-4DB2-BD59-A6C34878D82A}">
                    <a16:rowId xmlns:a16="http://schemas.microsoft.com/office/drawing/2014/main" xmlns="" val="3058971937"/>
                  </a:ext>
                </a:extLst>
              </a:tr>
            </a:tbl>
          </a:graphicData>
        </a:graphic>
      </p:graphicFrame>
    </p:spTree>
    <p:extLst>
      <p:ext uri="{BB962C8B-B14F-4D97-AF65-F5344CB8AC3E}">
        <p14:creationId xmlns="" xmlns:p14="http://schemas.microsoft.com/office/powerpoint/2010/main" val="38368270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7F86DF-BB39-4BF6-97FB-57AB26FBACA8}"/>
              </a:ext>
            </a:extLst>
          </p:cNvPr>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Machine</a:t>
            </a:r>
            <a:r>
              <a:rPr lang="en-IN" dirty="0" smtClean="0">
                <a:effectLst>
                  <a:outerShdw blurRad="38100" dist="38100" dir="2700000" algn="tl" rotWithShape="0">
                    <a:srgbClr val="000000">
                      <a:alpha val="43137"/>
                    </a:srgbClr>
                  </a:outerShdw>
                </a:effectLst>
              </a:rPr>
              <a:t> Learning</a:t>
            </a:r>
            <a:endParaRPr lang="en-IN" dirty="0">
              <a:effectLst>
                <a:outerShdw blurRad="38100" dist="38100" dir="2700000" algn="tl" rotWithShape="0">
                  <a:srgbClr val="000000">
                    <a:alpha val="43137"/>
                  </a:srgbClr>
                </a:outerShdw>
              </a:effectLst>
            </a:endParaRPr>
          </a:p>
        </p:txBody>
      </p:sp>
      <p:sp>
        <p:nvSpPr>
          <p:cNvPr id="3" name="Content Placeholder 2">
            <a:extLst>
              <a:ext uri="{FF2B5EF4-FFF2-40B4-BE49-F238E27FC236}">
                <a16:creationId xmlns="" xmlns:a16="http://schemas.microsoft.com/office/drawing/2014/main" id="{01A836BF-D146-453C-9ABF-EF0158B2125C}"/>
              </a:ext>
            </a:extLst>
          </p:cNvPr>
          <p:cNvSpPr>
            <a:spLocks noGrp="1"/>
          </p:cNvSpPr>
          <p:nvPr>
            <p:ph idx="1"/>
          </p:nvPr>
        </p:nvSpPr>
        <p:spPr/>
        <p:txBody>
          <a:bodyPr>
            <a:normAutofit lnSpcReduction="10000"/>
          </a:bodyPr>
          <a:lstStyle/>
          <a:p>
            <a:r>
              <a:rPr lang="en-IN" sz="2800" dirty="0"/>
              <a:t>A</a:t>
            </a:r>
            <a:r>
              <a:rPr lang="en-IN" sz="2800" dirty="0" smtClean="0"/>
              <a:t>llows software application to learn from data &amp; become more accurate in predicting results</a:t>
            </a:r>
          </a:p>
          <a:p>
            <a:endParaRPr lang="en-IN" sz="2800" dirty="0"/>
          </a:p>
          <a:p>
            <a:r>
              <a:rPr lang="en-IN" sz="2800" dirty="0"/>
              <a:t>Use of algorithms to </a:t>
            </a:r>
            <a:r>
              <a:rPr lang="en-IN" sz="2800" dirty="0" smtClean="0"/>
              <a:t>discover </a:t>
            </a:r>
            <a:r>
              <a:rPr lang="en-IN" sz="2800" dirty="0"/>
              <a:t>knowledge from </a:t>
            </a:r>
            <a:r>
              <a:rPr lang="en-IN" sz="2800" dirty="0" smtClean="0"/>
              <a:t>large dataset</a:t>
            </a:r>
          </a:p>
          <a:p>
            <a:endParaRPr lang="en-IN" sz="2800" dirty="0" smtClean="0"/>
          </a:p>
          <a:p>
            <a:r>
              <a:rPr lang="en-IN" sz="2800" dirty="0" smtClean="0"/>
              <a:t> finding patterns in data based on behaviour of data</a:t>
            </a:r>
          </a:p>
          <a:p>
            <a:endParaRPr lang="en-IN" sz="2800" dirty="0"/>
          </a:p>
          <a:p>
            <a:r>
              <a:rPr lang="en-IN" sz="2800" dirty="0" smtClean="0"/>
              <a:t>Machine learns from the experience and starts taking decisions </a:t>
            </a:r>
          </a:p>
          <a:p>
            <a:endParaRPr lang="en-IN" sz="2800" dirty="0"/>
          </a:p>
          <a:p>
            <a:endParaRPr lang="en-IN" sz="2800" dirty="0"/>
          </a:p>
          <a:p>
            <a:endParaRPr lang="en-IN" sz="2800" dirty="0" smtClean="0"/>
          </a:p>
          <a:p>
            <a:endParaRPr lang="en-IN" sz="2800" dirty="0"/>
          </a:p>
          <a:p>
            <a:endParaRPr lang="en-IN" sz="2800" dirty="0"/>
          </a:p>
          <a:p>
            <a:endParaRPr lang="en-IN" sz="2800" dirty="0"/>
          </a:p>
        </p:txBody>
      </p:sp>
    </p:spTree>
    <p:extLst>
      <p:ext uri="{BB962C8B-B14F-4D97-AF65-F5344CB8AC3E}">
        <p14:creationId xmlns="" xmlns:p14="http://schemas.microsoft.com/office/powerpoint/2010/main" val="3285181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7F86DF-BB39-4BF6-97FB-57AB26FBACA8}"/>
              </a:ext>
            </a:extLst>
          </p:cNvPr>
          <p:cNvSpPr>
            <a:spLocks noGrp="1"/>
          </p:cNvSpPr>
          <p:nvPr>
            <p:ph type="title"/>
          </p:nvPr>
        </p:nvSpPr>
        <p:spPr/>
        <p:txBody>
          <a:bodyPr/>
          <a:lstStyle/>
          <a:p>
            <a:pPr algn="ctr"/>
            <a:r>
              <a:rPr lang="en-IN" dirty="0" smtClean="0"/>
              <a:t>Logistic Regression</a:t>
            </a:r>
            <a:endParaRPr lang="en-IN" dirty="0"/>
          </a:p>
        </p:txBody>
      </p:sp>
      <p:sp>
        <p:nvSpPr>
          <p:cNvPr id="3" name="Content Placeholder 2">
            <a:extLst>
              <a:ext uri="{FF2B5EF4-FFF2-40B4-BE49-F238E27FC236}">
                <a16:creationId xmlns="" xmlns:a16="http://schemas.microsoft.com/office/drawing/2014/main" id="{01A836BF-D146-453C-9ABF-EF0158B2125C}"/>
              </a:ext>
            </a:extLst>
          </p:cNvPr>
          <p:cNvSpPr>
            <a:spLocks noGrp="1"/>
          </p:cNvSpPr>
          <p:nvPr>
            <p:ph idx="1"/>
          </p:nvPr>
        </p:nvSpPr>
        <p:spPr/>
        <p:txBody>
          <a:bodyPr/>
          <a:lstStyle/>
          <a:p>
            <a:r>
              <a:rPr lang="en-IN" sz="2500" dirty="0" smtClean="0"/>
              <a:t>To predict result based on two or more predicting variables</a:t>
            </a:r>
          </a:p>
          <a:p>
            <a:r>
              <a:rPr lang="en-IN" sz="2500" dirty="0" smtClean="0"/>
              <a:t>Resultant outcome in binary format (Y/N)</a:t>
            </a:r>
          </a:p>
          <a:p>
            <a:endParaRPr lang="en-IN" dirty="0" smtClean="0"/>
          </a:p>
          <a:p>
            <a:endParaRPr lang="en-IN" dirty="0" smtClean="0"/>
          </a:p>
          <a:p>
            <a:endParaRPr lang="en-IN" dirty="0"/>
          </a:p>
          <a:p>
            <a:endParaRPr lang="en-IN" dirty="0"/>
          </a:p>
          <a:p>
            <a:endParaRPr lang="en-IN" dirty="0"/>
          </a:p>
          <a:p>
            <a:endParaRPr lang="en-IN" dirty="0"/>
          </a:p>
          <a:p>
            <a:pPr marL="0" indent="0">
              <a:buNone/>
            </a:pPr>
            <a:endParaRPr lang="en-IN" dirty="0"/>
          </a:p>
          <a:p>
            <a:endParaRPr lang="en-IN" dirty="0"/>
          </a:p>
          <a:p>
            <a:endParaRPr lang="en-IN" dirty="0"/>
          </a:p>
          <a:p>
            <a:endParaRPr lang="en-IN" dirty="0"/>
          </a:p>
        </p:txBody>
      </p:sp>
      <p:pic>
        <p:nvPicPr>
          <p:cNvPr id="1026" name="Picture 2" descr="C:\Users\Pirince\Desktop\logistic-regression-22-638.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63688" y="3212976"/>
            <a:ext cx="5616624" cy="316835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2851813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2362200"/>
            <a:ext cx="6934200" cy="1446550"/>
          </a:xfrm>
          <a:prstGeom prst="rect">
            <a:avLst/>
          </a:prstGeom>
          <a:noFill/>
        </p:spPr>
        <p:txBody>
          <a:bodyPr wrap="square" rtlCol="0">
            <a:spAutoFit/>
          </a:bodyPr>
          <a:lstStyle/>
          <a:p>
            <a:r>
              <a:rPr lang="en-US" sz="8800" dirty="0" smtClean="0"/>
              <a:t>Thanks</a:t>
            </a:r>
            <a:endParaRPr lang="en-US" sz="8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135</TotalTime>
  <Words>320</Words>
  <Application>Microsoft Office PowerPoint</Application>
  <PresentationFormat>On-screen Show (4:3)</PresentationFormat>
  <Paragraphs>60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Foundry</vt:lpstr>
      <vt:lpstr>PREDICTION OF MACHINE LEARNING USING H1B VISA PREDICTION </vt:lpstr>
      <vt:lpstr>PURPOSE    </vt:lpstr>
      <vt:lpstr>Tools and Libraries Used</vt:lpstr>
      <vt:lpstr>Slide 4</vt:lpstr>
      <vt:lpstr>Slide 5</vt:lpstr>
      <vt:lpstr>Results And Accuracy</vt:lpstr>
      <vt:lpstr>Machine Learning</vt:lpstr>
      <vt:lpstr>Logistic Regression</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MACHINE LEARNING USING H1B VISA PREDICTION </dc:title>
  <dc:creator>ADMINISTRATION</dc:creator>
  <cp:lastModifiedBy>I-Net Computer</cp:lastModifiedBy>
  <cp:revision>21</cp:revision>
  <dcterms:created xsi:type="dcterms:W3CDTF">2018-04-27T15:46:26Z</dcterms:created>
  <dcterms:modified xsi:type="dcterms:W3CDTF">2018-04-28T09:21:52Z</dcterms:modified>
</cp:coreProperties>
</file>