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59" r:id="rId4"/>
    <p:sldId id="260" r:id="rId5"/>
    <p:sldId id="261" r:id="rId6"/>
    <p:sldId id="258" r:id="rId7"/>
    <p:sldId id="262" r:id="rId8"/>
    <p:sldId id="265"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4399960-B590-4302-81B7-E4362A797541}"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F51D6D-62E5-44FB-8A4B-A1B3EBFBCD49}" type="slidenum">
              <a:rPr lang="en-IN" smtClean="0"/>
              <a:t>‹#›</a:t>
            </a:fld>
            <a:endParaRPr lang="en-IN"/>
          </a:p>
        </p:txBody>
      </p:sp>
    </p:spTree>
    <p:extLst>
      <p:ext uri="{BB962C8B-B14F-4D97-AF65-F5344CB8AC3E}">
        <p14:creationId xmlns:p14="http://schemas.microsoft.com/office/powerpoint/2010/main" val="740551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4399960-B590-4302-81B7-E4362A797541}" type="datetimeFigureOut">
              <a:rPr lang="en-IN" smtClean="0"/>
              <a:t>10-08-2021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F51D6D-62E5-44FB-8A4B-A1B3EBFBCD49}" type="slidenum">
              <a:rPr lang="en-IN" smtClean="0"/>
              <a:t>‹#›</a:t>
            </a:fld>
            <a:endParaRPr lang="en-IN"/>
          </a:p>
        </p:txBody>
      </p:sp>
    </p:spTree>
    <p:extLst>
      <p:ext uri="{BB962C8B-B14F-4D97-AF65-F5344CB8AC3E}">
        <p14:creationId xmlns:p14="http://schemas.microsoft.com/office/powerpoint/2010/main" val="4268548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399960-B590-4302-81B7-E4362A797541}"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F51D6D-62E5-44FB-8A4B-A1B3EBFBCD49}" type="slidenum">
              <a:rPr lang="en-IN" smtClean="0"/>
              <a:t>‹#›</a:t>
            </a:fld>
            <a:endParaRPr lang="en-IN"/>
          </a:p>
        </p:txBody>
      </p:sp>
    </p:spTree>
    <p:extLst>
      <p:ext uri="{BB962C8B-B14F-4D97-AF65-F5344CB8AC3E}">
        <p14:creationId xmlns:p14="http://schemas.microsoft.com/office/powerpoint/2010/main" val="967812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C4399960-B590-4302-81B7-E4362A797541}"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F51D6D-62E5-44FB-8A4B-A1B3EBFBCD49}" type="slidenum">
              <a:rPr lang="en-IN" smtClean="0"/>
              <a:t>‹#›</a:t>
            </a:fld>
            <a:endParaRPr lang="en-IN"/>
          </a:p>
        </p:txBody>
      </p:sp>
    </p:spTree>
    <p:extLst>
      <p:ext uri="{BB962C8B-B14F-4D97-AF65-F5344CB8AC3E}">
        <p14:creationId xmlns:p14="http://schemas.microsoft.com/office/powerpoint/2010/main" val="1857417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C4399960-B590-4302-81B7-E4362A797541}"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F51D6D-62E5-44FB-8A4B-A1B3EBFBCD49}" type="slidenum">
              <a:rPr lang="en-IN" smtClean="0"/>
              <a:t>‹#›</a:t>
            </a:fld>
            <a:endParaRPr lang="en-IN"/>
          </a:p>
        </p:txBody>
      </p:sp>
    </p:spTree>
    <p:extLst>
      <p:ext uri="{BB962C8B-B14F-4D97-AF65-F5344CB8AC3E}">
        <p14:creationId xmlns:p14="http://schemas.microsoft.com/office/powerpoint/2010/main" val="161380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399960-B590-4302-81B7-E4362A797541}"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F51D6D-62E5-44FB-8A4B-A1B3EBFBCD49}" type="slidenum">
              <a:rPr lang="en-IN" smtClean="0"/>
              <a:t>‹#›</a:t>
            </a:fld>
            <a:endParaRPr lang="en-IN"/>
          </a:p>
        </p:txBody>
      </p:sp>
    </p:spTree>
    <p:extLst>
      <p:ext uri="{BB962C8B-B14F-4D97-AF65-F5344CB8AC3E}">
        <p14:creationId xmlns:p14="http://schemas.microsoft.com/office/powerpoint/2010/main" val="2079962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399960-B590-4302-81B7-E4362A797541}"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F51D6D-62E5-44FB-8A4B-A1B3EBFBCD49}" type="slidenum">
              <a:rPr lang="en-IN" smtClean="0"/>
              <a:t>‹#›</a:t>
            </a:fld>
            <a:endParaRPr lang="en-IN"/>
          </a:p>
        </p:txBody>
      </p:sp>
    </p:spTree>
    <p:extLst>
      <p:ext uri="{BB962C8B-B14F-4D97-AF65-F5344CB8AC3E}">
        <p14:creationId xmlns:p14="http://schemas.microsoft.com/office/powerpoint/2010/main" val="4002739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399960-B590-4302-81B7-E4362A797541}"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F51D6D-62E5-44FB-8A4B-A1B3EBFBCD49}" type="slidenum">
              <a:rPr lang="en-IN" smtClean="0"/>
              <a:t>‹#›</a:t>
            </a:fld>
            <a:endParaRPr lang="en-IN"/>
          </a:p>
        </p:txBody>
      </p:sp>
    </p:spTree>
    <p:extLst>
      <p:ext uri="{BB962C8B-B14F-4D97-AF65-F5344CB8AC3E}">
        <p14:creationId xmlns:p14="http://schemas.microsoft.com/office/powerpoint/2010/main" val="22115444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399960-B590-4302-81B7-E4362A797541}"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F51D6D-62E5-44FB-8A4B-A1B3EBFBCD49}" type="slidenum">
              <a:rPr lang="en-IN" smtClean="0"/>
              <a:t>‹#›</a:t>
            </a:fld>
            <a:endParaRPr lang="en-IN"/>
          </a:p>
        </p:txBody>
      </p:sp>
    </p:spTree>
    <p:extLst>
      <p:ext uri="{BB962C8B-B14F-4D97-AF65-F5344CB8AC3E}">
        <p14:creationId xmlns:p14="http://schemas.microsoft.com/office/powerpoint/2010/main" val="3542772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399960-B590-4302-81B7-E4362A797541}"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F51D6D-62E5-44FB-8A4B-A1B3EBFBCD49}" type="slidenum">
              <a:rPr lang="en-IN" smtClean="0"/>
              <a:t>‹#›</a:t>
            </a:fld>
            <a:endParaRPr lang="en-IN"/>
          </a:p>
        </p:txBody>
      </p:sp>
    </p:spTree>
    <p:extLst>
      <p:ext uri="{BB962C8B-B14F-4D97-AF65-F5344CB8AC3E}">
        <p14:creationId xmlns:p14="http://schemas.microsoft.com/office/powerpoint/2010/main" val="1072204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399960-B590-4302-81B7-E4362A797541}"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F51D6D-62E5-44FB-8A4B-A1B3EBFBCD49}" type="slidenum">
              <a:rPr lang="en-IN" smtClean="0"/>
              <a:t>‹#›</a:t>
            </a:fld>
            <a:endParaRPr lang="en-IN"/>
          </a:p>
        </p:txBody>
      </p:sp>
    </p:spTree>
    <p:extLst>
      <p:ext uri="{BB962C8B-B14F-4D97-AF65-F5344CB8AC3E}">
        <p14:creationId xmlns:p14="http://schemas.microsoft.com/office/powerpoint/2010/main" val="160966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399960-B590-4302-81B7-E4362A797541}" type="datetimeFigureOut">
              <a:rPr lang="en-IN" smtClean="0"/>
              <a:t>10-08-2021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F51D6D-62E5-44FB-8A4B-A1B3EBFBCD49}" type="slidenum">
              <a:rPr lang="en-IN" smtClean="0"/>
              <a:t>‹#›</a:t>
            </a:fld>
            <a:endParaRPr lang="en-IN"/>
          </a:p>
        </p:txBody>
      </p:sp>
    </p:spTree>
    <p:extLst>
      <p:ext uri="{BB962C8B-B14F-4D97-AF65-F5344CB8AC3E}">
        <p14:creationId xmlns:p14="http://schemas.microsoft.com/office/powerpoint/2010/main" val="2366865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399960-B590-4302-81B7-E4362A797541}" type="datetimeFigureOut">
              <a:rPr lang="en-IN" smtClean="0"/>
              <a:t>10-08-2021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F51D6D-62E5-44FB-8A4B-A1B3EBFBCD49}" type="slidenum">
              <a:rPr lang="en-IN" smtClean="0"/>
              <a:t>‹#›</a:t>
            </a:fld>
            <a:endParaRPr lang="en-IN"/>
          </a:p>
        </p:txBody>
      </p:sp>
    </p:spTree>
    <p:extLst>
      <p:ext uri="{BB962C8B-B14F-4D97-AF65-F5344CB8AC3E}">
        <p14:creationId xmlns:p14="http://schemas.microsoft.com/office/powerpoint/2010/main" val="87133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399960-B590-4302-81B7-E4362A797541}" type="datetimeFigureOut">
              <a:rPr lang="en-IN" smtClean="0"/>
              <a:t>10-08-2021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F51D6D-62E5-44FB-8A4B-A1B3EBFBCD49}" type="slidenum">
              <a:rPr lang="en-IN" smtClean="0"/>
              <a:t>‹#›</a:t>
            </a:fld>
            <a:endParaRPr lang="en-IN"/>
          </a:p>
        </p:txBody>
      </p:sp>
    </p:spTree>
    <p:extLst>
      <p:ext uri="{BB962C8B-B14F-4D97-AF65-F5344CB8AC3E}">
        <p14:creationId xmlns:p14="http://schemas.microsoft.com/office/powerpoint/2010/main" val="499883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399960-B590-4302-81B7-E4362A797541}" type="datetimeFigureOut">
              <a:rPr lang="en-IN" smtClean="0"/>
              <a:t>10-08-2021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F51D6D-62E5-44FB-8A4B-A1B3EBFBCD49}" type="slidenum">
              <a:rPr lang="en-IN" smtClean="0"/>
              <a:t>‹#›</a:t>
            </a:fld>
            <a:endParaRPr lang="en-IN"/>
          </a:p>
        </p:txBody>
      </p:sp>
    </p:spTree>
    <p:extLst>
      <p:ext uri="{BB962C8B-B14F-4D97-AF65-F5344CB8AC3E}">
        <p14:creationId xmlns:p14="http://schemas.microsoft.com/office/powerpoint/2010/main" val="3577151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4399960-B590-4302-81B7-E4362A797541}" type="datetimeFigureOut">
              <a:rPr lang="en-IN" smtClean="0"/>
              <a:t>10-08-2021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F51D6D-62E5-44FB-8A4B-A1B3EBFBCD49}" type="slidenum">
              <a:rPr lang="en-IN" smtClean="0"/>
              <a:t>‹#›</a:t>
            </a:fld>
            <a:endParaRPr lang="en-IN"/>
          </a:p>
        </p:txBody>
      </p:sp>
    </p:spTree>
    <p:extLst>
      <p:ext uri="{BB962C8B-B14F-4D97-AF65-F5344CB8AC3E}">
        <p14:creationId xmlns:p14="http://schemas.microsoft.com/office/powerpoint/2010/main" val="2696600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C4399960-B590-4302-81B7-E4362A797541}" type="datetimeFigureOut">
              <a:rPr lang="en-IN" smtClean="0"/>
              <a:t>10-08-2021</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C7F51D6D-62E5-44FB-8A4B-A1B3EBFBCD49}" type="slidenum">
              <a:rPr lang="en-IN" smtClean="0"/>
              <a:t>‹#›</a:t>
            </a:fld>
            <a:endParaRPr lang="en-IN"/>
          </a:p>
        </p:txBody>
      </p:sp>
    </p:spTree>
    <p:extLst>
      <p:ext uri="{BB962C8B-B14F-4D97-AF65-F5344CB8AC3E}">
        <p14:creationId xmlns:p14="http://schemas.microsoft.com/office/powerpoint/2010/main" val="1564542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4399960-B590-4302-81B7-E4362A797541}" type="datetimeFigureOut">
              <a:rPr lang="en-IN" smtClean="0"/>
              <a:t>10-08-2021</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7F51D6D-62E5-44FB-8A4B-A1B3EBFBCD49}" type="slidenum">
              <a:rPr lang="en-IN" smtClean="0"/>
              <a:t>‹#›</a:t>
            </a:fld>
            <a:endParaRPr lang="en-IN"/>
          </a:p>
        </p:txBody>
      </p:sp>
    </p:spTree>
    <p:extLst>
      <p:ext uri="{BB962C8B-B14F-4D97-AF65-F5344CB8AC3E}">
        <p14:creationId xmlns:p14="http://schemas.microsoft.com/office/powerpoint/2010/main" val="2408229077"/>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5400" b="1" dirty="0">
                <a:effectLst/>
              </a:rPr>
              <a:t>Facade Design Pattern</a:t>
            </a:r>
            <a:r>
              <a:rPr lang="en-IN" b="1" dirty="0">
                <a:effectLst/>
              </a:rPr>
              <a:t/>
            </a:r>
            <a:br>
              <a:rPr lang="en-IN" b="1" dirty="0">
                <a:effectLst/>
              </a:rPr>
            </a:br>
            <a:endParaRPr lang="en-IN" dirty="0"/>
          </a:p>
        </p:txBody>
      </p:sp>
      <p:sp>
        <p:nvSpPr>
          <p:cNvPr id="3" name="Subtitle 2"/>
          <p:cNvSpPr>
            <a:spLocks noGrp="1"/>
          </p:cNvSpPr>
          <p:nvPr>
            <p:ph type="subTitle" idx="1"/>
          </p:nvPr>
        </p:nvSpPr>
        <p:spPr>
          <a:xfrm>
            <a:off x="1487775" y="3810001"/>
            <a:ext cx="8676222" cy="1905000"/>
          </a:xfrm>
        </p:spPr>
        <p:txBody>
          <a:bodyPr/>
          <a:lstStyle/>
          <a:p>
            <a:r>
              <a:rPr lang="en-US" sz="2400" dirty="0" smtClean="0"/>
              <a:t>Mayur </a:t>
            </a:r>
            <a:r>
              <a:rPr lang="en-US" sz="2400" dirty="0" err="1" smtClean="0"/>
              <a:t>sunil</a:t>
            </a:r>
            <a:r>
              <a:rPr lang="en-US" sz="2400" dirty="0" smtClean="0"/>
              <a:t> </a:t>
            </a:r>
            <a:r>
              <a:rPr lang="en-US" sz="2400" dirty="0" err="1" smtClean="0"/>
              <a:t>honmane</a:t>
            </a:r>
            <a:r>
              <a:rPr lang="en-US" sz="2400" dirty="0" smtClean="0"/>
              <a:t>  (2020510029)</a:t>
            </a:r>
          </a:p>
          <a:p>
            <a:r>
              <a:rPr lang="en-US" sz="2400" dirty="0" err="1" smtClean="0"/>
              <a:t>Bhumesh</a:t>
            </a:r>
            <a:r>
              <a:rPr lang="en-US" sz="2400" dirty="0" smtClean="0"/>
              <a:t> </a:t>
            </a:r>
            <a:r>
              <a:rPr lang="en-US" sz="2400" dirty="0" err="1" smtClean="0"/>
              <a:t>bodalia</a:t>
            </a:r>
            <a:r>
              <a:rPr lang="en-US" sz="2400" dirty="0" smtClean="0"/>
              <a:t>(2020510009)</a:t>
            </a:r>
          </a:p>
          <a:p>
            <a:r>
              <a:rPr lang="en-US" sz="2400" dirty="0" err="1" smtClean="0"/>
              <a:t>Srushti</a:t>
            </a:r>
            <a:r>
              <a:rPr lang="en-US" sz="2400" dirty="0" smtClean="0"/>
              <a:t> </a:t>
            </a:r>
            <a:r>
              <a:rPr lang="en-US" sz="2400" dirty="0" err="1" smtClean="0"/>
              <a:t>panchbhai</a:t>
            </a:r>
            <a:r>
              <a:rPr lang="en-US" sz="2400" dirty="0" smtClean="0"/>
              <a:t> (2020510049</a:t>
            </a:r>
            <a:r>
              <a:rPr lang="en-US" dirty="0" smtClean="0"/>
              <a:t>)</a:t>
            </a:r>
            <a:endParaRPr lang="en-IN" dirty="0"/>
          </a:p>
        </p:txBody>
      </p:sp>
    </p:spTree>
    <p:extLst>
      <p:ext uri="{BB962C8B-B14F-4D97-AF65-F5344CB8AC3E}">
        <p14:creationId xmlns:p14="http://schemas.microsoft.com/office/powerpoint/2010/main" val="7353856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691" y="332509"/>
            <a:ext cx="11637817" cy="3560618"/>
          </a:xfrm>
        </p:spPr>
        <p:txBody>
          <a:bodyPr>
            <a:normAutofit fontScale="85000" lnSpcReduction="20000"/>
          </a:bodyPr>
          <a:lstStyle/>
          <a:p>
            <a:pPr marL="0" indent="0">
              <a:buNone/>
            </a:pPr>
            <a:r>
              <a:rPr lang="en-US" dirty="0"/>
              <a:t>Name : </a:t>
            </a:r>
            <a:r>
              <a:rPr lang="en-US" dirty="0" err="1"/>
              <a:t>Srushti</a:t>
            </a:r>
            <a:r>
              <a:rPr lang="en-US" dirty="0"/>
              <a:t> </a:t>
            </a:r>
            <a:r>
              <a:rPr lang="en-US" dirty="0" err="1"/>
              <a:t>Panchbhai</a:t>
            </a:r>
            <a:r>
              <a:rPr lang="en-US" dirty="0"/>
              <a:t> </a:t>
            </a:r>
            <a:endParaRPr lang="en-US" dirty="0" smtClean="0"/>
          </a:p>
          <a:p>
            <a:pPr marL="0" indent="0">
              <a:buNone/>
            </a:pPr>
            <a:r>
              <a:rPr lang="en-US" dirty="0" smtClean="0"/>
              <a:t>UCID:2020510049 </a:t>
            </a:r>
          </a:p>
          <a:p>
            <a:endParaRPr lang="en-US" dirty="0"/>
          </a:p>
          <a:p>
            <a:pPr marL="0" indent="0">
              <a:buNone/>
            </a:pPr>
            <a:r>
              <a:rPr lang="en-US" dirty="0" smtClean="0"/>
              <a:t>Our </a:t>
            </a:r>
            <a:r>
              <a:rPr lang="en-US" dirty="0"/>
              <a:t>Project, Project Development Center, in this project students, industry and alumni can register their details for the project. They can able to submit their project document and video of their project outcome. Then this submitted data comes under the admin, admin allocates the project to the students on the basis of their specialization. There is another super-admin panel, where the admin sends of the details of project and superadmin approval it. On that all the data is generated in the pdf and excel sheet format. </a:t>
            </a:r>
            <a:r>
              <a:rPr lang="en-US" b="1" dirty="0"/>
              <a:t>Architecture applied</a:t>
            </a:r>
            <a:r>
              <a:rPr lang="en-US" dirty="0"/>
              <a:t>: - I would follow the Client server architecture. It will allow me to have a systematic flow , as my Website has client and web server interaction this will be the best architecture to implement. When client(student/company) submits the details the details are send to the server. Admin and super-admin get this details they process the details and assign the project to student. The assigned projects are available for clients(student/company). Client server architecture where the server contains the documents files and the related to the project and you can request any files and even upload the documents, all you need is a browser.</a:t>
            </a:r>
            <a:endParaRPr lang="en-IN" dirty="0"/>
          </a:p>
        </p:txBody>
      </p:sp>
      <p:pic>
        <p:nvPicPr>
          <p:cNvPr id="4" name="Picture 3"/>
          <p:cNvPicPr>
            <a:picLocks noChangeAspect="1"/>
          </p:cNvPicPr>
          <p:nvPr/>
        </p:nvPicPr>
        <p:blipFill rotWithShape="1">
          <a:blip r:embed="rId2"/>
          <a:srcRect l="26468" t="35890" r="29343" b="15814"/>
          <a:stretch/>
        </p:blipFill>
        <p:spPr>
          <a:xfrm>
            <a:off x="2743200" y="4087091"/>
            <a:ext cx="6899563" cy="2632364"/>
          </a:xfrm>
          <a:prstGeom prst="rect">
            <a:avLst/>
          </a:prstGeom>
        </p:spPr>
      </p:pic>
    </p:spTree>
    <p:extLst>
      <p:ext uri="{BB962C8B-B14F-4D97-AF65-F5344CB8AC3E}">
        <p14:creationId xmlns:p14="http://schemas.microsoft.com/office/powerpoint/2010/main" val="1640385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65018" y="1233054"/>
            <a:ext cx="8875525" cy="3297382"/>
          </a:xfrm>
        </p:spPr>
        <p:txBody>
          <a:bodyPr>
            <a:normAutofit/>
          </a:bodyPr>
          <a:lstStyle/>
          <a:p>
            <a:r>
              <a:rPr lang="en-IN" sz="3600" b="1" dirty="0">
                <a:effectLst/>
              </a:rPr>
              <a:t>Facade Design Pattern</a:t>
            </a:r>
            <a:br>
              <a:rPr lang="en-IN" sz="3600" b="1" dirty="0">
                <a:effectLst/>
              </a:rPr>
            </a:br>
            <a:endParaRPr lang="en-IN" sz="3600" dirty="0"/>
          </a:p>
        </p:txBody>
      </p:sp>
      <p:sp>
        <p:nvSpPr>
          <p:cNvPr id="4" name="TextBox 3"/>
          <p:cNvSpPr txBox="1"/>
          <p:nvPr/>
        </p:nvSpPr>
        <p:spPr>
          <a:xfrm>
            <a:off x="1066800" y="2222112"/>
            <a:ext cx="9448800" cy="2031325"/>
          </a:xfrm>
          <a:prstGeom prst="rect">
            <a:avLst/>
          </a:prstGeom>
          <a:noFill/>
        </p:spPr>
        <p:txBody>
          <a:bodyPr wrap="square" rtlCol="0">
            <a:spAutoFit/>
          </a:bodyPr>
          <a:lstStyle/>
          <a:p>
            <a:r>
              <a:rPr lang="en-US" dirty="0"/>
              <a:t>Facade discusses encapsulating a complex subsystem within a single interface object. This reduces the learning curve necessary to successfully leverage the subsystem. It also promotes decoupling the subsystem from its potentially many clients. On the other hand, if the Facade is the only access point for the subsystem, it will limit the features and flexibility that "power users" may need.</a:t>
            </a:r>
          </a:p>
          <a:p>
            <a:r>
              <a:rPr lang="en-US" dirty="0"/>
              <a:t>The Facade object should be a fairly simple advocate or facilitator. It should not become an all-knowing oracle or "god" object</a:t>
            </a:r>
            <a:r>
              <a:rPr lang="en-US" dirty="0" smtClean="0"/>
              <a:t>.</a:t>
            </a:r>
            <a:endParaRPr lang="en-US" dirty="0"/>
          </a:p>
        </p:txBody>
      </p:sp>
    </p:spTree>
    <p:extLst>
      <p:ext uri="{BB962C8B-B14F-4D97-AF65-F5344CB8AC3E}">
        <p14:creationId xmlns:p14="http://schemas.microsoft.com/office/powerpoint/2010/main" val="2018927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a:t>
            </a:r>
            <a:endParaRPr lang="en-IN" dirty="0"/>
          </a:p>
        </p:txBody>
      </p:sp>
      <p:pic>
        <p:nvPicPr>
          <p:cNvPr id="4" name="Content Placeholder 3"/>
          <p:cNvPicPr>
            <a:picLocks noGrp="1" noChangeAspect="1"/>
          </p:cNvPicPr>
          <p:nvPr>
            <p:ph idx="1"/>
          </p:nvPr>
        </p:nvPicPr>
        <p:blipFill rotWithShape="1">
          <a:blip r:embed="rId2"/>
          <a:srcRect l="24099" t="11086" r="17061" b="13304"/>
          <a:stretch/>
        </p:blipFill>
        <p:spPr>
          <a:xfrm>
            <a:off x="6567054" y="3415146"/>
            <a:ext cx="5250873" cy="3276600"/>
          </a:xfrm>
          <a:prstGeom prst="rect">
            <a:avLst/>
          </a:prstGeom>
        </p:spPr>
      </p:pic>
      <p:sp>
        <p:nvSpPr>
          <p:cNvPr id="5" name="TextBox 4"/>
          <p:cNvSpPr txBox="1"/>
          <p:nvPr/>
        </p:nvSpPr>
        <p:spPr>
          <a:xfrm>
            <a:off x="595745" y="2299855"/>
            <a:ext cx="5375564" cy="3693319"/>
          </a:xfrm>
          <a:prstGeom prst="rect">
            <a:avLst/>
          </a:prstGeom>
          <a:noFill/>
        </p:spPr>
        <p:txBody>
          <a:bodyPr wrap="square" rtlCol="0">
            <a:spAutoFit/>
          </a:bodyPr>
          <a:lstStyle/>
          <a:p>
            <a:r>
              <a:rPr lang="en-US" dirty="0"/>
              <a:t>The </a:t>
            </a:r>
            <a:r>
              <a:rPr lang="en-US" b="1" dirty="0"/>
              <a:t>Facade</a:t>
            </a:r>
            <a:r>
              <a:rPr lang="en-US" dirty="0"/>
              <a:t> provides convenient access to a particular part of the subsystem’s functionality. It knows where to direct the client’s request and how to operate all the moving parts</a:t>
            </a:r>
            <a:r>
              <a:rPr lang="en-US" dirty="0" smtClean="0"/>
              <a:t>.</a:t>
            </a:r>
          </a:p>
          <a:p>
            <a:endParaRPr lang="en-US" dirty="0"/>
          </a:p>
          <a:p>
            <a:endParaRPr lang="en-US" dirty="0" smtClean="0"/>
          </a:p>
          <a:p>
            <a:r>
              <a:rPr lang="en-US" dirty="0"/>
              <a:t>An </a:t>
            </a:r>
            <a:r>
              <a:rPr lang="en-US" b="1" dirty="0"/>
              <a:t>Additional Facade</a:t>
            </a:r>
            <a:r>
              <a:rPr lang="en-US" dirty="0"/>
              <a:t> class can be created to prevent polluting a single facade with unrelated features that might make it yet another complex structure. Additional facades can be used by both clients and other facades.</a:t>
            </a:r>
          </a:p>
          <a:p>
            <a:endParaRPr lang="en-US" dirty="0"/>
          </a:p>
        </p:txBody>
      </p:sp>
    </p:spTree>
    <p:extLst>
      <p:ext uri="{BB962C8B-B14F-4D97-AF65-F5344CB8AC3E}">
        <p14:creationId xmlns:p14="http://schemas.microsoft.com/office/powerpoint/2010/main" val="2960686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3860078" cy="914400"/>
          </a:xfrm>
        </p:spPr>
        <p:txBody>
          <a:bodyPr/>
          <a:lstStyle/>
          <a:p>
            <a:r>
              <a:rPr lang="en-US" dirty="0"/>
              <a:t>Structure	</a:t>
            </a:r>
            <a:endParaRPr lang="en-IN" dirty="0"/>
          </a:p>
        </p:txBody>
      </p:sp>
      <p:sp>
        <p:nvSpPr>
          <p:cNvPr id="3" name="Content Placeholder 2"/>
          <p:cNvSpPr>
            <a:spLocks noGrp="1"/>
          </p:cNvSpPr>
          <p:nvPr>
            <p:ph idx="1"/>
          </p:nvPr>
        </p:nvSpPr>
        <p:spPr>
          <a:xfrm>
            <a:off x="559521" y="955964"/>
            <a:ext cx="10440987" cy="3962400"/>
          </a:xfrm>
        </p:spPr>
        <p:txBody>
          <a:bodyPr/>
          <a:lstStyle/>
          <a:p>
            <a:pPr marL="0" indent="0">
              <a:buNone/>
            </a:pPr>
            <a:r>
              <a:rPr lang="en-US" b="1" dirty="0" smtClean="0">
                <a:effectLst/>
              </a:rPr>
              <a:t>3</a:t>
            </a:r>
            <a:r>
              <a:rPr lang="en-US" dirty="0" smtClean="0">
                <a:effectLst/>
              </a:rPr>
              <a:t>.The</a:t>
            </a:r>
            <a:r>
              <a:rPr lang="en-US" dirty="0">
                <a:effectLst/>
              </a:rPr>
              <a:t> Complex Subsystem consists of dozens of various objects. To make them all do something meaningful, you have to dive deep into the subsystem’s implementation details, such as initializing objects in the correct order and supplying them with data in the proper </a:t>
            </a:r>
            <a:r>
              <a:rPr lang="en-US" dirty="0" smtClean="0">
                <a:effectLst/>
              </a:rPr>
              <a:t>format. Subsystem </a:t>
            </a:r>
            <a:r>
              <a:rPr lang="en-US" dirty="0">
                <a:effectLst/>
              </a:rPr>
              <a:t>classes aren’t aware of the facade’s existence. They operate within the system and work with each other directly</a:t>
            </a:r>
            <a:r>
              <a:rPr lang="en-US" dirty="0" smtClean="0">
                <a:effectLst/>
              </a:rPr>
              <a:t>.</a:t>
            </a:r>
          </a:p>
          <a:p>
            <a:pPr marL="0" indent="0">
              <a:buNone/>
            </a:pPr>
            <a:r>
              <a:rPr lang="en-US" b="1" dirty="0" smtClean="0">
                <a:effectLst/>
              </a:rPr>
              <a:t>4. </a:t>
            </a:r>
            <a:r>
              <a:rPr lang="en-US" dirty="0">
                <a:effectLst/>
              </a:rPr>
              <a:t>The Client uses the facade instead of calling the subsystem objects directly.</a:t>
            </a:r>
          </a:p>
          <a:p>
            <a:pPr marL="0" indent="0">
              <a:buNone/>
            </a:pPr>
            <a:endParaRPr lang="en-US" dirty="0">
              <a:effectLst/>
            </a:endParaRPr>
          </a:p>
          <a:p>
            <a:endParaRPr lang="en-IN" dirty="0"/>
          </a:p>
        </p:txBody>
      </p:sp>
      <p:pic>
        <p:nvPicPr>
          <p:cNvPr id="6" name="Picture 5"/>
          <p:cNvPicPr>
            <a:picLocks noChangeAspect="1"/>
          </p:cNvPicPr>
          <p:nvPr/>
        </p:nvPicPr>
        <p:blipFill rotWithShape="1">
          <a:blip r:embed="rId2"/>
          <a:srcRect l="24764" t="32102" r="31791" b="15247"/>
          <a:stretch/>
        </p:blipFill>
        <p:spPr>
          <a:xfrm>
            <a:off x="5001490" y="3572368"/>
            <a:ext cx="5805056" cy="3190757"/>
          </a:xfrm>
          <a:prstGeom prst="rect">
            <a:avLst/>
          </a:prstGeom>
        </p:spPr>
      </p:pic>
      <p:sp>
        <p:nvSpPr>
          <p:cNvPr id="7" name="Rectangle 6"/>
          <p:cNvSpPr/>
          <p:nvPr/>
        </p:nvSpPr>
        <p:spPr>
          <a:xfrm>
            <a:off x="5001490" y="4544291"/>
            <a:ext cx="1510147" cy="92825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10557164" y="4918364"/>
            <a:ext cx="193963" cy="2909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30956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8576" y="526474"/>
            <a:ext cx="3264332" cy="872836"/>
          </a:xfrm>
        </p:spPr>
        <p:txBody>
          <a:bodyPr>
            <a:normAutofit fontScale="90000"/>
          </a:bodyPr>
          <a:lstStyle/>
          <a:p>
            <a:r>
              <a:rPr lang="en-IN" b="1" dirty="0">
                <a:effectLst/>
              </a:rPr>
              <a:t>Applicability</a:t>
            </a:r>
            <a:br>
              <a:rPr lang="en-IN" b="1" dirty="0">
                <a:effectLst/>
              </a:rPr>
            </a:br>
            <a:endParaRPr lang="en-IN" dirty="0"/>
          </a:p>
        </p:txBody>
      </p:sp>
      <p:sp>
        <p:nvSpPr>
          <p:cNvPr id="3" name="Content Placeholder 2"/>
          <p:cNvSpPr>
            <a:spLocks noGrp="1"/>
          </p:cNvSpPr>
          <p:nvPr>
            <p:ph idx="1"/>
          </p:nvPr>
        </p:nvSpPr>
        <p:spPr>
          <a:xfrm>
            <a:off x="1058286" y="1898073"/>
            <a:ext cx="9905998" cy="4558145"/>
          </a:xfrm>
        </p:spPr>
        <p:txBody>
          <a:bodyPr>
            <a:normAutofit/>
          </a:bodyPr>
          <a:lstStyle/>
          <a:p>
            <a:r>
              <a:rPr lang="en-US" b="1" dirty="0">
                <a:effectLst/>
              </a:rPr>
              <a:t>Use the Facade pattern when you need to have a limited but straightforward interface to a complex subsystem</a:t>
            </a:r>
            <a:r>
              <a:rPr lang="en-US" b="1" dirty="0" smtClean="0">
                <a:effectLst/>
              </a:rPr>
              <a:t>.</a:t>
            </a:r>
          </a:p>
          <a:p>
            <a:pPr marL="0" indent="0">
              <a:buNone/>
            </a:pPr>
            <a:r>
              <a:rPr lang="en-US" dirty="0">
                <a:effectLst/>
              </a:rPr>
              <a:t>	</a:t>
            </a:r>
            <a:r>
              <a:rPr lang="en-US" dirty="0" smtClean="0">
                <a:effectLst/>
              </a:rPr>
              <a:t>Often</a:t>
            </a:r>
            <a:r>
              <a:rPr lang="en-US" dirty="0">
                <a:effectLst/>
              </a:rPr>
              <a:t>, subsystems get more complex over time. Even applying design patterns </a:t>
            </a:r>
            <a:r>
              <a:rPr lang="en-US" dirty="0" smtClean="0">
                <a:effectLst/>
              </a:rPr>
              <a:t>	typically </a:t>
            </a:r>
            <a:r>
              <a:rPr lang="en-US" dirty="0">
                <a:effectLst/>
              </a:rPr>
              <a:t>leads to creating more classes. A subsystem may become more flexible </a:t>
            </a:r>
            <a:r>
              <a:rPr lang="en-US" dirty="0" smtClean="0">
                <a:effectLst/>
              </a:rPr>
              <a:t>	and </a:t>
            </a:r>
            <a:r>
              <a:rPr lang="en-US" dirty="0">
                <a:effectLst/>
              </a:rPr>
              <a:t>easier to reuse in various contexts, but the amount of configuration and </a:t>
            </a:r>
            <a:r>
              <a:rPr lang="en-US" dirty="0" smtClean="0">
                <a:effectLst/>
              </a:rPr>
              <a:t>	boilerplate </a:t>
            </a:r>
            <a:r>
              <a:rPr lang="en-US" dirty="0">
                <a:effectLst/>
              </a:rPr>
              <a:t>code it demands from a client grows ever larger. The Facade </a:t>
            </a:r>
            <a:r>
              <a:rPr lang="en-US" dirty="0" smtClean="0">
                <a:effectLst/>
              </a:rPr>
              <a:t>	attempts </a:t>
            </a:r>
            <a:r>
              <a:rPr lang="en-US" dirty="0">
                <a:effectLst/>
              </a:rPr>
              <a:t>to fix this problem by providing a shortcut to the most-used features of </a:t>
            </a:r>
            <a:r>
              <a:rPr lang="en-US" dirty="0" smtClean="0">
                <a:effectLst/>
              </a:rPr>
              <a:t>	the </a:t>
            </a:r>
            <a:r>
              <a:rPr lang="en-US" dirty="0">
                <a:effectLst/>
              </a:rPr>
              <a:t>subsystem which fit most client requirements.</a:t>
            </a:r>
            <a:endParaRPr lang="en-US" b="1" dirty="0">
              <a:effectLst/>
            </a:endParaRPr>
          </a:p>
          <a:p>
            <a:r>
              <a:rPr lang="en-US" b="1" dirty="0">
                <a:effectLst/>
              </a:rPr>
              <a:t> Use the Facade when you want to structure a subsystem into layers</a:t>
            </a:r>
            <a:r>
              <a:rPr lang="en-US" b="1" dirty="0" smtClean="0">
                <a:effectLst/>
              </a:rPr>
              <a:t>.</a:t>
            </a:r>
          </a:p>
          <a:p>
            <a:pPr marL="457200" lvl="1" indent="0">
              <a:buNone/>
            </a:pPr>
            <a:r>
              <a:rPr lang="en-US" dirty="0">
                <a:effectLst/>
              </a:rPr>
              <a:t>Create facades to define entry points to each level of a subsystem. You can reduce coupling between multiple subsystems by requiring them to communicate only through facades</a:t>
            </a:r>
            <a:r>
              <a:rPr lang="en-US" dirty="0" smtClean="0">
                <a:effectLst/>
              </a:rPr>
              <a:t>.</a:t>
            </a:r>
            <a:endParaRPr lang="en-US" b="1" dirty="0" smtClean="0">
              <a:effectLst/>
            </a:endParaRPr>
          </a:p>
          <a:p>
            <a:endParaRPr lang="en-US" b="1" dirty="0">
              <a:effectLst/>
            </a:endParaRPr>
          </a:p>
          <a:p>
            <a:endParaRPr lang="en-US" b="1" dirty="0" smtClean="0">
              <a:effectLst/>
            </a:endParaRPr>
          </a:p>
          <a:p>
            <a:endParaRPr lang="en-IN" dirty="0"/>
          </a:p>
        </p:txBody>
      </p:sp>
    </p:spTree>
    <p:extLst>
      <p:ext uri="{BB962C8B-B14F-4D97-AF65-F5344CB8AC3E}">
        <p14:creationId xmlns:p14="http://schemas.microsoft.com/office/powerpoint/2010/main" val="7791349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274" y="-38099"/>
            <a:ext cx="9905998" cy="1905000"/>
          </a:xfrm>
        </p:spPr>
        <p:txBody>
          <a:bodyPr/>
          <a:lstStyle/>
          <a:p>
            <a:r>
              <a:rPr lang="en-US" dirty="0" smtClean="0"/>
              <a:t>Example	</a:t>
            </a:r>
            <a:endParaRPr lang="en-IN" dirty="0"/>
          </a:p>
        </p:txBody>
      </p:sp>
      <p:sp>
        <p:nvSpPr>
          <p:cNvPr id="3" name="Content Placeholder 2"/>
          <p:cNvSpPr>
            <a:spLocks noGrp="1"/>
          </p:cNvSpPr>
          <p:nvPr>
            <p:ph idx="1"/>
          </p:nvPr>
        </p:nvSpPr>
        <p:spPr>
          <a:xfrm>
            <a:off x="484909" y="1356015"/>
            <a:ext cx="9490364" cy="3061854"/>
          </a:xfrm>
        </p:spPr>
        <p:txBody>
          <a:bodyPr>
            <a:normAutofit/>
          </a:bodyPr>
          <a:lstStyle/>
          <a:p>
            <a:r>
              <a:rPr lang="en-US" dirty="0">
                <a:effectLst/>
              </a:rPr>
              <a:t>The Facade defines a unified, higher level interface to a subsystem that makes it easier to use. Consumers encounter a Facade when ordering from a catalog. The consumer calls one number and speaks with a customer service representative. The customer service representative acts as a Facade, providing an interface to the order fulfillment department, the billing department, and the shipping department.</a:t>
            </a:r>
          </a:p>
          <a:p>
            <a:pPr marL="0" indent="0">
              <a:buNone/>
            </a:pPr>
            <a:r>
              <a:rPr lang="en-US" dirty="0"/>
              <a:t/>
            </a:r>
            <a:br>
              <a:rPr lang="en-US" dirty="0"/>
            </a:br>
            <a:endParaRPr lang="en-IN" dirty="0"/>
          </a:p>
        </p:txBody>
      </p:sp>
      <p:pic>
        <p:nvPicPr>
          <p:cNvPr id="4" name="Picture 3"/>
          <p:cNvPicPr>
            <a:picLocks noChangeAspect="1"/>
          </p:cNvPicPr>
          <p:nvPr/>
        </p:nvPicPr>
        <p:blipFill rotWithShape="1">
          <a:blip r:embed="rId2"/>
          <a:srcRect l="25296" t="37784" r="32750" b="21875"/>
          <a:stretch/>
        </p:blipFill>
        <p:spPr>
          <a:xfrm>
            <a:off x="5574865" y="3491345"/>
            <a:ext cx="5458691" cy="2951018"/>
          </a:xfrm>
          <a:prstGeom prst="rect">
            <a:avLst/>
          </a:prstGeom>
        </p:spPr>
      </p:pic>
    </p:spTree>
    <p:extLst>
      <p:ext uri="{BB962C8B-B14F-4D97-AF65-F5344CB8AC3E}">
        <p14:creationId xmlns:p14="http://schemas.microsoft.com/office/powerpoint/2010/main" val="1017784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989626">
            <a:off x="1085995" y="2549237"/>
            <a:ext cx="9905998" cy="1905000"/>
          </a:xfrm>
        </p:spPr>
        <p:txBody>
          <a:bodyPr>
            <a:normAutofit/>
          </a:bodyPr>
          <a:lstStyle/>
          <a:p>
            <a:r>
              <a:rPr lang="en-US" sz="9600" b="1" dirty="0" smtClean="0"/>
              <a:t>Thankyou!</a:t>
            </a:r>
            <a:endParaRPr lang="en-IN" sz="9600" b="1" dirty="0"/>
          </a:p>
        </p:txBody>
      </p:sp>
    </p:spTree>
    <p:extLst>
      <p:ext uri="{BB962C8B-B14F-4D97-AF65-F5344CB8AC3E}">
        <p14:creationId xmlns:p14="http://schemas.microsoft.com/office/powerpoint/2010/main" val="2970034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218" y="290945"/>
            <a:ext cx="11734800" cy="3172691"/>
          </a:xfrm>
        </p:spPr>
        <p:txBody>
          <a:bodyPr>
            <a:normAutofit lnSpcReduction="10000"/>
          </a:bodyPr>
          <a:lstStyle/>
          <a:p>
            <a:pPr marL="0" indent="0">
              <a:buNone/>
            </a:pPr>
            <a:r>
              <a:rPr lang="en-US" b="1" dirty="0" smtClean="0"/>
              <a:t>Mayur Sunil Honmane </a:t>
            </a:r>
          </a:p>
          <a:p>
            <a:pPr marL="0" indent="0">
              <a:buNone/>
            </a:pPr>
            <a:r>
              <a:rPr lang="en-US" b="1" dirty="0" smtClean="0"/>
              <a:t>UCID-2020510029</a:t>
            </a:r>
          </a:p>
          <a:p>
            <a:pPr marL="0" indent="0">
              <a:buNone/>
            </a:pPr>
            <a:r>
              <a:rPr lang="en-US" dirty="0"/>
              <a:t>I would follow the Client server architecture. It will allow me to have a systematic flow , as my Website has client and web server interaction this will be the best architecture to implement. When client(student/company) submits the details the details are send to the server. Admin and super-admin get this details they process the details and assign the project to student. The assigned projects are available for clients(student/company). Client server architecture where the server contains the documents files and the related to the project and you can request any files and even upload the documents, all you need is a browser.</a:t>
            </a:r>
            <a:endParaRPr lang="en-US" b="1" dirty="0" smtClean="0"/>
          </a:p>
          <a:p>
            <a:pPr marL="0" indent="0">
              <a:buNone/>
            </a:pPr>
            <a:endParaRPr lang="en-IN" b="1" dirty="0"/>
          </a:p>
        </p:txBody>
      </p:sp>
      <p:pic>
        <p:nvPicPr>
          <p:cNvPr id="6" name="Picture 5"/>
          <p:cNvPicPr>
            <a:picLocks noChangeAspect="1"/>
          </p:cNvPicPr>
          <p:nvPr/>
        </p:nvPicPr>
        <p:blipFill rotWithShape="1">
          <a:blip r:embed="rId2"/>
          <a:srcRect l="26468" t="35889" r="30616" b="21428"/>
          <a:stretch/>
        </p:blipFill>
        <p:spPr>
          <a:xfrm>
            <a:off x="2743201" y="3117273"/>
            <a:ext cx="6700838" cy="3183515"/>
          </a:xfrm>
          <a:prstGeom prst="rect">
            <a:avLst/>
          </a:prstGeom>
        </p:spPr>
      </p:pic>
    </p:spTree>
    <p:extLst>
      <p:ext uri="{BB962C8B-B14F-4D97-AF65-F5344CB8AC3E}">
        <p14:creationId xmlns:p14="http://schemas.microsoft.com/office/powerpoint/2010/main" val="2195200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3" y="193965"/>
            <a:ext cx="6464732" cy="5320144"/>
          </a:xfrm>
        </p:spPr>
        <p:txBody>
          <a:bodyPr>
            <a:normAutofit/>
          </a:bodyPr>
          <a:lstStyle/>
          <a:p>
            <a:pPr marL="0" indent="0">
              <a:buNone/>
            </a:pPr>
            <a:r>
              <a:rPr lang="en-US" dirty="0" err="1">
                <a:effectLst/>
              </a:rPr>
              <a:t>Bhumesh</a:t>
            </a:r>
            <a:r>
              <a:rPr lang="en-US" dirty="0">
                <a:effectLst/>
              </a:rPr>
              <a:t> </a:t>
            </a:r>
            <a:r>
              <a:rPr lang="en-US" dirty="0" err="1">
                <a:effectLst/>
              </a:rPr>
              <a:t>Bodalia</a:t>
            </a:r>
            <a:r>
              <a:rPr lang="en-US" dirty="0">
                <a:effectLst/>
              </a:rPr>
              <a:t>  </a:t>
            </a:r>
            <a:r>
              <a:rPr lang="en-US" dirty="0" smtClean="0">
                <a:effectLst/>
              </a:rPr>
              <a:t>                                                       </a:t>
            </a:r>
            <a:r>
              <a:rPr lang="en-US" dirty="0">
                <a:effectLst/>
              </a:rPr>
              <a:t>2020510009</a:t>
            </a:r>
            <a:endParaRPr lang="en-IN" dirty="0">
              <a:effectLst/>
            </a:endParaRPr>
          </a:p>
          <a:p>
            <a:pPr marL="0" indent="0">
              <a:buNone/>
            </a:pPr>
            <a:r>
              <a:rPr lang="en-US" b="1" u="sng" dirty="0">
                <a:effectLst/>
              </a:rPr>
              <a:t>Client Server Architecture diagram</a:t>
            </a:r>
            <a:endParaRPr lang="en-IN" dirty="0">
              <a:effectLst/>
            </a:endParaRPr>
          </a:p>
          <a:p>
            <a:pPr marL="0" indent="0">
              <a:buNone/>
            </a:pPr>
            <a:r>
              <a:rPr lang="en-US" b="1" dirty="0">
                <a:effectLst/>
              </a:rPr>
              <a:t> </a:t>
            </a:r>
            <a:endParaRPr lang="en-IN" dirty="0">
              <a:effectLst/>
            </a:endParaRPr>
          </a:p>
          <a:p>
            <a:pPr marL="0" indent="0">
              <a:buNone/>
            </a:pPr>
            <a:r>
              <a:rPr lang="en-IN" dirty="0">
                <a:effectLst/>
              </a:rPr>
              <a:t>I would follow the Client server architecture. It will allow me to have a systematic flow , as my Website has client and web server  interaction this will be the best architecture to implement. When client submits the details the details are send to the server. Students, Admin and judge get the data they process the data and according to the evaluation parameters the judge give the Marks and the marks are then stored in the database with the help of App server then the results are been generated and the details are available for clients.</a:t>
            </a:r>
          </a:p>
          <a:p>
            <a:endParaRPr lang="en-IN" dirty="0"/>
          </a:p>
        </p:txBody>
      </p:sp>
      <p:pic>
        <p:nvPicPr>
          <p:cNvPr id="4" name="Picture 3"/>
          <p:cNvPicPr/>
          <p:nvPr/>
        </p:nvPicPr>
        <p:blipFill>
          <a:blip r:embed="rId2"/>
          <a:stretch>
            <a:fillRect/>
          </a:stretch>
        </p:blipFill>
        <p:spPr>
          <a:xfrm>
            <a:off x="7892833" y="651164"/>
            <a:ext cx="3772693" cy="4862945"/>
          </a:xfrm>
          <a:prstGeom prst="rect">
            <a:avLst/>
          </a:prstGeom>
        </p:spPr>
      </p:pic>
    </p:spTree>
    <p:extLst>
      <p:ext uri="{BB962C8B-B14F-4D97-AF65-F5344CB8AC3E}">
        <p14:creationId xmlns:p14="http://schemas.microsoft.com/office/powerpoint/2010/main" val="4170147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119</TotalTime>
  <Words>545</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Mesh</vt:lpstr>
      <vt:lpstr>Facade Design Pattern </vt:lpstr>
      <vt:lpstr>PowerPoint Presentation</vt:lpstr>
      <vt:lpstr>Structure  </vt:lpstr>
      <vt:lpstr>Structure </vt:lpstr>
      <vt:lpstr>Applicability </vt:lpstr>
      <vt:lpstr>Example </vt:lpstr>
      <vt:lpstr>Thankyou!</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9</cp:revision>
  <dcterms:created xsi:type="dcterms:W3CDTF">2021-07-26T12:13:52Z</dcterms:created>
  <dcterms:modified xsi:type="dcterms:W3CDTF">2021-08-10T16:34:34Z</dcterms:modified>
</cp:coreProperties>
</file>