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8"/>
  </p:notesMasterIdLst>
  <p:sldIdLst>
    <p:sldId id="256" r:id="rId2"/>
    <p:sldId id="257" r:id="rId3"/>
    <p:sldId id="258" r:id="rId4"/>
    <p:sldId id="259" r:id="rId5"/>
    <p:sldId id="260" r:id="rId6"/>
    <p:sldId id="263" r:id="rId7"/>
    <p:sldId id="298" r:id="rId8"/>
    <p:sldId id="281" r:id="rId9"/>
    <p:sldId id="282" r:id="rId10"/>
    <p:sldId id="297" r:id="rId11"/>
    <p:sldId id="280" r:id="rId12"/>
    <p:sldId id="283" r:id="rId13"/>
    <p:sldId id="299" r:id="rId14"/>
    <p:sldId id="284" r:id="rId15"/>
    <p:sldId id="285" r:id="rId16"/>
    <p:sldId id="288" r:id="rId17"/>
    <p:sldId id="289" r:id="rId18"/>
    <p:sldId id="290" r:id="rId19"/>
    <p:sldId id="291" r:id="rId20"/>
    <p:sldId id="292" r:id="rId21"/>
    <p:sldId id="293" r:id="rId22"/>
    <p:sldId id="294" r:id="rId23"/>
    <p:sldId id="295" r:id="rId24"/>
    <p:sldId id="296" r:id="rId25"/>
    <p:sldId id="264" r:id="rId26"/>
    <p:sldId id="278" r:id="rId27"/>
  </p:sldIdLst>
  <p:sldSz cx="9144000" cy="5143500" type="screen16x9"/>
  <p:notesSz cx="6858000" cy="9144000"/>
  <p:embeddedFontLst>
    <p:embeddedFont>
      <p:font typeface="NSimSun" pitchFamily="49" charset="-122"/>
      <p:regular r:id="rId29"/>
    </p:embeddedFont>
    <p:embeddedFont>
      <p:font typeface="Nixie One" charset="0"/>
      <p:regular r:id="rId30"/>
    </p:embeddedFont>
    <p:embeddedFont>
      <p:font typeface="Titillium Web" charset="0"/>
      <p:regular r:id="rId31"/>
      <p:bold r:id="rId32"/>
      <p:italic r:id="rId33"/>
      <p:boldItalic r:id="rId34"/>
    </p:embeddedFont>
    <p:embeddedFont>
      <p:font typeface="Titillium Web Light"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53397F6-E528-4765-A35E-CAC842A671D5}">
  <a:tblStyle styleId="{653397F6-E528-4765-A35E-CAC842A671D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25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9090713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 name="Google Shape;35;p7"/>
          <p:cNvSpPr txBox="1">
            <a:spLocks noGrp="1"/>
          </p:cNvSpPr>
          <p:nvPr>
            <p:ph type="body" idx="1"/>
          </p:nvPr>
        </p:nvSpPr>
        <p:spPr>
          <a:xfrm>
            <a:off x="457200"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body" idx="2"/>
          </p:nvPr>
        </p:nvSpPr>
        <p:spPr>
          <a:xfrm>
            <a:off x="2544155"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3"/>
          </p:nvPr>
        </p:nvSpPr>
        <p:spPr>
          <a:xfrm>
            <a:off x="4631111"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5181600" y="416592"/>
            <a:ext cx="4360768"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CAPSTONE</a:t>
            </a:r>
            <a:br>
              <a:rPr lang="en-US" dirty="0" smtClean="0"/>
            </a:br>
            <a:r>
              <a:rPr lang="en-US" sz="2800" dirty="0" smtClean="0"/>
              <a:t>PROJECT REVIEW</a:t>
            </a:r>
            <a:r>
              <a:rPr lang="en-US" sz="2800" dirty="0"/>
              <a:t/>
            </a:r>
            <a:br>
              <a:rPr lang="en-US" sz="2800" dirty="0"/>
            </a:br>
            <a:r>
              <a:rPr lang="en-US" sz="2800" dirty="0" smtClean="0"/>
              <a:t>TEAM – 5</a:t>
            </a:r>
            <a:br>
              <a:rPr lang="en-US" sz="2800" dirty="0" smtClean="0"/>
            </a:br>
            <a:r>
              <a:rPr lang="en-US" sz="2800" dirty="0"/>
              <a:t/>
            </a:r>
            <a:br>
              <a:rPr lang="en-US" sz="2800" dirty="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3200" dirty="0" smtClean="0"/>
              <a:t>ARTIFICIAL INTELLIGENCE ( AI )</a:t>
            </a:r>
            <a:endParaRPr sz="3200" dirty="0"/>
          </a:p>
        </p:txBody>
      </p:sp>
      <p:grpSp>
        <p:nvGrpSpPr>
          <p:cNvPr id="3" name="Group 2">
            <a:extLst>
              <a:ext uri="{FF2B5EF4-FFF2-40B4-BE49-F238E27FC236}">
                <a16:creationId xmlns="" xmlns:a16="http://schemas.microsoft.com/office/drawing/2014/main" id="{1527CFAF-7CCE-44BB-AF72-C1F244779008}"/>
              </a:ext>
            </a:extLst>
          </p:cNvPr>
          <p:cNvGrpSpPr/>
          <p:nvPr/>
        </p:nvGrpSpPr>
        <p:grpSpPr>
          <a:xfrm>
            <a:off x="-27683" y="831192"/>
            <a:ext cx="5265403" cy="3874157"/>
            <a:chOff x="2491486" y="2166705"/>
            <a:chExt cx="4786450" cy="3429727"/>
          </a:xfrm>
          <a:solidFill>
            <a:schemeClr val="bg1"/>
          </a:solidFill>
        </p:grpSpPr>
        <p:grpSp>
          <p:nvGrpSpPr>
            <p:cNvPr id="4" name="Graphic 166">
              <a:extLst>
                <a:ext uri="{FF2B5EF4-FFF2-40B4-BE49-F238E27FC236}">
                  <a16:creationId xmlns=""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07" name="Freeform: Shape 217">
                <a:extLst>
                  <a:ext uri="{FF2B5EF4-FFF2-40B4-BE49-F238E27FC236}">
                    <a16:creationId xmlns=""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08" name="Freeform: Shape 218">
                <a:extLst>
                  <a:ext uri="{FF2B5EF4-FFF2-40B4-BE49-F238E27FC236}">
                    <a16:creationId xmlns=""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9" name="Freeform: Shape 219">
                <a:extLst>
                  <a:ext uri="{FF2B5EF4-FFF2-40B4-BE49-F238E27FC236}">
                    <a16:creationId xmlns=""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20">
                <a:extLst>
                  <a:ext uri="{FF2B5EF4-FFF2-40B4-BE49-F238E27FC236}">
                    <a16:creationId xmlns=""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11" name="Freeform: Shape 221">
                <a:extLst>
                  <a:ext uri="{FF2B5EF4-FFF2-40B4-BE49-F238E27FC236}">
                    <a16:creationId xmlns=""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12" name="Freeform: Shape 222">
                <a:extLst>
                  <a:ext uri="{FF2B5EF4-FFF2-40B4-BE49-F238E27FC236}">
                    <a16:creationId xmlns=""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3" name="Freeform: Shape 223">
                <a:extLst>
                  <a:ext uri="{FF2B5EF4-FFF2-40B4-BE49-F238E27FC236}">
                    <a16:creationId xmlns=""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14" name="Freeform: Shape 224">
                <a:extLst>
                  <a:ext uri="{FF2B5EF4-FFF2-40B4-BE49-F238E27FC236}">
                    <a16:creationId xmlns=""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15" name="Freeform: Shape 225">
                <a:extLst>
                  <a:ext uri="{FF2B5EF4-FFF2-40B4-BE49-F238E27FC236}">
                    <a16:creationId xmlns=""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16" name="Freeform: Shape 226">
                <a:extLst>
                  <a:ext uri="{FF2B5EF4-FFF2-40B4-BE49-F238E27FC236}">
                    <a16:creationId xmlns=""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17" name="Freeform: Shape 227">
                <a:extLst>
                  <a:ext uri="{FF2B5EF4-FFF2-40B4-BE49-F238E27FC236}">
                    <a16:creationId xmlns=""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18" name="Freeform: Shape 228">
                <a:extLst>
                  <a:ext uri="{FF2B5EF4-FFF2-40B4-BE49-F238E27FC236}">
                    <a16:creationId xmlns=""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9" name="Freeform: Shape 229">
                <a:extLst>
                  <a:ext uri="{FF2B5EF4-FFF2-40B4-BE49-F238E27FC236}">
                    <a16:creationId xmlns=""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0" name="Freeform: Shape 230">
                <a:extLst>
                  <a:ext uri="{FF2B5EF4-FFF2-40B4-BE49-F238E27FC236}">
                    <a16:creationId xmlns=""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21" name="Freeform: Shape 231">
                <a:extLst>
                  <a:ext uri="{FF2B5EF4-FFF2-40B4-BE49-F238E27FC236}">
                    <a16:creationId xmlns=""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22" name="Freeform: Shape 232">
                <a:extLst>
                  <a:ext uri="{FF2B5EF4-FFF2-40B4-BE49-F238E27FC236}">
                    <a16:creationId xmlns=""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3" name="Freeform: Shape 233">
                <a:extLst>
                  <a:ext uri="{FF2B5EF4-FFF2-40B4-BE49-F238E27FC236}">
                    <a16:creationId xmlns=""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24" name="Freeform: Shape 234">
                <a:extLst>
                  <a:ext uri="{FF2B5EF4-FFF2-40B4-BE49-F238E27FC236}">
                    <a16:creationId xmlns=""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25" name="Freeform: Shape 235">
                <a:extLst>
                  <a:ext uri="{FF2B5EF4-FFF2-40B4-BE49-F238E27FC236}">
                    <a16:creationId xmlns=""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26" name="Freeform: Shape 236">
                <a:extLst>
                  <a:ext uri="{FF2B5EF4-FFF2-40B4-BE49-F238E27FC236}">
                    <a16:creationId xmlns=""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5" name="Graphic 16">
              <a:extLst>
                <a:ext uri="{FF2B5EF4-FFF2-40B4-BE49-F238E27FC236}">
                  <a16:creationId xmlns="" xmlns:a16="http://schemas.microsoft.com/office/drawing/2014/main" id="{30F04740-12EB-497B-8B91-51D4B31E7DF2}"/>
                </a:ext>
              </a:extLst>
            </p:cNvPr>
            <p:cNvPicPr>
              <a:picLocks noChangeAspect="1"/>
            </p:cNvPicPr>
            <p:nvPr/>
          </p:nvPicPr>
          <p:blipFill>
            <a:blip r:embed="rId3">
              <a:extLst>
                <a:ext uri="{96DAC541-7B7A-43D3-8B79-37D633B846F1}">
                  <asvg:svgBlip xmlns="" xmlns:asvg="http://schemas.microsoft.com/office/drawing/2016/SVG/main" r:embed="rId6"/>
                </a:ext>
              </a:extLst>
            </a:blip>
            <a:stretch>
              <a:fillRect/>
            </a:stretch>
          </p:blipFill>
          <p:spPr>
            <a:xfrm>
              <a:off x="2491486" y="3466203"/>
              <a:ext cx="3600450" cy="771525"/>
            </a:xfrm>
            <a:prstGeom prst="rect">
              <a:avLst/>
            </a:prstGeom>
          </p:spPr>
        </p:pic>
        <p:pic>
          <p:nvPicPr>
            <p:cNvPr id="6" name="Graphic 17">
              <a:extLst>
                <a:ext uri="{FF2B5EF4-FFF2-40B4-BE49-F238E27FC236}">
                  <a16:creationId xmlns="" xmlns:a16="http://schemas.microsoft.com/office/drawing/2014/main" id="{8ECA97C9-D664-4952-9EC2-18F60B03BD6F}"/>
                </a:ext>
              </a:extLst>
            </p:cNvPr>
            <p:cNvPicPr>
              <a:picLocks noChangeAspect="1"/>
            </p:cNvPicPr>
            <p:nvPr/>
          </p:nvPicPr>
          <p:blipFill>
            <a:blip r:embed="rId3">
              <a:extLst>
                <a:ext uri="{96DAC541-7B7A-43D3-8B79-37D633B846F1}">
                  <asvg:svgBlip xmlns="" xmlns:asvg="http://schemas.microsoft.com/office/drawing/2016/SVG/main" r:embed="rId6"/>
                </a:ext>
              </a:extLst>
            </a:blip>
            <a:stretch>
              <a:fillRect/>
            </a:stretch>
          </p:blipFill>
          <p:spPr>
            <a:xfrm>
              <a:off x="3593436" y="3868249"/>
              <a:ext cx="3600450" cy="771525"/>
            </a:xfrm>
            <a:prstGeom prst="rect">
              <a:avLst/>
            </a:prstGeom>
          </p:spPr>
        </p:pic>
        <p:pic>
          <p:nvPicPr>
            <p:cNvPr id="7" name="Graphic 18">
              <a:extLst>
                <a:ext uri="{FF2B5EF4-FFF2-40B4-BE49-F238E27FC236}">
                  <a16:creationId xmlns="" xmlns:a16="http://schemas.microsoft.com/office/drawing/2014/main" id="{15AE8B53-1976-4CC1-8501-44A62C40EBA2}"/>
                </a:ext>
              </a:extLst>
            </p:cNvPr>
            <p:cNvPicPr>
              <a:picLocks noChangeAspect="1"/>
            </p:cNvPicPr>
            <p:nvPr/>
          </p:nvPicPr>
          <p:blipFill>
            <a:blip r:embed="rId3">
              <a:extLst>
                <a:ext uri="{96DAC541-7B7A-43D3-8B79-37D633B846F1}">
                  <asvg:svgBlip xmlns="" xmlns:asvg="http://schemas.microsoft.com/office/drawing/2016/SVG/main" r:embed="rId6"/>
                </a:ext>
              </a:extLst>
            </a:blip>
            <a:stretch>
              <a:fillRect/>
            </a:stretch>
          </p:blipFill>
          <p:spPr>
            <a:xfrm>
              <a:off x="3276578" y="4508639"/>
              <a:ext cx="3600450" cy="771525"/>
            </a:xfrm>
            <a:prstGeom prst="rect">
              <a:avLst/>
            </a:prstGeom>
          </p:spPr>
        </p:pic>
        <p:grpSp>
          <p:nvGrpSpPr>
            <p:cNvPr id="8" name="Graphic 166">
              <a:extLst>
                <a:ext uri="{FF2B5EF4-FFF2-40B4-BE49-F238E27FC236}">
                  <a16:creationId xmlns=""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87" name="Freeform: Shape 197">
                <a:extLst>
                  <a:ext uri="{FF2B5EF4-FFF2-40B4-BE49-F238E27FC236}">
                    <a16:creationId xmlns=""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88" name="Freeform: Shape 198">
                <a:extLst>
                  <a:ext uri="{FF2B5EF4-FFF2-40B4-BE49-F238E27FC236}">
                    <a16:creationId xmlns=""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9" name="Freeform: Shape 199">
                <a:extLst>
                  <a:ext uri="{FF2B5EF4-FFF2-40B4-BE49-F238E27FC236}">
                    <a16:creationId xmlns=""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200">
                <a:extLst>
                  <a:ext uri="{FF2B5EF4-FFF2-40B4-BE49-F238E27FC236}">
                    <a16:creationId xmlns=""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91" name="Freeform: Shape 201">
                <a:extLst>
                  <a:ext uri="{FF2B5EF4-FFF2-40B4-BE49-F238E27FC236}">
                    <a16:creationId xmlns=""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2" name="Freeform: Shape 202">
                <a:extLst>
                  <a:ext uri="{FF2B5EF4-FFF2-40B4-BE49-F238E27FC236}">
                    <a16:creationId xmlns=""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3" name="Freeform: Shape 203">
                <a:extLst>
                  <a:ext uri="{FF2B5EF4-FFF2-40B4-BE49-F238E27FC236}">
                    <a16:creationId xmlns=""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94" name="Freeform: Shape 204">
                <a:extLst>
                  <a:ext uri="{FF2B5EF4-FFF2-40B4-BE49-F238E27FC236}">
                    <a16:creationId xmlns=""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95" name="Freeform: Shape 205">
                <a:extLst>
                  <a:ext uri="{FF2B5EF4-FFF2-40B4-BE49-F238E27FC236}">
                    <a16:creationId xmlns=""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96" name="Freeform: Shape 206">
                <a:extLst>
                  <a:ext uri="{FF2B5EF4-FFF2-40B4-BE49-F238E27FC236}">
                    <a16:creationId xmlns=""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97" name="Freeform: Shape 207">
                <a:extLst>
                  <a:ext uri="{FF2B5EF4-FFF2-40B4-BE49-F238E27FC236}">
                    <a16:creationId xmlns=""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98" name="Freeform: Shape 208">
                <a:extLst>
                  <a:ext uri="{FF2B5EF4-FFF2-40B4-BE49-F238E27FC236}">
                    <a16:creationId xmlns=""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9" name="Freeform: Shape 209">
                <a:extLst>
                  <a:ext uri="{FF2B5EF4-FFF2-40B4-BE49-F238E27FC236}">
                    <a16:creationId xmlns=""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00" name="Freeform: Shape 210">
                <a:extLst>
                  <a:ext uri="{FF2B5EF4-FFF2-40B4-BE49-F238E27FC236}">
                    <a16:creationId xmlns=""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01" name="Freeform: Shape 211">
                <a:extLst>
                  <a:ext uri="{FF2B5EF4-FFF2-40B4-BE49-F238E27FC236}">
                    <a16:creationId xmlns=""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02" name="Freeform: Shape 212">
                <a:extLst>
                  <a:ext uri="{FF2B5EF4-FFF2-40B4-BE49-F238E27FC236}">
                    <a16:creationId xmlns=""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3" name="Freeform: Shape 213">
                <a:extLst>
                  <a:ext uri="{FF2B5EF4-FFF2-40B4-BE49-F238E27FC236}">
                    <a16:creationId xmlns=""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04" name="Freeform: Shape 214">
                <a:extLst>
                  <a:ext uri="{FF2B5EF4-FFF2-40B4-BE49-F238E27FC236}">
                    <a16:creationId xmlns=""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05" name="Freeform: Shape 215">
                <a:extLst>
                  <a:ext uri="{FF2B5EF4-FFF2-40B4-BE49-F238E27FC236}">
                    <a16:creationId xmlns=""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06" name="Freeform: Shape 216">
                <a:extLst>
                  <a:ext uri="{FF2B5EF4-FFF2-40B4-BE49-F238E27FC236}">
                    <a16:creationId xmlns=""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9" name="Graphic 166">
              <a:extLst>
                <a:ext uri="{FF2B5EF4-FFF2-40B4-BE49-F238E27FC236}">
                  <a16:creationId xmlns=""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67" name="Freeform: Shape 177">
                <a:extLst>
                  <a:ext uri="{FF2B5EF4-FFF2-40B4-BE49-F238E27FC236}">
                    <a16:creationId xmlns=""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68" name="Freeform: Shape 178">
                <a:extLst>
                  <a:ext uri="{FF2B5EF4-FFF2-40B4-BE49-F238E27FC236}">
                    <a16:creationId xmlns=""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69" name="Freeform: Shape 179">
                <a:extLst>
                  <a:ext uri="{FF2B5EF4-FFF2-40B4-BE49-F238E27FC236}">
                    <a16:creationId xmlns=""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70" name="Freeform: Shape 180">
                <a:extLst>
                  <a:ext uri="{FF2B5EF4-FFF2-40B4-BE49-F238E27FC236}">
                    <a16:creationId xmlns=""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71" name="Freeform: Shape 181">
                <a:extLst>
                  <a:ext uri="{FF2B5EF4-FFF2-40B4-BE49-F238E27FC236}">
                    <a16:creationId xmlns=""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72" name="Freeform: Shape 182">
                <a:extLst>
                  <a:ext uri="{FF2B5EF4-FFF2-40B4-BE49-F238E27FC236}">
                    <a16:creationId xmlns=""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73" name="Freeform: Shape 183">
                <a:extLst>
                  <a:ext uri="{FF2B5EF4-FFF2-40B4-BE49-F238E27FC236}">
                    <a16:creationId xmlns=""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74" name="Freeform: Shape 184">
                <a:extLst>
                  <a:ext uri="{FF2B5EF4-FFF2-40B4-BE49-F238E27FC236}">
                    <a16:creationId xmlns=""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75" name="Freeform: Shape 185">
                <a:extLst>
                  <a:ext uri="{FF2B5EF4-FFF2-40B4-BE49-F238E27FC236}">
                    <a16:creationId xmlns=""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76" name="Freeform: Shape 186">
                <a:extLst>
                  <a:ext uri="{FF2B5EF4-FFF2-40B4-BE49-F238E27FC236}">
                    <a16:creationId xmlns=""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77" name="Freeform: Shape 187">
                <a:extLst>
                  <a:ext uri="{FF2B5EF4-FFF2-40B4-BE49-F238E27FC236}">
                    <a16:creationId xmlns=""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78" name="Freeform: Shape 188">
                <a:extLst>
                  <a:ext uri="{FF2B5EF4-FFF2-40B4-BE49-F238E27FC236}">
                    <a16:creationId xmlns=""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79" name="Freeform: Shape 189">
                <a:extLst>
                  <a:ext uri="{FF2B5EF4-FFF2-40B4-BE49-F238E27FC236}">
                    <a16:creationId xmlns=""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80" name="Freeform: Shape 190">
                <a:extLst>
                  <a:ext uri="{FF2B5EF4-FFF2-40B4-BE49-F238E27FC236}">
                    <a16:creationId xmlns=""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81" name="Freeform: Shape 191">
                <a:extLst>
                  <a:ext uri="{FF2B5EF4-FFF2-40B4-BE49-F238E27FC236}">
                    <a16:creationId xmlns=""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82" name="Freeform: Shape 192">
                <a:extLst>
                  <a:ext uri="{FF2B5EF4-FFF2-40B4-BE49-F238E27FC236}">
                    <a16:creationId xmlns=""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3" name="Freeform: Shape 193">
                <a:extLst>
                  <a:ext uri="{FF2B5EF4-FFF2-40B4-BE49-F238E27FC236}">
                    <a16:creationId xmlns=""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84" name="Freeform: Shape 194">
                <a:extLst>
                  <a:ext uri="{FF2B5EF4-FFF2-40B4-BE49-F238E27FC236}">
                    <a16:creationId xmlns=""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85" name="Freeform: Shape 195">
                <a:extLst>
                  <a:ext uri="{FF2B5EF4-FFF2-40B4-BE49-F238E27FC236}">
                    <a16:creationId xmlns=""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86" name="Freeform: Shape 196">
                <a:extLst>
                  <a:ext uri="{FF2B5EF4-FFF2-40B4-BE49-F238E27FC236}">
                    <a16:creationId xmlns=""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10" name="Graphic 234">
              <a:extLst>
                <a:ext uri="{FF2B5EF4-FFF2-40B4-BE49-F238E27FC236}">
                  <a16:creationId xmlns=""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61" name="Freeform: Shape 171">
                <a:extLst>
                  <a:ext uri="{FF2B5EF4-FFF2-40B4-BE49-F238E27FC236}">
                    <a16:creationId xmlns=""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62" name="Freeform: Shape 172">
                <a:extLst>
                  <a:ext uri="{FF2B5EF4-FFF2-40B4-BE49-F238E27FC236}">
                    <a16:creationId xmlns=""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63" name="Freeform: Shape 173">
                <a:extLst>
                  <a:ext uri="{FF2B5EF4-FFF2-40B4-BE49-F238E27FC236}">
                    <a16:creationId xmlns=""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64" name="Freeform: Shape 174">
                <a:extLst>
                  <a:ext uri="{FF2B5EF4-FFF2-40B4-BE49-F238E27FC236}">
                    <a16:creationId xmlns=""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65" name="Freeform: Shape 175">
                <a:extLst>
                  <a:ext uri="{FF2B5EF4-FFF2-40B4-BE49-F238E27FC236}">
                    <a16:creationId xmlns=""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66" name="Freeform: Shape 176">
                <a:extLst>
                  <a:ext uri="{FF2B5EF4-FFF2-40B4-BE49-F238E27FC236}">
                    <a16:creationId xmlns=""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11" name="Graphic 166">
              <a:extLst>
                <a:ext uri="{FF2B5EF4-FFF2-40B4-BE49-F238E27FC236}">
                  <a16:creationId xmlns=""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41" name="Freeform: Shape 151">
                <a:extLst>
                  <a:ext uri="{FF2B5EF4-FFF2-40B4-BE49-F238E27FC236}">
                    <a16:creationId xmlns=""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42" name="Freeform: Shape 152">
                <a:extLst>
                  <a:ext uri="{FF2B5EF4-FFF2-40B4-BE49-F238E27FC236}">
                    <a16:creationId xmlns=""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43" name="Freeform: Shape 153">
                <a:extLst>
                  <a:ext uri="{FF2B5EF4-FFF2-40B4-BE49-F238E27FC236}">
                    <a16:creationId xmlns=""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44" name="Freeform: Shape 154">
                <a:extLst>
                  <a:ext uri="{FF2B5EF4-FFF2-40B4-BE49-F238E27FC236}">
                    <a16:creationId xmlns=""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45" name="Freeform: Shape 155">
                <a:extLst>
                  <a:ext uri="{FF2B5EF4-FFF2-40B4-BE49-F238E27FC236}">
                    <a16:creationId xmlns=""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46" name="Freeform: Shape 156">
                <a:extLst>
                  <a:ext uri="{FF2B5EF4-FFF2-40B4-BE49-F238E27FC236}">
                    <a16:creationId xmlns=""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47" name="Freeform: Shape 157">
                <a:extLst>
                  <a:ext uri="{FF2B5EF4-FFF2-40B4-BE49-F238E27FC236}">
                    <a16:creationId xmlns=""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48" name="Freeform: Shape 158">
                <a:extLst>
                  <a:ext uri="{FF2B5EF4-FFF2-40B4-BE49-F238E27FC236}">
                    <a16:creationId xmlns=""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49" name="Freeform: Shape 159">
                <a:extLst>
                  <a:ext uri="{FF2B5EF4-FFF2-40B4-BE49-F238E27FC236}">
                    <a16:creationId xmlns=""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50" name="Freeform: Shape 160">
                <a:extLst>
                  <a:ext uri="{FF2B5EF4-FFF2-40B4-BE49-F238E27FC236}">
                    <a16:creationId xmlns=""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51" name="Freeform: Shape 161">
                <a:extLst>
                  <a:ext uri="{FF2B5EF4-FFF2-40B4-BE49-F238E27FC236}">
                    <a16:creationId xmlns=""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52" name="Freeform: Shape 162">
                <a:extLst>
                  <a:ext uri="{FF2B5EF4-FFF2-40B4-BE49-F238E27FC236}">
                    <a16:creationId xmlns=""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3" name="Freeform: Shape 163">
                <a:extLst>
                  <a:ext uri="{FF2B5EF4-FFF2-40B4-BE49-F238E27FC236}">
                    <a16:creationId xmlns=""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54" name="Freeform: Shape 164">
                <a:extLst>
                  <a:ext uri="{FF2B5EF4-FFF2-40B4-BE49-F238E27FC236}">
                    <a16:creationId xmlns=""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55" name="Freeform: Shape 165">
                <a:extLst>
                  <a:ext uri="{FF2B5EF4-FFF2-40B4-BE49-F238E27FC236}">
                    <a16:creationId xmlns=""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56" name="Freeform: Shape 166">
                <a:extLst>
                  <a:ext uri="{FF2B5EF4-FFF2-40B4-BE49-F238E27FC236}">
                    <a16:creationId xmlns=""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7" name="Freeform: Shape 167">
                <a:extLst>
                  <a:ext uri="{FF2B5EF4-FFF2-40B4-BE49-F238E27FC236}">
                    <a16:creationId xmlns=""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58" name="Freeform: Shape 168">
                <a:extLst>
                  <a:ext uri="{FF2B5EF4-FFF2-40B4-BE49-F238E27FC236}">
                    <a16:creationId xmlns=""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59" name="Freeform: Shape 169">
                <a:extLst>
                  <a:ext uri="{FF2B5EF4-FFF2-40B4-BE49-F238E27FC236}">
                    <a16:creationId xmlns=""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60" name="Freeform: Shape 170">
                <a:extLst>
                  <a:ext uri="{FF2B5EF4-FFF2-40B4-BE49-F238E27FC236}">
                    <a16:creationId xmlns=""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12" name="Graphic 3">
              <a:extLst>
                <a:ext uri="{FF2B5EF4-FFF2-40B4-BE49-F238E27FC236}">
                  <a16:creationId xmlns=""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13" name="Freeform: Shape 24">
                <a:extLst>
                  <a:ext uri="{FF2B5EF4-FFF2-40B4-BE49-F238E27FC236}">
                    <a16:creationId xmlns=""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14" name="Freeform: Shape 25">
                <a:extLst>
                  <a:ext uri="{FF2B5EF4-FFF2-40B4-BE49-F238E27FC236}">
                    <a16:creationId xmlns=""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15" name="Freeform: Shape 26">
                <a:extLst>
                  <a:ext uri="{FF2B5EF4-FFF2-40B4-BE49-F238E27FC236}">
                    <a16:creationId xmlns=""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16" name="Freeform: Shape 27">
                <a:extLst>
                  <a:ext uri="{FF2B5EF4-FFF2-40B4-BE49-F238E27FC236}">
                    <a16:creationId xmlns=""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17" name="Freeform: Shape 28">
                <a:extLst>
                  <a:ext uri="{FF2B5EF4-FFF2-40B4-BE49-F238E27FC236}">
                    <a16:creationId xmlns=""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18" name="Freeform: Shape 29">
                <a:extLst>
                  <a:ext uri="{FF2B5EF4-FFF2-40B4-BE49-F238E27FC236}">
                    <a16:creationId xmlns=""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19" name="Freeform: Shape 30">
                <a:extLst>
                  <a:ext uri="{FF2B5EF4-FFF2-40B4-BE49-F238E27FC236}">
                    <a16:creationId xmlns=""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20" name="Freeform: Shape 31">
                <a:extLst>
                  <a:ext uri="{FF2B5EF4-FFF2-40B4-BE49-F238E27FC236}">
                    <a16:creationId xmlns=""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21" name="Freeform: Shape 32">
                <a:extLst>
                  <a:ext uri="{FF2B5EF4-FFF2-40B4-BE49-F238E27FC236}">
                    <a16:creationId xmlns=""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22" name="Freeform: Shape 33">
                <a:extLst>
                  <a:ext uri="{FF2B5EF4-FFF2-40B4-BE49-F238E27FC236}">
                    <a16:creationId xmlns=""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23" name="Freeform: Shape 34">
                <a:extLst>
                  <a:ext uri="{FF2B5EF4-FFF2-40B4-BE49-F238E27FC236}">
                    <a16:creationId xmlns=""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24" name="Freeform: Shape 35">
                <a:extLst>
                  <a:ext uri="{FF2B5EF4-FFF2-40B4-BE49-F238E27FC236}">
                    <a16:creationId xmlns=""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25" name="Freeform: Shape 36">
                <a:extLst>
                  <a:ext uri="{FF2B5EF4-FFF2-40B4-BE49-F238E27FC236}">
                    <a16:creationId xmlns=""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26" name="Freeform: Shape 37">
                <a:extLst>
                  <a:ext uri="{FF2B5EF4-FFF2-40B4-BE49-F238E27FC236}">
                    <a16:creationId xmlns=""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27" name="Freeform: Shape 38">
                <a:extLst>
                  <a:ext uri="{FF2B5EF4-FFF2-40B4-BE49-F238E27FC236}">
                    <a16:creationId xmlns=""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28" name="Freeform: Shape 39">
                <a:extLst>
                  <a:ext uri="{FF2B5EF4-FFF2-40B4-BE49-F238E27FC236}">
                    <a16:creationId xmlns=""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29" name="Freeform: Shape 40">
                <a:extLst>
                  <a:ext uri="{FF2B5EF4-FFF2-40B4-BE49-F238E27FC236}">
                    <a16:creationId xmlns=""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30" name="Freeform: Shape 41">
                <a:extLst>
                  <a:ext uri="{FF2B5EF4-FFF2-40B4-BE49-F238E27FC236}">
                    <a16:creationId xmlns=""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31" name="Freeform: Shape 42">
                <a:extLst>
                  <a:ext uri="{FF2B5EF4-FFF2-40B4-BE49-F238E27FC236}">
                    <a16:creationId xmlns=""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32" name="Freeform: Shape 43">
                <a:extLst>
                  <a:ext uri="{FF2B5EF4-FFF2-40B4-BE49-F238E27FC236}">
                    <a16:creationId xmlns=""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33" name="Freeform: Shape 44">
                <a:extLst>
                  <a:ext uri="{FF2B5EF4-FFF2-40B4-BE49-F238E27FC236}">
                    <a16:creationId xmlns=""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34" name="Freeform: Shape 45">
                <a:extLst>
                  <a:ext uri="{FF2B5EF4-FFF2-40B4-BE49-F238E27FC236}">
                    <a16:creationId xmlns=""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35" name="Freeform: Shape 46">
                <a:extLst>
                  <a:ext uri="{FF2B5EF4-FFF2-40B4-BE49-F238E27FC236}">
                    <a16:creationId xmlns=""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36" name="Freeform: Shape 47">
                <a:extLst>
                  <a:ext uri="{FF2B5EF4-FFF2-40B4-BE49-F238E27FC236}">
                    <a16:creationId xmlns=""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37" name="Freeform: Shape 48">
                <a:extLst>
                  <a:ext uri="{FF2B5EF4-FFF2-40B4-BE49-F238E27FC236}">
                    <a16:creationId xmlns=""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38" name="Freeform: Shape 49">
                <a:extLst>
                  <a:ext uri="{FF2B5EF4-FFF2-40B4-BE49-F238E27FC236}">
                    <a16:creationId xmlns=""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39" name="Freeform: Shape 50">
                <a:extLst>
                  <a:ext uri="{FF2B5EF4-FFF2-40B4-BE49-F238E27FC236}">
                    <a16:creationId xmlns=""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40" name="Freeform: Shape 51">
                <a:extLst>
                  <a:ext uri="{FF2B5EF4-FFF2-40B4-BE49-F238E27FC236}">
                    <a16:creationId xmlns=""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41" name="Freeform: Shape 52">
                <a:extLst>
                  <a:ext uri="{FF2B5EF4-FFF2-40B4-BE49-F238E27FC236}">
                    <a16:creationId xmlns=""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42" name="Freeform: Shape 53">
                <a:extLst>
                  <a:ext uri="{FF2B5EF4-FFF2-40B4-BE49-F238E27FC236}">
                    <a16:creationId xmlns=""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43" name="Freeform: Shape 54">
                <a:extLst>
                  <a:ext uri="{FF2B5EF4-FFF2-40B4-BE49-F238E27FC236}">
                    <a16:creationId xmlns=""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44" name="Freeform: Shape 55">
                <a:extLst>
                  <a:ext uri="{FF2B5EF4-FFF2-40B4-BE49-F238E27FC236}">
                    <a16:creationId xmlns=""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45" name="Freeform: Shape 56">
                <a:extLst>
                  <a:ext uri="{FF2B5EF4-FFF2-40B4-BE49-F238E27FC236}">
                    <a16:creationId xmlns=""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46" name="Freeform: Shape 57">
                <a:extLst>
                  <a:ext uri="{FF2B5EF4-FFF2-40B4-BE49-F238E27FC236}">
                    <a16:creationId xmlns=""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7" name="Freeform: Shape 58">
                <a:extLst>
                  <a:ext uri="{FF2B5EF4-FFF2-40B4-BE49-F238E27FC236}">
                    <a16:creationId xmlns=""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48" name="Freeform: Shape 59">
                <a:extLst>
                  <a:ext uri="{FF2B5EF4-FFF2-40B4-BE49-F238E27FC236}">
                    <a16:creationId xmlns=""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49" name="Freeform: Shape 60">
                <a:extLst>
                  <a:ext uri="{FF2B5EF4-FFF2-40B4-BE49-F238E27FC236}">
                    <a16:creationId xmlns=""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50" name="Freeform: Shape 61">
                <a:extLst>
                  <a:ext uri="{FF2B5EF4-FFF2-40B4-BE49-F238E27FC236}">
                    <a16:creationId xmlns=""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51" name="Freeform: Shape 62">
                <a:extLst>
                  <a:ext uri="{FF2B5EF4-FFF2-40B4-BE49-F238E27FC236}">
                    <a16:creationId xmlns=""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52" name="Freeform: Shape 63">
                <a:extLst>
                  <a:ext uri="{FF2B5EF4-FFF2-40B4-BE49-F238E27FC236}">
                    <a16:creationId xmlns=""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53" name="Freeform: Shape 64">
                <a:extLst>
                  <a:ext uri="{FF2B5EF4-FFF2-40B4-BE49-F238E27FC236}">
                    <a16:creationId xmlns=""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55" name="Freeform: Shape 65">
                <a:extLst>
                  <a:ext uri="{FF2B5EF4-FFF2-40B4-BE49-F238E27FC236}">
                    <a16:creationId xmlns=""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56" name="Freeform: Shape 66">
                <a:extLst>
                  <a:ext uri="{FF2B5EF4-FFF2-40B4-BE49-F238E27FC236}">
                    <a16:creationId xmlns=""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57" name="Freeform: Shape 67">
                <a:extLst>
                  <a:ext uri="{FF2B5EF4-FFF2-40B4-BE49-F238E27FC236}">
                    <a16:creationId xmlns=""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58" name="Freeform: Shape 68">
                <a:extLst>
                  <a:ext uri="{FF2B5EF4-FFF2-40B4-BE49-F238E27FC236}">
                    <a16:creationId xmlns=""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59" name="Freeform: Shape 69">
                <a:extLst>
                  <a:ext uri="{FF2B5EF4-FFF2-40B4-BE49-F238E27FC236}">
                    <a16:creationId xmlns=""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60" name="Freeform: Shape 70">
                <a:extLst>
                  <a:ext uri="{FF2B5EF4-FFF2-40B4-BE49-F238E27FC236}">
                    <a16:creationId xmlns=""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61" name="Freeform: Shape 71">
                <a:extLst>
                  <a:ext uri="{FF2B5EF4-FFF2-40B4-BE49-F238E27FC236}">
                    <a16:creationId xmlns=""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62" name="Freeform: Shape 72">
                <a:extLst>
                  <a:ext uri="{FF2B5EF4-FFF2-40B4-BE49-F238E27FC236}">
                    <a16:creationId xmlns=""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63" name="Freeform: Shape 73">
                <a:extLst>
                  <a:ext uri="{FF2B5EF4-FFF2-40B4-BE49-F238E27FC236}">
                    <a16:creationId xmlns=""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64" name="Freeform: Shape 74">
                <a:extLst>
                  <a:ext uri="{FF2B5EF4-FFF2-40B4-BE49-F238E27FC236}">
                    <a16:creationId xmlns=""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65" name="Freeform: Shape 75">
                <a:extLst>
                  <a:ext uri="{FF2B5EF4-FFF2-40B4-BE49-F238E27FC236}">
                    <a16:creationId xmlns=""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66" name="Freeform: Shape 76">
                <a:extLst>
                  <a:ext uri="{FF2B5EF4-FFF2-40B4-BE49-F238E27FC236}">
                    <a16:creationId xmlns=""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67" name="Freeform: Shape 77">
                <a:extLst>
                  <a:ext uri="{FF2B5EF4-FFF2-40B4-BE49-F238E27FC236}">
                    <a16:creationId xmlns=""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68" name="Freeform: Shape 78">
                <a:extLst>
                  <a:ext uri="{FF2B5EF4-FFF2-40B4-BE49-F238E27FC236}">
                    <a16:creationId xmlns=""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69" name="Freeform: Shape 79">
                <a:extLst>
                  <a:ext uri="{FF2B5EF4-FFF2-40B4-BE49-F238E27FC236}">
                    <a16:creationId xmlns=""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70" name="Freeform: Shape 80">
                <a:extLst>
                  <a:ext uri="{FF2B5EF4-FFF2-40B4-BE49-F238E27FC236}">
                    <a16:creationId xmlns=""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71" name="Freeform: Shape 81">
                <a:extLst>
                  <a:ext uri="{FF2B5EF4-FFF2-40B4-BE49-F238E27FC236}">
                    <a16:creationId xmlns=""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72" name="Freeform: Shape 82">
                <a:extLst>
                  <a:ext uri="{FF2B5EF4-FFF2-40B4-BE49-F238E27FC236}">
                    <a16:creationId xmlns=""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73" name="Freeform: Shape 83">
                <a:extLst>
                  <a:ext uri="{FF2B5EF4-FFF2-40B4-BE49-F238E27FC236}">
                    <a16:creationId xmlns=""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74" name="Freeform: Shape 84">
                <a:extLst>
                  <a:ext uri="{FF2B5EF4-FFF2-40B4-BE49-F238E27FC236}">
                    <a16:creationId xmlns=""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75" name="Freeform: Shape 85">
                <a:extLst>
                  <a:ext uri="{FF2B5EF4-FFF2-40B4-BE49-F238E27FC236}">
                    <a16:creationId xmlns=""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76" name="Freeform: Shape 86">
                <a:extLst>
                  <a:ext uri="{FF2B5EF4-FFF2-40B4-BE49-F238E27FC236}">
                    <a16:creationId xmlns=""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77" name="Freeform: Shape 87">
                <a:extLst>
                  <a:ext uri="{FF2B5EF4-FFF2-40B4-BE49-F238E27FC236}">
                    <a16:creationId xmlns=""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78" name="Freeform: Shape 88">
                <a:extLst>
                  <a:ext uri="{FF2B5EF4-FFF2-40B4-BE49-F238E27FC236}">
                    <a16:creationId xmlns=""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79" name="Freeform: Shape 89">
                <a:extLst>
                  <a:ext uri="{FF2B5EF4-FFF2-40B4-BE49-F238E27FC236}">
                    <a16:creationId xmlns=""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80" name="Freeform: Shape 90">
                <a:extLst>
                  <a:ext uri="{FF2B5EF4-FFF2-40B4-BE49-F238E27FC236}">
                    <a16:creationId xmlns=""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81" name="Freeform: Shape 91">
                <a:extLst>
                  <a:ext uri="{FF2B5EF4-FFF2-40B4-BE49-F238E27FC236}">
                    <a16:creationId xmlns=""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82" name="Freeform: Shape 92">
                <a:extLst>
                  <a:ext uri="{FF2B5EF4-FFF2-40B4-BE49-F238E27FC236}">
                    <a16:creationId xmlns=""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83" name="Freeform: Shape 93">
                <a:extLst>
                  <a:ext uri="{FF2B5EF4-FFF2-40B4-BE49-F238E27FC236}">
                    <a16:creationId xmlns=""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84" name="Freeform: Shape 94">
                <a:extLst>
                  <a:ext uri="{FF2B5EF4-FFF2-40B4-BE49-F238E27FC236}">
                    <a16:creationId xmlns=""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85" name="Freeform: Shape 95">
                <a:extLst>
                  <a:ext uri="{FF2B5EF4-FFF2-40B4-BE49-F238E27FC236}">
                    <a16:creationId xmlns=""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86" name="Freeform: Shape 96">
                <a:extLst>
                  <a:ext uri="{FF2B5EF4-FFF2-40B4-BE49-F238E27FC236}">
                    <a16:creationId xmlns=""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87" name="Freeform: Shape 97">
                <a:extLst>
                  <a:ext uri="{FF2B5EF4-FFF2-40B4-BE49-F238E27FC236}">
                    <a16:creationId xmlns=""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88" name="Freeform: Shape 98">
                <a:extLst>
                  <a:ext uri="{FF2B5EF4-FFF2-40B4-BE49-F238E27FC236}">
                    <a16:creationId xmlns=""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89" name="Freeform: Shape 99">
                <a:extLst>
                  <a:ext uri="{FF2B5EF4-FFF2-40B4-BE49-F238E27FC236}">
                    <a16:creationId xmlns=""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90" name="Freeform: Shape 100">
                <a:extLst>
                  <a:ext uri="{FF2B5EF4-FFF2-40B4-BE49-F238E27FC236}">
                    <a16:creationId xmlns=""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91" name="Freeform: Shape 101">
                <a:extLst>
                  <a:ext uri="{FF2B5EF4-FFF2-40B4-BE49-F238E27FC236}">
                    <a16:creationId xmlns=""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92" name="Freeform: Shape 102">
                <a:extLst>
                  <a:ext uri="{FF2B5EF4-FFF2-40B4-BE49-F238E27FC236}">
                    <a16:creationId xmlns=""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93" name="Freeform: Shape 103">
                <a:extLst>
                  <a:ext uri="{FF2B5EF4-FFF2-40B4-BE49-F238E27FC236}">
                    <a16:creationId xmlns=""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94" name="Freeform: Shape 104">
                <a:extLst>
                  <a:ext uri="{FF2B5EF4-FFF2-40B4-BE49-F238E27FC236}">
                    <a16:creationId xmlns=""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95" name="Freeform: Shape 105">
                <a:extLst>
                  <a:ext uri="{FF2B5EF4-FFF2-40B4-BE49-F238E27FC236}">
                    <a16:creationId xmlns=""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96" name="Freeform: Shape 106">
                <a:extLst>
                  <a:ext uri="{FF2B5EF4-FFF2-40B4-BE49-F238E27FC236}">
                    <a16:creationId xmlns=""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97" name="Freeform: Shape 107">
                <a:extLst>
                  <a:ext uri="{FF2B5EF4-FFF2-40B4-BE49-F238E27FC236}">
                    <a16:creationId xmlns=""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98" name="Freeform: Shape 108">
                <a:extLst>
                  <a:ext uri="{FF2B5EF4-FFF2-40B4-BE49-F238E27FC236}">
                    <a16:creationId xmlns=""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99" name="Freeform: Shape 109">
                <a:extLst>
                  <a:ext uri="{FF2B5EF4-FFF2-40B4-BE49-F238E27FC236}">
                    <a16:creationId xmlns=""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00" name="Freeform: Shape 110">
                <a:extLst>
                  <a:ext uri="{FF2B5EF4-FFF2-40B4-BE49-F238E27FC236}">
                    <a16:creationId xmlns=""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01" name="Freeform: Shape 111">
                <a:extLst>
                  <a:ext uri="{FF2B5EF4-FFF2-40B4-BE49-F238E27FC236}">
                    <a16:creationId xmlns=""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02" name="Freeform: Shape 112">
                <a:extLst>
                  <a:ext uri="{FF2B5EF4-FFF2-40B4-BE49-F238E27FC236}">
                    <a16:creationId xmlns=""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03" name="Freeform: Shape 113">
                <a:extLst>
                  <a:ext uri="{FF2B5EF4-FFF2-40B4-BE49-F238E27FC236}">
                    <a16:creationId xmlns=""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04" name="Freeform: Shape 114">
                <a:extLst>
                  <a:ext uri="{FF2B5EF4-FFF2-40B4-BE49-F238E27FC236}">
                    <a16:creationId xmlns=""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05" name="Freeform: Shape 115">
                <a:extLst>
                  <a:ext uri="{FF2B5EF4-FFF2-40B4-BE49-F238E27FC236}">
                    <a16:creationId xmlns=""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06" name="Freeform: Shape 116">
                <a:extLst>
                  <a:ext uri="{FF2B5EF4-FFF2-40B4-BE49-F238E27FC236}">
                    <a16:creationId xmlns=""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07" name="Freeform: Shape 117">
                <a:extLst>
                  <a:ext uri="{FF2B5EF4-FFF2-40B4-BE49-F238E27FC236}">
                    <a16:creationId xmlns=""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08" name="Freeform: Shape 118">
                <a:extLst>
                  <a:ext uri="{FF2B5EF4-FFF2-40B4-BE49-F238E27FC236}">
                    <a16:creationId xmlns=""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09" name="Freeform: Shape 119">
                <a:extLst>
                  <a:ext uri="{FF2B5EF4-FFF2-40B4-BE49-F238E27FC236}">
                    <a16:creationId xmlns=""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10" name="Freeform: Shape 120">
                <a:extLst>
                  <a:ext uri="{FF2B5EF4-FFF2-40B4-BE49-F238E27FC236}">
                    <a16:creationId xmlns=""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11" name="Freeform: Shape 121">
                <a:extLst>
                  <a:ext uri="{FF2B5EF4-FFF2-40B4-BE49-F238E27FC236}">
                    <a16:creationId xmlns=""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12" name="Freeform: Shape 122">
                <a:extLst>
                  <a:ext uri="{FF2B5EF4-FFF2-40B4-BE49-F238E27FC236}">
                    <a16:creationId xmlns=""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13" name="Freeform: Shape 123">
                <a:extLst>
                  <a:ext uri="{FF2B5EF4-FFF2-40B4-BE49-F238E27FC236}">
                    <a16:creationId xmlns=""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14" name="Freeform: Shape 124">
                <a:extLst>
                  <a:ext uri="{FF2B5EF4-FFF2-40B4-BE49-F238E27FC236}">
                    <a16:creationId xmlns=""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15" name="Freeform: Shape 125">
                <a:extLst>
                  <a:ext uri="{FF2B5EF4-FFF2-40B4-BE49-F238E27FC236}">
                    <a16:creationId xmlns=""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6" name="Freeform: Shape 126">
                <a:extLst>
                  <a:ext uri="{FF2B5EF4-FFF2-40B4-BE49-F238E27FC236}">
                    <a16:creationId xmlns=""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17" name="Freeform: Shape 127">
                <a:extLst>
                  <a:ext uri="{FF2B5EF4-FFF2-40B4-BE49-F238E27FC236}">
                    <a16:creationId xmlns=""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18" name="Freeform: Shape 128">
                <a:extLst>
                  <a:ext uri="{FF2B5EF4-FFF2-40B4-BE49-F238E27FC236}">
                    <a16:creationId xmlns=""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19" name="Freeform: Shape 129">
                <a:extLst>
                  <a:ext uri="{FF2B5EF4-FFF2-40B4-BE49-F238E27FC236}">
                    <a16:creationId xmlns=""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20" name="Freeform: Shape 130">
                <a:extLst>
                  <a:ext uri="{FF2B5EF4-FFF2-40B4-BE49-F238E27FC236}">
                    <a16:creationId xmlns=""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21" name="Freeform: Shape 131">
                <a:extLst>
                  <a:ext uri="{FF2B5EF4-FFF2-40B4-BE49-F238E27FC236}">
                    <a16:creationId xmlns=""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22" name="Freeform: Shape 132">
                <a:extLst>
                  <a:ext uri="{FF2B5EF4-FFF2-40B4-BE49-F238E27FC236}">
                    <a16:creationId xmlns=""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23" name="Freeform: Shape 133">
                <a:extLst>
                  <a:ext uri="{FF2B5EF4-FFF2-40B4-BE49-F238E27FC236}">
                    <a16:creationId xmlns=""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24" name="Freeform: Shape 134">
                <a:extLst>
                  <a:ext uri="{FF2B5EF4-FFF2-40B4-BE49-F238E27FC236}">
                    <a16:creationId xmlns=""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25" name="Freeform: Shape 135">
                <a:extLst>
                  <a:ext uri="{FF2B5EF4-FFF2-40B4-BE49-F238E27FC236}">
                    <a16:creationId xmlns=""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26" name="Freeform: Shape 136">
                <a:extLst>
                  <a:ext uri="{FF2B5EF4-FFF2-40B4-BE49-F238E27FC236}">
                    <a16:creationId xmlns=""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27" name="Freeform: Shape 137">
                <a:extLst>
                  <a:ext uri="{FF2B5EF4-FFF2-40B4-BE49-F238E27FC236}">
                    <a16:creationId xmlns=""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28" name="Freeform: Shape 138">
                <a:extLst>
                  <a:ext uri="{FF2B5EF4-FFF2-40B4-BE49-F238E27FC236}">
                    <a16:creationId xmlns=""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29" name="Freeform: Shape 139">
                <a:extLst>
                  <a:ext uri="{FF2B5EF4-FFF2-40B4-BE49-F238E27FC236}">
                    <a16:creationId xmlns=""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30" name="Freeform: Shape 140">
                <a:extLst>
                  <a:ext uri="{FF2B5EF4-FFF2-40B4-BE49-F238E27FC236}">
                    <a16:creationId xmlns=""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31" name="Freeform: Shape 141">
                <a:extLst>
                  <a:ext uri="{FF2B5EF4-FFF2-40B4-BE49-F238E27FC236}">
                    <a16:creationId xmlns=""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32" name="Freeform: Shape 142">
                <a:extLst>
                  <a:ext uri="{FF2B5EF4-FFF2-40B4-BE49-F238E27FC236}">
                    <a16:creationId xmlns=""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33" name="Freeform: Shape 143">
                <a:extLst>
                  <a:ext uri="{FF2B5EF4-FFF2-40B4-BE49-F238E27FC236}">
                    <a16:creationId xmlns=""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34" name="Freeform: Shape 144">
                <a:extLst>
                  <a:ext uri="{FF2B5EF4-FFF2-40B4-BE49-F238E27FC236}">
                    <a16:creationId xmlns=""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35" name="Freeform: Shape 145">
                <a:extLst>
                  <a:ext uri="{FF2B5EF4-FFF2-40B4-BE49-F238E27FC236}">
                    <a16:creationId xmlns=""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36" name="Freeform: Shape 146">
                <a:extLst>
                  <a:ext uri="{FF2B5EF4-FFF2-40B4-BE49-F238E27FC236}">
                    <a16:creationId xmlns=""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37" name="Freeform: Shape 147">
                <a:extLst>
                  <a:ext uri="{FF2B5EF4-FFF2-40B4-BE49-F238E27FC236}">
                    <a16:creationId xmlns=""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38" name="Freeform: Shape 148">
                <a:extLst>
                  <a:ext uri="{FF2B5EF4-FFF2-40B4-BE49-F238E27FC236}">
                    <a16:creationId xmlns=""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39" name="Freeform: Shape 149">
                <a:extLst>
                  <a:ext uri="{FF2B5EF4-FFF2-40B4-BE49-F238E27FC236}">
                    <a16:creationId xmlns=""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40" name="Freeform: Shape 150">
                <a:extLst>
                  <a:ext uri="{FF2B5EF4-FFF2-40B4-BE49-F238E27FC236}">
                    <a16:creationId xmlns=""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1802654"/>
            <a:ext cx="2026485" cy="2221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72914" y="844412"/>
            <a:ext cx="7924800" cy="4013338"/>
          </a:xfrm>
          <a:prstGeom prst="rect">
            <a:avLst/>
          </a:prstGeom>
        </p:spPr>
        <p:txBody>
          <a:bodyPr spcFirstLastPara="1" wrap="square" lIns="0" tIns="0" rIns="0" bIns="0" anchor="t" anchorCtr="0">
            <a:noAutofit/>
          </a:bodyPr>
          <a:lstStyle/>
          <a:p>
            <a:r>
              <a:rPr lang="en-IN" b="1" u="sng" dirty="0"/>
              <a:t>K-Nearest Neighbour (KNN) </a:t>
            </a:r>
            <a:r>
              <a:rPr lang="en-IN" b="1" u="sng" dirty="0" smtClean="0"/>
              <a:t>:</a:t>
            </a:r>
          </a:p>
          <a:p>
            <a:pPr lvl="1"/>
            <a:r>
              <a:rPr lang="en-US" sz="1400" dirty="0" smtClean="0"/>
              <a:t>We can visualize from </a:t>
            </a:r>
            <a:r>
              <a:rPr lang="en-US" sz="1400" dirty="0" err="1" smtClean="0"/>
              <a:t>calcualtions</a:t>
            </a:r>
            <a:r>
              <a:rPr lang="en-US" sz="1400" dirty="0" smtClean="0"/>
              <a:t> in code that not </a:t>
            </a:r>
            <a:r>
              <a:rPr lang="en-US" sz="1400" dirty="0"/>
              <a:t>all user listen to all songs, so a lot of values in the song x users matrix are going to be zero. Thus, we’ll be dealing with extremely sparse </a:t>
            </a:r>
            <a:r>
              <a:rPr lang="en-US" sz="1400" dirty="0" smtClean="0"/>
              <a:t>data. The </a:t>
            </a:r>
            <a:r>
              <a:rPr lang="en-US" sz="1400" dirty="0"/>
              <a:t>matrix of users x songs has 728469151 values </a:t>
            </a:r>
            <a:r>
              <a:rPr lang="en-US" sz="1400" dirty="0" smtClean="0"/>
              <a:t>(from model we generated ) that </a:t>
            </a:r>
            <a:r>
              <a:rPr lang="en-US" sz="1400" dirty="0"/>
              <a:t>are zero </a:t>
            </a:r>
          </a:p>
          <a:p>
            <a:pPr lvl="1"/>
            <a:r>
              <a:rPr lang="en-US" sz="1400" dirty="0"/>
              <a:t>Dealing with such a sparse matrix, we'll take a lot of memory and resources. To make </a:t>
            </a:r>
            <a:r>
              <a:rPr lang="en-US" sz="1400" dirty="0" smtClean="0"/>
              <a:t>our code simpler, select </a:t>
            </a:r>
            <a:r>
              <a:rPr lang="en-US" sz="1400" dirty="0"/>
              <a:t>all those users that have listened to at least 16 songs</a:t>
            </a:r>
            <a:r>
              <a:rPr lang="en-US" sz="1400" dirty="0" smtClean="0"/>
              <a:t>.</a:t>
            </a:r>
          </a:p>
          <a:p>
            <a:pPr lvl="1"/>
            <a:r>
              <a:rPr lang="en-US" sz="1400" dirty="0"/>
              <a:t>We need now to work with a </a:t>
            </a:r>
            <a:r>
              <a:rPr lang="en-US" sz="1400" dirty="0" err="1"/>
              <a:t>scipy</a:t>
            </a:r>
            <a:r>
              <a:rPr lang="en-US" sz="1400" dirty="0"/>
              <a:t>-sparse matrix to avoid overflow and wasted memory. For that </a:t>
            </a:r>
            <a:r>
              <a:rPr lang="en-US" sz="1400" dirty="0" smtClean="0"/>
              <a:t>purpose, we'll </a:t>
            </a:r>
            <a:r>
              <a:rPr lang="en-US" sz="1400" dirty="0"/>
              <a:t>use the </a:t>
            </a:r>
            <a:r>
              <a:rPr lang="en-US" sz="1400" dirty="0" err="1"/>
              <a:t>csr_matrix</a:t>
            </a:r>
            <a:r>
              <a:rPr lang="en-US" sz="1400" dirty="0"/>
              <a:t> </a:t>
            </a:r>
            <a:r>
              <a:rPr lang="en-US" sz="1400" dirty="0" smtClean="0"/>
              <a:t>(compressed sparse row)function from</a:t>
            </a:r>
            <a:r>
              <a:rPr lang="en-US" sz="1400" dirty="0"/>
              <a:t> </a:t>
            </a:r>
            <a:r>
              <a:rPr lang="en-US" sz="1400" dirty="0" err="1"/>
              <a:t>scipy.sparse</a:t>
            </a:r>
            <a:r>
              <a:rPr lang="en-US" sz="1400" dirty="0" smtClean="0"/>
              <a:t>.</a:t>
            </a:r>
          </a:p>
          <a:p>
            <a:pPr lvl="1"/>
            <a:r>
              <a:rPr lang="en-US" sz="1400" dirty="0" err="1" smtClean="0"/>
              <a:t>csr</a:t>
            </a:r>
            <a:r>
              <a:rPr lang="en-US" sz="1400" dirty="0" smtClean="0"/>
              <a:t> matrix  is used to represent sparse matrix (matrix with most of the values 0 )</a:t>
            </a:r>
          </a:p>
          <a:p>
            <a:pPr lvl="1"/>
            <a:r>
              <a:rPr lang="en-US" sz="1400" dirty="0" smtClean="0"/>
              <a:t>We apply </a:t>
            </a:r>
            <a:r>
              <a:rPr lang="en-US" sz="1400" dirty="0" err="1" smtClean="0"/>
              <a:t>knn</a:t>
            </a:r>
            <a:r>
              <a:rPr lang="en-US" sz="1400" dirty="0" smtClean="0"/>
              <a:t> algorithm for data along with cosine rule</a:t>
            </a:r>
          </a:p>
          <a:p>
            <a:pPr lvl="1"/>
            <a:r>
              <a:rPr lang="en-US" sz="1400" dirty="0" smtClean="0"/>
              <a:t>Cosine </a:t>
            </a:r>
            <a:r>
              <a:rPr lang="en-US" sz="1400" dirty="0" err="1" smtClean="0"/>
              <a:t>similairtyis</a:t>
            </a:r>
            <a:r>
              <a:rPr lang="en-US" sz="1400" dirty="0" smtClean="0"/>
              <a:t> used to find </a:t>
            </a:r>
            <a:r>
              <a:rPr lang="en-US" sz="1400" dirty="0" err="1" smtClean="0"/>
              <a:t>euclidean</a:t>
            </a:r>
            <a:r>
              <a:rPr lang="en-US" sz="1400" dirty="0" smtClean="0"/>
              <a:t> distance using cosine angle between two points</a:t>
            </a:r>
          </a:p>
          <a:p>
            <a:pPr lvl="1"/>
            <a:r>
              <a:rPr lang="en-US" sz="1400" dirty="0" smtClean="0"/>
              <a:t>We can take k points which are closer (having less </a:t>
            </a:r>
            <a:r>
              <a:rPr lang="en-US" sz="1400" dirty="0" err="1" smtClean="0"/>
              <a:t>euclidean</a:t>
            </a:r>
            <a:r>
              <a:rPr lang="en-US" sz="1400" dirty="0" smtClean="0"/>
              <a:t> distance from user listened song point) to the song user listened</a:t>
            </a:r>
          </a:p>
          <a:p>
            <a:pPr lvl="1"/>
            <a:r>
              <a:rPr lang="en-US" sz="1400" dirty="0" smtClean="0"/>
              <a:t>In </a:t>
            </a:r>
            <a:r>
              <a:rPr lang="en-US" sz="1400" dirty="0" err="1" smtClean="0"/>
              <a:t>knn</a:t>
            </a:r>
            <a:r>
              <a:rPr lang="en-US" sz="1400" dirty="0" smtClean="0"/>
              <a:t> recommendation class we actually send song title as input but we need to do </a:t>
            </a:r>
            <a:r>
              <a:rPr lang="en-US" sz="1400" dirty="0" err="1" smtClean="0"/>
              <a:t>knn</a:t>
            </a:r>
            <a:r>
              <a:rPr lang="en-US" sz="1400" dirty="0" smtClean="0"/>
              <a:t> algorithm for song ids so we use </a:t>
            </a:r>
            <a:r>
              <a:rPr lang="en-US" sz="1400" dirty="0" err="1" smtClean="0"/>
              <a:t>fuzzywuzzy</a:t>
            </a:r>
            <a:r>
              <a:rPr lang="en-US" sz="1400" dirty="0" smtClean="0"/>
              <a:t> module which is used for string matching by this we get song id using title </a:t>
            </a:r>
          </a:p>
          <a:p>
            <a:pPr lvl="1"/>
            <a:r>
              <a:rPr lang="en-US" sz="1400" dirty="0" smtClean="0"/>
              <a:t>By using this song id we get recommended song ids and then we need to translate this ids into song titles and send those as output</a:t>
            </a:r>
          </a:p>
          <a:p>
            <a:pPr lvl="1"/>
            <a:endParaRPr lang="en-US" sz="1400" dirty="0"/>
          </a:p>
          <a:p>
            <a:pPr lvl="1"/>
            <a:endParaRPr lang="en-US" sz="1400" dirty="0"/>
          </a:p>
          <a:p>
            <a:pPr marL="101600" indent="0">
              <a:buNone/>
            </a:pPr>
            <a:endParaRPr lang="en-US" dirty="0" smtClean="0"/>
          </a:p>
          <a:p>
            <a:pPr marL="101600" indent="0">
              <a:buNone/>
            </a:pPr>
            <a:r>
              <a:rPr lang="en-US" dirty="0" smtClean="0"/>
              <a:t/>
            </a:r>
            <a:br>
              <a:rPr lang="en-US" dirty="0" smtClean="0"/>
            </a:br>
            <a:endParaRPr dirty="0"/>
          </a:p>
        </p:txBody>
      </p:sp>
      <p:sp>
        <p:nvSpPr>
          <p:cNvPr id="114" name="Google Shape;114;p18"/>
          <p:cNvSpPr txBox="1">
            <a:spLocks noGrp="1"/>
          </p:cNvSpPr>
          <p:nvPr>
            <p:ph type="title"/>
          </p:nvPr>
        </p:nvSpPr>
        <p:spPr>
          <a:xfrm>
            <a:off x="457200" y="209551"/>
            <a:ext cx="6025500" cy="60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PROCEDURE</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6111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57200" y="742950"/>
            <a:ext cx="7924800" cy="4267200"/>
          </a:xfrm>
          <a:prstGeom prst="rect">
            <a:avLst/>
          </a:prstGeom>
        </p:spPr>
        <p:txBody>
          <a:bodyPr spcFirstLastPara="1" wrap="square" lIns="0" tIns="0" rIns="0" bIns="0" anchor="t" anchorCtr="0">
            <a:noAutofit/>
          </a:bodyPr>
          <a:lstStyle/>
          <a:p>
            <a:r>
              <a:rPr lang="en-US" b="1" u="sng" dirty="0" smtClean="0"/>
              <a:t>Matrix </a:t>
            </a:r>
            <a:r>
              <a:rPr lang="en-US" b="1" u="sng" dirty="0"/>
              <a:t>factorization method </a:t>
            </a:r>
            <a:r>
              <a:rPr lang="en-US" b="1" u="sng" dirty="0" smtClean="0"/>
              <a:t>(using SVD)</a:t>
            </a:r>
            <a:r>
              <a:rPr lang="en-US" b="1" dirty="0" smtClean="0"/>
              <a:t> :</a:t>
            </a:r>
          </a:p>
          <a:p>
            <a:pPr lvl="1"/>
            <a:r>
              <a:rPr lang="en-US" sz="1400" dirty="0" smtClean="0"/>
              <a:t>We're </a:t>
            </a:r>
            <a:r>
              <a:rPr lang="en-US" sz="1400" dirty="0"/>
              <a:t>going through the steps to create a music recommendation framework. We're going to use a matrix factorization method this time</a:t>
            </a:r>
            <a:r>
              <a:rPr lang="en-US" sz="1400" dirty="0" smtClean="0"/>
              <a:t>.</a:t>
            </a:r>
            <a:endParaRPr lang="en-US" sz="1400" dirty="0"/>
          </a:p>
          <a:p>
            <a:pPr lvl="1"/>
            <a:r>
              <a:rPr lang="en-US" sz="1400" dirty="0"/>
              <a:t> Once again, we will use the Million Song Dataset, a freely distributed catalog of audio attributes and metadata for a million contemporary popular music songs that we used for the KNN methodology</a:t>
            </a:r>
          </a:p>
          <a:p>
            <a:pPr lvl="1"/>
            <a:r>
              <a:rPr lang="en-US" sz="1400" dirty="0"/>
              <a:t>Matrix Factorization is a strong means of applying a recommendation framework. The concept behind this is to represent users and objects in a latent space , </a:t>
            </a:r>
            <a:r>
              <a:rPr lang="en-US" sz="1400" dirty="0" smtClean="0"/>
              <a:t>lower-dimensional space</a:t>
            </a:r>
            <a:r>
              <a:rPr lang="en-US" sz="1400" dirty="0"/>
              <a:t>.</a:t>
            </a:r>
          </a:p>
          <a:p>
            <a:pPr lvl="1"/>
            <a:r>
              <a:rPr lang="en-US" sz="1400" dirty="0"/>
              <a:t>In other words, matrix factorization methods decompose the original sparse user-item matrix into smaller, less sparse rectangular matrixes with latent functionality.</a:t>
            </a:r>
          </a:p>
          <a:p>
            <a:pPr lvl="1"/>
            <a:r>
              <a:rPr lang="en-US" sz="1400" dirty="0"/>
              <a:t>This not only solves the problem of </a:t>
            </a:r>
            <a:r>
              <a:rPr lang="en-US" sz="1400" dirty="0" err="1"/>
              <a:t>sparsity</a:t>
            </a:r>
            <a:r>
              <a:rPr lang="en-US" sz="1400" dirty="0"/>
              <a:t>, but also makes the process scalable. No matter how large the matrix is, you will still find a lower dimensional matrix that is a true reflection of the original matrix.</a:t>
            </a:r>
          </a:p>
          <a:p>
            <a:pPr lvl="1"/>
            <a:r>
              <a:rPr lang="en-US" sz="1400" dirty="0"/>
              <a:t>Among the many matrix factorization techniques, we considered the popular SVD where </a:t>
            </a:r>
            <a:r>
              <a:rPr lang="en-US" sz="1400" dirty="0" err="1"/>
              <a:t>svd</a:t>
            </a:r>
            <a:r>
              <a:rPr lang="en-US" sz="1400" dirty="0"/>
              <a:t> : singular value decomposition</a:t>
            </a:r>
          </a:p>
          <a:p>
            <a:pPr lvl="1" fontAlgn="base"/>
            <a:r>
              <a:rPr lang="en-US" sz="1400" dirty="0"/>
              <a:t>This may be an abstract term as we expand our comprehension of the mathematical foundations. But we're going to try to make things as easy as possible. Imagine that we have a matrix A that contains data for </a:t>
            </a:r>
            <a:r>
              <a:rPr lang="en-US" sz="1400" dirty="0" smtClean="0"/>
              <a:t>n users x </a:t>
            </a:r>
            <a:r>
              <a:rPr lang="en-US" sz="1400" dirty="0"/>
              <a:t>m </a:t>
            </a:r>
            <a:r>
              <a:rPr lang="en-US" sz="1400" dirty="0" smtClean="0"/>
              <a:t>songs.. </a:t>
            </a:r>
            <a:r>
              <a:rPr lang="en-US" sz="1400" dirty="0"/>
              <a:t>This matrix can be decomposed into three matrixes only; let's name them U, S, and V.</a:t>
            </a:r>
          </a:p>
          <a:p>
            <a:pPr marL="101600" indent="0" fontAlgn="base">
              <a:buNone/>
            </a:pPr>
            <a:r>
              <a:rPr lang="en-US" sz="2400" dirty="0" smtClean="0"/>
              <a:t/>
            </a:r>
            <a:br>
              <a:rPr lang="en-US" sz="2400" dirty="0" smtClean="0"/>
            </a:br>
            <a:endParaRPr sz="2400" dirty="0"/>
          </a:p>
        </p:txBody>
      </p:sp>
      <p:sp>
        <p:nvSpPr>
          <p:cNvPr id="114" name="Google Shape;114;p18"/>
          <p:cNvSpPr txBox="1">
            <a:spLocks noGrp="1"/>
          </p:cNvSpPr>
          <p:nvPr>
            <p:ph type="title"/>
          </p:nvPr>
        </p:nvSpPr>
        <p:spPr>
          <a:xfrm>
            <a:off x="457200" y="133350"/>
            <a:ext cx="6025500" cy="60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PROCEDURE</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71344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72914" y="844412"/>
            <a:ext cx="7924800" cy="4241938"/>
          </a:xfrm>
          <a:prstGeom prst="rect">
            <a:avLst/>
          </a:prstGeom>
        </p:spPr>
        <p:txBody>
          <a:bodyPr spcFirstLastPara="1" wrap="square" lIns="0" tIns="0" rIns="0" bIns="0" anchor="t" anchorCtr="0">
            <a:noAutofit/>
          </a:bodyPr>
          <a:lstStyle/>
          <a:p>
            <a:r>
              <a:rPr lang="en-US" sz="1400" dirty="0" smtClean="0"/>
              <a:t>Where :</a:t>
            </a:r>
            <a:endParaRPr lang="en-US" sz="1400" dirty="0"/>
          </a:p>
          <a:p>
            <a:r>
              <a:rPr lang="en-US" sz="1400" dirty="0"/>
              <a:t>U is a n user x r user-latent function matrix</a:t>
            </a:r>
          </a:p>
          <a:p>
            <a:r>
              <a:rPr lang="en-US" sz="1400" dirty="0"/>
              <a:t>V is a m song x r song-latent function matrix</a:t>
            </a:r>
          </a:p>
          <a:p>
            <a:r>
              <a:rPr lang="en-US" sz="1400" dirty="0"/>
              <a:t>S is a non-negative diagonal matrix of r x r containing the singular values of the original matrix.</a:t>
            </a:r>
          </a:p>
          <a:p>
            <a:r>
              <a:rPr lang="en-US" sz="1400" dirty="0"/>
              <a:t>Instead of dealing with the </a:t>
            </a:r>
            <a:r>
              <a:rPr lang="en-US" sz="1400" dirty="0" smtClean="0"/>
              <a:t> </a:t>
            </a:r>
            <a:r>
              <a:rPr lang="en-US" sz="1400" dirty="0"/>
              <a:t>ranking as it is, we can use the binning method</a:t>
            </a:r>
            <a:r>
              <a:rPr lang="en-US" sz="1400" dirty="0" smtClean="0"/>
              <a:t>.</a:t>
            </a:r>
          </a:p>
          <a:p>
            <a:r>
              <a:rPr lang="en-US" sz="1400" dirty="0" smtClean="0"/>
              <a:t>Binning method : used for smoothing data or to handle noisy data (here, it is sparse data), in this method data is first sorted and sorted values are distributed into number of bins(here , we consider 10 categories or bins)</a:t>
            </a:r>
            <a:endParaRPr lang="en-US" sz="1400" dirty="0"/>
          </a:p>
          <a:p>
            <a:r>
              <a:rPr lang="en-US" sz="1400" dirty="0"/>
              <a:t>We will classify all of them into 10 classes. The original data values that fall within the range of 0 to 1 will </a:t>
            </a:r>
            <a:r>
              <a:rPr lang="en-US" sz="1400" dirty="0" smtClean="0"/>
              <a:t>fall into rating of 1</a:t>
            </a:r>
            <a:r>
              <a:rPr lang="en-US" sz="1400" dirty="0"/>
              <a:t>; if they fall within the range of 1 to 2, they will be replaced by 2; and so </a:t>
            </a:r>
            <a:r>
              <a:rPr lang="en-US" sz="1400" dirty="0" smtClean="0"/>
              <a:t>on. </a:t>
            </a:r>
            <a:r>
              <a:rPr lang="en-US" sz="1400" dirty="0"/>
              <a:t>The last category will be assigned to the </a:t>
            </a:r>
            <a:r>
              <a:rPr lang="en-US" sz="1400" dirty="0" smtClean="0"/>
              <a:t>original values ranging from </a:t>
            </a:r>
            <a:r>
              <a:rPr lang="en-US" sz="1400" dirty="0"/>
              <a:t>9 to 2213</a:t>
            </a:r>
          </a:p>
          <a:p>
            <a:r>
              <a:rPr lang="en-US" sz="1400" dirty="0"/>
              <a:t>We'll use the built-in function for SVD. First, a set of parameters is going to be defined to search for the best parameters for the model.</a:t>
            </a:r>
          </a:p>
          <a:p>
            <a:r>
              <a:rPr lang="en-US" sz="1400" dirty="0"/>
              <a:t>The </a:t>
            </a:r>
            <a:r>
              <a:rPr lang="en-US" sz="1400" dirty="0" err="1"/>
              <a:t>GridSearchCV</a:t>
            </a:r>
            <a:r>
              <a:rPr lang="en-US" sz="1400" dirty="0"/>
              <a:t> class will compute accuracy metrics for the </a:t>
            </a:r>
            <a:r>
              <a:rPr lang="en-US" sz="1400" dirty="0" smtClean="0"/>
              <a:t>SVD algorithm </a:t>
            </a:r>
            <a:r>
              <a:rPr lang="en-US" sz="1400" dirty="0"/>
              <a:t>on the combinations of parameters selected, over a cross-validation procedure. This is useful for finding the best set of parameters for a prediction </a:t>
            </a:r>
            <a:r>
              <a:rPr lang="en-US" sz="1200" dirty="0"/>
              <a:t>algorithm.</a:t>
            </a:r>
          </a:p>
          <a:p>
            <a:pPr marL="101600" indent="0" fontAlgn="base">
              <a:buNone/>
            </a:pPr>
            <a:r>
              <a:rPr lang="en-US" dirty="0" smtClean="0"/>
              <a:t> </a:t>
            </a:r>
            <a:br>
              <a:rPr lang="en-US" dirty="0" smtClean="0"/>
            </a:br>
            <a:endParaRPr dirty="0"/>
          </a:p>
        </p:txBody>
      </p:sp>
      <p:sp>
        <p:nvSpPr>
          <p:cNvPr id="114" name="Google Shape;114;p18"/>
          <p:cNvSpPr txBox="1">
            <a:spLocks noGrp="1"/>
          </p:cNvSpPr>
          <p:nvPr>
            <p:ph type="title"/>
          </p:nvPr>
        </p:nvSpPr>
        <p:spPr>
          <a:xfrm>
            <a:off x="457200" y="209551"/>
            <a:ext cx="6025500" cy="60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PROCEDURE</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980153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72914" y="844412"/>
            <a:ext cx="7924800" cy="4241938"/>
          </a:xfrm>
          <a:prstGeom prst="rect">
            <a:avLst/>
          </a:prstGeom>
        </p:spPr>
        <p:txBody>
          <a:bodyPr spcFirstLastPara="1" wrap="square" lIns="0" tIns="0" rIns="0" bIns="0" anchor="t" anchorCtr="0">
            <a:noAutofit/>
          </a:bodyPr>
          <a:lstStyle/>
          <a:p>
            <a:r>
              <a:rPr lang="en-US" sz="1600" dirty="0" smtClean="0"/>
              <a:t>Cross-validation is technique for evaluating ML models by training several ML models on subsets of available input data and evaluating them on </a:t>
            </a:r>
            <a:r>
              <a:rPr lang="en-US" sz="1600" dirty="0"/>
              <a:t>c</a:t>
            </a:r>
            <a:r>
              <a:rPr lang="en-US" sz="1600" dirty="0" smtClean="0"/>
              <a:t>omplementary subset of data</a:t>
            </a:r>
          </a:p>
          <a:p>
            <a:r>
              <a:rPr lang="en-US" sz="1600" dirty="0" smtClean="0"/>
              <a:t>After </a:t>
            </a:r>
            <a:r>
              <a:rPr lang="en-US" sz="1600" dirty="0"/>
              <a:t>finding the best parameters for the model, we create our final model, train it and find the error for the test set</a:t>
            </a:r>
            <a:r>
              <a:rPr lang="en-US" sz="1600" dirty="0" smtClean="0"/>
              <a:t>.</a:t>
            </a:r>
          </a:p>
          <a:p>
            <a:r>
              <a:rPr lang="en-US" sz="1600" dirty="0" smtClean="0"/>
              <a:t>We got RMSE as 2.1781</a:t>
            </a:r>
            <a:r>
              <a:rPr lang="en-US" dirty="0" smtClean="0"/>
              <a:t/>
            </a:r>
            <a:br>
              <a:rPr lang="en-US" dirty="0" smtClean="0"/>
            </a:br>
            <a:endParaRPr dirty="0"/>
          </a:p>
        </p:txBody>
      </p:sp>
      <p:sp>
        <p:nvSpPr>
          <p:cNvPr id="114" name="Google Shape;114;p18"/>
          <p:cNvSpPr txBox="1">
            <a:spLocks noGrp="1"/>
          </p:cNvSpPr>
          <p:nvPr>
            <p:ph type="title"/>
          </p:nvPr>
        </p:nvSpPr>
        <p:spPr>
          <a:xfrm>
            <a:off x="457200" y="209551"/>
            <a:ext cx="6025500" cy="60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PROCEDURE</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055549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57200" y="731425"/>
            <a:ext cx="7924800" cy="3153600"/>
          </a:xfrm>
          <a:prstGeom prst="rect">
            <a:avLst/>
          </a:prstGeom>
        </p:spPr>
        <p:txBody>
          <a:bodyPr spcFirstLastPara="1" wrap="square" lIns="0" tIns="0" rIns="0" bIns="0" anchor="t" anchorCtr="0">
            <a:noAutofit/>
          </a:bodyPr>
          <a:lstStyle/>
          <a:p>
            <a:r>
              <a:rPr lang="en-US" sz="1400" b="1" u="sng" dirty="0"/>
              <a:t>Data Processing</a:t>
            </a:r>
            <a:r>
              <a:rPr lang="en-US" sz="1400" b="1" dirty="0"/>
              <a:t> </a:t>
            </a:r>
            <a:r>
              <a:rPr lang="en-US" sz="1400" b="1" dirty="0" smtClean="0"/>
              <a:t>:</a:t>
            </a:r>
            <a:endParaRPr lang="en-US" sz="1400" dirty="0"/>
          </a:p>
          <a:p>
            <a:endParaRPr lang="en-US" sz="1400" b="1" dirty="0" smtClean="0"/>
          </a:p>
          <a:p>
            <a:endParaRPr lang="en-US" sz="1400" b="1" dirty="0"/>
          </a:p>
          <a:p>
            <a:endParaRPr lang="en-US" sz="1400" b="1" dirty="0" smtClean="0"/>
          </a:p>
          <a:p>
            <a:endParaRPr lang="en-US" sz="1400" b="1" dirty="0"/>
          </a:p>
          <a:p>
            <a:endParaRPr lang="en-US" sz="1400" b="1" dirty="0" smtClean="0"/>
          </a:p>
          <a:p>
            <a:endParaRPr lang="en-US" sz="1400" b="1" dirty="0"/>
          </a:p>
          <a:p>
            <a:r>
              <a:rPr lang="en-US" sz="1400" b="1" u="sng" dirty="0"/>
              <a:t>Cleaning of data :</a:t>
            </a:r>
            <a:endParaRPr lang="en-US" sz="1400" u="sng" dirty="0"/>
          </a:p>
          <a:p>
            <a:r>
              <a:rPr lang="en-US" sz="1400" dirty="0"/>
              <a:t>we should perform some cleaning steps. But looking at the dataset, we can see that there is no missing values. And most of the columns contain strings</a:t>
            </a:r>
          </a:p>
          <a:p>
            <a:endParaRPr lang="en-US" sz="1400" b="1" dirty="0" smtClean="0"/>
          </a:p>
        </p:txBody>
      </p:sp>
      <p:sp>
        <p:nvSpPr>
          <p:cNvPr id="114" name="Google Shape;114;p18"/>
          <p:cNvSpPr txBox="1">
            <a:spLocks noGrp="1"/>
          </p:cNvSpPr>
          <p:nvPr>
            <p:ph type="title"/>
          </p:nvPr>
        </p:nvSpPr>
        <p:spPr>
          <a:xfrm>
            <a:off x="457200" y="133350"/>
            <a:ext cx="6025500" cy="60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RESULTS</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00150"/>
            <a:ext cx="5949315" cy="1108075"/>
          </a:xfrm>
          <a:prstGeom prst="rect">
            <a:avLst/>
          </a:prstGeom>
          <a:noFill/>
          <a:ln>
            <a:noFill/>
          </a:ln>
        </p:spPr>
      </p:pic>
      <p:sp>
        <p:nvSpPr>
          <p:cNvPr id="2" name="TextBox 1"/>
          <p:cNvSpPr txBox="1"/>
          <p:nvPr/>
        </p:nvSpPr>
        <p:spPr>
          <a:xfrm>
            <a:off x="1676400" y="2419350"/>
            <a:ext cx="4343400" cy="307777"/>
          </a:xfrm>
          <a:prstGeom prst="rect">
            <a:avLst/>
          </a:prstGeom>
          <a:noFill/>
        </p:spPr>
        <p:txBody>
          <a:bodyPr wrap="square" rtlCol="0">
            <a:spAutoFit/>
          </a:bodyPr>
          <a:lstStyle/>
          <a:p>
            <a:r>
              <a:rPr lang="en-US" dirty="0">
                <a:solidFill>
                  <a:schemeClr val="bg1"/>
                </a:solidFill>
              </a:rPr>
              <a:t>Figure : After merging </a:t>
            </a:r>
            <a:r>
              <a:rPr lang="en-US" dirty="0" smtClean="0">
                <a:solidFill>
                  <a:schemeClr val="bg1"/>
                </a:solidFill>
              </a:rPr>
              <a:t>user data </a:t>
            </a:r>
            <a:r>
              <a:rPr lang="en-US" dirty="0">
                <a:solidFill>
                  <a:schemeClr val="bg1"/>
                </a:solidFill>
              </a:rPr>
              <a:t>and songs data</a:t>
            </a:r>
          </a:p>
        </p:txBody>
      </p:sp>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638550"/>
            <a:ext cx="1847678" cy="1371600"/>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667760"/>
            <a:ext cx="1907858" cy="1342390"/>
          </a:xfrm>
          <a:prstGeom prst="rect">
            <a:avLst/>
          </a:prstGeom>
          <a:noFill/>
          <a:ln>
            <a:noFill/>
          </a:ln>
        </p:spPr>
      </p:pic>
    </p:spTree>
    <p:extLst>
      <p:ext uri="{BB962C8B-B14F-4D97-AF65-F5344CB8AC3E}">
        <p14:creationId xmlns:p14="http://schemas.microsoft.com/office/powerpoint/2010/main" val="3760305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57200" y="731425"/>
            <a:ext cx="7924800" cy="3153600"/>
          </a:xfrm>
          <a:prstGeom prst="rect">
            <a:avLst/>
          </a:prstGeom>
        </p:spPr>
        <p:txBody>
          <a:bodyPr spcFirstLastPara="1" wrap="square" lIns="0" tIns="0" rIns="0" bIns="0" anchor="t" anchorCtr="0">
            <a:noAutofit/>
          </a:bodyPr>
          <a:lstStyle/>
          <a:p>
            <a:r>
              <a:rPr lang="en-IN" sz="1400" b="1" u="sng" dirty="0"/>
              <a:t>Content-based filters</a:t>
            </a:r>
            <a:r>
              <a:rPr lang="en-IN" sz="1400" b="1" dirty="0"/>
              <a:t> :</a:t>
            </a:r>
            <a:endParaRPr lang="en-US" sz="1400" dirty="0"/>
          </a:p>
          <a:p>
            <a:r>
              <a:rPr lang="en-US" sz="1400" dirty="0"/>
              <a:t>We pick random song from dataset and test it </a:t>
            </a:r>
            <a:endParaRPr lang="en-US" sz="1400" dirty="0" smtClean="0"/>
          </a:p>
          <a:p>
            <a:endParaRPr lang="en-US" sz="1400" dirty="0"/>
          </a:p>
          <a:p>
            <a:endParaRPr lang="en-US" sz="1400" b="1" dirty="0" smtClean="0"/>
          </a:p>
        </p:txBody>
      </p:sp>
      <p:sp>
        <p:nvSpPr>
          <p:cNvPr id="114" name="Google Shape;114;p18"/>
          <p:cNvSpPr txBox="1">
            <a:spLocks noGrp="1"/>
          </p:cNvSpPr>
          <p:nvPr>
            <p:ph type="title"/>
          </p:nvPr>
        </p:nvSpPr>
        <p:spPr>
          <a:xfrm>
            <a:off x="457200" y="133350"/>
            <a:ext cx="6025500" cy="60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RESULTS</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28750"/>
            <a:ext cx="4970780" cy="3370580"/>
          </a:xfrm>
          <a:prstGeom prst="rect">
            <a:avLst/>
          </a:prstGeom>
          <a:noFill/>
          <a:ln>
            <a:noFill/>
          </a:ln>
        </p:spPr>
      </p:pic>
    </p:spTree>
    <p:extLst>
      <p:ext uri="{BB962C8B-B14F-4D97-AF65-F5344CB8AC3E}">
        <p14:creationId xmlns:p14="http://schemas.microsoft.com/office/powerpoint/2010/main" val="2439058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57200" y="731425"/>
            <a:ext cx="7924800" cy="3153600"/>
          </a:xfrm>
          <a:prstGeom prst="rect">
            <a:avLst/>
          </a:prstGeom>
        </p:spPr>
        <p:txBody>
          <a:bodyPr spcFirstLastPara="1" wrap="square" lIns="0" tIns="0" rIns="0" bIns="0" anchor="t" anchorCtr="0">
            <a:noAutofit/>
          </a:bodyPr>
          <a:lstStyle/>
          <a:p>
            <a:r>
              <a:rPr lang="en-IN" sz="1400" b="1" u="sng" dirty="0"/>
              <a:t>Content-based filters</a:t>
            </a:r>
            <a:r>
              <a:rPr lang="en-IN" sz="1400" b="1" dirty="0"/>
              <a:t> :</a:t>
            </a:r>
            <a:endParaRPr lang="en-US" sz="1400" dirty="0"/>
          </a:p>
          <a:p>
            <a:r>
              <a:rPr lang="en-US" sz="1400" dirty="0"/>
              <a:t>Another random songs picked </a:t>
            </a:r>
          </a:p>
          <a:p>
            <a:endParaRPr lang="en-US" sz="1400" b="1" dirty="0" smtClean="0"/>
          </a:p>
        </p:txBody>
      </p:sp>
      <p:sp>
        <p:nvSpPr>
          <p:cNvPr id="114" name="Google Shape;114;p18"/>
          <p:cNvSpPr txBox="1">
            <a:spLocks noGrp="1"/>
          </p:cNvSpPr>
          <p:nvPr>
            <p:ph type="title"/>
          </p:nvPr>
        </p:nvSpPr>
        <p:spPr>
          <a:xfrm>
            <a:off x="457200" y="133350"/>
            <a:ext cx="6025500" cy="60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RESULTS</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04950"/>
            <a:ext cx="5175885" cy="3300095"/>
          </a:xfrm>
          <a:prstGeom prst="rect">
            <a:avLst/>
          </a:prstGeom>
          <a:noFill/>
          <a:ln>
            <a:noFill/>
          </a:ln>
        </p:spPr>
      </p:pic>
    </p:spTree>
    <p:extLst>
      <p:ext uri="{BB962C8B-B14F-4D97-AF65-F5344CB8AC3E}">
        <p14:creationId xmlns:p14="http://schemas.microsoft.com/office/powerpoint/2010/main" val="3139515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57200" y="731425"/>
            <a:ext cx="7924800" cy="3153600"/>
          </a:xfrm>
          <a:prstGeom prst="rect">
            <a:avLst/>
          </a:prstGeom>
        </p:spPr>
        <p:txBody>
          <a:bodyPr spcFirstLastPara="1" wrap="square" lIns="0" tIns="0" rIns="0" bIns="0" anchor="t" anchorCtr="0">
            <a:noAutofit/>
          </a:bodyPr>
          <a:lstStyle/>
          <a:p>
            <a:r>
              <a:rPr lang="en-IN" sz="1400" b="1" u="sng" dirty="0"/>
              <a:t>K-Nearest Neighbour (KNN)</a:t>
            </a:r>
            <a:r>
              <a:rPr lang="en-IN" sz="1400" b="1" dirty="0"/>
              <a:t>  :</a:t>
            </a:r>
            <a:endParaRPr lang="en-US" sz="1400" dirty="0"/>
          </a:p>
          <a:p>
            <a:r>
              <a:rPr lang="en-US" sz="1400" b="1" dirty="0" smtClean="0"/>
              <a:t>Popular songs :</a:t>
            </a:r>
          </a:p>
          <a:p>
            <a:endParaRPr lang="en-US" sz="1400" b="1" dirty="0" smtClean="0"/>
          </a:p>
        </p:txBody>
      </p:sp>
      <p:sp>
        <p:nvSpPr>
          <p:cNvPr id="114" name="Google Shape;114;p18"/>
          <p:cNvSpPr txBox="1">
            <a:spLocks noGrp="1"/>
          </p:cNvSpPr>
          <p:nvPr>
            <p:ph type="title"/>
          </p:nvPr>
        </p:nvSpPr>
        <p:spPr>
          <a:xfrm>
            <a:off x="457200" y="133350"/>
            <a:ext cx="6025500" cy="60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RESULTS</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57201" y="1581150"/>
            <a:ext cx="3962400" cy="2971800"/>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581150"/>
            <a:ext cx="3886200" cy="2971800"/>
          </a:xfrm>
          <a:prstGeom prst="rect">
            <a:avLst/>
          </a:prstGeom>
          <a:noFill/>
          <a:ln>
            <a:noFill/>
          </a:ln>
        </p:spPr>
      </p:pic>
    </p:spTree>
    <p:extLst>
      <p:ext uri="{BB962C8B-B14F-4D97-AF65-F5344CB8AC3E}">
        <p14:creationId xmlns:p14="http://schemas.microsoft.com/office/powerpoint/2010/main" val="4061321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57200" y="731425"/>
            <a:ext cx="7924800" cy="3153600"/>
          </a:xfrm>
          <a:prstGeom prst="rect">
            <a:avLst/>
          </a:prstGeom>
        </p:spPr>
        <p:txBody>
          <a:bodyPr spcFirstLastPara="1" wrap="square" lIns="0" tIns="0" rIns="0" bIns="0" anchor="t" anchorCtr="0">
            <a:noAutofit/>
          </a:bodyPr>
          <a:lstStyle/>
          <a:p>
            <a:r>
              <a:rPr lang="en-US" sz="1400" dirty="0"/>
              <a:t>Popular artists : </a:t>
            </a:r>
          </a:p>
          <a:p>
            <a:endParaRPr lang="en-US" sz="1400" b="1" dirty="0" smtClean="0"/>
          </a:p>
        </p:txBody>
      </p:sp>
      <p:sp>
        <p:nvSpPr>
          <p:cNvPr id="114" name="Google Shape;114;p18"/>
          <p:cNvSpPr txBox="1">
            <a:spLocks noGrp="1"/>
          </p:cNvSpPr>
          <p:nvPr>
            <p:ph type="title"/>
          </p:nvPr>
        </p:nvSpPr>
        <p:spPr>
          <a:xfrm>
            <a:off x="457200" y="133350"/>
            <a:ext cx="6025500" cy="60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RESULTS</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23950"/>
            <a:ext cx="3265170" cy="1676400"/>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533400" y="2952750"/>
            <a:ext cx="5943600" cy="2127885"/>
          </a:xfrm>
          <a:prstGeom prst="rect">
            <a:avLst/>
          </a:prstGeom>
          <a:noFill/>
          <a:ln>
            <a:noFill/>
          </a:ln>
        </p:spPr>
      </p:pic>
    </p:spTree>
    <p:extLst>
      <p:ext uri="{BB962C8B-B14F-4D97-AF65-F5344CB8AC3E}">
        <p14:creationId xmlns:p14="http://schemas.microsoft.com/office/powerpoint/2010/main" val="3609443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57200" y="731425"/>
            <a:ext cx="7924800" cy="3153600"/>
          </a:xfrm>
          <a:prstGeom prst="rect">
            <a:avLst/>
          </a:prstGeom>
        </p:spPr>
        <p:txBody>
          <a:bodyPr spcFirstLastPara="1" wrap="square" lIns="0" tIns="0" rIns="0" bIns="0" anchor="t" anchorCtr="0">
            <a:noAutofit/>
          </a:bodyPr>
          <a:lstStyle/>
          <a:p>
            <a:r>
              <a:rPr lang="en-US" sz="1400" dirty="0"/>
              <a:t>We can also get some other information from the feature </a:t>
            </a:r>
            <a:r>
              <a:rPr lang="en-US" sz="1400" dirty="0" err="1"/>
              <a:t>listen_count</a:t>
            </a:r>
            <a:r>
              <a:rPr lang="en-US" sz="1400" dirty="0"/>
              <a:t> : </a:t>
            </a:r>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r>
              <a:rPr lang="en-US" sz="1400" dirty="0" smtClean="0"/>
              <a:t> </a:t>
            </a:r>
            <a:endParaRPr lang="en-US" sz="1400" dirty="0"/>
          </a:p>
        </p:txBody>
      </p:sp>
      <p:sp>
        <p:nvSpPr>
          <p:cNvPr id="114" name="Google Shape;114;p18"/>
          <p:cNvSpPr txBox="1">
            <a:spLocks noGrp="1"/>
          </p:cNvSpPr>
          <p:nvPr>
            <p:ph type="title"/>
          </p:nvPr>
        </p:nvSpPr>
        <p:spPr>
          <a:xfrm>
            <a:off x="457200" y="133350"/>
            <a:ext cx="6025500" cy="60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RESULTS</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23950"/>
            <a:ext cx="6096000" cy="1905000"/>
          </a:xfrm>
          <a:prstGeom prst="rect">
            <a:avLst/>
          </a:prstGeom>
          <a:noFill/>
          <a:ln>
            <a:noFill/>
          </a:ln>
        </p:spPr>
      </p:pic>
      <p:sp>
        <p:nvSpPr>
          <p:cNvPr id="2" name="TextBox 1"/>
          <p:cNvSpPr txBox="1"/>
          <p:nvPr/>
        </p:nvSpPr>
        <p:spPr>
          <a:xfrm>
            <a:off x="1905000" y="3181350"/>
            <a:ext cx="3581400" cy="307777"/>
          </a:xfrm>
          <a:prstGeom prst="rect">
            <a:avLst/>
          </a:prstGeom>
          <a:noFill/>
        </p:spPr>
        <p:txBody>
          <a:bodyPr wrap="square" rtlCol="0">
            <a:spAutoFit/>
          </a:bodyPr>
          <a:lstStyle/>
          <a:p>
            <a:r>
              <a:rPr lang="en-US" dirty="0">
                <a:solidFill>
                  <a:schemeClr val="bg1"/>
                </a:solidFill>
              </a:rPr>
              <a:t>Figure : distribution of </a:t>
            </a:r>
            <a:r>
              <a:rPr lang="en-US" dirty="0" err="1">
                <a:solidFill>
                  <a:schemeClr val="bg1"/>
                </a:solidFill>
              </a:rPr>
              <a:t>listen_count</a:t>
            </a:r>
            <a:endParaRPr lang="en-US" dirty="0">
              <a:solidFill>
                <a:schemeClr val="bg1"/>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714750"/>
            <a:ext cx="78867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889760" y="4810541"/>
            <a:ext cx="3581400" cy="307777"/>
          </a:xfrm>
          <a:prstGeom prst="rect">
            <a:avLst/>
          </a:prstGeom>
          <a:noFill/>
        </p:spPr>
        <p:txBody>
          <a:bodyPr wrap="square" rtlCol="0">
            <a:spAutoFit/>
          </a:bodyPr>
          <a:lstStyle/>
          <a:p>
            <a:r>
              <a:rPr lang="en-US" dirty="0">
                <a:solidFill>
                  <a:schemeClr val="bg1"/>
                </a:solidFill>
              </a:rPr>
              <a:t>Figure : </a:t>
            </a:r>
            <a:r>
              <a:rPr lang="en-US" dirty="0" smtClean="0">
                <a:solidFill>
                  <a:schemeClr val="bg1"/>
                </a:solidFill>
              </a:rPr>
              <a:t>New Recommendations</a:t>
            </a:r>
            <a:endParaRPr lang="en-US" dirty="0">
              <a:solidFill>
                <a:schemeClr val="bg1"/>
              </a:solidFill>
            </a:endParaRPr>
          </a:p>
        </p:txBody>
      </p:sp>
    </p:spTree>
    <p:extLst>
      <p:ext uri="{BB962C8B-B14F-4D97-AF65-F5344CB8AC3E}">
        <p14:creationId xmlns:p14="http://schemas.microsoft.com/office/powerpoint/2010/main" val="1716796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 name="Title 1"/>
          <p:cNvSpPr>
            <a:spLocks noGrp="1"/>
          </p:cNvSpPr>
          <p:nvPr>
            <p:ph type="title"/>
          </p:nvPr>
        </p:nvSpPr>
        <p:spPr>
          <a:xfrm>
            <a:off x="553359" y="1063439"/>
            <a:ext cx="7683073" cy="857400"/>
          </a:xfrm>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sz="3200" b="0" dirty="0"/>
              <a:t>Music Recommendation System </a:t>
            </a:r>
            <a:r>
              <a:rPr lang="en-US" sz="3200" b="0" dirty="0" smtClean="0"/>
              <a:t>- </a:t>
            </a:r>
            <a:r>
              <a:rPr lang="en-US" sz="3200" b="0" dirty="0"/>
              <a:t>using </a:t>
            </a:r>
            <a:r>
              <a:rPr lang="en-US" sz="3200" b="0" dirty="0" smtClean="0"/>
              <a:t>Python</a:t>
            </a:r>
            <a:r>
              <a:rPr lang="en-US" sz="3200" dirty="0" smtClean="0"/>
              <a:t> </a:t>
            </a:r>
            <a:endParaRPr lang="en-US" sz="2800" dirty="0"/>
          </a:p>
        </p:txBody>
      </p:sp>
      <p:sp>
        <p:nvSpPr>
          <p:cNvPr id="621" name="Freeform 620"/>
          <p:cNvSpPr/>
          <p:nvPr/>
        </p:nvSpPr>
        <p:spPr>
          <a:xfrm>
            <a:off x="241453" y="3931999"/>
            <a:ext cx="2573059" cy="443171"/>
          </a:xfrm>
          <a:custGeom>
            <a:avLst/>
            <a:gdLst>
              <a:gd name="connsiteX0" fmla="*/ 6628187 w 7623269"/>
              <a:gd name="connsiteY0" fmla="*/ 0 h 1078344"/>
              <a:gd name="connsiteX1" fmla="*/ 7125728 w 7623269"/>
              <a:gd name="connsiteY1" fmla="*/ 0 h 1078344"/>
              <a:gd name="connsiteX2" fmla="*/ 7623269 w 7623269"/>
              <a:gd name="connsiteY2" fmla="*/ 539172 h 1078344"/>
              <a:gd name="connsiteX3" fmla="*/ 7125728 w 7623269"/>
              <a:gd name="connsiteY3" fmla="*/ 1078344 h 1078344"/>
              <a:gd name="connsiteX4" fmla="*/ 6628187 w 7623269"/>
              <a:gd name="connsiteY4" fmla="*/ 1078343 h 1078344"/>
              <a:gd name="connsiteX5" fmla="*/ 6628187 w 7623269"/>
              <a:gd name="connsiteY5" fmla="*/ 1078344 h 1078344"/>
              <a:gd name="connsiteX6" fmla="*/ 0 w 7623269"/>
              <a:gd name="connsiteY6" fmla="*/ 1078344 h 1078344"/>
              <a:gd name="connsiteX7" fmla="*/ 0 w 7623269"/>
              <a:gd name="connsiteY7" fmla="*/ 1 h 1078344"/>
              <a:gd name="connsiteX8" fmla="*/ 6628187 w 7623269"/>
              <a:gd name="connsiteY8" fmla="*/ 1 h 107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3269" h="1078344">
                <a:moveTo>
                  <a:pt x="6628187" y="0"/>
                </a:moveTo>
                <a:lnTo>
                  <a:pt x="7125728" y="0"/>
                </a:lnTo>
                <a:cubicBezTo>
                  <a:pt x="7400512" y="0"/>
                  <a:pt x="7623269" y="241396"/>
                  <a:pt x="7623269" y="539172"/>
                </a:cubicBezTo>
                <a:cubicBezTo>
                  <a:pt x="7623269" y="836948"/>
                  <a:pt x="7400512" y="1078344"/>
                  <a:pt x="7125728" y="1078344"/>
                </a:cubicBezTo>
                <a:lnTo>
                  <a:pt x="6628187" y="1078343"/>
                </a:lnTo>
                <a:lnTo>
                  <a:pt x="6628187" y="1078344"/>
                </a:lnTo>
                <a:lnTo>
                  <a:pt x="0" y="1078344"/>
                </a:lnTo>
                <a:lnTo>
                  <a:pt x="0" y="1"/>
                </a:lnTo>
                <a:lnTo>
                  <a:pt x="6628187" y="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2" name="Freeform 621"/>
          <p:cNvSpPr/>
          <p:nvPr/>
        </p:nvSpPr>
        <p:spPr>
          <a:xfrm>
            <a:off x="260660" y="4368882"/>
            <a:ext cx="2695266" cy="446049"/>
          </a:xfrm>
          <a:custGeom>
            <a:avLst/>
            <a:gdLst>
              <a:gd name="connsiteX0" fmla="*/ 0 w 8772992"/>
              <a:gd name="connsiteY0" fmla="*/ 0 h 1078344"/>
              <a:gd name="connsiteX1" fmla="*/ 7777910 w 8772992"/>
              <a:gd name="connsiteY1" fmla="*/ 0 h 1078344"/>
              <a:gd name="connsiteX2" fmla="*/ 7798081 w 8772992"/>
              <a:gd name="connsiteY2" fmla="*/ 0 h 1078344"/>
              <a:gd name="connsiteX3" fmla="*/ 8275451 w 8772992"/>
              <a:gd name="connsiteY3" fmla="*/ 0 h 1078344"/>
              <a:gd name="connsiteX4" fmla="*/ 8772992 w 8772992"/>
              <a:gd name="connsiteY4" fmla="*/ 539172 h 1078344"/>
              <a:gd name="connsiteX5" fmla="*/ 8275451 w 8772992"/>
              <a:gd name="connsiteY5" fmla="*/ 1078344 h 1078344"/>
              <a:gd name="connsiteX6" fmla="*/ 7777910 w 8772992"/>
              <a:gd name="connsiteY6" fmla="*/ 1078343 h 1078344"/>
              <a:gd name="connsiteX7" fmla="*/ 0 w 8772992"/>
              <a:gd name="connsiteY7" fmla="*/ 1078343 h 107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2992" h="1078344">
                <a:moveTo>
                  <a:pt x="0" y="0"/>
                </a:moveTo>
                <a:lnTo>
                  <a:pt x="7777910" y="0"/>
                </a:lnTo>
                <a:lnTo>
                  <a:pt x="7798081" y="0"/>
                </a:lnTo>
                <a:lnTo>
                  <a:pt x="8275451" y="0"/>
                </a:lnTo>
                <a:cubicBezTo>
                  <a:pt x="8550235" y="0"/>
                  <a:pt x="8772992" y="241396"/>
                  <a:pt x="8772992" y="539172"/>
                </a:cubicBezTo>
                <a:cubicBezTo>
                  <a:pt x="8772992" y="836948"/>
                  <a:pt x="8550235" y="1078344"/>
                  <a:pt x="8275451" y="1078344"/>
                </a:cubicBezTo>
                <a:lnTo>
                  <a:pt x="7777910" y="1078343"/>
                </a:lnTo>
                <a:lnTo>
                  <a:pt x="0" y="107834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Freeform 622"/>
          <p:cNvSpPr/>
          <p:nvPr/>
        </p:nvSpPr>
        <p:spPr>
          <a:xfrm>
            <a:off x="228600" y="3457176"/>
            <a:ext cx="2826285" cy="474823"/>
          </a:xfrm>
          <a:custGeom>
            <a:avLst/>
            <a:gdLst>
              <a:gd name="connsiteX0" fmla="*/ 0 w 6661808"/>
              <a:gd name="connsiteY0" fmla="*/ 0 h 1082215"/>
              <a:gd name="connsiteX1" fmla="*/ 5666726 w 6661808"/>
              <a:gd name="connsiteY1" fmla="*/ 0 h 1082215"/>
              <a:gd name="connsiteX2" fmla="*/ 5666726 w 6661808"/>
              <a:gd name="connsiteY2" fmla="*/ 3871 h 1082215"/>
              <a:gd name="connsiteX3" fmla="*/ 6164267 w 6661808"/>
              <a:gd name="connsiteY3" fmla="*/ 3871 h 1082215"/>
              <a:gd name="connsiteX4" fmla="*/ 6661808 w 6661808"/>
              <a:gd name="connsiteY4" fmla="*/ 543043 h 1082215"/>
              <a:gd name="connsiteX5" fmla="*/ 6164267 w 6661808"/>
              <a:gd name="connsiteY5" fmla="*/ 1082215 h 1082215"/>
              <a:gd name="connsiteX6" fmla="*/ 5666726 w 6661808"/>
              <a:gd name="connsiteY6" fmla="*/ 1082214 h 1082215"/>
              <a:gd name="connsiteX7" fmla="*/ 5666726 w 6661808"/>
              <a:gd name="connsiteY7" fmla="*/ 1078343 h 1082215"/>
              <a:gd name="connsiteX8" fmla="*/ 0 w 6661808"/>
              <a:gd name="connsiteY8" fmla="*/ 1078343 h 108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1808" h="1082215">
                <a:moveTo>
                  <a:pt x="0" y="0"/>
                </a:moveTo>
                <a:lnTo>
                  <a:pt x="5666726" y="0"/>
                </a:lnTo>
                <a:lnTo>
                  <a:pt x="5666726" y="3871"/>
                </a:lnTo>
                <a:lnTo>
                  <a:pt x="6164267" y="3871"/>
                </a:lnTo>
                <a:cubicBezTo>
                  <a:pt x="6439051" y="3871"/>
                  <a:pt x="6661808" y="245267"/>
                  <a:pt x="6661808" y="543043"/>
                </a:cubicBezTo>
                <a:cubicBezTo>
                  <a:pt x="6661808" y="840819"/>
                  <a:pt x="6439051" y="1082215"/>
                  <a:pt x="6164267" y="1082215"/>
                </a:cubicBezTo>
                <a:lnTo>
                  <a:pt x="5666726" y="1082214"/>
                </a:lnTo>
                <a:lnTo>
                  <a:pt x="5666726" y="1078343"/>
                </a:lnTo>
                <a:lnTo>
                  <a:pt x="0" y="10783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 name="Freeform 623"/>
          <p:cNvSpPr/>
          <p:nvPr/>
        </p:nvSpPr>
        <p:spPr>
          <a:xfrm>
            <a:off x="228600" y="3028950"/>
            <a:ext cx="2673886" cy="432098"/>
          </a:xfrm>
          <a:custGeom>
            <a:avLst/>
            <a:gdLst>
              <a:gd name="connsiteX0" fmla="*/ 0 w 7838423"/>
              <a:gd name="connsiteY0" fmla="*/ 0 h 1078344"/>
              <a:gd name="connsiteX1" fmla="*/ 6843341 w 7838423"/>
              <a:gd name="connsiteY1" fmla="*/ 0 h 1078344"/>
              <a:gd name="connsiteX2" fmla="*/ 7112282 w 7838423"/>
              <a:gd name="connsiteY2" fmla="*/ 0 h 1078344"/>
              <a:gd name="connsiteX3" fmla="*/ 7340882 w 7838423"/>
              <a:gd name="connsiteY3" fmla="*/ 0 h 1078344"/>
              <a:gd name="connsiteX4" fmla="*/ 7838423 w 7838423"/>
              <a:gd name="connsiteY4" fmla="*/ 539172 h 1078344"/>
              <a:gd name="connsiteX5" fmla="*/ 7340882 w 7838423"/>
              <a:gd name="connsiteY5" fmla="*/ 1078344 h 1078344"/>
              <a:gd name="connsiteX6" fmla="*/ 6843341 w 7838423"/>
              <a:gd name="connsiteY6" fmla="*/ 1078343 h 1078344"/>
              <a:gd name="connsiteX7" fmla="*/ 0 w 7838423"/>
              <a:gd name="connsiteY7" fmla="*/ 1078343 h 107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8423" h="1078344">
                <a:moveTo>
                  <a:pt x="0" y="0"/>
                </a:moveTo>
                <a:lnTo>
                  <a:pt x="6843341" y="0"/>
                </a:lnTo>
                <a:lnTo>
                  <a:pt x="7112282" y="0"/>
                </a:lnTo>
                <a:lnTo>
                  <a:pt x="7340882" y="0"/>
                </a:lnTo>
                <a:cubicBezTo>
                  <a:pt x="7615666" y="0"/>
                  <a:pt x="7838423" y="241396"/>
                  <a:pt x="7838423" y="539172"/>
                </a:cubicBezTo>
                <a:cubicBezTo>
                  <a:pt x="7838423" y="836948"/>
                  <a:pt x="7615666" y="1078344"/>
                  <a:pt x="7340882" y="1078344"/>
                </a:cubicBezTo>
                <a:lnTo>
                  <a:pt x="6843341" y="1078343"/>
                </a:lnTo>
                <a:lnTo>
                  <a:pt x="0" y="10783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5" name="Group 624"/>
          <p:cNvGrpSpPr/>
          <p:nvPr/>
        </p:nvGrpSpPr>
        <p:grpSpPr>
          <a:xfrm>
            <a:off x="228601" y="2843175"/>
            <a:ext cx="862508" cy="2115549"/>
            <a:chOff x="2125848" y="1008529"/>
            <a:chExt cx="2400542" cy="4673600"/>
          </a:xfrm>
        </p:grpSpPr>
        <p:sp>
          <p:nvSpPr>
            <p:cNvPr id="626" name="Freeform 625"/>
            <p:cNvSpPr>
              <a:spLocks/>
            </p:cNvSpPr>
            <p:nvPr/>
          </p:nvSpPr>
          <p:spPr bwMode="auto">
            <a:xfrm>
              <a:off x="2125848" y="1008529"/>
              <a:ext cx="2400542" cy="4673600"/>
            </a:xfrm>
            <a:custGeom>
              <a:avLst/>
              <a:gdLst>
                <a:gd name="connsiteX0" fmla="*/ 133167 w 2400542"/>
                <a:gd name="connsiteY0" fmla="*/ 432174 h 4673600"/>
                <a:gd name="connsiteX1" fmla="*/ 96889 w 2400542"/>
                <a:gd name="connsiteY1" fmla="*/ 468374 h 4673600"/>
                <a:gd name="connsiteX2" fmla="*/ 96889 w 2400542"/>
                <a:gd name="connsiteY2" fmla="*/ 4242196 h 4673600"/>
                <a:gd name="connsiteX3" fmla="*/ 133167 w 2400542"/>
                <a:gd name="connsiteY3" fmla="*/ 4278396 h 4673600"/>
                <a:gd name="connsiteX4" fmla="*/ 2258452 w 2400542"/>
                <a:gd name="connsiteY4" fmla="*/ 4278396 h 4673600"/>
                <a:gd name="connsiteX5" fmla="*/ 2294730 w 2400542"/>
                <a:gd name="connsiteY5" fmla="*/ 4242196 h 4673600"/>
                <a:gd name="connsiteX6" fmla="*/ 2294730 w 2400542"/>
                <a:gd name="connsiteY6" fmla="*/ 468374 h 4673600"/>
                <a:gd name="connsiteX7" fmla="*/ 2258452 w 2400542"/>
                <a:gd name="connsiteY7" fmla="*/ 432174 h 4673600"/>
                <a:gd name="connsiteX8" fmla="*/ 133167 w 2400542"/>
                <a:gd name="connsiteY8" fmla="*/ 432174 h 4673600"/>
                <a:gd name="connsiteX9" fmla="*/ 411176 w 2400542"/>
                <a:gd name="connsiteY9" fmla="*/ 0 h 4673600"/>
                <a:gd name="connsiteX10" fmla="*/ 1980296 w 2400542"/>
                <a:gd name="connsiteY10" fmla="*/ 0 h 4673600"/>
                <a:gd name="connsiteX11" fmla="*/ 2391472 w 2400542"/>
                <a:gd name="connsiteY11" fmla="*/ 410335 h 4673600"/>
                <a:gd name="connsiteX12" fmla="*/ 2391472 w 2400542"/>
                <a:gd name="connsiteY12" fmla="*/ 1052993 h 4673600"/>
                <a:gd name="connsiteX13" fmla="*/ 2400542 w 2400542"/>
                <a:gd name="connsiteY13" fmla="*/ 1052993 h 4673600"/>
                <a:gd name="connsiteX14" fmla="*/ 2400542 w 2400542"/>
                <a:gd name="connsiteY14" fmla="*/ 1451260 h 4673600"/>
                <a:gd name="connsiteX15" fmla="*/ 2391472 w 2400542"/>
                <a:gd name="connsiteY15" fmla="*/ 1451260 h 4673600"/>
                <a:gd name="connsiteX16" fmla="*/ 2391472 w 2400542"/>
                <a:gd name="connsiteY16" fmla="*/ 4263265 h 4673600"/>
                <a:gd name="connsiteX17" fmla="*/ 1980296 w 2400542"/>
                <a:gd name="connsiteY17" fmla="*/ 4673600 h 4673600"/>
                <a:gd name="connsiteX18" fmla="*/ 411176 w 2400542"/>
                <a:gd name="connsiteY18" fmla="*/ 4673600 h 4673600"/>
                <a:gd name="connsiteX19" fmla="*/ 0 w 2400542"/>
                <a:gd name="connsiteY19" fmla="*/ 4263265 h 4673600"/>
                <a:gd name="connsiteX20" fmla="*/ 0 w 2400542"/>
                <a:gd name="connsiteY20" fmla="*/ 410335 h 4673600"/>
                <a:gd name="connsiteX21" fmla="*/ 411176 w 2400542"/>
                <a:gd name="connsiteY21" fmla="*/ 0 h 467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00542" h="4673600">
                  <a:moveTo>
                    <a:pt x="133167" y="432174"/>
                  </a:moveTo>
                  <a:cubicBezTo>
                    <a:pt x="112005" y="432174"/>
                    <a:pt x="96889" y="450274"/>
                    <a:pt x="96889" y="468374"/>
                  </a:cubicBezTo>
                  <a:cubicBezTo>
                    <a:pt x="96889" y="468374"/>
                    <a:pt x="96889" y="468374"/>
                    <a:pt x="96889" y="4242196"/>
                  </a:cubicBezTo>
                  <a:cubicBezTo>
                    <a:pt x="96889" y="4260296"/>
                    <a:pt x="112005" y="4278396"/>
                    <a:pt x="133167" y="4278396"/>
                  </a:cubicBezTo>
                  <a:cubicBezTo>
                    <a:pt x="133167" y="4278396"/>
                    <a:pt x="133167" y="4278396"/>
                    <a:pt x="2258452" y="4278396"/>
                  </a:cubicBezTo>
                  <a:cubicBezTo>
                    <a:pt x="2276591" y="4278396"/>
                    <a:pt x="2294730" y="4260296"/>
                    <a:pt x="2294730" y="4242196"/>
                  </a:cubicBezTo>
                  <a:cubicBezTo>
                    <a:pt x="2294730" y="4242196"/>
                    <a:pt x="2294730" y="4242196"/>
                    <a:pt x="2294730" y="468374"/>
                  </a:cubicBezTo>
                  <a:cubicBezTo>
                    <a:pt x="2294730" y="450274"/>
                    <a:pt x="2276591" y="432174"/>
                    <a:pt x="2258452" y="432174"/>
                  </a:cubicBezTo>
                  <a:cubicBezTo>
                    <a:pt x="2258452" y="432174"/>
                    <a:pt x="2258452" y="432174"/>
                    <a:pt x="133167" y="432174"/>
                  </a:cubicBezTo>
                  <a:close/>
                  <a:moveTo>
                    <a:pt x="411176" y="0"/>
                  </a:moveTo>
                  <a:cubicBezTo>
                    <a:pt x="411176" y="0"/>
                    <a:pt x="411176" y="0"/>
                    <a:pt x="1980296" y="0"/>
                  </a:cubicBezTo>
                  <a:cubicBezTo>
                    <a:pt x="2207048" y="0"/>
                    <a:pt x="2391472" y="184048"/>
                    <a:pt x="2391472" y="410335"/>
                  </a:cubicBezTo>
                  <a:cubicBezTo>
                    <a:pt x="2391472" y="410335"/>
                    <a:pt x="2391472" y="410335"/>
                    <a:pt x="2391472" y="1052993"/>
                  </a:cubicBezTo>
                  <a:cubicBezTo>
                    <a:pt x="2391472" y="1052993"/>
                    <a:pt x="2391472" y="1052993"/>
                    <a:pt x="2400542" y="1052993"/>
                  </a:cubicBezTo>
                  <a:cubicBezTo>
                    <a:pt x="2400542" y="1052993"/>
                    <a:pt x="2400542" y="1052993"/>
                    <a:pt x="2400542" y="1451260"/>
                  </a:cubicBezTo>
                  <a:cubicBezTo>
                    <a:pt x="2400542" y="1451260"/>
                    <a:pt x="2400542" y="1451260"/>
                    <a:pt x="2391472" y="1451260"/>
                  </a:cubicBezTo>
                  <a:lnTo>
                    <a:pt x="2391472" y="4263265"/>
                  </a:lnTo>
                  <a:cubicBezTo>
                    <a:pt x="2391472" y="4489553"/>
                    <a:pt x="2207048" y="4673600"/>
                    <a:pt x="1980296" y="4673600"/>
                  </a:cubicBezTo>
                  <a:cubicBezTo>
                    <a:pt x="1980296" y="4673600"/>
                    <a:pt x="1980296" y="4673600"/>
                    <a:pt x="411176" y="4673600"/>
                  </a:cubicBezTo>
                  <a:cubicBezTo>
                    <a:pt x="184425" y="4673600"/>
                    <a:pt x="0" y="4489553"/>
                    <a:pt x="0" y="4263265"/>
                  </a:cubicBezTo>
                  <a:cubicBezTo>
                    <a:pt x="0" y="4263265"/>
                    <a:pt x="0" y="4263265"/>
                    <a:pt x="0" y="410335"/>
                  </a:cubicBezTo>
                  <a:cubicBezTo>
                    <a:pt x="0" y="184048"/>
                    <a:pt x="184425" y="0"/>
                    <a:pt x="411176" y="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27" name="Freeform 7"/>
            <p:cNvSpPr>
              <a:spLocks noEditPoints="1"/>
            </p:cNvSpPr>
            <p:nvPr/>
          </p:nvSpPr>
          <p:spPr bwMode="auto">
            <a:xfrm>
              <a:off x="3029717" y="5392738"/>
              <a:ext cx="580057" cy="178479"/>
            </a:xfrm>
            <a:custGeom>
              <a:avLst/>
              <a:gdLst>
                <a:gd name="T0" fmla="*/ 168 w 192"/>
                <a:gd name="T1" fmla="*/ 59 h 59"/>
                <a:gd name="T2" fmla="*/ 24 w 192"/>
                <a:gd name="T3" fmla="*/ 59 h 59"/>
                <a:gd name="T4" fmla="*/ 0 w 192"/>
                <a:gd name="T5" fmla="*/ 35 h 59"/>
                <a:gd name="T6" fmla="*/ 0 w 192"/>
                <a:gd name="T7" fmla="*/ 24 h 59"/>
                <a:gd name="T8" fmla="*/ 24 w 192"/>
                <a:gd name="T9" fmla="*/ 0 h 59"/>
                <a:gd name="T10" fmla="*/ 168 w 192"/>
                <a:gd name="T11" fmla="*/ 0 h 59"/>
                <a:gd name="T12" fmla="*/ 192 w 192"/>
                <a:gd name="T13" fmla="*/ 24 h 59"/>
                <a:gd name="T14" fmla="*/ 192 w 192"/>
                <a:gd name="T15" fmla="*/ 35 h 59"/>
                <a:gd name="T16" fmla="*/ 168 w 192"/>
                <a:gd name="T17" fmla="*/ 59 h 59"/>
                <a:gd name="T18" fmla="*/ 24 w 192"/>
                <a:gd name="T19" fmla="*/ 8 h 59"/>
                <a:gd name="T20" fmla="*/ 8 w 192"/>
                <a:gd name="T21" fmla="*/ 24 h 59"/>
                <a:gd name="T22" fmla="*/ 8 w 192"/>
                <a:gd name="T23" fmla="*/ 35 h 59"/>
                <a:gd name="T24" fmla="*/ 24 w 192"/>
                <a:gd name="T25" fmla="*/ 51 h 59"/>
                <a:gd name="T26" fmla="*/ 168 w 192"/>
                <a:gd name="T27" fmla="*/ 51 h 59"/>
                <a:gd name="T28" fmla="*/ 184 w 192"/>
                <a:gd name="T29" fmla="*/ 35 h 59"/>
                <a:gd name="T30" fmla="*/ 184 w 192"/>
                <a:gd name="T31" fmla="*/ 24 h 59"/>
                <a:gd name="T32" fmla="*/ 168 w 192"/>
                <a:gd name="T33" fmla="*/ 8 h 59"/>
                <a:gd name="T34" fmla="*/ 24 w 192"/>
                <a:gd name="T35" fmla="*/ 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59">
                  <a:moveTo>
                    <a:pt x="168" y="59"/>
                  </a:moveTo>
                  <a:cubicBezTo>
                    <a:pt x="24" y="59"/>
                    <a:pt x="24" y="59"/>
                    <a:pt x="24" y="59"/>
                  </a:cubicBezTo>
                  <a:cubicBezTo>
                    <a:pt x="11" y="59"/>
                    <a:pt x="0" y="48"/>
                    <a:pt x="0" y="35"/>
                  </a:cubicBezTo>
                  <a:cubicBezTo>
                    <a:pt x="0" y="24"/>
                    <a:pt x="0" y="24"/>
                    <a:pt x="0" y="24"/>
                  </a:cubicBezTo>
                  <a:cubicBezTo>
                    <a:pt x="0" y="11"/>
                    <a:pt x="11" y="0"/>
                    <a:pt x="24" y="0"/>
                  </a:cubicBezTo>
                  <a:cubicBezTo>
                    <a:pt x="168" y="0"/>
                    <a:pt x="168" y="0"/>
                    <a:pt x="168" y="0"/>
                  </a:cubicBezTo>
                  <a:cubicBezTo>
                    <a:pt x="181" y="0"/>
                    <a:pt x="192" y="11"/>
                    <a:pt x="192" y="24"/>
                  </a:cubicBezTo>
                  <a:cubicBezTo>
                    <a:pt x="192" y="35"/>
                    <a:pt x="192" y="35"/>
                    <a:pt x="192" y="35"/>
                  </a:cubicBezTo>
                  <a:cubicBezTo>
                    <a:pt x="192" y="48"/>
                    <a:pt x="181" y="59"/>
                    <a:pt x="168" y="59"/>
                  </a:cubicBezTo>
                  <a:close/>
                  <a:moveTo>
                    <a:pt x="24" y="8"/>
                  </a:moveTo>
                  <a:cubicBezTo>
                    <a:pt x="16" y="8"/>
                    <a:pt x="8" y="15"/>
                    <a:pt x="8" y="24"/>
                  </a:cubicBezTo>
                  <a:cubicBezTo>
                    <a:pt x="8" y="35"/>
                    <a:pt x="8" y="35"/>
                    <a:pt x="8" y="35"/>
                  </a:cubicBezTo>
                  <a:cubicBezTo>
                    <a:pt x="8" y="44"/>
                    <a:pt x="16" y="51"/>
                    <a:pt x="24" y="51"/>
                  </a:cubicBezTo>
                  <a:cubicBezTo>
                    <a:pt x="168" y="51"/>
                    <a:pt x="168" y="51"/>
                    <a:pt x="168" y="51"/>
                  </a:cubicBezTo>
                  <a:cubicBezTo>
                    <a:pt x="177" y="51"/>
                    <a:pt x="184" y="44"/>
                    <a:pt x="184" y="35"/>
                  </a:cubicBezTo>
                  <a:cubicBezTo>
                    <a:pt x="184" y="24"/>
                    <a:pt x="184" y="24"/>
                    <a:pt x="184" y="24"/>
                  </a:cubicBezTo>
                  <a:cubicBezTo>
                    <a:pt x="184" y="15"/>
                    <a:pt x="177" y="8"/>
                    <a:pt x="168" y="8"/>
                  </a:cubicBezTo>
                  <a:lnTo>
                    <a:pt x="24" y="8"/>
                  </a:lnTo>
                  <a:close/>
                </a:path>
              </a:pathLst>
            </a:custGeom>
            <a:solidFill>
              <a:srgbClr val="D3D0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 name="Freeform 8"/>
            <p:cNvSpPr>
              <a:spLocks/>
            </p:cNvSpPr>
            <p:nvPr/>
          </p:nvSpPr>
          <p:spPr bwMode="auto">
            <a:xfrm>
              <a:off x="3047565" y="1116891"/>
              <a:ext cx="544361" cy="36971"/>
            </a:xfrm>
            <a:custGeom>
              <a:avLst/>
              <a:gdLst>
                <a:gd name="T0" fmla="*/ 6 w 180"/>
                <a:gd name="T1" fmla="*/ 0 h 12"/>
                <a:gd name="T2" fmla="*/ 174 w 180"/>
                <a:gd name="T3" fmla="*/ 0 h 12"/>
                <a:gd name="T4" fmla="*/ 180 w 180"/>
                <a:gd name="T5" fmla="*/ 6 h 12"/>
                <a:gd name="T6" fmla="*/ 174 w 180"/>
                <a:gd name="T7" fmla="*/ 12 h 12"/>
                <a:gd name="T8" fmla="*/ 6 w 180"/>
                <a:gd name="T9" fmla="*/ 12 h 12"/>
                <a:gd name="T10" fmla="*/ 0 w 180"/>
                <a:gd name="T11" fmla="*/ 6 h 12"/>
                <a:gd name="T12" fmla="*/ 6 w 18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80" h="12">
                  <a:moveTo>
                    <a:pt x="6" y="0"/>
                  </a:moveTo>
                  <a:cubicBezTo>
                    <a:pt x="174" y="0"/>
                    <a:pt x="174" y="0"/>
                    <a:pt x="174" y="0"/>
                  </a:cubicBezTo>
                  <a:cubicBezTo>
                    <a:pt x="178" y="0"/>
                    <a:pt x="180" y="3"/>
                    <a:pt x="180" y="6"/>
                  </a:cubicBezTo>
                  <a:cubicBezTo>
                    <a:pt x="180" y="10"/>
                    <a:pt x="178" y="12"/>
                    <a:pt x="174" y="12"/>
                  </a:cubicBezTo>
                  <a:cubicBezTo>
                    <a:pt x="6" y="12"/>
                    <a:pt x="6" y="12"/>
                    <a:pt x="6" y="12"/>
                  </a:cubicBezTo>
                  <a:cubicBezTo>
                    <a:pt x="3" y="12"/>
                    <a:pt x="0" y="10"/>
                    <a:pt x="0" y="6"/>
                  </a:cubicBezTo>
                  <a:cubicBezTo>
                    <a:pt x="0" y="3"/>
                    <a:pt x="3" y="0"/>
                    <a:pt x="6" y="0"/>
                  </a:cubicBezTo>
                  <a:close/>
                </a:path>
              </a:pathLst>
            </a:custGeom>
            <a:solidFill>
              <a:srgbClr val="C4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 name="Oval 9"/>
            <p:cNvSpPr>
              <a:spLocks noChangeArrowheads="1"/>
            </p:cNvSpPr>
            <p:nvPr/>
          </p:nvSpPr>
          <p:spPr bwMode="auto">
            <a:xfrm>
              <a:off x="2893309" y="1090119"/>
              <a:ext cx="70117" cy="72666"/>
            </a:xfrm>
            <a:prstGeom prst="ellipse">
              <a:avLst/>
            </a:prstGeom>
            <a:solidFill>
              <a:srgbClr val="C4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 name="Oval 10"/>
            <p:cNvSpPr>
              <a:spLocks noChangeArrowheads="1"/>
            </p:cNvSpPr>
            <p:nvPr/>
          </p:nvSpPr>
          <p:spPr bwMode="auto">
            <a:xfrm>
              <a:off x="3649294" y="1090119"/>
              <a:ext cx="72666" cy="68842"/>
            </a:xfrm>
            <a:prstGeom prst="ellipse">
              <a:avLst/>
            </a:prstGeom>
            <a:solidFill>
              <a:srgbClr val="C4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 name="Oval 11"/>
            <p:cNvSpPr>
              <a:spLocks noChangeArrowheads="1"/>
            </p:cNvSpPr>
            <p:nvPr/>
          </p:nvSpPr>
          <p:spPr bwMode="auto">
            <a:xfrm>
              <a:off x="3757657" y="1081195"/>
              <a:ext cx="81590" cy="84140"/>
            </a:xfrm>
            <a:prstGeom prst="ellipse">
              <a:avLst/>
            </a:prstGeom>
            <a:solidFill>
              <a:srgbClr val="C4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 name="Oval 12"/>
            <p:cNvSpPr>
              <a:spLocks noChangeArrowheads="1"/>
            </p:cNvSpPr>
            <p:nvPr/>
          </p:nvSpPr>
          <p:spPr bwMode="auto">
            <a:xfrm>
              <a:off x="4057246" y="1125815"/>
              <a:ext cx="70117" cy="70117"/>
            </a:xfrm>
            <a:prstGeom prst="ellipse">
              <a:avLst/>
            </a:prstGeom>
            <a:solidFill>
              <a:srgbClr val="C4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33" name="Oval 632"/>
          <p:cNvSpPr/>
          <p:nvPr/>
        </p:nvSpPr>
        <p:spPr>
          <a:xfrm>
            <a:off x="2496170" y="3066323"/>
            <a:ext cx="376112" cy="357352"/>
          </a:xfrm>
          <a:prstGeom prst="ellipse">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Oval 633"/>
          <p:cNvSpPr/>
          <p:nvPr/>
        </p:nvSpPr>
        <p:spPr>
          <a:xfrm>
            <a:off x="2667000" y="3500151"/>
            <a:ext cx="393609" cy="366999"/>
          </a:xfrm>
          <a:prstGeom prst="ellipse">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5" name="Oval 634"/>
          <p:cNvSpPr/>
          <p:nvPr/>
        </p:nvSpPr>
        <p:spPr>
          <a:xfrm>
            <a:off x="2374126" y="3981376"/>
            <a:ext cx="395667" cy="358708"/>
          </a:xfrm>
          <a:prstGeom prst="ellipse">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6" name="Oval 635"/>
          <p:cNvSpPr/>
          <p:nvPr/>
        </p:nvSpPr>
        <p:spPr>
          <a:xfrm>
            <a:off x="2577522" y="4446581"/>
            <a:ext cx="318078" cy="290652"/>
          </a:xfrm>
          <a:prstGeom prst="ellipse">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0" name="TextBox 639"/>
          <p:cNvSpPr txBox="1"/>
          <p:nvPr/>
        </p:nvSpPr>
        <p:spPr>
          <a:xfrm>
            <a:off x="1143001" y="3091110"/>
            <a:ext cx="1240764" cy="307777"/>
          </a:xfrm>
          <a:prstGeom prst="rect">
            <a:avLst/>
          </a:prstGeom>
          <a:noFill/>
        </p:spPr>
        <p:txBody>
          <a:bodyPr wrap="square" rtlCol="0">
            <a:spAutoFit/>
          </a:bodyPr>
          <a:lstStyle/>
          <a:p>
            <a:r>
              <a:rPr lang="en-US" b="1" dirty="0" smtClean="0">
                <a:solidFill>
                  <a:schemeClr val="bg1"/>
                </a:solidFill>
                <a:latin typeface="Arial" panose="020B0604020202020204" pitchFamily="34" charset="0"/>
                <a:cs typeface="Arial" panose="020B0604020202020204" pitchFamily="34" charset="0"/>
              </a:rPr>
              <a:t>18K41A0599</a:t>
            </a:r>
            <a:endParaRPr lang="en-US" b="1" dirty="0">
              <a:solidFill>
                <a:schemeClr val="bg1"/>
              </a:solidFill>
              <a:latin typeface="Arial" panose="020B0604020202020204" pitchFamily="34" charset="0"/>
              <a:cs typeface="Arial" panose="020B0604020202020204" pitchFamily="34" charset="0"/>
            </a:endParaRPr>
          </a:p>
        </p:txBody>
      </p:sp>
      <p:sp>
        <p:nvSpPr>
          <p:cNvPr id="641" name="TextBox 640"/>
          <p:cNvSpPr txBox="1"/>
          <p:nvPr/>
        </p:nvSpPr>
        <p:spPr>
          <a:xfrm>
            <a:off x="335711" y="3025338"/>
            <a:ext cx="599432" cy="400110"/>
          </a:xfrm>
          <a:prstGeom prst="rect">
            <a:avLst/>
          </a:prstGeom>
          <a:noFill/>
        </p:spPr>
        <p:txBody>
          <a:bodyPr wrap="square" rtlCol="0">
            <a:spAutoFit/>
          </a:bodyPr>
          <a:lstStyle/>
          <a:p>
            <a:pPr algn="ctr"/>
            <a:r>
              <a:rPr lang="en-US" sz="2000" b="1" dirty="0" smtClean="0">
                <a:solidFill>
                  <a:schemeClr val="bg1"/>
                </a:solidFill>
                <a:effectLst>
                  <a:innerShdw blurRad="63500" dist="50800" dir="18900000">
                    <a:prstClr val="black">
                      <a:alpha val="50000"/>
                    </a:prstClr>
                  </a:innerShdw>
                </a:effectLst>
                <a:latin typeface="Arial" panose="020B0604020202020204" pitchFamily="34" charset="0"/>
                <a:cs typeface="Arial" panose="020B0604020202020204" pitchFamily="34" charset="0"/>
              </a:rPr>
              <a:t>01</a:t>
            </a:r>
            <a:endParaRPr lang="en-US" sz="1050" b="1" dirty="0">
              <a:solidFill>
                <a:schemeClr val="bg1"/>
              </a:solidFill>
              <a:effectLst>
                <a:innerShdw blurRad="63500" dist="50800" dir="18900000">
                  <a:prstClr val="black">
                    <a:alpha val="50000"/>
                  </a:prstClr>
                </a:innerShdw>
              </a:effectLst>
              <a:latin typeface="Arial" panose="020B0604020202020204" pitchFamily="34" charset="0"/>
              <a:cs typeface="Arial" panose="020B0604020202020204" pitchFamily="34" charset="0"/>
            </a:endParaRPr>
          </a:p>
        </p:txBody>
      </p:sp>
      <p:grpSp>
        <p:nvGrpSpPr>
          <p:cNvPr id="645" name="Group 15"/>
          <p:cNvGrpSpPr>
            <a:grpSpLocks noChangeAspect="1"/>
          </p:cNvGrpSpPr>
          <p:nvPr/>
        </p:nvGrpSpPr>
        <p:grpSpPr bwMode="auto">
          <a:xfrm>
            <a:off x="2543942" y="3105166"/>
            <a:ext cx="280567" cy="279665"/>
            <a:chOff x="155" y="566"/>
            <a:chExt cx="622" cy="620"/>
          </a:xfrm>
          <a:solidFill>
            <a:schemeClr val="accent2"/>
          </a:solidFill>
        </p:grpSpPr>
        <p:sp>
          <p:nvSpPr>
            <p:cNvPr id="646" name="Freeform 17"/>
            <p:cNvSpPr>
              <a:spLocks noEditPoints="1"/>
            </p:cNvSpPr>
            <p:nvPr/>
          </p:nvSpPr>
          <p:spPr bwMode="auto">
            <a:xfrm>
              <a:off x="155" y="566"/>
              <a:ext cx="622" cy="620"/>
            </a:xfrm>
            <a:custGeom>
              <a:avLst/>
              <a:gdLst>
                <a:gd name="T0" fmla="*/ 1557 w 3731"/>
                <a:gd name="T1" fmla="*/ 429 h 3720"/>
                <a:gd name="T2" fmla="*/ 1182 w 3731"/>
                <a:gd name="T3" fmla="*/ 565 h 3720"/>
                <a:gd name="T4" fmla="*/ 863 w 3731"/>
                <a:gd name="T5" fmla="*/ 792 h 3720"/>
                <a:gd name="T6" fmla="*/ 615 w 3731"/>
                <a:gd name="T7" fmla="*/ 1094 h 3720"/>
                <a:gd name="T8" fmla="*/ 454 w 3731"/>
                <a:gd name="T9" fmla="*/ 1455 h 3720"/>
                <a:gd name="T10" fmla="*/ 396 w 3731"/>
                <a:gd name="T11" fmla="*/ 1861 h 3720"/>
                <a:gd name="T12" fmla="*/ 454 w 3731"/>
                <a:gd name="T13" fmla="*/ 2265 h 3720"/>
                <a:gd name="T14" fmla="*/ 615 w 3731"/>
                <a:gd name="T15" fmla="*/ 2627 h 3720"/>
                <a:gd name="T16" fmla="*/ 863 w 3731"/>
                <a:gd name="T17" fmla="*/ 2929 h 3720"/>
                <a:gd name="T18" fmla="*/ 1182 w 3731"/>
                <a:gd name="T19" fmla="*/ 3156 h 3720"/>
                <a:gd name="T20" fmla="*/ 1557 w 3731"/>
                <a:gd name="T21" fmla="*/ 3291 h 3720"/>
                <a:gd name="T22" fmla="*/ 1970 w 3731"/>
                <a:gd name="T23" fmla="*/ 3321 h 3720"/>
                <a:gd name="T24" fmla="*/ 2367 w 3731"/>
                <a:gd name="T25" fmla="*/ 3236 h 3720"/>
                <a:gd name="T26" fmla="*/ 2717 w 3731"/>
                <a:gd name="T27" fmla="*/ 3053 h 3720"/>
                <a:gd name="T28" fmla="*/ 3003 w 3731"/>
                <a:gd name="T29" fmla="*/ 2786 h 3720"/>
                <a:gd name="T30" fmla="*/ 3208 w 3731"/>
                <a:gd name="T31" fmla="*/ 2453 h 3720"/>
                <a:gd name="T32" fmla="*/ 3320 w 3731"/>
                <a:gd name="T33" fmla="*/ 2067 h 3720"/>
                <a:gd name="T34" fmla="*/ 3320 w 3731"/>
                <a:gd name="T35" fmla="*/ 1653 h 3720"/>
                <a:gd name="T36" fmla="*/ 3208 w 3731"/>
                <a:gd name="T37" fmla="*/ 1268 h 3720"/>
                <a:gd name="T38" fmla="*/ 3003 w 3731"/>
                <a:gd name="T39" fmla="*/ 934 h 3720"/>
                <a:gd name="T40" fmla="*/ 2717 w 3731"/>
                <a:gd name="T41" fmla="*/ 668 h 3720"/>
                <a:gd name="T42" fmla="*/ 2367 w 3731"/>
                <a:gd name="T43" fmla="*/ 485 h 3720"/>
                <a:gd name="T44" fmla="*/ 1970 w 3731"/>
                <a:gd name="T45" fmla="*/ 400 h 3720"/>
                <a:gd name="T46" fmla="*/ 2100 w 3731"/>
                <a:gd name="T47" fmla="*/ 15 h 3720"/>
                <a:gd name="T48" fmla="*/ 2539 w 3731"/>
                <a:gd name="T49" fmla="*/ 126 h 3720"/>
                <a:gd name="T50" fmla="*/ 2930 w 3731"/>
                <a:gd name="T51" fmla="*/ 335 h 3720"/>
                <a:gd name="T52" fmla="*/ 3260 w 3731"/>
                <a:gd name="T53" fmla="*/ 626 h 3720"/>
                <a:gd name="T54" fmla="*/ 3512 w 3731"/>
                <a:gd name="T55" fmla="*/ 987 h 3720"/>
                <a:gd name="T56" fmla="*/ 3674 w 3731"/>
                <a:gd name="T57" fmla="*/ 1404 h 3720"/>
                <a:gd name="T58" fmla="*/ 3731 w 3731"/>
                <a:gd name="T59" fmla="*/ 1861 h 3720"/>
                <a:gd name="T60" fmla="*/ 3674 w 3731"/>
                <a:gd name="T61" fmla="*/ 2318 h 3720"/>
                <a:gd name="T62" fmla="*/ 3512 w 3731"/>
                <a:gd name="T63" fmla="*/ 2734 h 3720"/>
                <a:gd name="T64" fmla="*/ 3260 w 3731"/>
                <a:gd name="T65" fmla="*/ 3094 h 3720"/>
                <a:gd name="T66" fmla="*/ 2930 w 3731"/>
                <a:gd name="T67" fmla="*/ 3386 h 3720"/>
                <a:gd name="T68" fmla="*/ 2539 w 3731"/>
                <a:gd name="T69" fmla="*/ 3595 h 3720"/>
                <a:gd name="T70" fmla="*/ 2100 w 3731"/>
                <a:gd name="T71" fmla="*/ 3706 h 3720"/>
                <a:gd name="T72" fmla="*/ 1632 w 3731"/>
                <a:gd name="T73" fmla="*/ 3706 h 3720"/>
                <a:gd name="T74" fmla="*/ 1192 w 3731"/>
                <a:gd name="T75" fmla="*/ 3595 h 3720"/>
                <a:gd name="T76" fmla="*/ 800 w 3731"/>
                <a:gd name="T77" fmla="*/ 3386 h 3720"/>
                <a:gd name="T78" fmla="*/ 471 w 3731"/>
                <a:gd name="T79" fmla="*/ 3094 h 3720"/>
                <a:gd name="T80" fmla="*/ 218 w 3731"/>
                <a:gd name="T81" fmla="*/ 2734 h 3720"/>
                <a:gd name="T82" fmla="*/ 57 w 3731"/>
                <a:gd name="T83" fmla="*/ 2318 h 3720"/>
                <a:gd name="T84" fmla="*/ 0 w 3731"/>
                <a:gd name="T85" fmla="*/ 1861 h 3720"/>
                <a:gd name="T86" fmla="*/ 57 w 3731"/>
                <a:gd name="T87" fmla="*/ 1404 h 3720"/>
                <a:gd name="T88" fmla="*/ 218 w 3731"/>
                <a:gd name="T89" fmla="*/ 987 h 3720"/>
                <a:gd name="T90" fmla="*/ 471 w 3731"/>
                <a:gd name="T91" fmla="*/ 626 h 3720"/>
                <a:gd name="T92" fmla="*/ 800 w 3731"/>
                <a:gd name="T93" fmla="*/ 335 h 3720"/>
                <a:gd name="T94" fmla="*/ 1192 w 3731"/>
                <a:gd name="T95" fmla="*/ 126 h 3720"/>
                <a:gd name="T96" fmla="*/ 1632 w 3731"/>
                <a:gd name="T97" fmla="*/ 15 h 3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1" h="3720">
                  <a:moveTo>
                    <a:pt x="1865" y="397"/>
                  </a:moveTo>
                  <a:lnTo>
                    <a:pt x="1761" y="400"/>
                  </a:lnTo>
                  <a:lnTo>
                    <a:pt x="1658" y="412"/>
                  </a:lnTo>
                  <a:lnTo>
                    <a:pt x="1557" y="429"/>
                  </a:lnTo>
                  <a:lnTo>
                    <a:pt x="1459" y="454"/>
                  </a:lnTo>
                  <a:lnTo>
                    <a:pt x="1364" y="485"/>
                  </a:lnTo>
                  <a:lnTo>
                    <a:pt x="1272" y="522"/>
                  </a:lnTo>
                  <a:lnTo>
                    <a:pt x="1182" y="565"/>
                  </a:lnTo>
                  <a:lnTo>
                    <a:pt x="1096" y="613"/>
                  </a:lnTo>
                  <a:lnTo>
                    <a:pt x="1015" y="668"/>
                  </a:lnTo>
                  <a:lnTo>
                    <a:pt x="937" y="728"/>
                  </a:lnTo>
                  <a:lnTo>
                    <a:pt x="863" y="792"/>
                  </a:lnTo>
                  <a:lnTo>
                    <a:pt x="793" y="861"/>
                  </a:lnTo>
                  <a:lnTo>
                    <a:pt x="729" y="934"/>
                  </a:lnTo>
                  <a:lnTo>
                    <a:pt x="669" y="1012"/>
                  </a:lnTo>
                  <a:lnTo>
                    <a:pt x="615" y="1094"/>
                  </a:lnTo>
                  <a:lnTo>
                    <a:pt x="565" y="1179"/>
                  </a:lnTo>
                  <a:lnTo>
                    <a:pt x="523" y="1268"/>
                  </a:lnTo>
                  <a:lnTo>
                    <a:pt x="485" y="1360"/>
                  </a:lnTo>
                  <a:lnTo>
                    <a:pt x="454" y="1455"/>
                  </a:lnTo>
                  <a:lnTo>
                    <a:pt x="430" y="1554"/>
                  </a:lnTo>
                  <a:lnTo>
                    <a:pt x="411" y="1653"/>
                  </a:lnTo>
                  <a:lnTo>
                    <a:pt x="401" y="1756"/>
                  </a:lnTo>
                  <a:lnTo>
                    <a:pt x="396" y="1861"/>
                  </a:lnTo>
                  <a:lnTo>
                    <a:pt x="401" y="1965"/>
                  </a:lnTo>
                  <a:lnTo>
                    <a:pt x="411" y="2067"/>
                  </a:lnTo>
                  <a:lnTo>
                    <a:pt x="430" y="2168"/>
                  </a:lnTo>
                  <a:lnTo>
                    <a:pt x="454" y="2265"/>
                  </a:lnTo>
                  <a:lnTo>
                    <a:pt x="485" y="2360"/>
                  </a:lnTo>
                  <a:lnTo>
                    <a:pt x="523" y="2453"/>
                  </a:lnTo>
                  <a:lnTo>
                    <a:pt x="565" y="2541"/>
                  </a:lnTo>
                  <a:lnTo>
                    <a:pt x="615" y="2627"/>
                  </a:lnTo>
                  <a:lnTo>
                    <a:pt x="669" y="2708"/>
                  </a:lnTo>
                  <a:lnTo>
                    <a:pt x="729" y="2786"/>
                  </a:lnTo>
                  <a:lnTo>
                    <a:pt x="793" y="2860"/>
                  </a:lnTo>
                  <a:lnTo>
                    <a:pt x="863" y="2929"/>
                  </a:lnTo>
                  <a:lnTo>
                    <a:pt x="937" y="2994"/>
                  </a:lnTo>
                  <a:lnTo>
                    <a:pt x="1015" y="3053"/>
                  </a:lnTo>
                  <a:lnTo>
                    <a:pt x="1096" y="3107"/>
                  </a:lnTo>
                  <a:lnTo>
                    <a:pt x="1182" y="3156"/>
                  </a:lnTo>
                  <a:lnTo>
                    <a:pt x="1272" y="3200"/>
                  </a:lnTo>
                  <a:lnTo>
                    <a:pt x="1364" y="3236"/>
                  </a:lnTo>
                  <a:lnTo>
                    <a:pt x="1459" y="3267"/>
                  </a:lnTo>
                  <a:lnTo>
                    <a:pt x="1557" y="3291"/>
                  </a:lnTo>
                  <a:lnTo>
                    <a:pt x="1658" y="3310"/>
                  </a:lnTo>
                  <a:lnTo>
                    <a:pt x="1761" y="3321"/>
                  </a:lnTo>
                  <a:lnTo>
                    <a:pt x="1865" y="3325"/>
                  </a:lnTo>
                  <a:lnTo>
                    <a:pt x="1970" y="3321"/>
                  </a:lnTo>
                  <a:lnTo>
                    <a:pt x="2073" y="3310"/>
                  </a:lnTo>
                  <a:lnTo>
                    <a:pt x="2173" y="3291"/>
                  </a:lnTo>
                  <a:lnTo>
                    <a:pt x="2272" y="3267"/>
                  </a:lnTo>
                  <a:lnTo>
                    <a:pt x="2367" y="3236"/>
                  </a:lnTo>
                  <a:lnTo>
                    <a:pt x="2459" y="3200"/>
                  </a:lnTo>
                  <a:lnTo>
                    <a:pt x="2549" y="3156"/>
                  </a:lnTo>
                  <a:lnTo>
                    <a:pt x="2634" y="3107"/>
                  </a:lnTo>
                  <a:lnTo>
                    <a:pt x="2717" y="3053"/>
                  </a:lnTo>
                  <a:lnTo>
                    <a:pt x="2795" y="2994"/>
                  </a:lnTo>
                  <a:lnTo>
                    <a:pt x="2868" y="2929"/>
                  </a:lnTo>
                  <a:lnTo>
                    <a:pt x="2937" y="2860"/>
                  </a:lnTo>
                  <a:lnTo>
                    <a:pt x="3003" y="2786"/>
                  </a:lnTo>
                  <a:lnTo>
                    <a:pt x="3063" y="2708"/>
                  </a:lnTo>
                  <a:lnTo>
                    <a:pt x="3117" y="2627"/>
                  </a:lnTo>
                  <a:lnTo>
                    <a:pt x="3166" y="2541"/>
                  </a:lnTo>
                  <a:lnTo>
                    <a:pt x="3208" y="2453"/>
                  </a:lnTo>
                  <a:lnTo>
                    <a:pt x="3246" y="2360"/>
                  </a:lnTo>
                  <a:lnTo>
                    <a:pt x="3277" y="2265"/>
                  </a:lnTo>
                  <a:lnTo>
                    <a:pt x="3302" y="2168"/>
                  </a:lnTo>
                  <a:lnTo>
                    <a:pt x="3320" y="2067"/>
                  </a:lnTo>
                  <a:lnTo>
                    <a:pt x="3330" y="1965"/>
                  </a:lnTo>
                  <a:lnTo>
                    <a:pt x="3334" y="1861"/>
                  </a:lnTo>
                  <a:lnTo>
                    <a:pt x="3330" y="1756"/>
                  </a:lnTo>
                  <a:lnTo>
                    <a:pt x="3320" y="1653"/>
                  </a:lnTo>
                  <a:lnTo>
                    <a:pt x="3302" y="1554"/>
                  </a:lnTo>
                  <a:lnTo>
                    <a:pt x="3277" y="1455"/>
                  </a:lnTo>
                  <a:lnTo>
                    <a:pt x="3246" y="1360"/>
                  </a:lnTo>
                  <a:lnTo>
                    <a:pt x="3208" y="1268"/>
                  </a:lnTo>
                  <a:lnTo>
                    <a:pt x="3166" y="1179"/>
                  </a:lnTo>
                  <a:lnTo>
                    <a:pt x="3117" y="1094"/>
                  </a:lnTo>
                  <a:lnTo>
                    <a:pt x="3063" y="1012"/>
                  </a:lnTo>
                  <a:lnTo>
                    <a:pt x="3003" y="934"/>
                  </a:lnTo>
                  <a:lnTo>
                    <a:pt x="2937" y="861"/>
                  </a:lnTo>
                  <a:lnTo>
                    <a:pt x="2868" y="792"/>
                  </a:lnTo>
                  <a:lnTo>
                    <a:pt x="2795" y="728"/>
                  </a:lnTo>
                  <a:lnTo>
                    <a:pt x="2717" y="668"/>
                  </a:lnTo>
                  <a:lnTo>
                    <a:pt x="2634" y="613"/>
                  </a:lnTo>
                  <a:lnTo>
                    <a:pt x="2549" y="565"/>
                  </a:lnTo>
                  <a:lnTo>
                    <a:pt x="2459" y="522"/>
                  </a:lnTo>
                  <a:lnTo>
                    <a:pt x="2367" y="485"/>
                  </a:lnTo>
                  <a:lnTo>
                    <a:pt x="2272" y="454"/>
                  </a:lnTo>
                  <a:lnTo>
                    <a:pt x="2173" y="429"/>
                  </a:lnTo>
                  <a:lnTo>
                    <a:pt x="2073" y="412"/>
                  </a:lnTo>
                  <a:lnTo>
                    <a:pt x="1970" y="400"/>
                  </a:lnTo>
                  <a:lnTo>
                    <a:pt x="1865" y="397"/>
                  </a:lnTo>
                  <a:close/>
                  <a:moveTo>
                    <a:pt x="1865" y="0"/>
                  </a:moveTo>
                  <a:lnTo>
                    <a:pt x="1983" y="5"/>
                  </a:lnTo>
                  <a:lnTo>
                    <a:pt x="2100" y="15"/>
                  </a:lnTo>
                  <a:lnTo>
                    <a:pt x="2213" y="34"/>
                  </a:lnTo>
                  <a:lnTo>
                    <a:pt x="2325" y="58"/>
                  </a:lnTo>
                  <a:lnTo>
                    <a:pt x="2433" y="89"/>
                  </a:lnTo>
                  <a:lnTo>
                    <a:pt x="2539" y="126"/>
                  </a:lnTo>
                  <a:lnTo>
                    <a:pt x="2642" y="170"/>
                  </a:lnTo>
                  <a:lnTo>
                    <a:pt x="2742" y="219"/>
                  </a:lnTo>
                  <a:lnTo>
                    <a:pt x="2838" y="274"/>
                  </a:lnTo>
                  <a:lnTo>
                    <a:pt x="2930" y="335"/>
                  </a:lnTo>
                  <a:lnTo>
                    <a:pt x="3019" y="400"/>
                  </a:lnTo>
                  <a:lnTo>
                    <a:pt x="3104" y="471"/>
                  </a:lnTo>
                  <a:lnTo>
                    <a:pt x="3184" y="546"/>
                  </a:lnTo>
                  <a:lnTo>
                    <a:pt x="3260" y="626"/>
                  </a:lnTo>
                  <a:lnTo>
                    <a:pt x="3330" y="711"/>
                  </a:lnTo>
                  <a:lnTo>
                    <a:pt x="3396" y="799"/>
                  </a:lnTo>
                  <a:lnTo>
                    <a:pt x="3457" y="890"/>
                  </a:lnTo>
                  <a:lnTo>
                    <a:pt x="3512" y="987"/>
                  </a:lnTo>
                  <a:lnTo>
                    <a:pt x="3561" y="1086"/>
                  </a:lnTo>
                  <a:lnTo>
                    <a:pt x="3605" y="1189"/>
                  </a:lnTo>
                  <a:lnTo>
                    <a:pt x="3643" y="1295"/>
                  </a:lnTo>
                  <a:lnTo>
                    <a:pt x="3674" y="1404"/>
                  </a:lnTo>
                  <a:lnTo>
                    <a:pt x="3698" y="1514"/>
                  </a:lnTo>
                  <a:lnTo>
                    <a:pt x="3716" y="1627"/>
                  </a:lnTo>
                  <a:lnTo>
                    <a:pt x="3728" y="1743"/>
                  </a:lnTo>
                  <a:lnTo>
                    <a:pt x="3731" y="1861"/>
                  </a:lnTo>
                  <a:lnTo>
                    <a:pt x="3728" y="1978"/>
                  </a:lnTo>
                  <a:lnTo>
                    <a:pt x="3716" y="2093"/>
                  </a:lnTo>
                  <a:lnTo>
                    <a:pt x="3698" y="2207"/>
                  </a:lnTo>
                  <a:lnTo>
                    <a:pt x="3674" y="2318"/>
                  </a:lnTo>
                  <a:lnTo>
                    <a:pt x="3643" y="2427"/>
                  </a:lnTo>
                  <a:lnTo>
                    <a:pt x="3605" y="2532"/>
                  </a:lnTo>
                  <a:lnTo>
                    <a:pt x="3561" y="2635"/>
                  </a:lnTo>
                  <a:lnTo>
                    <a:pt x="3512" y="2734"/>
                  </a:lnTo>
                  <a:lnTo>
                    <a:pt x="3457" y="2830"/>
                  </a:lnTo>
                  <a:lnTo>
                    <a:pt x="3396" y="2923"/>
                  </a:lnTo>
                  <a:lnTo>
                    <a:pt x="3330" y="3011"/>
                  </a:lnTo>
                  <a:lnTo>
                    <a:pt x="3260" y="3094"/>
                  </a:lnTo>
                  <a:lnTo>
                    <a:pt x="3184" y="3175"/>
                  </a:lnTo>
                  <a:lnTo>
                    <a:pt x="3104" y="3250"/>
                  </a:lnTo>
                  <a:lnTo>
                    <a:pt x="3019" y="3321"/>
                  </a:lnTo>
                  <a:lnTo>
                    <a:pt x="2930" y="3386"/>
                  </a:lnTo>
                  <a:lnTo>
                    <a:pt x="2838" y="3447"/>
                  </a:lnTo>
                  <a:lnTo>
                    <a:pt x="2742" y="3502"/>
                  </a:lnTo>
                  <a:lnTo>
                    <a:pt x="2642" y="3551"/>
                  </a:lnTo>
                  <a:lnTo>
                    <a:pt x="2539" y="3595"/>
                  </a:lnTo>
                  <a:lnTo>
                    <a:pt x="2433" y="3632"/>
                  </a:lnTo>
                  <a:lnTo>
                    <a:pt x="2325" y="3664"/>
                  </a:lnTo>
                  <a:lnTo>
                    <a:pt x="2213" y="3688"/>
                  </a:lnTo>
                  <a:lnTo>
                    <a:pt x="2100" y="3706"/>
                  </a:lnTo>
                  <a:lnTo>
                    <a:pt x="1983" y="3716"/>
                  </a:lnTo>
                  <a:lnTo>
                    <a:pt x="1865" y="3720"/>
                  </a:lnTo>
                  <a:lnTo>
                    <a:pt x="1748" y="3716"/>
                  </a:lnTo>
                  <a:lnTo>
                    <a:pt x="1632" y="3706"/>
                  </a:lnTo>
                  <a:lnTo>
                    <a:pt x="1518" y="3688"/>
                  </a:lnTo>
                  <a:lnTo>
                    <a:pt x="1407" y="3664"/>
                  </a:lnTo>
                  <a:lnTo>
                    <a:pt x="1297" y="3632"/>
                  </a:lnTo>
                  <a:lnTo>
                    <a:pt x="1192" y="3595"/>
                  </a:lnTo>
                  <a:lnTo>
                    <a:pt x="1089" y="3551"/>
                  </a:lnTo>
                  <a:lnTo>
                    <a:pt x="989" y="3502"/>
                  </a:lnTo>
                  <a:lnTo>
                    <a:pt x="893" y="3447"/>
                  </a:lnTo>
                  <a:lnTo>
                    <a:pt x="800" y="3386"/>
                  </a:lnTo>
                  <a:lnTo>
                    <a:pt x="711" y="3321"/>
                  </a:lnTo>
                  <a:lnTo>
                    <a:pt x="627" y="3250"/>
                  </a:lnTo>
                  <a:lnTo>
                    <a:pt x="547" y="3175"/>
                  </a:lnTo>
                  <a:lnTo>
                    <a:pt x="471" y="3094"/>
                  </a:lnTo>
                  <a:lnTo>
                    <a:pt x="400" y="3011"/>
                  </a:lnTo>
                  <a:lnTo>
                    <a:pt x="334" y="2923"/>
                  </a:lnTo>
                  <a:lnTo>
                    <a:pt x="274" y="2830"/>
                  </a:lnTo>
                  <a:lnTo>
                    <a:pt x="218" y="2734"/>
                  </a:lnTo>
                  <a:lnTo>
                    <a:pt x="169" y="2635"/>
                  </a:lnTo>
                  <a:lnTo>
                    <a:pt x="125" y="2532"/>
                  </a:lnTo>
                  <a:lnTo>
                    <a:pt x="88" y="2427"/>
                  </a:lnTo>
                  <a:lnTo>
                    <a:pt x="57" y="2318"/>
                  </a:lnTo>
                  <a:lnTo>
                    <a:pt x="32" y="2207"/>
                  </a:lnTo>
                  <a:lnTo>
                    <a:pt x="15" y="2093"/>
                  </a:lnTo>
                  <a:lnTo>
                    <a:pt x="3" y="1978"/>
                  </a:lnTo>
                  <a:lnTo>
                    <a:pt x="0" y="1861"/>
                  </a:lnTo>
                  <a:lnTo>
                    <a:pt x="3" y="1743"/>
                  </a:lnTo>
                  <a:lnTo>
                    <a:pt x="15" y="1627"/>
                  </a:lnTo>
                  <a:lnTo>
                    <a:pt x="32" y="1514"/>
                  </a:lnTo>
                  <a:lnTo>
                    <a:pt x="57" y="1404"/>
                  </a:lnTo>
                  <a:lnTo>
                    <a:pt x="88" y="1295"/>
                  </a:lnTo>
                  <a:lnTo>
                    <a:pt x="125" y="1189"/>
                  </a:lnTo>
                  <a:lnTo>
                    <a:pt x="169" y="1086"/>
                  </a:lnTo>
                  <a:lnTo>
                    <a:pt x="218" y="987"/>
                  </a:lnTo>
                  <a:lnTo>
                    <a:pt x="274" y="890"/>
                  </a:lnTo>
                  <a:lnTo>
                    <a:pt x="334" y="799"/>
                  </a:lnTo>
                  <a:lnTo>
                    <a:pt x="400" y="711"/>
                  </a:lnTo>
                  <a:lnTo>
                    <a:pt x="471" y="626"/>
                  </a:lnTo>
                  <a:lnTo>
                    <a:pt x="547" y="546"/>
                  </a:lnTo>
                  <a:lnTo>
                    <a:pt x="627" y="471"/>
                  </a:lnTo>
                  <a:lnTo>
                    <a:pt x="711" y="400"/>
                  </a:lnTo>
                  <a:lnTo>
                    <a:pt x="800" y="335"/>
                  </a:lnTo>
                  <a:lnTo>
                    <a:pt x="893" y="274"/>
                  </a:lnTo>
                  <a:lnTo>
                    <a:pt x="989" y="219"/>
                  </a:lnTo>
                  <a:lnTo>
                    <a:pt x="1089" y="170"/>
                  </a:lnTo>
                  <a:lnTo>
                    <a:pt x="1192" y="126"/>
                  </a:lnTo>
                  <a:lnTo>
                    <a:pt x="1297" y="89"/>
                  </a:lnTo>
                  <a:lnTo>
                    <a:pt x="1407" y="58"/>
                  </a:lnTo>
                  <a:lnTo>
                    <a:pt x="1518" y="34"/>
                  </a:lnTo>
                  <a:lnTo>
                    <a:pt x="1632" y="15"/>
                  </a:lnTo>
                  <a:lnTo>
                    <a:pt x="1748" y="5"/>
                  </a:lnTo>
                  <a:lnTo>
                    <a:pt x="18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7" name="Freeform 18"/>
            <p:cNvSpPr>
              <a:spLocks/>
            </p:cNvSpPr>
            <p:nvPr/>
          </p:nvSpPr>
          <p:spPr bwMode="auto">
            <a:xfrm>
              <a:off x="437" y="673"/>
              <a:ext cx="217" cy="244"/>
            </a:xfrm>
            <a:custGeom>
              <a:avLst/>
              <a:gdLst>
                <a:gd name="T0" fmla="*/ 153 w 1298"/>
                <a:gd name="T1" fmla="*/ 0 h 1464"/>
                <a:gd name="T2" fmla="*/ 184 w 1298"/>
                <a:gd name="T3" fmla="*/ 4 h 1464"/>
                <a:gd name="T4" fmla="*/ 212 w 1298"/>
                <a:gd name="T5" fmla="*/ 12 h 1464"/>
                <a:gd name="T6" fmla="*/ 239 w 1298"/>
                <a:gd name="T7" fmla="*/ 27 h 1464"/>
                <a:gd name="T8" fmla="*/ 262 w 1298"/>
                <a:gd name="T9" fmla="*/ 45 h 1464"/>
                <a:gd name="T10" fmla="*/ 280 w 1298"/>
                <a:gd name="T11" fmla="*/ 68 h 1464"/>
                <a:gd name="T12" fmla="*/ 294 w 1298"/>
                <a:gd name="T13" fmla="*/ 93 h 1464"/>
                <a:gd name="T14" fmla="*/ 303 w 1298"/>
                <a:gd name="T15" fmla="*/ 123 h 1464"/>
                <a:gd name="T16" fmla="*/ 307 w 1298"/>
                <a:gd name="T17" fmla="*/ 153 h 1464"/>
                <a:gd name="T18" fmla="*/ 307 w 1298"/>
                <a:gd name="T19" fmla="*/ 1158 h 1464"/>
                <a:gd name="T20" fmla="*/ 1144 w 1298"/>
                <a:gd name="T21" fmla="*/ 1158 h 1464"/>
                <a:gd name="T22" fmla="*/ 1175 w 1298"/>
                <a:gd name="T23" fmla="*/ 1161 h 1464"/>
                <a:gd name="T24" fmla="*/ 1204 w 1298"/>
                <a:gd name="T25" fmla="*/ 1170 h 1464"/>
                <a:gd name="T26" fmla="*/ 1230 w 1298"/>
                <a:gd name="T27" fmla="*/ 1185 h 1464"/>
                <a:gd name="T28" fmla="*/ 1253 w 1298"/>
                <a:gd name="T29" fmla="*/ 1203 h 1464"/>
                <a:gd name="T30" fmla="*/ 1272 w 1298"/>
                <a:gd name="T31" fmla="*/ 1226 h 1464"/>
                <a:gd name="T32" fmla="*/ 1287 w 1298"/>
                <a:gd name="T33" fmla="*/ 1251 h 1464"/>
                <a:gd name="T34" fmla="*/ 1295 w 1298"/>
                <a:gd name="T35" fmla="*/ 1280 h 1464"/>
                <a:gd name="T36" fmla="*/ 1298 w 1298"/>
                <a:gd name="T37" fmla="*/ 1311 h 1464"/>
                <a:gd name="T38" fmla="*/ 1295 w 1298"/>
                <a:gd name="T39" fmla="*/ 1342 h 1464"/>
                <a:gd name="T40" fmla="*/ 1287 w 1298"/>
                <a:gd name="T41" fmla="*/ 1370 h 1464"/>
                <a:gd name="T42" fmla="*/ 1272 w 1298"/>
                <a:gd name="T43" fmla="*/ 1397 h 1464"/>
                <a:gd name="T44" fmla="*/ 1253 w 1298"/>
                <a:gd name="T45" fmla="*/ 1420 h 1464"/>
                <a:gd name="T46" fmla="*/ 1230 w 1298"/>
                <a:gd name="T47" fmla="*/ 1438 h 1464"/>
                <a:gd name="T48" fmla="*/ 1204 w 1298"/>
                <a:gd name="T49" fmla="*/ 1452 h 1464"/>
                <a:gd name="T50" fmla="*/ 1175 w 1298"/>
                <a:gd name="T51" fmla="*/ 1461 h 1464"/>
                <a:gd name="T52" fmla="*/ 1144 w 1298"/>
                <a:gd name="T53" fmla="*/ 1464 h 1464"/>
                <a:gd name="T54" fmla="*/ 153 w 1298"/>
                <a:gd name="T55" fmla="*/ 1464 h 1464"/>
                <a:gd name="T56" fmla="*/ 122 w 1298"/>
                <a:gd name="T57" fmla="*/ 1461 h 1464"/>
                <a:gd name="T58" fmla="*/ 93 w 1298"/>
                <a:gd name="T59" fmla="*/ 1452 h 1464"/>
                <a:gd name="T60" fmla="*/ 66 w 1298"/>
                <a:gd name="T61" fmla="*/ 1438 h 1464"/>
                <a:gd name="T62" fmla="*/ 45 w 1298"/>
                <a:gd name="T63" fmla="*/ 1420 h 1464"/>
                <a:gd name="T64" fmla="*/ 25 w 1298"/>
                <a:gd name="T65" fmla="*/ 1397 h 1464"/>
                <a:gd name="T66" fmla="*/ 11 w 1298"/>
                <a:gd name="T67" fmla="*/ 1370 h 1464"/>
                <a:gd name="T68" fmla="*/ 2 w 1298"/>
                <a:gd name="T69" fmla="*/ 1342 h 1464"/>
                <a:gd name="T70" fmla="*/ 0 w 1298"/>
                <a:gd name="T71" fmla="*/ 1311 h 1464"/>
                <a:gd name="T72" fmla="*/ 0 w 1298"/>
                <a:gd name="T73" fmla="*/ 153 h 1464"/>
                <a:gd name="T74" fmla="*/ 2 w 1298"/>
                <a:gd name="T75" fmla="*/ 123 h 1464"/>
                <a:gd name="T76" fmla="*/ 11 w 1298"/>
                <a:gd name="T77" fmla="*/ 93 h 1464"/>
                <a:gd name="T78" fmla="*/ 25 w 1298"/>
                <a:gd name="T79" fmla="*/ 68 h 1464"/>
                <a:gd name="T80" fmla="*/ 45 w 1298"/>
                <a:gd name="T81" fmla="*/ 45 h 1464"/>
                <a:gd name="T82" fmla="*/ 66 w 1298"/>
                <a:gd name="T83" fmla="*/ 27 h 1464"/>
                <a:gd name="T84" fmla="*/ 93 w 1298"/>
                <a:gd name="T85" fmla="*/ 12 h 1464"/>
                <a:gd name="T86" fmla="*/ 122 w 1298"/>
                <a:gd name="T87" fmla="*/ 4 h 1464"/>
                <a:gd name="T88" fmla="*/ 153 w 1298"/>
                <a:gd name="T89" fmla="*/ 0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98" h="1464">
                  <a:moveTo>
                    <a:pt x="153" y="0"/>
                  </a:moveTo>
                  <a:lnTo>
                    <a:pt x="184" y="4"/>
                  </a:lnTo>
                  <a:lnTo>
                    <a:pt x="212" y="12"/>
                  </a:lnTo>
                  <a:lnTo>
                    <a:pt x="239" y="27"/>
                  </a:lnTo>
                  <a:lnTo>
                    <a:pt x="262" y="45"/>
                  </a:lnTo>
                  <a:lnTo>
                    <a:pt x="280" y="68"/>
                  </a:lnTo>
                  <a:lnTo>
                    <a:pt x="294" y="93"/>
                  </a:lnTo>
                  <a:lnTo>
                    <a:pt x="303" y="123"/>
                  </a:lnTo>
                  <a:lnTo>
                    <a:pt x="307" y="153"/>
                  </a:lnTo>
                  <a:lnTo>
                    <a:pt x="307" y="1158"/>
                  </a:lnTo>
                  <a:lnTo>
                    <a:pt x="1144" y="1158"/>
                  </a:lnTo>
                  <a:lnTo>
                    <a:pt x="1175" y="1161"/>
                  </a:lnTo>
                  <a:lnTo>
                    <a:pt x="1204" y="1170"/>
                  </a:lnTo>
                  <a:lnTo>
                    <a:pt x="1230" y="1185"/>
                  </a:lnTo>
                  <a:lnTo>
                    <a:pt x="1253" y="1203"/>
                  </a:lnTo>
                  <a:lnTo>
                    <a:pt x="1272" y="1226"/>
                  </a:lnTo>
                  <a:lnTo>
                    <a:pt x="1287" y="1251"/>
                  </a:lnTo>
                  <a:lnTo>
                    <a:pt x="1295" y="1280"/>
                  </a:lnTo>
                  <a:lnTo>
                    <a:pt x="1298" y="1311"/>
                  </a:lnTo>
                  <a:lnTo>
                    <a:pt x="1295" y="1342"/>
                  </a:lnTo>
                  <a:lnTo>
                    <a:pt x="1287" y="1370"/>
                  </a:lnTo>
                  <a:lnTo>
                    <a:pt x="1272" y="1397"/>
                  </a:lnTo>
                  <a:lnTo>
                    <a:pt x="1253" y="1420"/>
                  </a:lnTo>
                  <a:lnTo>
                    <a:pt x="1230" y="1438"/>
                  </a:lnTo>
                  <a:lnTo>
                    <a:pt x="1204" y="1452"/>
                  </a:lnTo>
                  <a:lnTo>
                    <a:pt x="1175" y="1461"/>
                  </a:lnTo>
                  <a:lnTo>
                    <a:pt x="1144" y="1464"/>
                  </a:lnTo>
                  <a:lnTo>
                    <a:pt x="153" y="1464"/>
                  </a:lnTo>
                  <a:lnTo>
                    <a:pt x="122" y="1461"/>
                  </a:lnTo>
                  <a:lnTo>
                    <a:pt x="93" y="1452"/>
                  </a:lnTo>
                  <a:lnTo>
                    <a:pt x="66" y="1438"/>
                  </a:lnTo>
                  <a:lnTo>
                    <a:pt x="45" y="1420"/>
                  </a:lnTo>
                  <a:lnTo>
                    <a:pt x="25" y="1397"/>
                  </a:lnTo>
                  <a:lnTo>
                    <a:pt x="11" y="1370"/>
                  </a:lnTo>
                  <a:lnTo>
                    <a:pt x="2" y="1342"/>
                  </a:lnTo>
                  <a:lnTo>
                    <a:pt x="0" y="1311"/>
                  </a:lnTo>
                  <a:lnTo>
                    <a:pt x="0" y="153"/>
                  </a:lnTo>
                  <a:lnTo>
                    <a:pt x="2" y="123"/>
                  </a:lnTo>
                  <a:lnTo>
                    <a:pt x="11" y="93"/>
                  </a:lnTo>
                  <a:lnTo>
                    <a:pt x="25" y="68"/>
                  </a:lnTo>
                  <a:lnTo>
                    <a:pt x="45" y="45"/>
                  </a:lnTo>
                  <a:lnTo>
                    <a:pt x="66" y="27"/>
                  </a:lnTo>
                  <a:lnTo>
                    <a:pt x="93" y="12"/>
                  </a:lnTo>
                  <a:lnTo>
                    <a:pt x="122" y="4"/>
                  </a:lnTo>
                  <a:lnTo>
                    <a:pt x="1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48" name="Freeform 23"/>
          <p:cNvSpPr>
            <a:spLocks noEditPoints="1"/>
          </p:cNvSpPr>
          <p:nvPr/>
        </p:nvSpPr>
        <p:spPr bwMode="auto">
          <a:xfrm>
            <a:off x="2744180" y="3548150"/>
            <a:ext cx="227621" cy="270815"/>
          </a:xfrm>
          <a:custGeom>
            <a:avLst/>
            <a:gdLst>
              <a:gd name="T0" fmla="*/ 1320 w 2705"/>
              <a:gd name="T1" fmla="*/ 1965 h 3516"/>
              <a:gd name="T2" fmla="*/ 1206 w 2705"/>
              <a:gd name="T3" fmla="*/ 1996 h 3516"/>
              <a:gd name="T4" fmla="*/ 1115 w 2705"/>
              <a:gd name="T5" fmla="*/ 2071 h 3516"/>
              <a:gd name="T6" fmla="*/ 1061 w 2705"/>
              <a:gd name="T7" fmla="*/ 2177 h 3516"/>
              <a:gd name="T8" fmla="*/ 1051 w 2705"/>
              <a:gd name="T9" fmla="*/ 2298 h 3516"/>
              <a:gd name="T10" fmla="*/ 1089 w 2705"/>
              <a:gd name="T11" fmla="*/ 2406 h 3516"/>
              <a:gd name="T12" fmla="*/ 1135 w 2705"/>
              <a:gd name="T13" fmla="*/ 2952 h 3516"/>
              <a:gd name="T14" fmla="*/ 1157 w 2705"/>
              <a:gd name="T15" fmla="*/ 3016 h 3516"/>
              <a:gd name="T16" fmla="*/ 1214 w 2705"/>
              <a:gd name="T17" fmla="*/ 3052 h 3516"/>
              <a:gd name="T18" fmla="*/ 1490 w 2705"/>
              <a:gd name="T19" fmla="*/ 3052 h 3516"/>
              <a:gd name="T20" fmla="*/ 1547 w 2705"/>
              <a:gd name="T21" fmla="*/ 3016 h 3516"/>
              <a:gd name="T22" fmla="*/ 1570 w 2705"/>
              <a:gd name="T23" fmla="*/ 2952 h 3516"/>
              <a:gd name="T24" fmla="*/ 1616 w 2705"/>
              <a:gd name="T25" fmla="*/ 2406 h 3516"/>
              <a:gd name="T26" fmla="*/ 1653 w 2705"/>
              <a:gd name="T27" fmla="*/ 2298 h 3516"/>
              <a:gd name="T28" fmla="*/ 1643 w 2705"/>
              <a:gd name="T29" fmla="*/ 2177 h 3516"/>
              <a:gd name="T30" fmla="*/ 1590 w 2705"/>
              <a:gd name="T31" fmla="*/ 2071 h 3516"/>
              <a:gd name="T32" fmla="*/ 1499 w 2705"/>
              <a:gd name="T33" fmla="*/ 1996 h 3516"/>
              <a:gd name="T34" fmla="*/ 1384 w 2705"/>
              <a:gd name="T35" fmla="*/ 1965 h 3516"/>
              <a:gd name="T36" fmla="*/ 1352 w 2705"/>
              <a:gd name="T37" fmla="*/ 454 h 3516"/>
              <a:gd name="T38" fmla="*/ 1163 w 2705"/>
              <a:gd name="T39" fmla="*/ 484 h 3516"/>
              <a:gd name="T40" fmla="*/ 995 w 2705"/>
              <a:gd name="T41" fmla="*/ 565 h 3516"/>
              <a:gd name="T42" fmla="*/ 859 w 2705"/>
              <a:gd name="T43" fmla="*/ 690 h 3516"/>
              <a:gd name="T44" fmla="*/ 762 w 2705"/>
              <a:gd name="T45" fmla="*/ 850 h 3516"/>
              <a:gd name="T46" fmla="*/ 715 w 2705"/>
              <a:gd name="T47" fmla="*/ 1034 h 3516"/>
              <a:gd name="T48" fmla="*/ 1993 w 2705"/>
              <a:gd name="T49" fmla="*/ 1420 h 3516"/>
              <a:gd name="T50" fmla="*/ 1979 w 2705"/>
              <a:gd name="T51" fmla="*/ 971 h 3516"/>
              <a:gd name="T52" fmla="*/ 1914 w 2705"/>
              <a:gd name="T53" fmla="*/ 793 h 3516"/>
              <a:gd name="T54" fmla="*/ 1804 w 2705"/>
              <a:gd name="T55" fmla="*/ 644 h 3516"/>
              <a:gd name="T56" fmla="*/ 1657 w 2705"/>
              <a:gd name="T57" fmla="*/ 533 h 3516"/>
              <a:gd name="T58" fmla="*/ 1481 w 2705"/>
              <a:gd name="T59" fmla="*/ 468 h 3516"/>
              <a:gd name="T60" fmla="*/ 1351 w 2705"/>
              <a:gd name="T61" fmla="*/ 0 h 3516"/>
              <a:gd name="T62" fmla="*/ 1384 w 2705"/>
              <a:gd name="T63" fmla="*/ 0 h 3516"/>
              <a:gd name="T64" fmla="*/ 1628 w 2705"/>
              <a:gd name="T65" fmla="*/ 34 h 3516"/>
              <a:gd name="T66" fmla="*/ 1852 w 2705"/>
              <a:gd name="T67" fmla="*/ 119 h 3516"/>
              <a:gd name="T68" fmla="*/ 2048 w 2705"/>
              <a:gd name="T69" fmla="*/ 251 h 3516"/>
              <a:gd name="T70" fmla="*/ 2212 w 2705"/>
              <a:gd name="T71" fmla="*/ 422 h 3516"/>
              <a:gd name="T72" fmla="*/ 2337 w 2705"/>
              <a:gd name="T73" fmla="*/ 624 h 3516"/>
              <a:gd name="T74" fmla="*/ 2417 w 2705"/>
              <a:gd name="T75" fmla="*/ 853 h 3516"/>
              <a:gd name="T76" fmla="*/ 2444 w 2705"/>
              <a:gd name="T77" fmla="*/ 1100 h 3516"/>
              <a:gd name="T78" fmla="*/ 2544 w 2705"/>
              <a:gd name="T79" fmla="*/ 1423 h 3516"/>
              <a:gd name="T80" fmla="*/ 2625 w 2705"/>
              <a:gd name="T81" fmla="*/ 1467 h 3516"/>
              <a:gd name="T82" fmla="*/ 2683 w 2705"/>
              <a:gd name="T83" fmla="*/ 1551 h 3516"/>
              <a:gd name="T84" fmla="*/ 2705 w 2705"/>
              <a:gd name="T85" fmla="*/ 1664 h 3516"/>
              <a:gd name="T86" fmla="*/ 2695 w 2705"/>
              <a:gd name="T87" fmla="*/ 3349 h 3516"/>
              <a:gd name="T88" fmla="*/ 2648 w 2705"/>
              <a:gd name="T89" fmla="*/ 3444 h 3516"/>
              <a:gd name="T90" fmla="*/ 2573 w 2705"/>
              <a:gd name="T91" fmla="*/ 3504 h 3516"/>
              <a:gd name="T92" fmla="*/ 192 w 2705"/>
              <a:gd name="T93" fmla="*/ 3516 h 3516"/>
              <a:gd name="T94" fmla="*/ 104 w 2705"/>
              <a:gd name="T95" fmla="*/ 3489 h 3516"/>
              <a:gd name="T96" fmla="*/ 37 w 2705"/>
              <a:gd name="T97" fmla="*/ 3416 h 3516"/>
              <a:gd name="T98" fmla="*/ 2 w 2705"/>
              <a:gd name="T99" fmla="*/ 3311 h 3516"/>
              <a:gd name="T100" fmla="*/ 2 w 2705"/>
              <a:gd name="T101" fmla="*/ 1624 h 3516"/>
              <a:gd name="T102" fmla="*/ 37 w 2705"/>
              <a:gd name="T103" fmla="*/ 1520 h 3516"/>
              <a:gd name="T104" fmla="*/ 104 w 2705"/>
              <a:gd name="T105" fmla="*/ 1448 h 3516"/>
              <a:gd name="T106" fmla="*/ 192 w 2705"/>
              <a:gd name="T107" fmla="*/ 1420 h 3516"/>
              <a:gd name="T108" fmla="*/ 263 w 2705"/>
              <a:gd name="T109" fmla="*/ 1015 h 3516"/>
              <a:gd name="T110" fmla="*/ 309 w 2705"/>
              <a:gd name="T111" fmla="*/ 774 h 3516"/>
              <a:gd name="T112" fmla="*/ 405 w 2705"/>
              <a:gd name="T113" fmla="*/ 553 h 3516"/>
              <a:gd name="T114" fmla="*/ 543 w 2705"/>
              <a:gd name="T115" fmla="*/ 361 h 3516"/>
              <a:gd name="T116" fmla="*/ 718 w 2705"/>
              <a:gd name="T117" fmla="*/ 203 h 3516"/>
              <a:gd name="T118" fmla="*/ 924 w 2705"/>
              <a:gd name="T119" fmla="*/ 86 h 3516"/>
              <a:gd name="T120" fmla="*/ 1155 w 2705"/>
              <a:gd name="T121" fmla="*/ 16 h 3516"/>
              <a:gd name="T122" fmla="*/ 1335 w 2705"/>
              <a:gd name="T123" fmla="*/ 0 h 3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05" h="3516">
                <a:moveTo>
                  <a:pt x="1352" y="1965"/>
                </a:moveTo>
                <a:lnTo>
                  <a:pt x="1335" y="1965"/>
                </a:lnTo>
                <a:lnTo>
                  <a:pt x="1320" y="1965"/>
                </a:lnTo>
                <a:lnTo>
                  <a:pt x="1279" y="1970"/>
                </a:lnTo>
                <a:lnTo>
                  <a:pt x="1241" y="1980"/>
                </a:lnTo>
                <a:lnTo>
                  <a:pt x="1206" y="1996"/>
                </a:lnTo>
                <a:lnTo>
                  <a:pt x="1171" y="2017"/>
                </a:lnTo>
                <a:lnTo>
                  <a:pt x="1141" y="2042"/>
                </a:lnTo>
                <a:lnTo>
                  <a:pt x="1115" y="2071"/>
                </a:lnTo>
                <a:lnTo>
                  <a:pt x="1092" y="2103"/>
                </a:lnTo>
                <a:lnTo>
                  <a:pt x="1074" y="2139"/>
                </a:lnTo>
                <a:lnTo>
                  <a:pt x="1061" y="2177"/>
                </a:lnTo>
                <a:lnTo>
                  <a:pt x="1052" y="2217"/>
                </a:lnTo>
                <a:lnTo>
                  <a:pt x="1049" y="2258"/>
                </a:lnTo>
                <a:lnTo>
                  <a:pt x="1051" y="2298"/>
                </a:lnTo>
                <a:lnTo>
                  <a:pt x="1060" y="2337"/>
                </a:lnTo>
                <a:lnTo>
                  <a:pt x="1072" y="2373"/>
                </a:lnTo>
                <a:lnTo>
                  <a:pt x="1089" y="2406"/>
                </a:lnTo>
                <a:lnTo>
                  <a:pt x="1109" y="2438"/>
                </a:lnTo>
                <a:lnTo>
                  <a:pt x="1135" y="2466"/>
                </a:lnTo>
                <a:lnTo>
                  <a:pt x="1135" y="2952"/>
                </a:lnTo>
                <a:lnTo>
                  <a:pt x="1137" y="2975"/>
                </a:lnTo>
                <a:lnTo>
                  <a:pt x="1146" y="2997"/>
                </a:lnTo>
                <a:lnTo>
                  <a:pt x="1157" y="3016"/>
                </a:lnTo>
                <a:lnTo>
                  <a:pt x="1173" y="3032"/>
                </a:lnTo>
                <a:lnTo>
                  <a:pt x="1193" y="3044"/>
                </a:lnTo>
                <a:lnTo>
                  <a:pt x="1214" y="3052"/>
                </a:lnTo>
                <a:lnTo>
                  <a:pt x="1238" y="3054"/>
                </a:lnTo>
                <a:lnTo>
                  <a:pt x="1467" y="3054"/>
                </a:lnTo>
                <a:lnTo>
                  <a:pt x="1490" y="3052"/>
                </a:lnTo>
                <a:lnTo>
                  <a:pt x="1512" y="3044"/>
                </a:lnTo>
                <a:lnTo>
                  <a:pt x="1531" y="3032"/>
                </a:lnTo>
                <a:lnTo>
                  <a:pt x="1547" y="3016"/>
                </a:lnTo>
                <a:lnTo>
                  <a:pt x="1559" y="2997"/>
                </a:lnTo>
                <a:lnTo>
                  <a:pt x="1566" y="2975"/>
                </a:lnTo>
                <a:lnTo>
                  <a:pt x="1570" y="2952"/>
                </a:lnTo>
                <a:lnTo>
                  <a:pt x="1570" y="2466"/>
                </a:lnTo>
                <a:lnTo>
                  <a:pt x="1594" y="2438"/>
                </a:lnTo>
                <a:lnTo>
                  <a:pt x="1616" y="2406"/>
                </a:lnTo>
                <a:lnTo>
                  <a:pt x="1633" y="2373"/>
                </a:lnTo>
                <a:lnTo>
                  <a:pt x="1645" y="2337"/>
                </a:lnTo>
                <a:lnTo>
                  <a:pt x="1653" y="2298"/>
                </a:lnTo>
                <a:lnTo>
                  <a:pt x="1655" y="2258"/>
                </a:lnTo>
                <a:lnTo>
                  <a:pt x="1652" y="2217"/>
                </a:lnTo>
                <a:lnTo>
                  <a:pt x="1643" y="2177"/>
                </a:lnTo>
                <a:lnTo>
                  <a:pt x="1631" y="2139"/>
                </a:lnTo>
                <a:lnTo>
                  <a:pt x="1612" y="2103"/>
                </a:lnTo>
                <a:lnTo>
                  <a:pt x="1590" y="2071"/>
                </a:lnTo>
                <a:lnTo>
                  <a:pt x="1563" y="2042"/>
                </a:lnTo>
                <a:lnTo>
                  <a:pt x="1533" y="2017"/>
                </a:lnTo>
                <a:lnTo>
                  <a:pt x="1499" y="1996"/>
                </a:lnTo>
                <a:lnTo>
                  <a:pt x="1464" y="1980"/>
                </a:lnTo>
                <a:lnTo>
                  <a:pt x="1425" y="1970"/>
                </a:lnTo>
                <a:lnTo>
                  <a:pt x="1384" y="1965"/>
                </a:lnTo>
                <a:lnTo>
                  <a:pt x="1369" y="1965"/>
                </a:lnTo>
                <a:lnTo>
                  <a:pt x="1352" y="1965"/>
                </a:lnTo>
                <a:close/>
                <a:moveTo>
                  <a:pt x="1352" y="454"/>
                </a:moveTo>
                <a:lnTo>
                  <a:pt x="1287" y="458"/>
                </a:lnTo>
                <a:lnTo>
                  <a:pt x="1224" y="468"/>
                </a:lnTo>
                <a:lnTo>
                  <a:pt x="1163" y="484"/>
                </a:lnTo>
                <a:lnTo>
                  <a:pt x="1104" y="505"/>
                </a:lnTo>
                <a:lnTo>
                  <a:pt x="1047" y="533"/>
                </a:lnTo>
                <a:lnTo>
                  <a:pt x="995" y="565"/>
                </a:lnTo>
                <a:lnTo>
                  <a:pt x="945" y="603"/>
                </a:lnTo>
                <a:lnTo>
                  <a:pt x="900" y="644"/>
                </a:lnTo>
                <a:lnTo>
                  <a:pt x="859" y="690"/>
                </a:lnTo>
                <a:lnTo>
                  <a:pt x="822" y="741"/>
                </a:lnTo>
                <a:lnTo>
                  <a:pt x="790" y="793"/>
                </a:lnTo>
                <a:lnTo>
                  <a:pt x="762" y="850"/>
                </a:lnTo>
                <a:lnTo>
                  <a:pt x="741" y="909"/>
                </a:lnTo>
                <a:lnTo>
                  <a:pt x="725" y="971"/>
                </a:lnTo>
                <a:lnTo>
                  <a:pt x="715" y="1034"/>
                </a:lnTo>
                <a:lnTo>
                  <a:pt x="712" y="1100"/>
                </a:lnTo>
                <a:lnTo>
                  <a:pt x="712" y="1420"/>
                </a:lnTo>
                <a:lnTo>
                  <a:pt x="1993" y="1420"/>
                </a:lnTo>
                <a:lnTo>
                  <a:pt x="1993" y="1100"/>
                </a:lnTo>
                <a:lnTo>
                  <a:pt x="1989" y="1034"/>
                </a:lnTo>
                <a:lnTo>
                  <a:pt x="1979" y="971"/>
                </a:lnTo>
                <a:lnTo>
                  <a:pt x="1964" y="909"/>
                </a:lnTo>
                <a:lnTo>
                  <a:pt x="1942" y="850"/>
                </a:lnTo>
                <a:lnTo>
                  <a:pt x="1914" y="793"/>
                </a:lnTo>
                <a:lnTo>
                  <a:pt x="1882" y="741"/>
                </a:lnTo>
                <a:lnTo>
                  <a:pt x="1846" y="690"/>
                </a:lnTo>
                <a:lnTo>
                  <a:pt x="1804" y="644"/>
                </a:lnTo>
                <a:lnTo>
                  <a:pt x="1759" y="603"/>
                </a:lnTo>
                <a:lnTo>
                  <a:pt x="1710" y="565"/>
                </a:lnTo>
                <a:lnTo>
                  <a:pt x="1657" y="533"/>
                </a:lnTo>
                <a:lnTo>
                  <a:pt x="1601" y="505"/>
                </a:lnTo>
                <a:lnTo>
                  <a:pt x="1542" y="484"/>
                </a:lnTo>
                <a:lnTo>
                  <a:pt x="1481" y="468"/>
                </a:lnTo>
                <a:lnTo>
                  <a:pt x="1418" y="458"/>
                </a:lnTo>
                <a:lnTo>
                  <a:pt x="1352" y="454"/>
                </a:lnTo>
                <a:close/>
                <a:moveTo>
                  <a:pt x="1351" y="0"/>
                </a:moveTo>
                <a:lnTo>
                  <a:pt x="1353" y="0"/>
                </a:lnTo>
                <a:lnTo>
                  <a:pt x="1369" y="0"/>
                </a:lnTo>
                <a:lnTo>
                  <a:pt x="1384" y="0"/>
                </a:lnTo>
                <a:lnTo>
                  <a:pt x="1468" y="6"/>
                </a:lnTo>
                <a:lnTo>
                  <a:pt x="1549" y="16"/>
                </a:lnTo>
                <a:lnTo>
                  <a:pt x="1628" y="34"/>
                </a:lnTo>
                <a:lnTo>
                  <a:pt x="1706" y="57"/>
                </a:lnTo>
                <a:lnTo>
                  <a:pt x="1781" y="86"/>
                </a:lnTo>
                <a:lnTo>
                  <a:pt x="1852" y="119"/>
                </a:lnTo>
                <a:lnTo>
                  <a:pt x="1921" y="159"/>
                </a:lnTo>
                <a:lnTo>
                  <a:pt x="1986" y="203"/>
                </a:lnTo>
                <a:lnTo>
                  <a:pt x="2048" y="251"/>
                </a:lnTo>
                <a:lnTo>
                  <a:pt x="2107" y="304"/>
                </a:lnTo>
                <a:lnTo>
                  <a:pt x="2162" y="361"/>
                </a:lnTo>
                <a:lnTo>
                  <a:pt x="2212" y="422"/>
                </a:lnTo>
                <a:lnTo>
                  <a:pt x="2258" y="486"/>
                </a:lnTo>
                <a:lnTo>
                  <a:pt x="2300" y="553"/>
                </a:lnTo>
                <a:lnTo>
                  <a:pt x="2337" y="624"/>
                </a:lnTo>
                <a:lnTo>
                  <a:pt x="2368" y="698"/>
                </a:lnTo>
                <a:lnTo>
                  <a:pt x="2395" y="774"/>
                </a:lnTo>
                <a:lnTo>
                  <a:pt x="2417" y="853"/>
                </a:lnTo>
                <a:lnTo>
                  <a:pt x="2432" y="933"/>
                </a:lnTo>
                <a:lnTo>
                  <a:pt x="2441" y="1015"/>
                </a:lnTo>
                <a:lnTo>
                  <a:pt x="2444" y="1100"/>
                </a:lnTo>
                <a:lnTo>
                  <a:pt x="2444" y="1420"/>
                </a:lnTo>
                <a:lnTo>
                  <a:pt x="2513" y="1420"/>
                </a:lnTo>
                <a:lnTo>
                  <a:pt x="2544" y="1423"/>
                </a:lnTo>
                <a:lnTo>
                  <a:pt x="2573" y="1433"/>
                </a:lnTo>
                <a:lnTo>
                  <a:pt x="2601" y="1448"/>
                </a:lnTo>
                <a:lnTo>
                  <a:pt x="2625" y="1467"/>
                </a:lnTo>
                <a:lnTo>
                  <a:pt x="2648" y="1492"/>
                </a:lnTo>
                <a:lnTo>
                  <a:pt x="2667" y="1520"/>
                </a:lnTo>
                <a:lnTo>
                  <a:pt x="2683" y="1551"/>
                </a:lnTo>
                <a:lnTo>
                  <a:pt x="2695" y="1587"/>
                </a:lnTo>
                <a:lnTo>
                  <a:pt x="2702" y="1624"/>
                </a:lnTo>
                <a:lnTo>
                  <a:pt x="2705" y="1664"/>
                </a:lnTo>
                <a:lnTo>
                  <a:pt x="2705" y="3271"/>
                </a:lnTo>
                <a:lnTo>
                  <a:pt x="2702" y="3311"/>
                </a:lnTo>
                <a:lnTo>
                  <a:pt x="2695" y="3349"/>
                </a:lnTo>
                <a:lnTo>
                  <a:pt x="2683" y="3384"/>
                </a:lnTo>
                <a:lnTo>
                  <a:pt x="2667" y="3416"/>
                </a:lnTo>
                <a:lnTo>
                  <a:pt x="2648" y="3444"/>
                </a:lnTo>
                <a:lnTo>
                  <a:pt x="2625" y="3468"/>
                </a:lnTo>
                <a:lnTo>
                  <a:pt x="2601" y="3489"/>
                </a:lnTo>
                <a:lnTo>
                  <a:pt x="2573" y="3504"/>
                </a:lnTo>
                <a:lnTo>
                  <a:pt x="2544" y="3513"/>
                </a:lnTo>
                <a:lnTo>
                  <a:pt x="2513" y="3516"/>
                </a:lnTo>
                <a:lnTo>
                  <a:pt x="192" y="3516"/>
                </a:lnTo>
                <a:lnTo>
                  <a:pt x="161" y="3513"/>
                </a:lnTo>
                <a:lnTo>
                  <a:pt x="132" y="3504"/>
                </a:lnTo>
                <a:lnTo>
                  <a:pt x="104" y="3489"/>
                </a:lnTo>
                <a:lnTo>
                  <a:pt x="78" y="3468"/>
                </a:lnTo>
                <a:lnTo>
                  <a:pt x="57" y="3444"/>
                </a:lnTo>
                <a:lnTo>
                  <a:pt x="37" y="3416"/>
                </a:lnTo>
                <a:lnTo>
                  <a:pt x="21" y="3384"/>
                </a:lnTo>
                <a:lnTo>
                  <a:pt x="10" y="3349"/>
                </a:lnTo>
                <a:lnTo>
                  <a:pt x="2" y="3311"/>
                </a:lnTo>
                <a:lnTo>
                  <a:pt x="0" y="3271"/>
                </a:lnTo>
                <a:lnTo>
                  <a:pt x="0" y="1664"/>
                </a:lnTo>
                <a:lnTo>
                  <a:pt x="2" y="1624"/>
                </a:lnTo>
                <a:lnTo>
                  <a:pt x="10" y="1587"/>
                </a:lnTo>
                <a:lnTo>
                  <a:pt x="21" y="1551"/>
                </a:lnTo>
                <a:lnTo>
                  <a:pt x="37" y="1520"/>
                </a:lnTo>
                <a:lnTo>
                  <a:pt x="57" y="1492"/>
                </a:lnTo>
                <a:lnTo>
                  <a:pt x="78" y="1467"/>
                </a:lnTo>
                <a:lnTo>
                  <a:pt x="104" y="1448"/>
                </a:lnTo>
                <a:lnTo>
                  <a:pt x="132" y="1433"/>
                </a:lnTo>
                <a:lnTo>
                  <a:pt x="161" y="1423"/>
                </a:lnTo>
                <a:lnTo>
                  <a:pt x="192" y="1420"/>
                </a:lnTo>
                <a:lnTo>
                  <a:pt x="260" y="1420"/>
                </a:lnTo>
                <a:lnTo>
                  <a:pt x="260" y="1100"/>
                </a:lnTo>
                <a:lnTo>
                  <a:pt x="263" y="1015"/>
                </a:lnTo>
                <a:lnTo>
                  <a:pt x="273" y="933"/>
                </a:lnTo>
                <a:lnTo>
                  <a:pt x="288" y="853"/>
                </a:lnTo>
                <a:lnTo>
                  <a:pt x="309" y="774"/>
                </a:lnTo>
                <a:lnTo>
                  <a:pt x="336" y="698"/>
                </a:lnTo>
                <a:lnTo>
                  <a:pt x="367" y="624"/>
                </a:lnTo>
                <a:lnTo>
                  <a:pt x="405" y="553"/>
                </a:lnTo>
                <a:lnTo>
                  <a:pt x="446" y="486"/>
                </a:lnTo>
                <a:lnTo>
                  <a:pt x="492" y="422"/>
                </a:lnTo>
                <a:lnTo>
                  <a:pt x="543" y="361"/>
                </a:lnTo>
                <a:lnTo>
                  <a:pt x="597" y="304"/>
                </a:lnTo>
                <a:lnTo>
                  <a:pt x="656" y="251"/>
                </a:lnTo>
                <a:lnTo>
                  <a:pt x="718" y="203"/>
                </a:lnTo>
                <a:lnTo>
                  <a:pt x="784" y="159"/>
                </a:lnTo>
                <a:lnTo>
                  <a:pt x="852" y="119"/>
                </a:lnTo>
                <a:lnTo>
                  <a:pt x="924" y="86"/>
                </a:lnTo>
                <a:lnTo>
                  <a:pt x="999" y="57"/>
                </a:lnTo>
                <a:lnTo>
                  <a:pt x="1076" y="34"/>
                </a:lnTo>
                <a:lnTo>
                  <a:pt x="1155" y="16"/>
                </a:lnTo>
                <a:lnTo>
                  <a:pt x="1237" y="6"/>
                </a:lnTo>
                <a:lnTo>
                  <a:pt x="1320" y="0"/>
                </a:lnTo>
                <a:lnTo>
                  <a:pt x="1335" y="0"/>
                </a:lnTo>
                <a:lnTo>
                  <a:pt x="1351"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649" name="Group 26"/>
          <p:cNvGrpSpPr>
            <a:grpSpLocks noChangeAspect="1"/>
          </p:cNvGrpSpPr>
          <p:nvPr/>
        </p:nvGrpSpPr>
        <p:grpSpPr bwMode="auto">
          <a:xfrm>
            <a:off x="2415406" y="4073510"/>
            <a:ext cx="297453" cy="196005"/>
            <a:chOff x="0" y="1024"/>
            <a:chExt cx="475" cy="313"/>
          </a:xfrm>
          <a:solidFill>
            <a:schemeClr val="accent5"/>
          </a:solidFill>
        </p:grpSpPr>
        <p:sp>
          <p:nvSpPr>
            <p:cNvPr id="650" name="Freeform 28"/>
            <p:cNvSpPr>
              <a:spLocks/>
            </p:cNvSpPr>
            <p:nvPr/>
          </p:nvSpPr>
          <p:spPr bwMode="auto">
            <a:xfrm>
              <a:off x="150" y="1228"/>
              <a:ext cx="217" cy="63"/>
            </a:xfrm>
            <a:custGeom>
              <a:avLst/>
              <a:gdLst>
                <a:gd name="T0" fmla="*/ 0 w 1518"/>
                <a:gd name="T1" fmla="*/ 0 h 442"/>
                <a:gd name="T2" fmla="*/ 1518 w 1518"/>
                <a:gd name="T3" fmla="*/ 0 h 442"/>
                <a:gd name="T4" fmla="*/ 1518 w 1518"/>
                <a:gd name="T5" fmla="*/ 246 h 442"/>
                <a:gd name="T6" fmla="*/ 917 w 1518"/>
                <a:gd name="T7" fmla="*/ 246 h 442"/>
                <a:gd name="T8" fmla="*/ 917 w 1518"/>
                <a:gd name="T9" fmla="*/ 353 h 442"/>
                <a:gd name="T10" fmla="*/ 1457 w 1518"/>
                <a:gd name="T11" fmla="*/ 353 h 442"/>
                <a:gd name="T12" fmla="*/ 1457 w 1518"/>
                <a:gd name="T13" fmla="*/ 442 h 442"/>
                <a:gd name="T14" fmla="*/ 0 w 1518"/>
                <a:gd name="T15" fmla="*/ 442 h 442"/>
                <a:gd name="T16" fmla="*/ 0 w 1518"/>
                <a:gd name="T17" fmla="*/ 353 h 442"/>
                <a:gd name="T18" fmla="*/ 463 w 1518"/>
                <a:gd name="T19" fmla="*/ 353 h 442"/>
                <a:gd name="T20" fmla="*/ 463 w 1518"/>
                <a:gd name="T21" fmla="*/ 246 h 442"/>
                <a:gd name="T22" fmla="*/ 0 w 1518"/>
                <a:gd name="T23" fmla="*/ 246 h 442"/>
                <a:gd name="T24" fmla="*/ 0 w 1518"/>
                <a:gd name="T25"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8" h="442">
                  <a:moveTo>
                    <a:pt x="0" y="0"/>
                  </a:moveTo>
                  <a:lnTo>
                    <a:pt x="1518" y="0"/>
                  </a:lnTo>
                  <a:lnTo>
                    <a:pt x="1518" y="246"/>
                  </a:lnTo>
                  <a:lnTo>
                    <a:pt x="917" y="246"/>
                  </a:lnTo>
                  <a:lnTo>
                    <a:pt x="917" y="353"/>
                  </a:lnTo>
                  <a:lnTo>
                    <a:pt x="1457" y="353"/>
                  </a:lnTo>
                  <a:lnTo>
                    <a:pt x="1457" y="442"/>
                  </a:lnTo>
                  <a:lnTo>
                    <a:pt x="0" y="442"/>
                  </a:lnTo>
                  <a:lnTo>
                    <a:pt x="0" y="353"/>
                  </a:lnTo>
                  <a:lnTo>
                    <a:pt x="463" y="353"/>
                  </a:lnTo>
                  <a:lnTo>
                    <a:pt x="463" y="246"/>
                  </a:lnTo>
                  <a:lnTo>
                    <a:pt x="0" y="2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1" name="Freeform 29"/>
            <p:cNvSpPr>
              <a:spLocks/>
            </p:cNvSpPr>
            <p:nvPr/>
          </p:nvSpPr>
          <p:spPr bwMode="auto">
            <a:xfrm>
              <a:off x="65" y="1024"/>
              <a:ext cx="370" cy="155"/>
            </a:xfrm>
            <a:custGeom>
              <a:avLst/>
              <a:gdLst>
                <a:gd name="T0" fmla="*/ 0 w 2587"/>
                <a:gd name="T1" fmla="*/ 0 h 1079"/>
                <a:gd name="T2" fmla="*/ 2587 w 2587"/>
                <a:gd name="T3" fmla="*/ 0 h 1079"/>
                <a:gd name="T4" fmla="*/ 2587 w 2587"/>
                <a:gd name="T5" fmla="*/ 1079 h 1079"/>
                <a:gd name="T6" fmla="*/ 2398 w 2587"/>
                <a:gd name="T7" fmla="*/ 1079 h 1079"/>
                <a:gd name="T8" fmla="*/ 2398 w 2587"/>
                <a:gd name="T9" fmla="*/ 190 h 1079"/>
                <a:gd name="T10" fmla="*/ 188 w 2587"/>
                <a:gd name="T11" fmla="*/ 190 h 1079"/>
                <a:gd name="T12" fmla="*/ 188 w 2587"/>
                <a:gd name="T13" fmla="*/ 595 h 1079"/>
                <a:gd name="T14" fmla="*/ 0 w 2587"/>
                <a:gd name="T15" fmla="*/ 595 h 1079"/>
                <a:gd name="T16" fmla="*/ 0 w 2587"/>
                <a:gd name="T17" fmla="*/ 0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7" h="1079">
                  <a:moveTo>
                    <a:pt x="0" y="0"/>
                  </a:moveTo>
                  <a:lnTo>
                    <a:pt x="2587" y="0"/>
                  </a:lnTo>
                  <a:lnTo>
                    <a:pt x="2587" y="1079"/>
                  </a:lnTo>
                  <a:lnTo>
                    <a:pt x="2398" y="1079"/>
                  </a:lnTo>
                  <a:lnTo>
                    <a:pt x="2398" y="190"/>
                  </a:lnTo>
                  <a:lnTo>
                    <a:pt x="188" y="190"/>
                  </a:lnTo>
                  <a:lnTo>
                    <a:pt x="188" y="595"/>
                  </a:lnTo>
                  <a:lnTo>
                    <a:pt x="0" y="59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2" name="Freeform 30"/>
            <p:cNvSpPr>
              <a:spLocks noEditPoints="1"/>
            </p:cNvSpPr>
            <p:nvPr/>
          </p:nvSpPr>
          <p:spPr bwMode="auto">
            <a:xfrm>
              <a:off x="0" y="1118"/>
              <a:ext cx="141" cy="213"/>
            </a:xfrm>
            <a:custGeom>
              <a:avLst/>
              <a:gdLst>
                <a:gd name="T0" fmla="*/ 515 w 988"/>
                <a:gd name="T1" fmla="*/ 1320 h 1491"/>
                <a:gd name="T2" fmla="*/ 500 w 988"/>
                <a:gd name="T3" fmla="*/ 1323 h 1491"/>
                <a:gd name="T4" fmla="*/ 487 w 988"/>
                <a:gd name="T5" fmla="*/ 1330 h 1491"/>
                <a:gd name="T6" fmla="*/ 476 w 988"/>
                <a:gd name="T7" fmla="*/ 1340 h 1491"/>
                <a:gd name="T8" fmla="*/ 470 w 988"/>
                <a:gd name="T9" fmla="*/ 1354 h 1491"/>
                <a:gd name="T10" fmla="*/ 467 w 988"/>
                <a:gd name="T11" fmla="*/ 1368 h 1491"/>
                <a:gd name="T12" fmla="*/ 470 w 988"/>
                <a:gd name="T13" fmla="*/ 1384 h 1491"/>
                <a:gd name="T14" fmla="*/ 476 w 988"/>
                <a:gd name="T15" fmla="*/ 1396 h 1491"/>
                <a:gd name="T16" fmla="*/ 487 w 988"/>
                <a:gd name="T17" fmla="*/ 1406 h 1491"/>
                <a:gd name="T18" fmla="*/ 500 w 988"/>
                <a:gd name="T19" fmla="*/ 1414 h 1491"/>
                <a:gd name="T20" fmla="*/ 515 w 988"/>
                <a:gd name="T21" fmla="*/ 1416 h 1491"/>
                <a:gd name="T22" fmla="*/ 530 w 988"/>
                <a:gd name="T23" fmla="*/ 1414 h 1491"/>
                <a:gd name="T24" fmla="*/ 543 w 988"/>
                <a:gd name="T25" fmla="*/ 1407 h 1491"/>
                <a:gd name="T26" fmla="*/ 554 w 988"/>
                <a:gd name="T27" fmla="*/ 1397 h 1491"/>
                <a:gd name="T28" fmla="*/ 560 w 988"/>
                <a:gd name="T29" fmla="*/ 1384 h 1491"/>
                <a:gd name="T30" fmla="*/ 563 w 988"/>
                <a:gd name="T31" fmla="*/ 1368 h 1491"/>
                <a:gd name="T32" fmla="*/ 560 w 988"/>
                <a:gd name="T33" fmla="*/ 1354 h 1491"/>
                <a:gd name="T34" fmla="*/ 554 w 988"/>
                <a:gd name="T35" fmla="*/ 1340 h 1491"/>
                <a:gd name="T36" fmla="*/ 543 w 988"/>
                <a:gd name="T37" fmla="*/ 1330 h 1491"/>
                <a:gd name="T38" fmla="*/ 530 w 988"/>
                <a:gd name="T39" fmla="*/ 1323 h 1491"/>
                <a:gd name="T40" fmla="*/ 515 w 988"/>
                <a:gd name="T41" fmla="*/ 1320 h 1491"/>
                <a:gd name="T42" fmla="*/ 143 w 988"/>
                <a:gd name="T43" fmla="*/ 144 h 1491"/>
                <a:gd name="T44" fmla="*/ 143 w 988"/>
                <a:gd name="T45" fmla="*/ 1244 h 1491"/>
                <a:gd name="T46" fmla="*/ 845 w 988"/>
                <a:gd name="T47" fmla="*/ 1244 h 1491"/>
                <a:gd name="T48" fmla="*/ 845 w 988"/>
                <a:gd name="T49" fmla="*/ 144 h 1491"/>
                <a:gd name="T50" fmla="*/ 143 w 988"/>
                <a:gd name="T51" fmla="*/ 144 h 1491"/>
                <a:gd name="T52" fmla="*/ 0 w 988"/>
                <a:gd name="T53" fmla="*/ 0 h 1491"/>
                <a:gd name="T54" fmla="*/ 988 w 988"/>
                <a:gd name="T55" fmla="*/ 0 h 1491"/>
                <a:gd name="T56" fmla="*/ 988 w 988"/>
                <a:gd name="T57" fmla="*/ 1491 h 1491"/>
                <a:gd name="T58" fmla="*/ 0 w 988"/>
                <a:gd name="T59" fmla="*/ 1491 h 1491"/>
                <a:gd name="T60" fmla="*/ 0 w 988"/>
                <a:gd name="T61"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8" h="1491">
                  <a:moveTo>
                    <a:pt x="515" y="1320"/>
                  </a:moveTo>
                  <a:lnTo>
                    <a:pt x="500" y="1323"/>
                  </a:lnTo>
                  <a:lnTo>
                    <a:pt x="487" y="1330"/>
                  </a:lnTo>
                  <a:lnTo>
                    <a:pt x="476" y="1340"/>
                  </a:lnTo>
                  <a:lnTo>
                    <a:pt x="470" y="1354"/>
                  </a:lnTo>
                  <a:lnTo>
                    <a:pt x="467" y="1368"/>
                  </a:lnTo>
                  <a:lnTo>
                    <a:pt x="470" y="1384"/>
                  </a:lnTo>
                  <a:lnTo>
                    <a:pt x="476" y="1396"/>
                  </a:lnTo>
                  <a:lnTo>
                    <a:pt x="487" y="1406"/>
                  </a:lnTo>
                  <a:lnTo>
                    <a:pt x="500" y="1414"/>
                  </a:lnTo>
                  <a:lnTo>
                    <a:pt x="515" y="1416"/>
                  </a:lnTo>
                  <a:lnTo>
                    <a:pt x="530" y="1414"/>
                  </a:lnTo>
                  <a:lnTo>
                    <a:pt x="543" y="1407"/>
                  </a:lnTo>
                  <a:lnTo>
                    <a:pt x="554" y="1397"/>
                  </a:lnTo>
                  <a:lnTo>
                    <a:pt x="560" y="1384"/>
                  </a:lnTo>
                  <a:lnTo>
                    <a:pt x="563" y="1368"/>
                  </a:lnTo>
                  <a:lnTo>
                    <a:pt x="560" y="1354"/>
                  </a:lnTo>
                  <a:lnTo>
                    <a:pt x="554" y="1340"/>
                  </a:lnTo>
                  <a:lnTo>
                    <a:pt x="543" y="1330"/>
                  </a:lnTo>
                  <a:lnTo>
                    <a:pt x="530" y="1323"/>
                  </a:lnTo>
                  <a:lnTo>
                    <a:pt x="515" y="1320"/>
                  </a:lnTo>
                  <a:close/>
                  <a:moveTo>
                    <a:pt x="143" y="144"/>
                  </a:moveTo>
                  <a:lnTo>
                    <a:pt x="143" y="1244"/>
                  </a:lnTo>
                  <a:lnTo>
                    <a:pt x="845" y="1244"/>
                  </a:lnTo>
                  <a:lnTo>
                    <a:pt x="845" y="144"/>
                  </a:lnTo>
                  <a:lnTo>
                    <a:pt x="143" y="144"/>
                  </a:lnTo>
                  <a:close/>
                  <a:moveTo>
                    <a:pt x="0" y="0"/>
                  </a:moveTo>
                  <a:lnTo>
                    <a:pt x="988" y="0"/>
                  </a:lnTo>
                  <a:lnTo>
                    <a:pt x="988" y="1491"/>
                  </a:lnTo>
                  <a:lnTo>
                    <a:pt x="0" y="14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3" name="Freeform 31"/>
            <p:cNvSpPr>
              <a:spLocks noEditPoints="1"/>
            </p:cNvSpPr>
            <p:nvPr/>
          </p:nvSpPr>
          <p:spPr bwMode="auto">
            <a:xfrm>
              <a:off x="376" y="1187"/>
              <a:ext cx="99" cy="150"/>
            </a:xfrm>
            <a:custGeom>
              <a:avLst/>
              <a:gdLst>
                <a:gd name="T0" fmla="*/ 338 w 689"/>
                <a:gd name="T1" fmla="*/ 936 h 1050"/>
                <a:gd name="T2" fmla="*/ 320 w 689"/>
                <a:gd name="T3" fmla="*/ 954 h 1050"/>
                <a:gd name="T4" fmla="*/ 320 w 689"/>
                <a:gd name="T5" fmla="*/ 982 h 1050"/>
                <a:gd name="T6" fmla="*/ 338 w 689"/>
                <a:gd name="T7" fmla="*/ 1002 h 1050"/>
                <a:gd name="T8" fmla="*/ 366 w 689"/>
                <a:gd name="T9" fmla="*/ 1002 h 1050"/>
                <a:gd name="T10" fmla="*/ 386 w 689"/>
                <a:gd name="T11" fmla="*/ 982 h 1050"/>
                <a:gd name="T12" fmla="*/ 386 w 689"/>
                <a:gd name="T13" fmla="*/ 954 h 1050"/>
                <a:gd name="T14" fmla="*/ 366 w 689"/>
                <a:gd name="T15" fmla="*/ 936 h 1050"/>
                <a:gd name="T16" fmla="*/ 100 w 689"/>
                <a:gd name="T17" fmla="*/ 160 h 1050"/>
                <a:gd name="T18" fmla="*/ 124 w 689"/>
                <a:gd name="T19" fmla="*/ 882 h 1050"/>
                <a:gd name="T20" fmla="*/ 188 w 689"/>
                <a:gd name="T21" fmla="*/ 882 h 1050"/>
                <a:gd name="T22" fmla="*/ 269 w 689"/>
                <a:gd name="T23" fmla="*/ 882 h 1050"/>
                <a:gd name="T24" fmla="*/ 361 w 689"/>
                <a:gd name="T25" fmla="*/ 882 h 1050"/>
                <a:gd name="T26" fmla="*/ 456 w 689"/>
                <a:gd name="T27" fmla="*/ 882 h 1050"/>
                <a:gd name="T28" fmla="*/ 547 w 689"/>
                <a:gd name="T29" fmla="*/ 882 h 1050"/>
                <a:gd name="T30" fmla="*/ 589 w 689"/>
                <a:gd name="T31" fmla="*/ 160 h 1050"/>
                <a:gd name="T32" fmla="*/ 269 w 689"/>
                <a:gd name="T33" fmla="*/ 95 h 1050"/>
                <a:gd name="T34" fmla="*/ 447 w 689"/>
                <a:gd name="T35" fmla="*/ 108 h 1050"/>
                <a:gd name="T36" fmla="*/ 269 w 689"/>
                <a:gd name="T37" fmla="*/ 95 h 1050"/>
                <a:gd name="T38" fmla="*/ 355 w 689"/>
                <a:gd name="T39" fmla="*/ 44 h 1050"/>
                <a:gd name="T40" fmla="*/ 347 w 689"/>
                <a:gd name="T41" fmla="*/ 48 h 1050"/>
                <a:gd name="T42" fmla="*/ 343 w 689"/>
                <a:gd name="T43" fmla="*/ 55 h 1050"/>
                <a:gd name="T44" fmla="*/ 344 w 689"/>
                <a:gd name="T45" fmla="*/ 63 h 1050"/>
                <a:gd name="T46" fmla="*/ 349 w 689"/>
                <a:gd name="T47" fmla="*/ 71 h 1050"/>
                <a:gd name="T48" fmla="*/ 359 w 689"/>
                <a:gd name="T49" fmla="*/ 74 h 1050"/>
                <a:gd name="T50" fmla="*/ 367 w 689"/>
                <a:gd name="T51" fmla="*/ 71 h 1050"/>
                <a:gd name="T52" fmla="*/ 372 w 689"/>
                <a:gd name="T53" fmla="*/ 63 h 1050"/>
                <a:gd name="T54" fmla="*/ 373 w 689"/>
                <a:gd name="T55" fmla="*/ 55 h 1050"/>
                <a:gd name="T56" fmla="*/ 369 w 689"/>
                <a:gd name="T57" fmla="*/ 48 h 1050"/>
                <a:gd name="T58" fmla="*/ 362 w 689"/>
                <a:gd name="T59" fmla="*/ 44 h 1050"/>
                <a:gd name="T60" fmla="*/ 0 w 689"/>
                <a:gd name="T61" fmla="*/ 0 h 1050"/>
                <a:gd name="T62" fmla="*/ 689 w 689"/>
                <a:gd name="T63" fmla="*/ 1050 h 1050"/>
                <a:gd name="T64" fmla="*/ 0 w 689"/>
                <a:gd name="T65"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9" h="1050">
                  <a:moveTo>
                    <a:pt x="353" y="933"/>
                  </a:moveTo>
                  <a:lnTo>
                    <a:pt x="338" y="936"/>
                  </a:lnTo>
                  <a:lnTo>
                    <a:pt x="327" y="943"/>
                  </a:lnTo>
                  <a:lnTo>
                    <a:pt x="320" y="954"/>
                  </a:lnTo>
                  <a:lnTo>
                    <a:pt x="316" y="969"/>
                  </a:lnTo>
                  <a:lnTo>
                    <a:pt x="320" y="982"/>
                  </a:lnTo>
                  <a:lnTo>
                    <a:pt x="327" y="994"/>
                  </a:lnTo>
                  <a:lnTo>
                    <a:pt x="338" y="1002"/>
                  </a:lnTo>
                  <a:lnTo>
                    <a:pt x="353" y="1005"/>
                  </a:lnTo>
                  <a:lnTo>
                    <a:pt x="366" y="1002"/>
                  </a:lnTo>
                  <a:lnTo>
                    <a:pt x="377" y="994"/>
                  </a:lnTo>
                  <a:lnTo>
                    <a:pt x="386" y="982"/>
                  </a:lnTo>
                  <a:lnTo>
                    <a:pt x="388" y="969"/>
                  </a:lnTo>
                  <a:lnTo>
                    <a:pt x="386" y="954"/>
                  </a:lnTo>
                  <a:lnTo>
                    <a:pt x="377" y="943"/>
                  </a:lnTo>
                  <a:lnTo>
                    <a:pt x="366" y="936"/>
                  </a:lnTo>
                  <a:lnTo>
                    <a:pt x="353" y="933"/>
                  </a:lnTo>
                  <a:close/>
                  <a:moveTo>
                    <a:pt x="100" y="160"/>
                  </a:moveTo>
                  <a:lnTo>
                    <a:pt x="100" y="882"/>
                  </a:lnTo>
                  <a:lnTo>
                    <a:pt x="124" y="882"/>
                  </a:lnTo>
                  <a:lnTo>
                    <a:pt x="153" y="882"/>
                  </a:lnTo>
                  <a:lnTo>
                    <a:pt x="188" y="882"/>
                  </a:lnTo>
                  <a:lnTo>
                    <a:pt x="227" y="882"/>
                  </a:lnTo>
                  <a:lnTo>
                    <a:pt x="269" y="882"/>
                  </a:lnTo>
                  <a:lnTo>
                    <a:pt x="314" y="882"/>
                  </a:lnTo>
                  <a:lnTo>
                    <a:pt x="361" y="882"/>
                  </a:lnTo>
                  <a:lnTo>
                    <a:pt x="408" y="882"/>
                  </a:lnTo>
                  <a:lnTo>
                    <a:pt x="456" y="882"/>
                  </a:lnTo>
                  <a:lnTo>
                    <a:pt x="502" y="882"/>
                  </a:lnTo>
                  <a:lnTo>
                    <a:pt x="547" y="882"/>
                  </a:lnTo>
                  <a:lnTo>
                    <a:pt x="589" y="881"/>
                  </a:lnTo>
                  <a:lnTo>
                    <a:pt x="589" y="160"/>
                  </a:lnTo>
                  <a:lnTo>
                    <a:pt x="100" y="160"/>
                  </a:lnTo>
                  <a:close/>
                  <a:moveTo>
                    <a:pt x="269" y="95"/>
                  </a:moveTo>
                  <a:lnTo>
                    <a:pt x="269" y="108"/>
                  </a:lnTo>
                  <a:lnTo>
                    <a:pt x="447" y="108"/>
                  </a:lnTo>
                  <a:lnTo>
                    <a:pt x="447" y="95"/>
                  </a:lnTo>
                  <a:lnTo>
                    <a:pt x="269" y="95"/>
                  </a:lnTo>
                  <a:close/>
                  <a:moveTo>
                    <a:pt x="359" y="44"/>
                  </a:moveTo>
                  <a:lnTo>
                    <a:pt x="355" y="44"/>
                  </a:lnTo>
                  <a:lnTo>
                    <a:pt x="350" y="46"/>
                  </a:lnTo>
                  <a:lnTo>
                    <a:pt x="347" y="48"/>
                  </a:lnTo>
                  <a:lnTo>
                    <a:pt x="345" y="51"/>
                  </a:lnTo>
                  <a:lnTo>
                    <a:pt x="343" y="55"/>
                  </a:lnTo>
                  <a:lnTo>
                    <a:pt x="343" y="58"/>
                  </a:lnTo>
                  <a:lnTo>
                    <a:pt x="344" y="63"/>
                  </a:lnTo>
                  <a:lnTo>
                    <a:pt x="346" y="68"/>
                  </a:lnTo>
                  <a:lnTo>
                    <a:pt x="349" y="71"/>
                  </a:lnTo>
                  <a:lnTo>
                    <a:pt x="354" y="73"/>
                  </a:lnTo>
                  <a:lnTo>
                    <a:pt x="359" y="74"/>
                  </a:lnTo>
                  <a:lnTo>
                    <a:pt x="363" y="73"/>
                  </a:lnTo>
                  <a:lnTo>
                    <a:pt x="367" y="71"/>
                  </a:lnTo>
                  <a:lnTo>
                    <a:pt x="370" y="68"/>
                  </a:lnTo>
                  <a:lnTo>
                    <a:pt x="372" y="63"/>
                  </a:lnTo>
                  <a:lnTo>
                    <a:pt x="373" y="58"/>
                  </a:lnTo>
                  <a:lnTo>
                    <a:pt x="373" y="55"/>
                  </a:lnTo>
                  <a:lnTo>
                    <a:pt x="371" y="51"/>
                  </a:lnTo>
                  <a:lnTo>
                    <a:pt x="369" y="48"/>
                  </a:lnTo>
                  <a:lnTo>
                    <a:pt x="366" y="46"/>
                  </a:lnTo>
                  <a:lnTo>
                    <a:pt x="362" y="44"/>
                  </a:lnTo>
                  <a:lnTo>
                    <a:pt x="359" y="44"/>
                  </a:lnTo>
                  <a:close/>
                  <a:moveTo>
                    <a:pt x="0" y="0"/>
                  </a:moveTo>
                  <a:lnTo>
                    <a:pt x="689" y="0"/>
                  </a:lnTo>
                  <a:lnTo>
                    <a:pt x="689" y="1050"/>
                  </a:lnTo>
                  <a:lnTo>
                    <a:pt x="0" y="10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54" name="Freeform 36"/>
          <p:cNvSpPr>
            <a:spLocks noEditPoints="1"/>
          </p:cNvSpPr>
          <p:nvPr/>
        </p:nvSpPr>
        <p:spPr bwMode="auto">
          <a:xfrm>
            <a:off x="2612020" y="4485635"/>
            <a:ext cx="202492" cy="208925"/>
          </a:xfrm>
          <a:custGeom>
            <a:avLst/>
            <a:gdLst>
              <a:gd name="T0" fmla="*/ 2696 w 2974"/>
              <a:gd name="T1" fmla="*/ 2647 h 3175"/>
              <a:gd name="T2" fmla="*/ 2653 w 2974"/>
              <a:gd name="T3" fmla="*/ 2702 h 3175"/>
              <a:gd name="T4" fmla="*/ 2653 w 2974"/>
              <a:gd name="T5" fmla="*/ 2768 h 3175"/>
              <a:gd name="T6" fmla="*/ 2696 w 2974"/>
              <a:gd name="T7" fmla="*/ 2823 h 3175"/>
              <a:gd name="T8" fmla="*/ 2761 w 2974"/>
              <a:gd name="T9" fmla="*/ 2837 h 3175"/>
              <a:gd name="T10" fmla="*/ 2822 w 2974"/>
              <a:gd name="T11" fmla="*/ 2808 h 3175"/>
              <a:gd name="T12" fmla="*/ 2852 w 2974"/>
              <a:gd name="T13" fmla="*/ 2746 h 3175"/>
              <a:gd name="T14" fmla="*/ 2836 w 2974"/>
              <a:gd name="T15" fmla="*/ 2680 h 3175"/>
              <a:gd name="T16" fmla="*/ 2783 w 2974"/>
              <a:gd name="T17" fmla="*/ 2637 h 3175"/>
              <a:gd name="T18" fmla="*/ 541 w 2974"/>
              <a:gd name="T19" fmla="*/ 0 h 3175"/>
              <a:gd name="T20" fmla="*/ 1190 w 2974"/>
              <a:gd name="T21" fmla="*/ 816 h 3175"/>
              <a:gd name="T22" fmla="*/ 2426 w 2974"/>
              <a:gd name="T23" fmla="*/ 379 h 3175"/>
              <a:gd name="T24" fmla="*/ 2762 w 2974"/>
              <a:gd name="T25" fmla="*/ 718 h 3175"/>
              <a:gd name="T26" fmla="*/ 2912 w 2974"/>
              <a:gd name="T27" fmla="*/ 2566 h 3175"/>
              <a:gd name="T28" fmla="*/ 2948 w 2974"/>
              <a:gd name="T29" fmla="*/ 2621 h 3175"/>
              <a:gd name="T30" fmla="*/ 2974 w 2974"/>
              <a:gd name="T31" fmla="*/ 2715 h 3175"/>
              <a:gd name="T32" fmla="*/ 2960 w 2974"/>
              <a:gd name="T33" fmla="*/ 2810 h 3175"/>
              <a:gd name="T34" fmla="*/ 2907 w 2974"/>
              <a:gd name="T35" fmla="*/ 2894 h 3175"/>
              <a:gd name="T36" fmla="*/ 2824 w 2974"/>
              <a:gd name="T37" fmla="*/ 2949 h 3175"/>
              <a:gd name="T38" fmla="*/ 2730 w 2974"/>
              <a:gd name="T39" fmla="*/ 2962 h 3175"/>
              <a:gd name="T40" fmla="*/ 2637 w 2974"/>
              <a:gd name="T41" fmla="*/ 2936 h 3175"/>
              <a:gd name="T42" fmla="*/ 2582 w 2974"/>
              <a:gd name="T43" fmla="*/ 2898 h 3175"/>
              <a:gd name="T44" fmla="*/ 1459 w 2974"/>
              <a:gd name="T45" fmla="*/ 2121 h 3175"/>
              <a:gd name="T46" fmla="*/ 1211 w 2974"/>
              <a:gd name="T47" fmla="*/ 2271 h 3175"/>
              <a:gd name="T48" fmla="*/ 1157 w 2974"/>
              <a:gd name="T49" fmla="*/ 2357 h 3175"/>
              <a:gd name="T50" fmla="*/ 1075 w 2974"/>
              <a:gd name="T51" fmla="*/ 2460 h 3175"/>
              <a:gd name="T52" fmla="*/ 974 w 2974"/>
              <a:gd name="T53" fmla="*/ 2572 h 3175"/>
              <a:gd name="T54" fmla="*/ 864 w 2974"/>
              <a:gd name="T55" fmla="*/ 2683 h 3175"/>
              <a:gd name="T56" fmla="*/ 754 w 2974"/>
              <a:gd name="T57" fmla="*/ 2786 h 3175"/>
              <a:gd name="T58" fmla="*/ 651 w 2974"/>
              <a:gd name="T59" fmla="*/ 2868 h 3175"/>
              <a:gd name="T60" fmla="*/ 566 w 2974"/>
              <a:gd name="T61" fmla="*/ 2923 h 3175"/>
              <a:gd name="T62" fmla="*/ 418 w 2974"/>
              <a:gd name="T63" fmla="*/ 3175 h 3175"/>
              <a:gd name="T64" fmla="*/ 238 w 2974"/>
              <a:gd name="T65" fmla="*/ 2625 h 3175"/>
              <a:gd name="T66" fmla="*/ 280 w 2974"/>
              <a:gd name="T67" fmla="*/ 2546 h 3175"/>
              <a:gd name="T68" fmla="*/ 355 w 2974"/>
              <a:gd name="T69" fmla="*/ 2448 h 3175"/>
              <a:gd name="T70" fmla="*/ 450 w 2974"/>
              <a:gd name="T71" fmla="*/ 2338 h 3175"/>
              <a:gd name="T72" fmla="*/ 558 w 2974"/>
              <a:gd name="T73" fmla="*/ 2225 h 3175"/>
              <a:gd name="T74" fmla="*/ 669 w 2974"/>
              <a:gd name="T75" fmla="*/ 2119 h 3175"/>
              <a:gd name="T76" fmla="*/ 775 w 2974"/>
              <a:gd name="T77" fmla="*/ 2029 h 3175"/>
              <a:gd name="T78" fmla="*/ 867 w 2974"/>
              <a:gd name="T79" fmla="*/ 1964 h 3175"/>
              <a:gd name="T80" fmla="*/ 859 w 2974"/>
              <a:gd name="T81" fmla="*/ 1882 h 3175"/>
              <a:gd name="T82" fmla="*/ 1339 w 2974"/>
              <a:gd name="T83" fmla="*/ 1635 h 3175"/>
              <a:gd name="T84" fmla="*/ 240 w 2974"/>
              <a:gd name="T85" fmla="*/ 1135 h 3175"/>
              <a:gd name="T86" fmla="*/ 480 w 2974"/>
              <a:gd name="T87" fmla="*/ 759 h 3175"/>
              <a:gd name="T88" fmla="*/ 541 w 2974"/>
              <a:gd name="T89" fmla="*/ 0 h 3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74" h="3175">
                <a:moveTo>
                  <a:pt x="2738" y="2632"/>
                </a:moveTo>
                <a:lnTo>
                  <a:pt x="2716" y="2637"/>
                </a:lnTo>
                <a:lnTo>
                  <a:pt x="2696" y="2647"/>
                </a:lnTo>
                <a:lnTo>
                  <a:pt x="2676" y="2662"/>
                </a:lnTo>
                <a:lnTo>
                  <a:pt x="2662" y="2680"/>
                </a:lnTo>
                <a:lnTo>
                  <a:pt x="2653" y="2702"/>
                </a:lnTo>
                <a:lnTo>
                  <a:pt x="2648" y="2724"/>
                </a:lnTo>
                <a:lnTo>
                  <a:pt x="2649" y="2746"/>
                </a:lnTo>
                <a:lnTo>
                  <a:pt x="2653" y="2768"/>
                </a:lnTo>
                <a:lnTo>
                  <a:pt x="2663" y="2789"/>
                </a:lnTo>
                <a:lnTo>
                  <a:pt x="2677" y="2808"/>
                </a:lnTo>
                <a:lnTo>
                  <a:pt x="2696" y="2823"/>
                </a:lnTo>
                <a:lnTo>
                  <a:pt x="2717" y="2833"/>
                </a:lnTo>
                <a:lnTo>
                  <a:pt x="2738" y="2837"/>
                </a:lnTo>
                <a:lnTo>
                  <a:pt x="2761" y="2837"/>
                </a:lnTo>
                <a:lnTo>
                  <a:pt x="2783" y="2832"/>
                </a:lnTo>
                <a:lnTo>
                  <a:pt x="2804" y="2823"/>
                </a:lnTo>
                <a:lnTo>
                  <a:pt x="2822" y="2808"/>
                </a:lnTo>
                <a:lnTo>
                  <a:pt x="2836" y="2789"/>
                </a:lnTo>
                <a:lnTo>
                  <a:pt x="2846" y="2768"/>
                </a:lnTo>
                <a:lnTo>
                  <a:pt x="2852" y="2746"/>
                </a:lnTo>
                <a:lnTo>
                  <a:pt x="2852" y="2724"/>
                </a:lnTo>
                <a:lnTo>
                  <a:pt x="2846" y="2701"/>
                </a:lnTo>
                <a:lnTo>
                  <a:pt x="2836" y="2680"/>
                </a:lnTo>
                <a:lnTo>
                  <a:pt x="2822" y="2662"/>
                </a:lnTo>
                <a:lnTo>
                  <a:pt x="2804" y="2647"/>
                </a:lnTo>
                <a:lnTo>
                  <a:pt x="2783" y="2637"/>
                </a:lnTo>
                <a:lnTo>
                  <a:pt x="2761" y="2632"/>
                </a:lnTo>
                <a:lnTo>
                  <a:pt x="2738" y="2632"/>
                </a:lnTo>
                <a:close/>
                <a:moveTo>
                  <a:pt x="541" y="0"/>
                </a:moveTo>
                <a:lnTo>
                  <a:pt x="541" y="0"/>
                </a:lnTo>
                <a:lnTo>
                  <a:pt x="1188" y="175"/>
                </a:lnTo>
                <a:lnTo>
                  <a:pt x="1190" y="816"/>
                </a:lnTo>
                <a:lnTo>
                  <a:pt x="1667" y="1301"/>
                </a:lnTo>
                <a:lnTo>
                  <a:pt x="2149" y="815"/>
                </a:lnTo>
                <a:lnTo>
                  <a:pt x="2426" y="379"/>
                </a:lnTo>
                <a:lnTo>
                  <a:pt x="2734" y="205"/>
                </a:lnTo>
                <a:lnTo>
                  <a:pt x="2933" y="407"/>
                </a:lnTo>
                <a:lnTo>
                  <a:pt x="2762" y="718"/>
                </a:lnTo>
                <a:lnTo>
                  <a:pt x="2331" y="999"/>
                </a:lnTo>
                <a:lnTo>
                  <a:pt x="1850" y="1487"/>
                </a:lnTo>
                <a:lnTo>
                  <a:pt x="2912" y="2566"/>
                </a:lnTo>
                <a:lnTo>
                  <a:pt x="2910" y="2567"/>
                </a:lnTo>
                <a:lnTo>
                  <a:pt x="2931" y="2593"/>
                </a:lnTo>
                <a:lnTo>
                  <a:pt x="2948" y="2621"/>
                </a:lnTo>
                <a:lnTo>
                  <a:pt x="2962" y="2651"/>
                </a:lnTo>
                <a:lnTo>
                  <a:pt x="2970" y="2683"/>
                </a:lnTo>
                <a:lnTo>
                  <a:pt x="2974" y="2715"/>
                </a:lnTo>
                <a:lnTo>
                  <a:pt x="2974" y="2747"/>
                </a:lnTo>
                <a:lnTo>
                  <a:pt x="2969" y="2779"/>
                </a:lnTo>
                <a:lnTo>
                  <a:pt x="2960" y="2810"/>
                </a:lnTo>
                <a:lnTo>
                  <a:pt x="2946" y="2840"/>
                </a:lnTo>
                <a:lnTo>
                  <a:pt x="2929" y="2868"/>
                </a:lnTo>
                <a:lnTo>
                  <a:pt x="2907" y="2894"/>
                </a:lnTo>
                <a:lnTo>
                  <a:pt x="2881" y="2917"/>
                </a:lnTo>
                <a:lnTo>
                  <a:pt x="2854" y="2935"/>
                </a:lnTo>
                <a:lnTo>
                  <a:pt x="2824" y="2949"/>
                </a:lnTo>
                <a:lnTo>
                  <a:pt x="2793" y="2957"/>
                </a:lnTo>
                <a:lnTo>
                  <a:pt x="2762" y="2962"/>
                </a:lnTo>
                <a:lnTo>
                  <a:pt x="2730" y="2962"/>
                </a:lnTo>
                <a:lnTo>
                  <a:pt x="2699" y="2958"/>
                </a:lnTo>
                <a:lnTo>
                  <a:pt x="2668" y="2949"/>
                </a:lnTo>
                <a:lnTo>
                  <a:pt x="2637" y="2936"/>
                </a:lnTo>
                <a:lnTo>
                  <a:pt x="2610" y="2918"/>
                </a:lnTo>
                <a:lnTo>
                  <a:pt x="2584" y="2896"/>
                </a:lnTo>
                <a:lnTo>
                  <a:pt x="2582" y="2898"/>
                </a:lnTo>
                <a:lnTo>
                  <a:pt x="1521" y="1820"/>
                </a:lnTo>
                <a:lnTo>
                  <a:pt x="1342" y="2001"/>
                </a:lnTo>
                <a:lnTo>
                  <a:pt x="1459" y="2121"/>
                </a:lnTo>
                <a:lnTo>
                  <a:pt x="1277" y="2305"/>
                </a:lnTo>
                <a:lnTo>
                  <a:pt x="1221" y="2248"/>
                </a:lnTo>
                <a:lnTo>
                  <a:pt x="1211" y="2271"/>
                </a:lnTo>
                <a:lnTo>
                  <a:pt x="1196" y="2297"/>
                </a:lnTo>
                <a:lnTo>
                  <a:pt x="1178" y="2325"/>
                </a:lnTo>
                <a:lnTo>
                  <a:pt x="1157" y="2357"/>
                </a:lnTo>
                <a:lnTo>
                  <a:pt x="1132" y="2390"/>
                </a:lnTo>
                <a:lnTo>
                  <a:pt x="1105" y="2424"/>
                </a:lnTo>
                <a:lnTo>
                  <a:pt x="1075" y="2460"/>
                </a:lnTo>
                <a:lnTo>
                  <a:pt x="1042" y="2498"/>
                </a:lnTo>
                <a:lnTo>
                  <a:pt x="1010" y="2535"/>
                </a:lnTo>
                <a:lnTo>
                  <a:pt x="974" y="2572"/>
                </a:lnTo>
                <a:lnTo>
                  <a:pt x="938" y="2610"/>
                </a:lnTo>
                <a:lnTo>
                  <a:pt x="902" y="2647"/>
                </a:lnTo>
                <a:lnTo>
                  <a:pt x="864" y="2683"/>
                </a:lnTo>
                <a:lnTo>
                  <a:pt x="827" y="2720"/>
                </a:lnTo>
                <a:lnTo>
                  <a:pt x="789" y="2754"/>
                </a:lnTo>
                <a:lnTo>
                  <a:pt x="754" y="2786"/>
                </a:lnTo>
                <a:lnTo>
                  <a:pt x="718" y="2816"/>
                </a:lnTo>
                <a:lnTo>
                  <a:pt x="683" y="2843"/>
                </a:lnTo>
                <a:lnTo>
                  <a:pt x="651" y="2868"/>
                </a:lnTo>
                <a:lnTo>
                  <a:pt x="620" y="2890"/>
                </a:lnTo>
                <a:lnTo>
                  <a:pt x="592" y="2908"/>
                </a:lnTo>
                <a:lnTo>
                  <a:pt x="566" y="2923"/>
                </a:lnTo>
                <a:lnTo>
                  <a:pt x="543" y="2933"/>
                </a:lnTo>
                <a:lnTo>
                  <a:pt x="600" y="2990"/>
                </a:lnTo>
                <a:lnTo>
                  <a:pt x="418" y="3175"/>
                </a:lnTo>
                <a:lnTo>
                  <a:pt x="0" y="2752"/>
                </a:lnTo>
                <a:lnTo>
                  <a:pt x="182" y="2568"/>
                </a:lnTo>
                <a:lnTo>
                  <a:pt x="238" y="2625"/>
                </a:lnTo>
                <a:lnTo>
                  <a:pt x="248" y="2601"/>
                </a:lnTo>
                <a:lnTo>
                  <a:pt x="263" y="2575"/>
                </a:lnTo>
                <a:lnTo>
                  <a:pt x="280" y="2546"/>
                </a:lnTo>
                <a:lnTo>
                  <a:pt x="303" y="2515"/>
                </a:lnTo>
                <a:lnTo>
                  <a:pt x="327" y="2482"/>
                </a:lnTo>
                <a:lnTo>
                  <a:pt x="355" y="2448"/>
                </a:lnTo>
                <a:lnTo>
                  <a:pt x="384" y="2412"/>
                </a:lnTo>
                <a:lnTo>
                  <a:pt x="416" y="2375"/>
                </a:lnTo>
                <a:lnTo>
                  <a:pt x="450" y="2338"/>
                </a:lnTo>
                <a:lnTo>
                  <a:pt x="484" y="2299"/>
                </a:lnTo>
                <a:lnTo>
                  <a:pt x="521" y="2262"/>
                </a:lnTo>
                <a:lnTo>
                  <a:pt x="558" y="2225"/>
                </a:lnTo>
                <a:lnTo>
                  <a:pt x="595" y="2188"/>
                </a:lnTo>
                <a:lnTo>
                  <a:pt x="632" y="2153"/>
                </a:lnTo>
                <a:lnTo>
                  <a:pt x="669" y="2119"/>
                </a:lnTo>
                <a:lnTo>
                  <a:pt x="706" y="2087"/>
                </a:lnTo>
                <a:lnTo>
                  <a:pt x="740" y="2057"/>
                </a:lnTo>
                <a:lnTo>
                  <a:pt x="775" y="2029"/>
                </a:lnTo>
                <a:lnTo>
                  <a:pt x="808" y="2004"/>
                </a:lnTo>
                <a:lnTo>
                  <a:pt x="838" y="1983"/>
                </a:lnTo>
                <a:lnTo>
                  <a:pt x="867" y="1964"/>
                </a:lnTo>
                <a:lnTo>
                  <a:pt x="892" y="1950"/>
                </a:lnTo>
                <a:lnTo>
                  <a:pt x="916" y="1939"/>
                </a:lnTo>
                <a:lnTo>
                  <a:pt x="859" y="1882"/>
                </a:lnTo>
                <a:lnTo>
                  <a:pt x="1041" y="1698"/>
                </a:lnTo>
                <a:lnTo>
                  <a:pt x="1159" y="1817"/>
                </a:lnTo>
                <a:lnTo>
                  <a:pt x="1339" y="1635"/>
                </a:lnTo>
                <a:lnTo>
                  <a:pt x="853" y="1140"/>
                </a:lnTo>
                <a:lnTo>
                  <a:pt x="857" y="1136"/>
                </a:lnTo>
                <a:lnTo>
                  <a:pt x="240" y="1135"/>
                </a:lnTo>
                <a:lnTo>
                  <a:pt x="66" y="480"/>
                </a:lnTo>
                <a:lnTo>
                  <a:pt x="136" y="411"/>
                </a:lnTo>
                <a:lnTo>
                  <a:pt x="480" y="759"/>
                </a:lnTo>
                <a:lnTo>
                  <a:pt x="816" y="418"/>
                </a:lnTo>
                <a:lnTo>
                  <a:pt x="471" y="70"/>
                </a:lnTo>
                <a:lnTo>
                  <a:pt x="541"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5" name="TextBox 654"/>
          <p:cNvSpPr txBox="1"/>
          <p:nvPr/>
        </p:nvSpPr>
        <p:spPr>
          <a:xfrm>
            <a:off x="335711" y="3501543"/>
            <a:ext cx="599432" cy="400110"/>
          </a:xfrm>
          <a:prstGeom prst="rect">
            <a:avLst/>
          </a:prstGeom>
          <a:noFill/>
        </p:spPr>
        <p:txBody>
          <a:bodyPr wrap="square" rtlCol="0">
            <a:spAutoFit/>
          </a:bodyPr>
          <a:lstStyle/>
          <a:p>
            <a:pPr algn="ctr"/>
            <a:r>
              <a:rPr lang="en-US" sz="2000" b="1" dirty="0" smtClean="0">
                <a:solidFill>
                  <a:schemeClr val="bg1"/>
                </a:solidFill>
                <a:effectLst>
                  <a:innerShdw blurRad="63500" dist="50800" dir="18900000">
                    <a:prstClr val="black">
                      <a:alpha val="50000"/>
                    </a:prstClr>
                  </a:innerShdw>
                </a:effectLst>
                <a:latin typeface="Arial" panose="020B0604020202020204" pitchFamily="34" charset="0"/>
                <a:cs typeface="Arial" panose="020B0604020202020204" pitchFamily="34" charset="0"/>
              </a:rPr>
              <a:t>02</a:t>
            </a:r>
            <a:endParaRPr lang="en-US" sz="1050" b="1" dirty="0">
              <a:solidFill>
                <a:schemeClr val="bg1"/>
              </a:solidFill>
              <a:effectLst>
                <a:innerShdw blurRad="63500" dist="50800" dir="18900000">
                  <a:prstClr val="black">
                    <a:alpha val="50000"/>
                  </a:prstClr>
                </a:innerShdw>
              </a:effectLst>
              <a:latin typeface="Arial" panose="020B0604020202020204" pitchFamily="34" charset="0"/>
              <a:cs typeface="Arial" panose="020B0604020202020204" pitchFamily="34" charset="0"/>
            </a:endParaRPr>
          </a:p>
        </p:txBody>
      </p:sp>
      <p:sp>
        <p:nvSpPr>
          <p:cNvPr id="656" name="TextBox 655"/>
          <p:cNvSpPr txBox="1"/>
          <p:nvPr/>
        </p:nvSpPr>
        <p:spPr>
          <a:xfrm>
            <a:off x="348308" y="3960675"/>
            <a:ext cx="599432" cy="400110"/>
          </a:xfrm>
          <a:prstGeom prst="rect">
            <a:avLst/>
          </a:prstGeom>
          <a:noFill/>
        </p:spPr>
        <p:txBody>
          <a:bodyPr wrap="square" rtlCol="0">
            <a:spAutoFit/>
          </a:bodyPr>
          <a:lstStyle/>
          <a:p>
            <a:pPr algn="ctr"/>
            <a:r>
              <a:rPr lang="en-US" sz="2000" b="1" dirty="0" smtClean="0">
                <a:solidFill>
                  <a:schemeClr val="bg1"/>
                </a:solidFill>
                <a:effectLst>
                  <a:innerShdw blurRad="63500" dist="50800" dir="18900000">
                    <a:prstClr val="black">
                      <a:alpha val="50000"/>
                    </a:prstClr>
                  </a:innerShdw>
                </a:effectLst>
                <a:latin typeface="Arial" panose="020B0604020202020204" pitchFamily="34" charset="0"/>
                <a:cs typeface="Arial" panose="020B0604020202020204" pitchFamily="34" charset="0"/>
              </a:rPr>
              <a:t>03</a:t>
            </a:r>
            <a:endParaRPr lang="en-US" sz="1050" b="1" dirty="0">
              <a:solidFill>
                <a:schemeClr val="bg1"/>
              </a:solidFill>
              <a:effectLst>
                <a:innerShdw blurRad="63500" dist="50800" dir="18900000">
                  <a:prstClr val="black">
                    <a:alpha val="50000"/>
                  </a:prstClr>
                </a:innerShdw>
              </a:effectLst>
              <a:latin typeface="Arial" panose="020B0604020202020204" pitchFamily="34" charset="0"/>
              <a:cs typeface="Arial" panose="020B0604020202020204" pitchFamily="34" charset="0"/>
            </a:endParaRPr>
          </a:p>
        </p:txBody>
      </p:sp>
      <p:sp>
        <p:nvSpPr>
          <p:cNvPr id="657" name="TextBox 656"/>
          <p:cNvSpPr txBox="1"/>
          <p:nvPr/>
        </p:nvSpPr>
        <p:spPr>
          <a:xfrm>
            <a:off x="357848" y="4402278"/>
            <a:ext cx="599432" cy="400110"/>
          </a:xfrm>
          <a:prstGeom prst="rect">
            <a:avLst/>
          </a:prstGeom>
          <a:noFill/>
        </p:spPr>
        <p:txBody>
          <a:bodyPr wrap="square" rtlCol="0">
            <a:spAutoFit/>
          </a:bodyPr>
          <a:lstStyle/>
          <a:p>
            <a:pPr algn="ctr"/>
            <a:r>
              <a:rPr lang="en-US" sz="2000" b="1" dirty="0" smtClean="0">
                <a:solidFill>
                  <a:schemeClr val="bg1"/>
                </a:solidFill>
                <a:effectLst>
                  <a:innerShdw blurRad="63500" dist="50800" dir="18900000">
                    <a:prstClr val="black">
                      <a:alpha val="50000"/>
                    </a:prstClr>
                  </a:innerShdw>
                </a:effectLst>
                <a:latin typeface="Arial" panose="020B0604020202020204" pitchFamily="34" charset="0"/>
                <a:cs typeface="Arial" panose="020B0604020202020204" pitchFamily="34" charset="0"/>
              </a:rPr>
              <a:t>04</a:t>
            </a:r>
            <a:endParaRPr lang="en-US" sz="1050" b="1" dirty="0">
              <a:solidFill>
                <a:schemeClr val="bg1"/>
              </a:solidFill>
              <a:effectLst>
                <a:innerShdw blurRad="63500" dist="50800" dir="18900000">
                  <a:prstClr val="black">
                    <a:alpha val="50000"/>
                  </a:prstClr>
                </a:innerShdw>
              </a:effectLst>
              <a:latin typeface="Arial" panose="020B0604020202020204" pitchFamily="34" charset="0"/>
              <a:cs typeface="Arial" panose="020B0604020202020204" pitchFamily="34" charset="0"/>
            </a:endParaRPr>
          </a:p>
        </p:txBody>
      </p:sp>
      <p:sp>
        <p:nvSpPr>
          <p:cNvPr id="658" name="TextBox 657"/>
          <p:cNvSpPr txBox="1"/>
          <p:nvPr/>
        </p:nvSpPr>
        <p:spPr>
          <a:xfrm>
            <a:off x="1143001" y="3559373"/>
            <a:ext cx="1240764" cy="307777"/>
          </a:xfrm>
          <a:prstGeom prst="rect">
            <a:avLst/>
          </a:prstGeom>
          <a:noFill/>
        </p:spPr>
        <p:txBody>
          <a:bodyPr wrap="square" rtlCol="0">
            <a:spAutoFit/>
          </a:bodyPr>
          <a:lstStyle/>
          <a:p>
            <a:r>
              <a:rPr lang="en-US" b="1" dirty="0" smtClean="0">
                <a:solidFill>
                  <a:schemeClr val="bg1"/>
                </a:solidFill>
                <a:latin typeface="Arial" panose="020B0604020202020204" pitchFamily="34" charset="0"/>
                <a:cs typeface="Arial" panose="020B0604020202020204" pitchFamily="34" charset="0"/>
              </a:rPr>
              <a:t>18K41A0596</a:t>
            </a:r>
            <a:endParaRPr lang="en-US" b="1" dirty="0">
              <a:solidFill>
                <a:schemeClr val="bg1"/>
              </a:solidFill>
              <a:latin typeface="Arial" panose="020B0604020202020204" pitchFamily="34" charset="0"/>
              <a:cs typeface="Arial" panose="020B0604020202020204" pitchFamily="34" charset="0"/>
            </a:endParaRPr>
          </a:p>
        </p:txBody>
      </p:sp>
      <p:sp>
        <p:nvSpPr>
          <p:cNvPr id="659" name="TextBox 658"/>
          <p:cNvSpPr txBox="1"/>
          <p:nvPr/>
        </p:nvSpPr>
        <p:spPr>
          <a:xfrm>
            <a:off x="1119737" y="3999695"/>
            <a:ext cx="1240764" cy="307777"/>
          </a:xfrm>
          <a:prstGeom prst="rect">
            <a:avLst/>
          </a:prstGeom>
          <a:noFill/>
        </p:spPr>
        <p:txBody>
          <a:bodyPr wrap="square" rtlCol="0">
            <a:spAutoFit/>
          </a:bodyPr>
          <a:lstStyle/>
          <a:p>
            <a:r>
              <a:rPr lang="en-US" b="1" dirty="0" smtClean="0">
                <a:solidFill>
                  <a:schemeClr val="bg1"/>
                </a:solidFill>
                <a:latin typeface="Arial" panose="020B0604020202020204" pitchFamily="34" charset="0"/>
                <a:cs typeface="Arial" panose="020B0604020202020204" pitchFamily="34" charset="0"/>
              </a:rPr>
              <a:t>18K41A0536</a:t>
            </a:r>
            <a:endParaRPr lang="en-US" b="1" dirty="0">
              <a:solidFill>
                <a:schemeClr val="bg1"/>
              </a:solidFill>
              <a:latin typeface="Arial" panose="020B0604020202020204" pitchFamily="34" charset="0"/>
              <a:cs typeface="Arial" panose="020B0604020202020204" pitchFamily="34" charset="0"/>
            </a:endParaRPr>
          </a:p>
        </p:txBody>
      </p:sp>
      <p:sp>
        <p:nvSpPr>
          <p:cNvPr id="660" name="TextBox 659"/>
          <p:cNvSpPr txBox="1"/>
          <p:nvPr/>
        </p:nvSpPr>
        <p:spPr>
          <a:xfrm>
            <a:off x="1139556" y="4438018"/>
            <a:ext cx="1356614" cy="307777"/>
          </a:xfrm>
          <a:prstGeom prst="rect">
            <a:avLst/>
          </a:prstGeom>
          <a:noFill/>
        </p:spPr>
        <p:txBody>
          <a:bodyPr wrap="square" rtlCol="0">
            <a:spAutoFit/>
          </a:bodyPr>
          <a:lstStyle/>
          <a:p>
            <a:r>
              <a:rPr lang="en-US" b="1" dirty="0" smtClean="0">
                <a:solidFill>
                  <a:schemeClr val="bg1"/>
                </a:solidFill>
                <a:latin typeface="Arial" panose="020B0604020202020204" pitchFamily="34" charset="0"/>
                <a:cs typeface="Arial" panose="020B0604020202020204" pitchFamily="34" charset="0"/>
              </a:rPr>
              <a:t>18K41A04C3</a:t>
            </a:r>
            <a:endParaRPr lang="en-US" b="1" dirty="0">
              <a:solidFill>
                <a:schemeClr val="bg1"/>
              </a:solidFill>
              <a:latin typeface="Arial" panose="020B0604020202020204" pitchFamily="34" charset="0"/>
              <a:cs typeface="Arial" panose="020B0604020202020204"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67" y="93354"/>
            <a:ext cx="841706" cy="860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7" name="Google Shape;346;p32"/>
          <p:cNvSpPr txBox="1">
            <a:spLocks/>
          </p:cNvSpPr>
          <p:nvPr/>
        </p:nvSpPr>
        <p:spPr>
          <a:xfrm>
            <a:off x="281196" y="2038350"/>
            <a:ext cx="2669866" cy="634350"/>
          </a:xfrm>
          <a:prstGeom prst="rect">
            <a:avLst/>
          </a:prstGeom>
          <a:solidFill>
            <a:srgbClr val="F670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9pPr>
          </a:lstStyle>
          <a:p>
            <a:pPr>
              <a:spcBef>
                <a:spcPts val="600"/>
              </a:spcBef>
              <a:buClr>
                <a:schemeClr val="dk1"/>
              </a:buClr>
              <a:buSzPts val="1100"/>
              <a:buFont typeface="Arial"/>
              <a:buNone/>
            </a:pPr>
            <a:r>
              <a:rPr lang="en-US" sz="2000" dirty="0" smtClean="0"/>
              <a:t>TEAM MEMBERS : </a:t>
            </a:r>
            <a:endParaRPr lang="en-US" sz="2000" dirty="0"/>
          </a:p>
        </p:txBody>
      </p:sp>
      <p:sp>
        <p:nvSpPr>
          <p:cNvPr id="668" name="Google Shape;348;p32"/>
          <p:cNvSpPr/>
          <p:nvPr/>
        </p:nvSpPr>
        <p:spPr>
          <a:xfrm>
            <a:off x="2580766" y="2145310"/>
            <a:ext cx="381000" cy="420430"/>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347;p32"/>
          <p:cNvSpPr txBox="1">
            <a:spLocks/>
          </p:cNvSpPr>
          <p:nvPr/>
        </p:nvSpPr>
        <p:spPr>
          <a:xfrm>
            <a:off x="5486400" y="3862394"/>
            <a:ext cx="3289599" cy="939994"/>
          </a:xfrm>
          <a:prstGeom prst="rect">
            <a:avLst/>
          </a:prstGeom>
          <a:solidFill>
            <a:srgbClr val="ED003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9pPr>
          </a:lstStyle>
          <a:p>
            <a:pPr>
              <a:buClr>
                <a:schemeClr val="dk1"/>
              </a:buClr>
              <a:buSzPts val="1100"/>
              <a:buFont typeface="Arial"/>
              <a:buNone/>
            </a:pPr>
            <a:r>
              <a:rPr lang="en-US" sz="2000" dirty="0" smtClean="0"/>
              <a:t>GUIDE :</a:t>
            </a:r>
          </a:p>
          <a:p>
            <a:pPr>
              <a:buClr>
                <a:schemeClr val="dk1"/>
              </a:buClr>
              <a:buSzPts val="1100"/>
              <a:buFont typeface="Arial"/>
              <a:buNone/>
            </a:pPr>
            <a:r>
              <a:rPr lang="en-US" sz="2000" dirty="0" err="1" smtClean="0"/>
              <a:t>Mr</a:t>
            </a:r>
            <a:r>
              <a:rPr lang="en-US" sz="2000" dirty="0" smtClean="0"/>
              <a:t> . D RAMESH</a:t>
            </a:r>
            <a:endParaRPr lang="en-US" sz="2000" dirty="0"/>
          </a:p>
        </p:txBody>
      </p:sp>
      <p:pic>
        <p:nvPicPr>
          <p:cNvPr id="67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3918933"/>
            <a:ext cx="698201" cy="81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4" name="Google Shape;832;p21"/>
          <p:cNvSpPr/>
          <p:nvPr/>
        </p:nvSpPr>
        <p:spPr>
          <a:xfrm rot="2697547">
            <a:off x="4207758" y="501447"/>
            <a:ext cx="486304" cy="46434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833;p21"/>
          <p:cNvSpPr/>
          <p:nvPr/>
        </p:nvSpPr>
        <p:spPr>
          <a:xfrm>
            <a:off x="4689618" y="295247"/>
            <a:ext cx="194803" cy="18607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Pentagon 682"/>
          <p:cNvSpPr/>
          <p:nvPr/>
        </p:nvSpPr>
        <p:spPr>
          <a:xfrm>
            <a:off x="1328280" y="264749"/>
            <a:ext cx="2634120" cy="688770"/>
          </a:xfrm>
          <a:prstGeom prst="homePlate">
            <a:avLst>
              <a:gd name="adj" fmla="val 43808"/>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smtClean="0">
                <a:solidFill>
                  <a:schemeClr val="bg1"/>
                </a:solidFill>
                <a:latin typeface="Nixie One" charset="0"/>
                <a:ea typeface="NSimSun" pitchFamily="49" charset="-122"/>
                <a:cs typeface="Nixie One" charset="0"/>
              </a:rPr>
              <a:t>Project Title :</a:t>
            </a:r>
            <a:endParaRPr lang="en-US" sz="2400" b="1" dirty="0">
              <a:solidFill>
                <a:schemeClr val="bg1"/>
              </a:solidFill>
              <a:latin typeface="Nixie One" charset="0"/>
              <a:ea typeface="NSimSun" pitchFamily="49" charset="-122"/>
              <a:cs typeface="Nixie One" charset="0"/>
            </a:endParaRPr>
          </a:p>
        </p:txBody>
      </p:sp>
      <p:sp>
        <p:nvSpPr>
          <p:cNvPr id="686" name="Google Shape;466;p34"/>
          <p:cNvSpPr txBox="1">
            <a:spLocks noGrp="1"/>
          </p:cNvSpPr>
          <p:nvPr>
            <p:ph type="body" idx="4294967295"/>
          </p:nvPr>
        </p:nvSpPr>
        <p:spPr>
          <a:xfrm>
            <a:off x="4889799" y="1809750"/>
            <a:ext cx="3886200" cy="1959181"/>
          </a:xfrm>
          <a:prstGeom prst="rect">
            <a:avLst/>
          </a:prstGeom>
        </p:spPr>
        <p:txBody>
          <a:bodyPr spcFirstLastPara="1" wrap="square" lIns="91425" tIns="91425" rIns="91425" bIns="91425" anchor="ctr" anchorCtr="0">
            <a:noAutofit/>
          </a:bodyPr>
          <a:lstStyle/>
          <a:p>
            <a:pPr marL="0" lvl="0" indent="0" algn="r" rtl="0">
              <a:spcBef>
                <a:spcPts val="600"/>
              </a:spcBef>
              <a:spcAft>
                <a:spcPts val="0"/>
              </a:spcAft>
              <a:buNone/>
            </a:pPr>
            <a:r>
              <a:rPr lang="en" sz="1800" dirty="0" smtClean="0">
                <a:solidFill>
                  <a:schemeClr val="bg1"/>
                </a:solidFill>
                <a:latin typeface="Nixie One"/>
                <a:ea typeface="Nixie One"/>
                <a:cs typeface="Nixie One"/>
                <a:sym typeface="Nixie One"/>
              </a:rPr>
              <a:t>Objective of project : </a:t>
            </a:r>
            <a:endParaRPr sz="1800" dirty="0">
              <a:solidFill>
                <a:schemeClr val="bg1"/>
              </a:solidFill>
              <a:latin typeface="Nixie One"/>
              <a:ea typeface="Nixie One"/>
              <a:cs typeface="Nixie One"/>
              <a:sym typeface="Nixie One"/>
            </a:endParaRPr>
          </a:p>
          <a:p>
            <a:pPr marL="0" lvl="0" indent="0" algn="r">
              <a:buNone/>
            </a:pPr>
            <a:r>
              <a:rPr lang="en-US" sz="1400" dirty="0"/>
              <a:t>The objective of this </a:t>
            </a:r>
            <a:r>
              <a:rPr lang="en-US" sz="1400" dirty="0" smtClean="0"/>
              <a:t>project </a:t>
            </a:r>
            <a:r>
              <a:rPr lang="en-US" sz="1400" dirty="0"/>
              <a:t>is </a:t>
            </a:r>
            <a:r>
              <a:rPr lang="en-US" sz="1400" dirty="0" smtClean="0"/>
              <a:t>to develop a machine </a:t>
            </a:r>
            <a:r>
              <a:rPr lang="en-US" sz="1400" dirty="0"/>
              <a:t>learning </a:t>
            </a:r>
            <a:r>
              <a:rPr lang="en-US" sz="1400" dirty="0" smtClean="0"/>
              <a:t>model </a:t>
            </a:r>
            <a:r>
              <a:rPr lang="en-US" sz="1400" dirty="0"/>
              <a:t>to give </a:t>
            </a:r>
            <a:r>
              <a:rPr lang="en-US" sz="1400" dirty="0" smtClean="0"/>
              <a:t>user </a:t>
            </a:r>
            <a:r>
              <a:rPr lang="en-US" sz="1400" dirty="0"/>
              <a:t>the songs they </a:t>
            </a:r>
            <a:r>
              <a:rPr lang="en-US" sz="1400" dirty="0" smtClean="0"/>
              <a:t>will </a:t>
            </a:r>
            <a:r>
              <a:rPr lang="en-US" sz="1400" dirty="0"/>
              <a:t>listen </a:t>
            </a:r>
            <a:r>
              <a:rPr lang="en-US" sz="1400" dirty="0" smtClean="0"/>
              <a:t>to i.e., </a:t>
            </a:r>
            <a:r>
              <a:rPr lang="en-US" sz="1400" dirty="0"/>
              <a:t>build a music recommendation system </a:t>
            </a:r>
            <a:r>
              <a:rPr lang="en-US" sz="1400" dirty="0" smtClean="0"/>
              <a:t>based on content based and collaborative filtering.</a:t>
            </a:r>
            <a:endParaRPr sz="1400"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57200" y="731425"/>
            <a:ext cx="7924800" cy="3153600"/>
          </a:xfrm>
          <a:prstGeom prst="rect">
            <a:avLst/>
          </a:prstGeom>
        </p:spPr>
        <p:txBody>
          <a:bodyPr spcFirstLastPara="1" wrap="square" lIns="0" tIns="0" rIns="0" bIns="0" anchor="t" anchorCtr="0">
            <a:noAutofit/>
          </a:bodyPr>
          <a:lstStyle/>
          <a:p>
            <a:pPr marL="101600" indent="0">
              <a:buNone/>
            </a:pPr>
            <a:r>
              <a:rPr lang="en-US" sz="1400" dirty="0" smtClean="0"/>
              <a:t> </a:t>
            </a:r>
            <a:endParaRPr lang="en-US" sz="1400" dirty="0"/>
          </a:p>
          <a:p>
            <a:endParaRPr lang="en-US" sz="1400" b="1" dirty="0" smtClean="0"/>
          </a:p>
        </p:txBody>
      </p:sp>
      <p:sp>
        <p:nvSpPr>
          <p:cNvPr id="114" name="Google Shape;114;p18"/>
          <p:cNvSpPr txBox="1">
            <a:spLocks noGrp="1"/>
          </p:cNvSpPr>
          <p:nvPr>
            <p:ph type="title"/>
          </p:nvPr>
        </p:nvSpPr>
        <p:spPr>
          <a:xfrm>
            <a:off x="457200" y="133350"/>
            <a:ext cx="6025500" cy="60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RESULTS</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57200" y="819150"/>
            <a:ext cx="8077200" cy="3581400"/>
          </a:xfrm>
          <a:prstGeom prst="rect">
            <a:avLst/>
          </a:prstGeom>
          <a:noFill/>
          <a:ln>
            <a:noFill/>
          </a:ln>
        </p:spPr>
      </p:pic>
      <p:sp>
        <p:nvSpPr>
          <p:cNvPr id="2" name="TextBox 1"/>
          <p:cNvSpPr txBox="1"/>
          <p:nvPr/>
        </p:nvSpPr>
        <p:spPr>
          <a:xfrm>
            <a:off x="1524000" y="4552950"/>
            <a:ext cx="6477000" cy="523220"/>
          </a:xfrm>
          <a:prstGeom prst="rect">
            <a:avLst/>
          </a:prstGeom>
          <a:noFill/>
        </p:spPr>
        <p:txBody>
          <a:bodyPr wrap="square" rtlCol="0">
            <a:spAutoFit/>
          </a:bodyPr>
          <a:lstStyle/>
          <a:p>
            <a:r>
              <a:rPr lang="en-US" dirty="0">
                <a:solidFill>
                  <a:schemeClr val="bg1"/>
                </a:solidFill>
              </a:rPr>
              <a:t>Figure : most frequent number of times a user listen to the same song</a:t>
            </a:r>
          </a:p>
          <a:p>
            <a:endParaRPr lang="en-US" dirty="0"/>
          </a:p>
        </p:txBody>
      </p:sp>
    </p:spTree>
    <p:extLst>
      <p:ext uri="{BB962C8B-B14F-4D97-AF65-F5344CB8AC3E}">
        <p14:creationId xmlns:p14="http://schemas.microsoft.com/office/powerpoint/2010/main" val="4080062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18"/>
          <p:cNvSpPr txBox="1">
            <a:spLocks noGrp="1"/>
          </p:cNvSpPr>
          <p:nvPr>
            <p:ph type="title"/>
          </p:nvPr>
        </p:nvSpPr>
        <p:spPr>
          <a:xfrm>
            <a:off x="457200" y="133350"/>
            <a:ext cx="6025500" cy="60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RESULTS</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33400" y="895350"/>
            <a:ext cx="8153400" cy="3505200"/>
          </a:xfrm>
          <a:prstGeom prst="rect">
            <a:avLst/>
          </a:prstGeom>
          <a:noFill/>
          <a:ln>
            <a:noFill/>
          </a:ln>
        </p:spPr>
      </p:pic>
      <p:sp>
        <p:nvSpPr>
          <p:cNvPr id="2" name="TextBox 1"/>
          <p:cNvSpPr txBox="1"/>
          <p:nvPr/>
        </p:nvSpPr>
        <p:spPr>
          <a:xfrm>
            <a:off x="2514600" y="4552950"/>
            <a:ext cx="4876800" cy="523220"/>
          </a:xfrm>
          <a:prstGeom prst="rect">
            <a:avLst/>
          </a:prstGeom>
          <a:noFill/>
        </p:spPr>
        <p:txBody>
          <a:bodyPr wrap="square" rtlCol="0">
            <a:spAutoFit/>
          </a:bodyPr>
          <a:lstStyle/>
          <a:p>
            <a:r>
              <a:rPr lang="en-US" dirty="0">
                <a:solidFill>
                  <a:schemeClr val="bg1"/>
                </a:solidFill>
              </a:rPr>
              <a:t>Figure : songs user listen in average</a:t>
            </a:r>
          </a:p>
          <a:p>
            <a:endParaRPr lang="en-US" dirty="0"/>
          </a:p>
        </p:txBody>
      </p:sp>
    </p:spTree>
    <p:extLst>
      <p:ext uri="{BB962C8B-B14F-4D97-AF65-F5344CB8AC3E}">
        <p14:creationId xmlns:p14="http://schemas.microsoft.com/office/powerpoint/2010/main" val="3271250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57200" y="731425"/>
            <a:ext cx="7924800" cy="3153600"/>
          </a:xfrm>
          <a:prstGeom prst="rect">
            <a:avLst/>
          </a:prstGeom>
        </p:spPr>
        <p:txBody>
          <a:bodyPr spcFirstLastPara="1" wrap="square" lIns="0" tIns="0" rIns="0" bIns="0" anchor="t" anchorCtr="0">
            <a:noAutofit/>
          </a:bodyPr>
          <a:lstStyle/>
          <a:p>
            <a:r>
              <a:rPr lang="en-US" sz="1400" b="1" u="sng" dirty="0"/>
              <a:t>Matrix factorization method (using SVD )</a:t>
            </a:r>
            <a:r>
              <a:rPr lang="en-US" sz="1400" b="1" dirty="0"/>
              <a:t> :</a:t>
            </a:r>
            <a:endParaRPr lang="en-US" sz="1400" dirty="0"/>
          </a:p>
          <a:p>
            <a:endParaRPr lang="en-US" sz="1400" b="1" dirty="0" smtClean="0"/>
          </a:p>
        </p:txBody>
      </p:sp>
      <p:sp>
        <p:nvSpPr>
          <p:cNvPr id="114" name="Google Shape;114;p18"/>
          <p:cNvSpPr txBox="1">
            <a:spLocks noGrp="1"/>
          </p:cNvSpPr>
          <p:nvPr>
            <p:ph type="title"/>
          </p:nvPr>
        </p:nvSpPr>
        <p:spPr>
          <a:xfrm>
            <a:off x="457200" y="133350"/>
            <a:ext cx="6025500" cy="60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RESULTS</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00150"/>
            <a:ext cx="7620000" cy="3352800"/>
          </a:xfrm>
          <a:prstGeom prst="rect">
            <a:avLst/>
          </a:prstGeom>
          <a:noFill/>
          <a:ln>
            <a:noFill/>
          </a:ln>
        </p:spPr>
      </p:pic>
      <p:sp>
        <p:nvSpPr>
          <p:cNvPr id="2" name="TextBox 1"/>
          <p:cNvSpPr txBox="1"/>
          <p:nvPr/>
        </p:nvSpPr>
        <p:spPr>
          <a:xfrm>
            <a:off x="1447800" y="4620280"/>
            <a:ext cx="5486400" cy="523220"/>
          </a:xfrm>
          <a:prstGeom prst="rect">
            <a:avLst/>
          </a:prstGeom>
          <a:noFill/>
        </p:spPr>
        <p:txBody>
          <a:bodyPr wrap="square" rtlCol="0">
            <a:spAutoFit/>
          </a:bodyPr>
          <a:lstStyle/>
          <a:p>
            <a:r>
              <a:rPr lang="en-US" dirty="0">
                <a:solidFill>
                  <a:schemeClr val="bg1"/>
                </a:solidFill>
              </a:rPr>
              <a:t>Figure : number of users listen to same song on average</a:t>
            </a:r>
          </a:p>
          <a:p>
            <a:endParaRPr lang="en-US" dirty="0"/>
          </a:p>
        </p:txBody>
      </p:sp>
    </p:spTree>
    <p:extLst>
      <p:ext uri="{BB962C8B-B14F-4D97-AF65-F5344CB8AC3E}">
        <p14:creationId xmlns:p14="http://schemas.microsoft.com/office/powerpoint/2010/main" val="1056147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18"/>
          <p:cNvSpPr txBox="1">
            <a:spLocks noGrp="1"/>
          </p:cNvSpPr>
          <p:nvPr>
            <p:ph type="title"/>
          </p:nvPr>
        </p:nvSpPr>
        <p:spPr>
          <a:xfrm>
            <a:off x="457200" y="133350"/>
            <a:ext cx="6025500" cy="60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RESULTS</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33400" y="895350"/>
            <a:ext cx="7772400" cy="3352800"/>
          </a:xfrm>
          <a:prstGeom prst="rect">
            <a:avLst/>
          </a:prstGeom>
          <a:noFill/>
          <a:ln>
            <a:noFill/>
          </a:ln>
        </p:spPr>
      </p:pic>
      <p:sp>
        <p:nvSpPr>
          <p:cNvPr id="2" name="Text Placeholder 1"/>
          <p:cNvSpPr>
            <a:spLocks noGrp="1"/>
          </p:cNvSpPr>
          <p:nvPr>
            <p:ph type="body" idx="1"/>
          </p:nvPr>
        </p:nvSpPr>
        <p:spPr>
          <a:xfrm>
            <a:off x="2209800" y="4400550"/>
            <a:ext cx="5715000" cy="486600"/>
          </a:xfrm>
        </p:spPr>
        <p:txBody>
          <a:bodyPr/>
          <a:lstStyle/>
          <a:p>
            <a:pPr marL="101600" indent="0">
              <a:buNone/>
            </a:pPr>
            <a:r>
              <a:rPr lang="en-US" sz="1600" dirty="0"/>
              <a:t>Figure : Listen count of  categories divided</a:t>
            </a:r>
          </a:p>
        </p:txBody>
      </p:sp>
    </p:spTree>
    <p:extLst>
      <p:ext uri="{BB962C8B-B14F-4D97-AF65-F5344CB8AC3E}">
        <p14:creationId xmlns:p14="http://schemas.microsoft.com/office/powerpoint/2010/main" val="766797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18"/>
          <p:cNvSpPr txBox="1">
            <a:spLocks noGrp="1"/>
          </p:cNvSpPr>
          <p:nvPr>
            <p:ph type="title"/>
          </p:nvPr>
        </p:nvSpPr>
        <p:spPr>
          <a:xfrm>
            <a:off x="457200" y="133350"/>
            <a:ext cx="6025500" cy="609600"/>
          </a:xfrm>
          <a:prstGeom prst="rect">
            <a:avLst/>
          </a:prstGeom>
        </p:spPr>
        <p:txBody>
          <a:bodyPr spcFirstLastPara="1" wrap="square" lIns="0" tIns="0" rIns="0" bIns="0" anchor="b" anchorCtr="0">
            <a:noAutofit/>
          </a:bodyPr>
          <a:lstStyle/>
          <a:p>
            <a:r>
              <a:rPr lang="en-US" sz="2800" dirty="0"/>
              <a:t>Accuracy </a:t>
            </a:r>
            <a:r>
              <a:rPr lang="en-US" sz="2800" dirty="0" smtClean="0"/>
              <a:t>:</a:t>
            </a:r>
            <a:endParaRPr lang="en-US"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graphicFrame>
        <p:nvGraphicFramePr>
          <p:cNvPr id="4" name="Table 3"/>
          <p:cNvGraphicFramePr>
            <a:graphicFrameLocks noGrp="1"/>
          </p:cNvGraphicFramePr>
          <p:nvPr>
            <p:extLst>
              <p:ext uri="{D42A27DB-BD31-4B8C-83A1-F6EECF244321}">
                <p14:modId xmlns:p14="http://schemas.microsoft.com/office/powerpoint/2010/main" val="3504632838"/>
              </p:ext>
            </p:extLst>
          </p:nvPr>
        </p:nvGraphicFramePr>
        <p:xfrm>
          <a:off x="762000" y="971550"/>
          <a:ext cx="6324600" cy="2133602"/>
        </p:xfrm>
        <a:graphic>
          <a:graphicData uri="http://schemas.openxmlformats.org/drawingml/2006/table">
            <a:tbl>
              <a:tblPr firstRow="1" firstCol="1" bandRow="1">
                <a:tableStyleId>{653397F6-E528-4765-A35E-CAC842A671D5}</a:tableStyleId>
              </a:tblPr>
              <a:tblGrid>
                <a:gridCol w="888750"/>
                <a:gridCol w="692400"/>
                <a:gridCol w="790575"/>
                <a:gridCol w="790575"/>
                <a:gridCol w="790575"/>
                <a:gridCol w="790575"/>
                <a:gridCol w="790575"/>
                <a:gridCol w="790575"/>
              </a:tblGrid>
              <a:tr h="329852">
                <a:tc>
                  <a:txBody>
                    <a:bodyPr/>
                    <a:lstStyle/>
                    <a:p>
                      <a:pPr marL="0" marR="0" algn="l">
                        <a:lnSpc>
                          <a:spcPct val="150000"/>
                        </a:lnSpc>
                        <a:spcBef>
                          <a:spcPts val="0"/>
                        </a:spcBef>
                        <a:spcAft>
                          <a:spcPts val="0"/>
                        </a:spcAft>
                      </a:pPr>
                      <a:r>
                        <a:rPr lang="en-US" sz="900" dirty="0">
                          <a:solidFill>
                            <a:schemeClr val="bg1"/>
                          </a:solidFill>
                          <a:effectLst/>
                        </a:rPr>
                        <a:t> </a:t>
                      </a:r>
                      <a:endParaRPr lang="en-US" sz="900" dirty="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Fold1</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Fold2</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dirty="0">
                          <a:solidFill>
                            <a:schemeClr val="bg1"/>
                          </a:solidFill>
                          <a:effectLst/>
                        </a:rPr>
                        <a:t>Fold3</a:t>
                      </a:r>
                      <a:endParaRPr lang="en-US" sz="900" dirty="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Fold4</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Fold5</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Mean</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Std</a:t>
                      </a:r>
                      <a:endParaRPr lang="en-US" sz="900">
                        <a:solidFill>
                          <a:schemeClr val="bg1"/>
                        </a:solidFill>
                        <a:effectLst/>
                        <a:latin typeface="Times New Roman"/>
                        <a:ea typeface="Times New Roman"/>
                        <a:cs typeface="Times New Roman"/>
                      </a:endParaRPr>
                    </a:p>
                  </a:txBody>
                  <a:tcPr marL="59080" marR="59080" marT="0" marB="0"/>
                </a:tc>
              </a:tr>
              <a:tr h="601250">
                <a:tc>
                  <a:txBody>
                    <a:bodyPr/>
                    <a:lstStyle/>
                    <a:p>
                      <a:pPr marL="0" marR="0" algn="l">
                        <a:lnSpc>
                          <a:spcPct val="150000"/>
                        </a:lnSpc>
                        <a:spcBef>
                          <a:spcPts val="0"/>
                        </a:spcBef>
                        <a:spcAft>
                          <a:spcPts val="0"/>
                        </a:spcAft>
                      </a:pPr>
                      <a:r>
                        <a:rPr lang="en-IN" sz="900">
                          <a:solidFill>
                            <a:schemeClr val="bg1"/>
                          </a:solidFill>
                          <a:effectLst/>
                        </a:rPr>
                        <a:t>RMSE (testset)</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2.1709</a:t>
                      </a:r>
                    </a:p>
                    <a:p>
                      <a:pPr marL="0" marR="0" algn="l">
                        <a:lnSpc>
                          <a:spcPct val="150000"/>
                        </a:lnSpc>
                        <a:spcBef>
                          <a:spcPts val="0"/>
                        </a:spcBef>
                        <a:spcAft>
                          <a:spcPts val="0"/>
                        </a:spcAft>
                      </a:pPr>
                      <a:r>
                        <a:rPr lang="en-US" sz="900">
                          <a:solidFill>
                            <a:schemeClr val="bg1"/>
                          </a:solidFill>
                          <a:effectLst/>
                        </a:rPr>
                        <a:t> </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2.1768 </a:t>
                      </a:r>
                    </a:p>
                    <a:p>
                      <a:pPr marL="0" marR="0" algn="l">
                        <a:lnSpc>
                          <a:spcPct val="150000"/>
                        </a:lnSpc>
                        <a:spcBef>
                          <a:spcPts val="0"/>
                        </a:spcBef>
                        <a:spcAft>
                          <a:spcPts val="0"/>
                        </a:spcAft>
                      </a:pPr>
                      <a:r>
                        <a:rPr lang="en-US" sz="900">
                          <a:solidFill>
                            <a:schemeClr val="bg1"/>
                          </a:solidFill>
                          <a:effectLst/>
                        </a:rPr>
                        <a:t> </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dirty="0">
                          <a:solidFill>
                            <a:schemeClr val="bg1"/>
                          </a:solidFill>
                          <a:effectLst/>
                        </a:rPr>
                        <a:t>2.1832</a:t>
                      </a:r>
                      <a:endParaRPr lang="en-US" sz="900" dirty="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2.1807</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2.1653</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2.1754</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0.0065</a:t>
                      </a:r>
                      <a:endParaRPr lang="en-US" sz="900">
                        <a:solidFill>
                          <a:schemeClr val="bg1"/>
                        </a:solidFill>
                        <a:effectLst/>
                        <a:latin typeface="Times New Roman"/>
                        <a:ea typeface="Times New Roman"/>
                        <a:cs typeface="Times New Roman"/>
                      </a:endParaRPr>
                    </a:p>
                  </a:txBody>
                  <a:tcPr marL="59080" marR="59080" marT="0" marB="0"/>
                </a:tc>
              </a:tr>
              <a:tr h="601250">
                <a:tc>
                  <a:txBody>
                    <a:bodyPr/>
                    <a:lstStyle/>
                    <a:p>
                      <a:pPr marL="0" marR="0" algn="l">
                        <a:lnSpc>
                          <a:spcPct val="150000"/>
                        </a:lnSpc>
                        <a:spcBef>
                          <a:spcPts val="0"/>
                        </a:spcBef>
                        <a:spcAft>
                          <a:spcPts val="0"/>
                        </a:spcAft>
                      </a:pPr>
                      <a:r>
                        <a:rPr lang="en-IN" sz="900">
                          <a:solidFill>
                            <a:schemeClr val="bg1"/>
                          </a:solidFill>
                          <a:effectLst/>
                        </a:rPr>
                        <a:t>Fit(train) time</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860.41 </a:t>
                      </a:r>
                    </a:p>
                    <a:p>
                      <a:pPr marL="0" marR="0" algn="l">
                        <a:lnSpc>
                          <a:spcPct val="150000"/>
                        </a:lnSpc>
                        <a:spcBef>
                          <a:spcPts val="0"/>
                        </a:spcBef>
                        <a:spcAft>
                          <a:spcPts val="0"/>
                        </a:spcAft>
                      </a:pPr>
                      <a:r>
                        <a:rPr lang="en-US" sz="900">
                          <a:solidFill>
                            <a:schemeClr val="bg1"/>
                          </a:solidFill>
                          <a:effectLst/>
                        </a:rPr>
                        <a:t> </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852.93</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800.15</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dirty="0">
                          <a:solidFill>
                            <a:schemeClr val="bg1"/>
                          </a:solidFill>
                          <a:effectLst/>
                        </a:rPr>
                        <a:t>462.58</a:t>
                      </a:r>
                      <a:endParaRPr lang="en-US" sz="900" dirty="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459.12</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687.04</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185.85</a:t>
                      </a:r>
                      <a:endParaRPr lang="en-US" sz="900">
                        <a:solidFill>
                          <a:schemeClr val="bg1"/>
                        </a:solidFill>
                        <a:effectLst/>
                        <a:latin typeface="Times New Roman"/>
                        <a:ea typeface="Times New Roman"/>
                        <a:cs typeface="Times New Roman"/>
                      </a:endParaRPr>
                    </a:p>
                  </a:txBody>
                  <a:tcPr marL="59080" marR="59080" marT="0" marB="0"/>
                </a:tc>
              </a:tr>
              <a:tr h="601250">
                <a:tc>
                  <a:txBody>
                    <a:bodyPr/>
                    <a:lstStyle/>
                    <a:p>
                      <a:pPr marL="0" marR="0" algn="l">
                        <a:lnSpc>
                          <a:spcPct val="150000"/>
                        </a:lnSpc>
                        <a:spcBef>
                          <a:spcPts val="0"/>
                        </a:spcBef>
                        <a:spcAft>
                          <a:spcPts val="0"/>
                        </a:spcAft>
                      </a:pPr>
                      <a:r>
                        <a:rPr lang="en-IN" sz="900">
                          <a:solidFill>
                            <a:schemeClr val="bg1"/>
                          </a:solidFill>
                          <a:effectLst/>
                        </a:rPr>
                        <a:t>Test time</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6.27</a:t>
                      </a:r>
                    </a:p>
                    <a:p>
                      <a:pPr marL="0" marR="0" algn="l">
                        <a:lnSpc>
                          <a:spcPct val="150000"/>
                        </a:lnSpc>
                        <a:spcBef>
                          <a:spcPts val="0"/>
                        </a:spcBef>
                        <a:spcAft>
                          <a:spcPts val="0"/>
                        </a:spcAft>
                      </a:pPr>
                      <a:r>
                        <a:rPr lang="en-US" sz="900">
                          <a:solidFill>
                            <a:schemeClr val="bg1"/>
                          </a:solidFill>
                          <a:effectLst/>
                        </a:rPr>
                        <a:t> </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dirty="0">
                          <a:solidFill>
                            <a:schemeClr val="bg1"/>
                          </a:solidFill>
                          <a:effectLst/>
                        </a:rPr>
                        <a:t>5.17 </a:t>
                      </a:r>
                    </a:p>
                    <a:p>
                      <a:pPr marL="0" marR="0" algn="l">
                        <a:lnSpc>
                          <a:spcPct val="150000"/>
                        </a:lnSpc>
                        <a:spcBef>
                          <a:spcPts val="0"/>
                        </a:spcBef>
                        <a:spcAft>
                          <a:spcPts val="0"/>
                        </a:spcAft>
                      </a:pPr>
                      <a:r>
                        <a:rPr lang="en-US" sz="900" dirty="0">
                          <a:solidFill>
                            <a:schemeClr val="bg1"/>
                          </a:solidFill>
                          <a:effectLst/>
                        </a:rPr>
                        <a:t> </a:t>
                      </a:r>
                      <a:endParaRPr lang="en-US" sz="900" dirty="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3.03 </a:t>
                      </a:r>
                    </a:p>
                    <a:p>
                      <a:pPr marL="0" marR="0" algn="l">
                        <a:lnSpc>
                          <a:spcPct val="150000"/>
                        </a:lnSpc>
                        <a:spcBef>
                          <a:spcPts val="0"/>
                        </a:spcBef>
                        <a:spcAft>
                          <a:spcPts val="0"/>
                        </a:spcAft>
                      </a:pPr>
                      <a:r>
                        <a:rPr lang="en-US" sz="900">
                          <a:solidFill>
                            <a:schemeClr val="bg1"/>
                          </a:solidFill>
                          <a:effectLst/>
                        </a:rPr>
                        <a:t> </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dirty="0">
                          <a:solidFill>
                            <a:schemeClr val="bg1"/>
                          </a:solidFill>
                          <a:effectLst/>
                        </a:rPr>
                        <a:t>2.36</a:t>
                      </a:r>
                      <a:endParaRPr lang="en-US" sz="900" dirty="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2.73</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a:solidFill>
                            <a:schemeClr val="bg1"/>
                          </a:solidFill>
                          <a:effectLst/>
                        </a:rPr>
                        <a:t>3.91</a:t>
                      </a:r>
                      <a:endParaRPr lang="en-US" sz="900">
                        <a:solidFill>
                          <a:schemeClr val="bg1"/>
                        </a:solidFill>
                        <a:effectLst/>
                        <a:latin typeface="Times New Roman"/>
                        <a:ea typeface="Times New Roman"/>
                        <a:cs typeface="Times New Roman"/>
                      </a:endParaRPr>
                    </a:p>
                  </a:txBody>
                  <a:tcPr marL="59080" marR="59080" marT="0" marB="0"/>
                </a:tc>
                <a:tc>
                  <a:txBody>
                    <a:bodyPr/>
                    <a:lstStyle/>
                    <a:p>
                      <a:pPr marL="0" marR="0" algn="l">
                        <a:lnSpc>
                          <a:spcPct val="150000"/>
                        </a:lnSpc>
                        <a:spcBef>
                          <a:spcPts val="0"/>
                        </a:spcBef>
                        <a:spcAft>
                          <a:spcPts val="0"/>
                        </a:spcAft>
                      </a:pPr>
                      <a:r>
                        <a:rPr lang="en-US" sz="900" dirty="0">
                          <a:solidFill>
                            <a:schemeClr val="bg1"/>
                          </a:solidFill>
                          <a:effectLst/>
                        </a:rPr>
                        <a:t>1.53</a:t>
                      </a:r>
                      <a:endParaRPr lang="en-US" sz="900" dirty="0">
                        <a:solidFill>
                          <a:schemeClr val="bg1"/>
                        </a:solidFill>
                        <a:effectLst/>
                        <a:latin typeface="Times New Roman"/>
                        <a:ea typeface="Times New Roman"/>
                        <a:cs typeface="Times New Roman"/>
                      </a:endParaRPr>
                    </a:p>
                  </a:txBody>
                  <a:tcPr marL="59080" marR="59080" marT="0" marB="0"/>
                </a:tc>
              </a:tr>
            </a:tbl>
          </a:graphicData>
        </a:graphic>
      </p:graphicFrame>
      <p:sp>
        <p:nvSpPr>
          <p:cNvPr id="6" name="TextBox 5"/>
          <p:cNvSpPr txBox="1"/>
          <p:nvPr/>
        </p:nvSpPr>
        <p:spPr>
          <a:xfrm>
            <a:off x="1143000" y="3343691"/>
            <a:ext cx="6324600" cy="307777"/>
          </a:xfrm>
          <a:prstGeom prst="rect">
            <a:avLst/>
          </a:prstGeom>
          <a:noFill/>
        </p:spPr>
        <p:txBody>
          <a:bodyPr wrap="square" rtlCol="0">
            <a:spAutoFit/>
          </a:bodyPr>
          <a:lstStyle/>
          <a:p>
            <a:r>
              <a:rPr lang="en-US" dirty="0">
                <a:solidFill>
                  <a:schemeClr val="bg1"/>
                </a:solidFill>
              </a:rPr>
              <a:t>Table: Testing the </a:t>
            </a:r>
            <a:r>
              <a:rPr lang="en-US" dirty="0" smtClean="0">
                <a:solidFill>
                  <a:schemeClr val="bg1"/>
                </a:solidFill>
              </a:rPr>
              <a:t>Root Mean Square Error </a:t>
            </a:r>
            <a:r>
              <a:rPr lang="en-US" dirty="0">
                <a:solidFill>
                  <a:schemeClr val="bg1"/>
                </a:solidFill>
              </a:rPr>
              <a:t>of the SVD algorithm with 5 splits</a:t>
            </a: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97848"/>
            <a:ext cx="4906010" cy="562610"/>
          </a:xfrm>
          <a:prstGeom prst="rect">
            <a:avLst/>
          </a:prstGeom>
          <a:noFill/>
          <a:ln>
            <a:noFill/>
          </a:ln>
        </p:spPr>
      </p:pic>
      <p:sp>
        <p:nvSpPr>
          <p:cNvPr id="7" name="TextBox 6"/>
          <p:cNvSpPr txBox="1"/>
          <p:nvPr/>
        </p:nvSpPr>
        <p:spPr>
          <a:xfrm>
            <a:off x="1752600" y="4552950"/>
            <a:ext cx="4876800" cy="523220"/>
          </a:xfrm>
          <a:prstGeom prst="rect">
            <a:avLst/>
          </a:prstGeom>
          <a:noFill/>
        </p:spPr>
        <p:txBody>
          <a:bodyPr wrap="square" rtlCol="0">
            <a:spAutoFit/>
          </a:bodyPr>
          <a:lstStyle/>
          <a:p>
            <a:r>
              <a:rPr lang="en-US" dirty="0" smtClean="0">
                <a:solidFill>
                  <a:schemeClr val="bg1"/>
                </a:solidFill>
              </a:rPr>
              <a:t>Figure : RMSE </a:t>
            </a:r>
            <a:r>
              <a:rPr lang="en-US" dirty="0">
                <a:solidFill>
                  <a:schemeClr val="bg1"/>
                </a:solidFill>
              </a:rPr>
              <a:t>of  SVD algorithm</a:t>
            </a:r>
          </a:p>
          <a:p>
            <a:endParaRPr lang="en-US" dirty="0"/>
          </a:p>
        </p:txBody>
      </p:sp>
    </p:spTree>
    <p:extLst>
      <p:ext uri="{BB962C8B-B14F-4D97-AF65-F5344CB8AC3E}">
        <p14:creationId xmlns:p14="http://schemas.microsoft.com/office/powerpoint/2010/main" val="1920351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CONCLUSION</a:t>
            </a:r>
            <a:endParaRPr dirty="0"/>
          </a:p>
        </p:txBody>
      </p:sp>
      <p:sp>
        <p:nvSpPr>
          <p:cNvPr id="122" name="Google Shape;122;p19"/>
          <p:cNvSpPr txBox="1">
            <a:spLocks noGrp="1"/>
          </p:cNvSpPr>
          <p:nvPr>
            <p:ph type="body" idx="1"/>
          </p:nvPr>
        </p:nvSpPr>
        <p:spPr>
          <a:xfrm>
            <a:off x="457200" y="1428750"/>
            <a:ext cx="3124200" cy="3321000"/>
          </a:xfrm>
          <a:prstGeom prst="rect">
            <a:avLst/>
          </a:prstGeom>
        </p:spPr>
        <p:txBody>
          <a:bodyPr spcFirstLastPara="1" wrap="square" lIns="0" tIns="0" rIns="0" bIns="0" anchor="t" anchorCtr="0">
            <a:noAutofit/>
          </a:bodyPr>
          <a:lstStyle/>
          <a:p>
            <a:r>
              <a:rPr lang="en-US" dirty="0"/>
              <a:t>So, From the above </a:t>
            </a:r>
            <a:r>
              <a:rPr lang="en-US" dirty="0" err="1"/>
              <a:t>dataframe</a:t>
            </a:r>
            <a:r>
              <a:rPr lang="en-US" dirty="0"/>
              <a:t> we can predict that matrix </a:t>
            </a:r>
            <a:r>
              <a:rPr lang="en-US" dirty="0" err="1"/>
              <a:t>factorisation</a:t>
            </a:r>
            <a:r>
              <a:rPr lang="en-US" dirty="0"/>
              <a:t> using SVD Model is result into best score among the three different </a:t>
            </a:r>
            <a:r>
              <a:rPr lang="en-US" dirty="0" err="1"/>
              <a:t>model.But</a:t>
            </a:r>
            <a:r>
              <a:rPr lang="en-US" dirty="0"/>
              <a:t> we try to make our others model accuracy more accurate but at this stage we can see that our problem scoring only with 2.178 RMSE  which is given by matrix </a:t>
            </a:r>
            <a:r>
              <a:rPr lang="en-US" dirty="0" err="1"/>
              <a:t>factorisation</a:t>
            </a:r>
            <a:r>
              <a:rPr lang="en-US" dirty="0"/>
              <a:t> using SVD algorithm.</a:t>
            </a:r>
          </a:p>
        </p:txBody>
      </p:sp>
      <p:sp>
        <p:nvSpPr>
          <p:cNvPr id="125" name="Google Shape;125;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411422"/>
            <a:ext cx="2195513" cy="432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1" name="Freeform 18">
            <a:extLst>
              <a:ext uri="{FF2B5EF4-FFF2-40B4-BE49-F238E27FC236}">
                <a16:creationId xmlns="" xmlns:a16="http://schemas.microsoft.com/office/drawing/2014/main" id="{86DEA1BC-856A-4ADC-AC83-415316F7E483}"/>
              </a:ext>
            </a:extLst>
          </p:cNvPr>
          <p:cNvSpPr>
            <a:spLocks/>
          </p:cNvSpPr>
          <p:nvPr/>
        </p:nvSpPr>
        <p:spPr bwMode="auto">
          <a:xfrm>
            <a:off x="4800600" y="432070"/>
            <a:ext cx="1241045" cy="4316301"/>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rgbClr val="87ADD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sysClr val="windowText" lastClr="000000"/>
              </a:solidFill>
              <a:effectLst/>
              <a:uLnTx/>
              <a:uFillTx/>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6"/>
        <p:cNvGrpSpPr/>
        <p:nvPr/>
      </p:nvGrpSpPr>
      <p:grpSpPr>
        <a:xfrm>
          <a:off x="0" y="0"/>
          <a:ext cx="0" cy="0"/>
          <a:chOff x="0" y="0"/>
          <a:chExt cx="0" cy="0"/>
        </a:xfrm>
      </p:grpSpPr>
      <p:sp>
        <p:nvSpPr>
          <p:cNvPr id="307" name="Google Shape;307;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308" name="Google Shape;308;p33"/>
          <p:cNvSpPr txBox="1">
            <a:spLocks noGrp="1"/>
          </p:cNvSpPr>
          <p:nvPr>
            <p:ph type="ctrTitle" idx="4294967295"/>
          </p:nvPr>
        </p:nvSpPr>
        <p:spPr>
          <a:xfrm>
            <a:off x="685800" y="440350"/>
            <a:ext cx="4360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a:t>THANKS!</a:t>
            </a:r>
            <a:endParaRPr sz="6000"/>
          </a:p>
        </p:txBody>
      </p:sp>
      <p:sp>
        <p:nvSpPr>
          <p:cNvPr id="309" name="Google Shape;309;p33"/>
          <p:cNvSpPr txBox="1">
            <a:spLocks noGrp="1"/>
          </p:cNvSpPr>
          <p:nvPr>
            <p:ph type="subTitle" idx="4294967295"/>
          </p:nvPr>
        </p:nvSpPr>
        <p:spPr>
          <a:xfrm>
            <a:off x="685800" y="1639969"/>
            <a:ext cx="4360500" cy="3150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latin typeface="Titillium Web"/>
                <a:ea typeface="Titillium Web"/>
                <a:cs typeface="Titillium Web"/>
                <a:sym typeface="Titillium Web"/>
              </a:rPr>
              <a:t>Any questions</a:t>
            </a:r>
            <a:r>
              <a:rPr lang="en" b="1" dirty="0" smtClean="0">
                <a:latin typeface="Titillium Web"/>
                <a:ea typeface="Titillium Web"/>
                <a:cs typeface="Titillium Web"/>
                <a:sym typeface="Titillium Web"/>
              </a:rPr>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ctrTitle" idx="4294967295"/>
          </p:nvPr>
        </p:nvSpPr>
        <p:spPr>
          <a:xfrm>
            <a:off x="685800" y="742950"/>
            <a:ext cx="4360500" cy="78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dirty="0" smtClean="0"/>
              <a:t>INTRODUCTION!</a:t>
            </a:r>
            <a:endParaRPr sz="4800" dirty="0"/>
          </a:p>
        </p:txBody>
      </p:sp>
      <p:sp>
        <p:nvSpPr>
          <p:cNvPr id="69" name="Google Shape;69;p13"/>
          <p:cNvSpPr txBox="1">
            <a:spLocks noGrp="1"/>
          </p:cNvSpPr>
          <p:nvPr>
            <p:ph type="subTitle" idx="4294967295"/>
          </p:nvPr>
        </p:nvSpPr>
        <p:spPr>
          <a:xfrm>
            <a:off x="685800" y="1639969"/>
            <a:ext cx="6858000" cy="3150600"/>
          </a:xfrm>
          <a:prstGeom prst="rect">
            <a:avLst/>
          </a:prstGeom>
        </p:spPr>
        <p:txBody>
          <a:bodyPr spcFirstLastPara="1" wrap="square" lIns="0" tIns="0" rIns="0" bIns="0" anchor="t" anchorCtr="0">
            <a:noAutofit/>
          </a:bodyPr>
          <a:lstStyle/>
          <a:p>
            <a:pPr fontAlgn="base"/>
            <a:r>
              <a:rPr lang="en-US" sz="2000" dirty="0"/>
              <a:t>Nowadays, we all use online music streaming services like </a:t>
            </a:r>
            <a:r>
              <a:rPr lang="en-US" sz="2000" dirty="0" err="1" smtClean="0"/>
              <a:t>Spotify</a:t>
            </a:r>
            <a:r>
              <a:rPr lang="en-US" sz="2000" dirty="0" smtClean="0"/>
              <a:t>, </a:t>
            </a:r>
            <a:r>
              <a:rPr lang="en-US" sz="2000" dirty="0" err="1"/>
              <a:t>Jio</a:t>
            </a:r>
            <a:r>
              <a:rPr lang="en-US" sz="2000" dirty="0"/>
              <a:t> </a:t>
            </a:r>
            <a:r>
              <a:rPr lang="en-US" sz="2000" dirty="0" err="1"/>
              <a:t>Saavn</a:t>
            </a:r>
            <a:r>
              <a:rPr lang="en-US" sz="2000" dirty="0"/>
              <a:t>, </a:t>
            </a:r>
            <a:r>
              <a:rPr lang="en-US" sz="2000" dirty="0" err="1"/>
              <a:t>Gaana</a:t>
            </a:r>
            <a:r>
              <a:rPr lang="en-US" sz="2000" dirty="0"/>
              <a:t>, etc. Do you </a:t>
            </a:r>
            <a:r>
              <a:rPr lang="en-US" sz="2000" dirty="0" smtClean="0"/>
              <a:t>know, </a:t>
            </a:r>
            <a:r>
              <a:rPr lang="en-US" sz="2000" dirty="0"/>
              <a:t>how you get song recommendations from them according to your choice??? </a:t>
            </a:r>
            <a:endParaRPr lang="en-US" sz="2000" dirty="0" smtClean="0"/>
          </a:p>
          <a:p>
            <a:pPr fontAlgn="base"/>
            <a:r>
              <a:rPr lang="en-US" sz="2000" dirty="0" smtClean="0"/>
              <a:t>This </a:t>
            </a:r>
            <a:r>
              <a:rPr lang="en-US" sz="2000" dirty="0"/>
              <a:t>is because these services use machine learning models to give you the songs they think you will listen to. </a:t>
            </a:r>
            <a:endParaRPr lang="en-US" sz="2000" dirty="0" smtClean="0"/>
          </a:p>
          <a:p>
            <a:pPr marL="0" lvl="0" indent="0" algn="l" rtl="0">
              <a:spcBef>
                <a:spcPts val="600"/>
              </a:spcBef>
              <a:spcAft>
                <a:spcPts val="0"/>
              </a:spcAft>
              <a:buNone/>
            </a:pPr>
            <a:endParaRPr b="1" dirty="0"/>
          </a:p>
        </p:txBody>
      </p:sp>
      <p:sp>
        <p:nvSpPr>
          <p:cNvPr id="70" name="Google Shape;7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609600" y="361950"/>
            <a:ext cx="3048000" cy="78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DATA SET :</a:t>
            </a:r>
            <a:endParaRPr dirty="0"/>
          </a:p>
        </p:txBody>
      </p:sp>
      <p:sp>
        <p:nvSpPr>
          <p:cNvPr id="76" name="Google Shape;76;p14"/>
          <p:cNvSpPr txBox="1">
            <a:spLocks noGrp="1"/>
          </p:cNvSpPr>
          <p:nvPr>
            <p:ph type="subTitle" idx="1"/>
          </p:nvPr>
        </p:nvSpPr>
        <p:spPr>
          <a:xfrm>
            <a:off x="609600" y="1276350"/>
            <a:ext cx="7848600" cy="465300"/>
          </a:xfrm>
          <a:prstGeom prst="rect">
            <a:avLst/>
          </a:prstGeom>
        </p:spPr>
        <p:txBody>
          <a:bodyPr spcFirstLastPara="1" wrap="square" lIns="0" tIns="0" rIns="0" bIns="0" anchor="t" anchorCtr="0">
            <a:noAutofit/>
          </a:bodyPr>
          <a:lstStyle/>
          <a:p>
            <a:pPr fontAlgn="base"/>
            <a:r>
              <a:rPr lang="en-US" sz="2000" dirty="0" smtClean="0"/>
              <a:t>We have 2 Datasets</a:t>
            </a:r>
          </a:p>
          <a:p>
            <a:pPr marL="533400" indent="-457200" fontAlgn="base">
              <a:buAutoNum type="arabicPeriod"/>
            </a:pPr>
            <a:r>
              <a:rPr lang="en-US" sz="2000" dirty="0" smtClean="0"/>
              <a:t>CSV file contains </a:t>
            </a:r>
            <a:r>
              <a:rPr lang="en-US" sz="2000" dirty="0" err="1" smtClean="0"/>
              <a:t>songid</a:t>
            </a:r>
            <a:r>
              <a:rPr lang="en-US" sz="2000" dirty="0" smtClean="0"/>
              <a:t>, title, release, artist name, release year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62150"/>
            <a:ext cx="67818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228600" y="514350"/>
            <a:ext cx="5562600" cy="609600"/>
          </a:xfrm>
          <a:prstGeom prst="rect">
            <a:avLst/>
          </a:prstGeom>
        </p:spPr>
        <p:txBody>
          <a:bodyPr spcFirstLastPara="1" wrap="square" lIns="0" tIns="0" rIns="0" bIns="0" anchor="b" anchorCtr="0">
            <a:noAutofit/>
          </a:bodyPr>
          <a:lstStyle/>
          <a:p>
            <a:r>
              <a:rPr lang="en-US" sz="2800" dirty="0" smtClean="0"/>
              <a:t>S</a:t>
            </a:r>
            <a:r>
              <a:rPr lang="en" sz="2800" dirty="0" smtClean="0"/>
              <a:t>tatic turi.com( DATA SET SOURCE)</a:t>
            </a:r>
            <a:br>
              <a:rPr lang="en" sz="2800" dirty="0" smtClean="0"/>
            </a:br>
            <a:r>
              <a:rPr lang="en" sz="1600" dirty="0" smtClean="0"/>
              <a:t>2. </a:t>
            </a:r>
            <a:r>
              <a:rPr lang="en-US" sz="1600" dirty="0"/>
              <a:t>Txt file containing table of </a:t>
            </a:r>
            <a:r>
              <a:rPr lang="en-US" sz="1600" dirty="0" err="1"/>
              <a:t>userid</a:t>
            </a:r>
            <a:r>
              <a:rPr lang="en-US" sz="1600" dirty="0"/>
              <a:t>, </a:t>
            </a:r>
            <a:r>
              <a:rPr lang="en-US" sz="1600" dirty="0" err="1"/>
              <a:t>songid</a:t>
            </a:r>
            <a:r>
              <a:rPr lang="en-US" sz="1600" dirty="0"/>
              <a:t>, listen count</a:t>
            </a:r>
            <a:br>
              <a:rPr lang="en-US" sz="1600" dirty="0"/>
            </a:br>
            <a:endParaRPr sz="1600"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47750"/>
            <a:ext cx="6798733" cy="382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72914" y="844412"/>
            <a:ext cx="3108486" cy="4078108"/>
          </a:xfrm>
          <a:prstGeom prst="rect">
            <a:avLst/>
          </a:prstGeom>
        </p:spPr>
        <p:txBody>
          <a:bodyPr spcFirstLastPara="1" wrap="square" lIns="0" tIns="0" rIns="0" bIns="0" anchor="t" anchorCtr="0">
            <a:noAutofit/>
          </a:bodyPr>
          <a:lstStyle/>
          <a:p>
            <a:pPr marL="101600" indent="0" fontAlgn="base">
              <a:buNone/>
            </a:pPr>
            <a:endParaRPr lang="en-US" dirty="0" smtClean="0"/>
          </a:p>
          <a:p>
            <a:r>
              <a:rPr lang="en-IN" dirty="0"/>
              <a:t>We use different machine learning model to solve our classification problem:</a:t>
            </a:r>
            <a:endParaRPr lang="en-US" dirty="0"/>
          </a:p>
          <a:p>
            <a:pPr lvl="0"/>
            <a:r>
              <a:rPr lang="en-US" dirty="0"/>
              <a:t>Content-based filters </a:t>
            </a:r>
          </a:p>
          <a:p>
            <a:pPr lvl="0"/>
            <a:r>
              <a:rPr lang="en-US" dirty="0"/>
              <a:t>Collaborative filters</a:t>
            </a:r>
          </a:p>
          <a:p>
            <a:pPr lvl="1"/>
            <a:r>
              <a:rPr lang="en-US" dirty="0"/>
              <a:t>K-Nearest Neighbors </a:t>
            </a:r>
            <a:r>
              <a:rPr lang="en-US" dirty="0" smtClean="0"/>
              <a:t>(</a:t>
            </a:r>
            <a:r>
              <a:rPr lang="en-US" dirty="0"/>
              <a:t>K</a:t>
            </a:r>
            <a:r>
              <a:rPr lang="en-US" dirty="0" smtClean="0"/>
              <a:t>NN</a:t>
            </a:r>
            <a:r>
              <a:rPr lang="en-US" dirty="0"/>
              <a:t>)</a:t>
            </a:r>
          </a:p>
          <a:p>
            <a:pPr lvl="1"/>
            <a:r>
              <a:rPr lang="en-US" dirty="0"/>
              <a:t> matrix factorization approach.</a:t>
            </a:r>
          </a:p>
          <a:p>
            <a:pPr marL="101600" indent="0" fontAlgn="base">
              <a:buNone/>
            </a:pPr>
            <a:r>
              <a:rPr lang="en-US" dirty="0"/>
              <a:t/>
            </a:r>
            <a:br>
              <a:rPr lang="en-US" dirty="0"/>
            </a:br>
            <a:endParaRPr dirty="0"/>
          </a:p>
        </p:txBody>
      </p:sp>
      <p:sp>
        <p:nvSpPr>
          <p:cNvPr id="114" name="Google Shape;114;p18"/>
          <p:cNvSpPr txBox="1">
            <a:spLocks noGrp="1"/>
          </p:cNvSpPr>
          <p:nvPr>
            <p:ph type="title"/>
          </p:nvPr>
        </p:nvSpPr>
        <p:spPr>
          <a:xfrm>
            <a:off x="457200" y="209551"/>
            <a:ext cx="6025500" cy="60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PROCEDURE</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cxnSp>
        <p:nvCxnSpPr>
          <p:cNvPr id="37" name="Google Shape;156;p22"/>
          <p:cNvCxnSpPr/>
          <p:nvPr/>
        </p:nvCxnSpPr>
        <p:spPr>
          <a:xfrm>
            <a:off x="2133600" y="3998013"/>
            <a:ext cx="717448" cy="0"/>
          </a:xfrm>
          <a:prstGeom prst="straightConnector1">
            <a:avLst/>
          </a:prstGeom>
          <a:noFill/>
          <a:ln w="19050" cap="flat" cmpd="sng">
            <a:solidFill>
              <a:srgbClr val="FFFFFF"/>
            </a:solidFill>
            <a:prstDash val="solid"/>
            <a:round/>
            <a:headEnd type="oval" w="sm" len="sm"/>
            <a:tailEnd type="triangle" w="sm" len="sm"/>
          </a:ln>
        </p:spPr>
      </p:cxnSp>
      <p:pic>
        <p:nvPicPr>
          <p:cNvPr id="17" name="Picture 16" descr="Description: C:\Users\HP\Downloads\music types.jpg"/>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276350"/>
            <a:ext cx="4935220" cy="36461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533400" y="4324350"/>
            <a:ext cx="8305800" cy="548640"/>
          </a:xfrm>
          <a:prstGeom prst="rect">
            <a:avLst/>
          </a:prstGeom>
        </p:spPr>
        <p:txBody>
          <a:bodyPr spcFirstLastPara="1" wrap="square" lIns="0" tIns="0" rIns="0" bIns="0" anchor="t" anchorCtr="0">
            <a:noAutofit/>
          </a:bodyPr>
          <a:lstStyle/>
          <a:p>
            <a:pPr marL="101600" indent="0" fontAlgn="base">
              <a:buNone/>
            </a:pPr>
            <a:r>
              <a:rPr lang="en-US" sz="1800" dirty="0" smtClean="0"/>
              <a:t>Figure : Difference in processing of content based and collaborative based filtering\</a:t>
            </a:r>
            <a:endParaRPr sz="2400" dirty="0"/>
          </a:p>
        </p:txBody>
      </p:sp>
      <p:sp>
        <p:nvSpPr>
          <p:cNvPr id="114" name="Google Shape;114;p18"/>
          <p:cNvSpPr txBox="1">
            <a:spLocks noGrp="1"/>
          </p:cNvSpPr>
          <p:nvPr>
            <p:ph type="title"/>
          </p:nvPr>
        </p:nvSpPr>
        <p:spPr>
          <a:xfrm>
            <a:off x="457200" y="209551"/>
            <a:ext cx="6025500" cy="60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PROCEDURE</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026" name="Picture 2" descr="C:\Users\HP\Downloads\music proce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95350"/>
            <a:ext cx="6868575"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49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72914" y="844412"/>
            <a:ext cx="7924800" cy="3784738"/>
          </a:xfrm>
          <a:prstGeom prst="rect">
            <a:avLst/>
          </a:prstGeom>
        </p:spPr>
        <p:txBody>
          <a:bodyPr spcFirstLastPara="1" wrap="square" lIns="0" tIns="0" rIns="0" bIns="0" anchor="t" anchorCtr="0">
            <a:noAutofit/>
          </a:bodyPr>
          <a:lstStyle/>
          <a:p>
            <a:r>
              <a:rPr lang="en-IN" b="1" u="sng" dirty="0" smtClean="0"/>
              <a:t>Content-based </a:t>
            </a:r>
            <a:r>
              <a:rPr lang="en-IN" b="1" u="sng" dirty="0"/>
              <a:t>filters </a:t>
            </a:r>
            <a:r>
              <a:rPr lang="en-IN" b="1" u="sng" dirty="0" smtClean="0"/>
              <a:t>:</a:t>
            </a:r>
            <a:endParaRPr lang="en-US" dirty="0"/>
          </a:p>
          <a:p>
            <a:pPr lvl="1"/>
            <a:r>
              <a:rPr lang="en-US" sz="1400" dirty="0"/>
              <a:t>Recommendations developed using this filters method  are user-specific  classification problem. This classifier knows what the user wants and does not like the features of the song.</a:t>
            </a:r>
          </a:p>
          <a:p>
            <a:pPr lvl="1"/>
            <a:r>
              <a:rPr lang="en-US" sz="1400" dirty="0"/>
              <a:t>The most simple solution is matching keywords. The  idea behind this is to extract important  keywords which are present in a song description that the user likes very much, to look for keywords in other song descriptions to approximate the similarities between them and, on that basis, to recommend those songs to the user.</a:t>
            </a:r>
          </a:p>
          <a:p>
            <a:pPr lvl="1"/>
            <a:r>
              <a:rPr lang="en-US" sz="1400" dirty="0"/>
              <a:t>How is this </a:t>
            </a:r>
            <a:r>
              <a:rPr lang="en-US" sz="1400" dirty="0" smtClean="0"/>
              <a:t>done?</a:t>
            </a:r>
          </a:p>
          <a:p>
            <a:pPr lvl="1"/>
            <a:r>
              <a:rPr lang="en-US" sz="1400" dirty="0" smtClean="0"/>
              <a:t>approach </a:t>
            </a:r>
            <a:r>
              <a:rPr lang="en-US" sz="1400" dirty="0"/>
              <a:t>is keyword matching match lyrics of new songs with songs listened by user ,</a:t>
            </a:r>
            <a:r>
              <a:rPr lang="en-US" sz="1400" dirty="0" smtClean="0"/>
              <a:t>to </a:t>
            </a:r>
            <a:r>
              <a:rPr lang="en-US" sz="1400" dirty="0"/>
              <a:t>do that we need to follow 2 steps </a:t>
            </a:r>
          </a:p>
          <a:p>
            <a:pPr lvl="1"/>
            <a:r>
              <a:rPr lang="en-US" sz="1400" dirty="0"/>
              <a:t>1. extract basic or signature lyrics of song ( we use </a:t>
            </a:r>
            <a:r>
              <a:rPr lang="en-US" sz="1400" dirty="0" err="1" smtClean="0"/>
              <a:t>TfidfVectorizer</a:t>
            </a:r>
            <a:r>
              <a:rPr lang="en-US" sz="1400" dirty="0" smtClean="0"/>
              <a:t> </a:t>
            </a:r>
            <a:r>
              <a:rPr lang="en-US" sz="1400" dirty="0"/>
              <a:t>from </a:t>
            </a:r>
            <a:r>
              <a:rPr lang="en-US" sz="1400" dirty="0" err="1"/>
              <a:t>sklearn</a:t>
            </a:r>
            <a:r>
              <a:rPr lang="en-US" sz="1400" dirty="0" smtClean="0"/>
              <a:t>)</a:t>
            </a:r>
          </a:p>
          <a:p>
            <a:pPr lvl="1"/>
            <a:r>
              <a:rPr lang="en-US" sz="1400" dirty="0" err="1" smtClean="0"/>
              <a:t>Tfidfvectorizer</a:t>
            </a:r>
            <a:r>
              <a:rPr lang="en-US" sz="1400" dirty="0" smtClean="0"/>
              <a:t> converts collection of raw documents to matrix of TF-IDF features ,which will be input for cosine similarity</a:t>
            </a:r>
            <a:endParaRPr lang="en-US" sz="1400" dirty="0"/>
          </a:p>
          <a:p>
            <a:pPr lvl="1"/>
            <a:r>
              <a:rPr lang="en-US" sz="1400" dirty="0"/>
              <a:t>2. match those lyrics with new songs and recommend if they are similar (we use </a:t>
            </a:r>
            <a:r>
              <a:rPr lang="en-US" sz="1400" dirty="0" smtClean="0"/>
              <a:t>cosine </a:t>
            </a:r>
            <a:r>
              <a:rPr lang="en-US" sz="1400" dirty="0" err="1" smtClean="0"/>
              <a:t>similairty</a:t>
            </a:r>
            <a:r>
              <a:rPr lang="en-US" sz="1400" dirty="0" smtClean="0"/>
              <a:t> </a:t>
            </a:r>
            <a:r>
              <a:rPr lang="en-US" sz="1400" dirty="0"/>
              <a:t>from </a:t>
            </a:r>
            <a:r>
              <a:rPr lang="en-US" sz="1400" dirty="0" err="1"/>
              <a:t>sklearn</a:t>
            </a:r>
            <a:r>
              <a:rPr lang="en-US" sz="1400" dirty="0" smtClean="0"/>
              <a:t>)</a:t>
            </a:r>
          </a:p>
          <a:p>
            <a:pPr lvl="1"/>
            <a:r>
              <a:rPr lang="en-US" sz="1400" dirty="0" smtClean="0"/>
              <a:t> Term </a:t>
            </a:r>
            <a:r>
              <a:rPr lang="en-US" sz="1400" dirty="0"/>
              <a:t>Frequency-Inverse Document Frequency (</a:t>
            </a:r>
            <a:r>
              <a:rPr lang="en-US" sz="1400" dirty="0" smtClean="0"/>
              <a:t>TF-IDF) is </a:t>
            </a:r>
            <a:r>
              <a:rPr lang="en-US" sz="1400" dirty="0"/>
              <a:t>method we follow which extract information </a:t>
            </a:r>
            <a:r>
              <a:rPr lang="en-US" sz="1400" dirty="0" smtClean="0"/>
              <a:t>as matrix from </a:t>
            </a:r>
            <a:r>
              <a:rPr lang="en-US" sz="1400" dirty="0"/>
              <a:t>sentence here it is </a:t>
            </a:r>
            <a:r>
              <a:rPr lang="en-US" sz="1400" dirty="0" smtClean="0"/>
              <a:t>song</a:t>
            </a:r>
            <a:endParaRPr lang="en-US" sz="1400" dirty="0"/>
          </a:p>
        </p:txBody>
      </p:sp>
      <p:sp>
        <p:nvSpPr>
          <p:cNvPr id="114" name="Google Shape;114;p18"/>
          <p:cNvSpPr txBox="1">
            <a:spLocks noGrp="1"/>
          </p:cNvSpPr>
          <p:nvPr>
            <p:ph type="title"/>
          </p:nvPr>
        </p:nvSpPr>
        <p:spPr>
          <a:xfrm>
            <a:off x="457200" y="209551"/>
            <a:ext cx="6025500" cy="60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PROCEDURE</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44384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72914" y="844412"/>
            <a:ext cx="7924800" cy="3153600"/>
          </a:xfrm>
          <a:prstGeom prst="rect">
            <a:avLst/>
          </a:prstGeom>
        </p:spPr>
        <p:txBody>
          <a:bodyPr spcFirstLastPara="1" wrap="square" lIns="0" tIns="0" rIns="0" bIns="0" anchor="t" anchorCtr="0">
            <a:noAutofit/>
          </a:bodyPr>
          <a:lstStyle/>
          <a:p>
            <a:r>
              <a:rPr lang="en-IN" b="1" u="sng" dirty="0"/>
              <a:t>K-Nearest Neighbour (KNN) :</a:t>
            </a:r>
            <a:endParaRPr lang="en-US" dirty="0"/>
          </a:p>
          <a:p>
            <a:r>
              <a:rPr lang="en-US" sz="1400" dirty="0"/>
              <a:t>Collaborative Filters work with an interaction matrix, also called rating matrix. The purpose of this algorithm is to learn a feature that can predict when a user would benefit from an object-meaning that the user is likely to order, listen to, and watch this item.</a:t>
            </a:r>
          </a:p>
          <a:p>
            <a:r>
              <a:rPr lang="en-US" sz="1400" dirty="0"/>
              <a:t>There are 2 types of collaborative-based recommendation systems: </a:t>
            </a:r>
          </a:p>
          <a:p>
            <a:pPr lvl="1"/>
            <a:r>
              <a:rPr lang="en-US" sz="1400" dirty="0"/>
              <a:t>user-item filtering and </a:t>
            </a:r>
          </a:p>
          <a:p>
            <a:pPr lvl="1"/>
            <a:r>
              <a:rPr lang="en-US" sz="1400" dirty="0"/>
              <a:t>item-item filtering.</a:t>
            </a:r>
          </a:p>
          <a:p>
            <a:r>
              <a:rPr lang="en-US" sz="1400" dirty="0"/>
              <a:t>There are several machine learning </a:t>
            </a:r>
            <a:r>
              <a:rPr lang="en-US" sz="1400" dirty="0" smtClean="0"/>
              <a:t>algorithms that </a:t>
            </a:r>
            <a:r>
              <a:rPr lang="en-US" sz="1400" dirty="0"/>
              <a:t>can be used for collective filtering. Among them, we can list the nearest-neighbor, clustering, and matrix factoring.</a:t>
            </a:r>
          </a:p>
          <a:p>
            <a:r>
              <a:rPr lang="en-US" sz="1400" dirty="0"/>
              <a:t>K-Nearest Neighbors (</a:t>
            </a:r>
            <a:r>
              <a:rPr lang="en-US" sz="1400" dirty="0" err="1"/>
              <a:t>kNN</a:t>
            </a:r>
            <a:r>
              <a:rPr lang="en-US" sz="1400" dirty="0"/>
              <a:t>) is considered a standard framework for collaborative filtering approaches based on both the recipient and the object.</a:t>
            </a:r>
          </a:p>
          <a:p>
            <a:r>
              <a:rPr lang="en-US" sz="1400" dirty="0"/>
              <a:t>There are two files that will be interesting for us. The first of them will give us information about the songs. Particularly, it contains the user ID, song ID and the listen count. On the other hand, the second file will contain song ID, title of that song, release, artist name and year. We need to merge these two </a:t>
            </a:r>
            <a:r>
              <a:rPr lang="en-US" sz="1400" dirty="0" err="1"/>
              <a:t>DataFrames</a:t>
            </a:r>
            <a:r>
              <a:rPr lang="en-US" sz="1400" dirty="0"/>
              <a:t>. For that aim, we'll use the </a:t>
            </a:r>
            <a:r>
              <a:rPr lang="en-US" sz="1400" dirty="0" err="1"/>
              <a:t>song_ID</a:t>
            </a:r>
            <a:endParaRPr lang="en-US" sz="1400" dirty="0"/>
          </a:p>
          <a:p>
            <a:pPr marL="101600" indent="0">
              <a:buNone/>
            </a:pPr>
            <a:r>
              <a:rPr lang="en-US" dirty="0" smtClean="0"/>
              <a:t/>
            </a:r>
            <a:br>
              <a:rPr lang="en-US" dirty="0" smtClean="0"/>
            </a:br>
            <a:endParaRPr dirty="0"/>
          </a:p>
        </p:txBody>
      </p:sp>
      <p:sp>
        <p:nvSpPr>
          <p:cNvPr id="114" name="Google Shape;114;p18"/>
          <p:cNvSpPr txBox="1">
            <a:spLocks noGrp="1"/>
          </p:cNvSpPr>
          <p:nvPr>
            <p:ph type="title"/>
          </p:nvPr>
        </p:nvSpPr>
        <p:spPr>
          <a:xfrm>
            <a:off x="457200" y="209551"/>
            <a:ext cx="6025500" cy="60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smtClean="0"/>
              <a:t>PROCEDURE</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725707692"/>
      </p:ext>
    </p:extLst>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826</TotalTime>
  <Words>1423</Words>
  <Application>Microsoft Office PowerPoint</Application>
  <PresentationFormat>On-screen Show (16:9)</PresentationFormat>
  <Paragraphs>207</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NSimSun</vt:lpstr>
      <vt:lpstr>Nixie One</vt:lpstr>
      <vt:lpstr>Titillium Web</vt:lpstr>
      <vt:lpstr>Times New Roman</vt:lpstr>
      <vt:lpstr>Titillium Web Light</vt:lpstr>
      <vt:lpstr>Ninacor template</vt:lpstr>
      <vt:lpstr>CAPSTONE PROJECT REVIEW TEAM – 5     ARTIFICIAL INTELLIGENCE ( AI )</vt:lpstr>
      <vt:lpstr>   Music Recommendation System - using Python </vt:lpstr>
      <vt:lpstr>INTRODUCTION!</vt:lpstr>
      <vt:lpstr>DATA SET :</vt:lpstr>
      <vt:lpstr>Static turi.com( DATA SET SOURCE) 2. Txt file containing table of userid, songid, listen count </vt:lpstr>
      <vt:lpstr>PROCEDURE</vt:lpstr>
      <vt:lpstr>PROCEDURE</vt:lpstr>
      <vt:lpstr>PROCEDURE</vt:lpstr>
      <vt:lpstr>PROCEDURE</vt:lpstr>
      <vt:lpstr>PROCEDURE</vt:lpstr>
      <vt:lpstr>PROCEDURE</vt:lpstr>
      <vt:lpstr>PROCEDURE</vt:lpstr>
      <vt:lpstr>PROCEDURE</vt:lpstr>
      <vt:lpstr>RESULTS</vt:lpstr>
      <vt:lpstr>RESULTS</vt:lpstr>
      <vt:lpstr>RESULTS</vt:lpstr>
      <vt:lpstr>RESULTS</vt:lpstr>
      <vt:lpstr>RESULTS</vt:lpstr>
      <vt:lpstr>RESULTS</vt:lpstr>
      <vt:lpstr>RESULTS</vt:lpstr>
      <vt:lpstr>RESULTS</vt:lpstr>
      <vt:lpstr>RESULTS</vt:lpstr>
      <vt:lpstr>RESULTS</vt:lpstr>
      <vt:lpstr>Accuracy :</vt:lpstr>
      <vt:lpstr>CONCLUSION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REVIEW TEAM – 5      ARTIFICIAL INTELLIGENCE ( AI )</dc:title>
  <dc:creator>Sachin Koppula</dc:creator>
  <cp:lastModifiedBy>HP</cp:lastModifiedBy>
  <cp:revision>56</cp:revision>
  <dcterms:modified xsi:type="dcterms:W3CDTF">2021-02-08T05:32:25Z</dcterms:modified>
</cp:coreProperties>
</file>