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950005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2C9E3-E9C8-4786-8C8F-128DA7EF2BC8}"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76592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322490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5174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3696142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3404490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408676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771870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420193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224472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100126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2C9E3-E9C8-4786-8C8F-128DA7EF2BC8}"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165675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2C9E3-E9C8-4786-8C8F-128DA7EF2BC8}" type="datetimeFigureOut">
              <a:rPr lang="en-IN" smtClean="0"/>
              <a:t>18-08-2023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50394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71726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119482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A2C9E3-E9C8-4786-8C8F-128DA7EF2BC8}" type="datetimeFigureOut">
              <a:rPr lang="en-IN" smtClean="0"/>
              <a:t>18-08-2023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117580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2C9E3-E9C8-4786-8C8F-128DA7EF2BC8}"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53776-DB6C-48EC-9770-6EF30686D459}" type="slidenum">
              <a:rPr lang="en-IN" smtClean="0"/>
              <a:t>‹#›</a:t>
            </a:fld>
            <a:endParaRPr lang="en-IN"/>
          </a:p>
        </p:txBody>
      </p:sp>
    </p:spTree>
    <p:extLst>
      <p:ext uri="{BB962C8B-B14F-4D97-AF65-F5344CB8AC3E}">
        <p14:creationId xmlns:p14="http://schemas.microsoft.com/office/powerpoint/2010/main" val="44927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A2C9E3-E9C8-4786-8C8F-128DA7EF2BC8}" type="datetimeFigureOut">
              <a:rPr lang="en-IN" smtClean="0"/>
              <a:t>18-08-2023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853776-DB6C-48EC-9770-6EF30686D459}" type="slidenum">
              <a:rPr lang="en-IN" smtClean="0"/>
              <a:t>‹#›</a:t>
            </a:fld>
            <a:endParaRPr lang="en-IN"/>
          </a:p>
        </p:txBody>
      </p:sp>
    </p:spTree>
    <p:extLst>
      <p:ext uri="{BB962C8B-B14F-4D97-AF65-F5344CB8AC3E}">
        <p14:creationId xmlns:p14="http://schemas.microsoft.com/office/powerpoint/2010/main" val="161863155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4BD9-E86B-73B1-5AB6-29704052E4CC}"/>
              </a:ext>
            </a:extLst>
          </p:cNvPr>
          <p:cNvSpPr>
            <a:spLocks noGrp="1"/>
          </p:cNvSpPr>
          <p:nvPr>
            <p:ph type="ctrTitle"/>
          </p:nvPr>
        </p:nvSpPr>
        <p:spPr/>
        <p:txBody>
          <a:bodyPr/>
          <a:lstStyle/>
          <a:p>
            <a:r>
              <a:rPr lang="en-IN" sz="5400">
                <a:solidFill>
                  <a:schemeClr val="bg2">
                    <a:lumMod val="60000"/>
                    <a:lumOff val="40000"/>
                  </a:schemeClr>
                </a:solidFill>
              </a:rPr>
              <a:t>News Articles </a:t>
            </a:r>
            <a:r>
              <a:rPr lang="en-IN" sz="5400" dirty="0">
                <a:solidFill>
                  <a:schemeClr val="bg2">
                    <a:lumMod val="60000"/>
                    <a:lumOff val="40000"/>
                  </a:schemeClr>
                </a:solidFill>
              </a:rPr>
              <a:t>Sorting</a:t>
            </a:r>
          </a:p>
        </p:txBody>
      </p:sp>
      <p:sp>
        <p:nvSpPr>
          <p:cNvPr id="3" name="Subtitle 2">
            <a:extLst>
              <a:ext uri="{FF2B5EF4-FFF2-40B4-BE49-F238E27FC236}">
                <a16:creationId xmlns:a16="http://schemas.microsoft.com/office/drawing/2014/main" id="{B08CB836-84DA-4E5A-1F24-27FD419827A7}"/>
              </a:ext>
            </a:extLst>
          </p:cNvPr>
          <p:cNvSpPr>
            <a:spLocks noGrp="1"/>
          </p:cNvSpPr>
          <p:nvPr>
            <p:ph type="subTitle" idx="1"/>
          </p:nvPr>
        </p:nvSpPr>
        <p:spPr/>
        <p:txBody>
          <a:bodyPr/>
          <a:lstStyle/>
          <a:p>
            <a:r>
              <a:rPr lang="en-IN" dirty="0">
                <a:solidFill>
                  <a:schemeClr val="accent1">
                    <a:lumMod val="20000"/>
                    <a:lumOff val="80000"/>
                  </a:schemeClr>
                </a:solidFill>
              </a:rPr>
              <a:t>Author: SACHIN KUMAR G</a:t>
            </a:r>
          </a:p>
        </p:txBody>
      </p:sp>
    </p:spTree>
    <p:extLst>
      <p:ext uri="{BB962C8B-B14F-4D97-AF65-F5344CB8AC3E}">
        <p14:creationId xmlns:p14="http://schemas.microsoft.com/office/powerpoint/2010/main" val="420361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038164-D863-AEEB-C987-59A5A9798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52" y="1335741"/>
            <a:ext cx="9995648" cy="4715435"/>
          </a:xfrm>
          <a:prstGeom prst="rect">
            <a:avLst/>
          </a:prstGeom>
        </p:spPr>
      </p:pic>
    </p:spTree>
    <p:extLst>
      <p:ext uri="{BB962C8B-B14F-4D97-AF65-F5344CB8AC3E}">
        <p14:creationId xmlns:p14="http://schemas.microsoft.com/office/powerpoint/2010/main" val="287000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D5B3-18EC-B007-FE7C-F8B1E915386B}"/>
              </a:ext>
            </a:extLst>
          </p:cNvPr>
          <p:cNvSpPr>
            <a:spLocks noGrp="1"/>
          </p:cNvSpPr>
          <p:nvPr>
            <p:ph type="title"/>
          </p:nvPr>
        </p:nvSpPr>
        <p:spPr>
          <a:xfrm>
            <a:off x="1154954" y="1447800"/>
            <a:ext cx="8825659" cy="1981200"/>
          </a:xfrm>
        </p:spPr>
        <p:txBody>
          <a:bodyPr/>
          <a:lstStyle/>
          <a:p>
            <a:r>
              <a:rPr lang="en-IN" dirty="0"/>
              <a:t>Project Details:</a:t>
            </a:r>
            <a:br>
              <a:rPr lang="en-IN" dirty="0"/>
            </a:br>
            <a:br>
              <a:rPr lang="en-IN" dirty="0"/>
            </a:br>
            <a:endParaRPr lang="en-IN" dirty="0"/>
          </a:p>
        </p:txBody>
      </p:sp>
      <p:graphicFrame>
        <p:nvGraphicFramePr>
          <p:cNvPr id="4" name="Table 4">
            <a:extLst>
              <a:ext uri="{FF2B5EF4-FFF2-40B4-BE49-F238E27FC236}">
                <a16:creationId xmlns:a16="http://schemas.microsoft.com/office/drawing/2014/main" id="{41511084-12DB-34BE-A743-39455B2157FC}"/>
              </a:ext>
            </a:extLst>
          </p:cNvPr>
          <p:cNvGraphicFramePr>
            <a:graphicFrameLocks noGrp="1"/>
          </p:cNvGraphicFramePr>
          <p:nvPr>
            <p:extLst>
              <p:ext uri="{D42A27DB-BD31-4B8C-83A1-F6EECF244321}">
                <p14:modId xmlns:p14="http://schemas.microsoft.com/office/powerpoint/2010/main" val="2582263254"/>
              </p:ext>
            </p:extLst>
          </p:nvPr>
        </p:nvGraphicFramePr>
        <p:xfrm>
          <a:off x="1154954" y="2330824"/>
          <a:ext cx="7926293" cy="2919953"/>
        </p:xfrm>
        <a:graphic>
          <a:graphicData uri="http://schemas.openxmlformats.org/drawingml/2006/table">
            <a:tbl>
              <a:tblPr firstRow="1" bandRow="1">
                <a:tableStyleId>{5C22544A-7EE6-4342-B048-85BDC9FD1C3A}</a:tableStyleId>
              </a:tblPr>
              <a:tblGrid>
                <a:gridCol w="3915072">
                  <a:extLst>
                    <a:ext uri="{9D8B030D-6E8A-4147-A177-3AD203B41FA5}">
                      <a16:colId xmlns:a16="http://schemas.microsoft.com/office/drawing/2014/main" val="1357176474"/>
                    </a:ext>
                  </a:extLst>
                </a:gridCol>
                <a:gridCol w="4011221">
                  <a:extLst>
                    <a:ext uri="{9D8B030D-6E8A-4147-A177-3AD203B41FA5}">
                      <a16:colId xmlns:a16="http://schemas.microsoft.com/office/drawing/2014/main" val="116300247"/>
                    </a:ext>
                  </a:extLst>
                </a:gridCol>
              </a:tblGrid>
              <a:tr h="771515">
                <a:tc>
                  <a:txBody>
                    <a:bodyPr/>
                    <a:lstStyle/>
                    <a:p>
                      <a:r>
                        <a:rPr lang="en-IN" dirty="0"/>
                        <a:t>Project Title</a:t>
                      </a:r>
                    </a:p>
                  </a:txBody>
                  <a:tcPr/>
                </a:tc>
                <a:tc>
                  <a:txBody>
                    <a:bodyPr/>
                    <a:lstStyle/>
                    <a:p>
                      <a:r>
                        <a:rPr lang="en-IN" dirty="0"/>
                        <a:t>News Articles Sorting</a:t>
                      </a:r>
                    </a:p>
                  </a:txBody>
                  <a:tcPr/>
                </a:tc>
                <a:extLst>
                  <a:ext uri="{0D108BD9-81ED-4DB2-BD59-A6C34878D82A}">
                    <a16:rowId xmlns:a16="http://schemas.microsoft.com/office/drawing/2014/main" val="4047354498"/>
                  </a:ext>
                </a:extLst>
              </a:tr>
              <a:tr h="888369">
                <a:tc>
                  <a:txBody>
                    <a:bodyPr/>
                    <a:lstStyle/>
                    <a:p>
                      <a:r>
                        <a:rPr lang="en-IN" dirty="0"/>
                        <a:t>Technologies</a:t>
                      </a:r>
                    </a:p>
                  </a:txBody>
                  <a:tcPr/>
                </a:tc>
                <a:tc>
                  <a:txBody>
                    <a:bodyPr/>
                    <a:lstStyle/>
                    <a:p>
                      <a:r>
                        <a:rPr lang="en-IN" dirty="0"/>
                        <a:t>Deep Learning Technology(NLP)</a:t>
                      </a:r>
                    </a:p>
                  </a:txBody>
                  <a:tcPr/>
                </a:tc>
                <a:extLst>
                  <a:ext uri="{0D108BD9-81ED-4DB2-BD59-A6C34878D82A}">
                    <a16:rowId xmlns:a16="http://schemas.microsoft.com/office/drawing/2014/main" val="2387523239"/>
                  </a:ext>
                </a:extLst>
              </a:tr>
              <a:tr h="619366">
                <a:tc>
                  <a:txBody>
                    <a:bodyPr/>
                    <a:lstStyle/>
                    <a:p>
                      <a:r>
                        <a:rPr lang="en-IN" dirty="0"/>
                        <a:t>Domain</a:t>
                      </a:r>
                    </a:p>
                  </a:txBody>
                  <a:tcPr/>
                </a:tc>
                <a:tc>
                  <a:txBody>
                    <a:bodyPr/>
                    <a:lstStyle/>
                    <a:p>
                      <a:r>
                        <a:rPr lang="en-IN" dirty="0"/>
                        <a:t>Media</a:t>
                      </a:r>
                    </a:p>
                  </a:txBody>
                  <a:tcPr/>
                </a:tc>
                <a:extLst>
                  <a:ext uri="{0D108BD9-81ED-4DB2-BD59-A6C34878D82A}">
                    <a16:rowId xmlns:a16="http://schemas.microsoft.com/office/drawing/2014/main" val="3594904509"/>
                  </a:ext>
                </a:extLst>
              </a:tr>
              <a:tr h="640703">
                <a:tc>
                  <a:txBody>
                    <a:bodyPr/>
                    <a:lstStyle/>
                    <a:p>
                      <a:r>
                        <a:rPr lang="en-IN" dirty="0"/>
                        <a:t>Project Difficulty level</a:t>
                      </a:r>
                    </a:p>
                    <a:p>
                      <a:endParaRPr lang="en-IN" dirty="0"/>
                    </a:p>
                  </a:txBody>
                  <a:tcPr/>
                </a:tc>
                <a:tc>
                  <a:txBody>
                    <a:bodyPr/>
                    <a:lstStyle/>
                    <a:p>
                      <a:r>
                        <a:rPr lang="en-IN" dirty="0"/>
                        <a:t>Intermediate</a:t>
                      </a:r>
                    </a:p>
                  </a:txBody>
                  <a:tcPr/>
                </a:tc>
                <a:extLst>
                  <a:ext uri="{0D108BD9-81ED-4DB2-BD59-A6C34878D82A}">
                    <a16:rowId xmlns:a16="http://schemas.microsoft.com/office/drawing/2014/main" val="1560653655"/>
                  </a:ext>
                </a:extLst>
              </a:tr>
            </a:tbl>
          </a:graphicData>
        </a:graphic>
      </p:graphicFrame>
      <p:graphicFrame>
        <p:nvGraphicFramePr>
          <p:cNvPr id="7" name="Table 7">
            <a:extLst>
              <a:ext uri="{FF2B5EF4-FFF2-40B4-BE49-F238E27FC236}">
                <a16:creationId xmlns:a16="http://schemas.microsoft.com/office/drawing/2014/main" id="{12E85A39-C619-8C8A-A3EB-389ED485221F}"/>
              </a:ext>
            </a:extLst>
          </p:cNvPr>
          <p:cNvGraphicFramePr>
            <a:graphicFrameLocks noGrp="1"/>
          </p:cNvGraphicFramePr>
          <p:nvPr>
            <p:extLst>
              <p:ext uri="{D42A27DB-BD31-4B8C-83A1-F6EECF244321}">
                <p14:modId xmlns:p14="http://schemas.microsoft.com/office/powerpoint/2010/main" val="3018278217"/>
              </p:ext>
            </p:extLst>
          </p:nvPr>
        </p:nvGraphicFramePr>
        <p:xfrm>
          <a:off x="1154954" y="5269528"/>
          <a:ext cx="7926293" cy="640080"/>
        </p:xfrm>
        <a:graphic>
          <a:graphicData uri="http://schemas.openxmlformats.org/drawingml/2006/table">
            <a:tbl>
              <a:tblPr firstRow="1" bandRow="1">
                <a:tableStyleId>{5C22544A-7EE6-4342-B048-85BDC9FD1C3A}</a:tableStyleId>
              </a:tblPr>
              <a:tblGrid>
                <a:gridCol w="3919435">
                  <a:extLst>
                    <a:ext uri="{9D8B030D-6E8A-4147-A177-3AD203B41FA5}">
                      <a16:colId xmlns:a16="http://schemas.microsoft.com/office/drawing/2014/main" val="598045202"/>
                    </a:ext>
                  </a:extLst>
                </a:gridCol>
                <a:gridCol w="4006858">
                  <a:extLst>
                    <a:ext uri="{9D8B030D-6E8A-4147-A177-3AD203B41FA5}">
                      <a16:colId xmlns:a16="http://schemas.microsoft.com/office/drawing/2014/main" val="2396246666"/>
                    </a:ext>
                  </a:extLst>
                </a:gridCol>
              </a:tblGrid>
              <a:tr h="0">
                <a:tc>
                  <a:txBody>
                    <a:bodyPr/>
                    <a:lstStyle/>
                    <a:p>
                      <a:r>
                        <a:rPr lang="en-IN" dirty="0"/>
                        <a:t>Programming Language</a:t>
                      </a:r>
                    </a:p>
                    <a:p>
                      <a:endParaRPr lang="en-IN" dirty="0"/>
                    </a:p>
                  </a:txBody>
                  <a:tcPr/>
                </a:tc>
                <a:tc>
                  <a:txBody>
                    <a:bodyPr/>
                    <a:lstStyle/>
                    <a:p>
                      <a:r>
                        <a:rPr lang="en-IN" dirty="0"/>
                        <a:t>Python</a:t>
                      </a:r>
                    </a:p>
                  </a:txBody>
                  <a:tcPr/>
                </a:tc>
                <a:extLst>
                  <a:ext uri="{0D108BD9-81ED-4DB2-BD59-A6C34878D82A}">
                    <a16:rowId xmlns:a16="http://schemas.microsoft.com/office/drawing/2014/main" val="2729055530"/>
                  </a:ext>
                </a:extLst>
              </a:tr>
            </a:tbl>
          </a:graphicData>
        </a:graphic>
      </p:graphicFrame>
    </p:spTree>
    <p:extLst>
      <p:ext uri="{BB962C8B-B14F-4D97-AF65-F5344CB8AC3E}">
        <p14:creationId xmlns:p14="http://schemas.microsoft.com/office/powerpoint/2010/main" val="31605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7668-C93C-DB43-6DE2-7A703736ED94}"/>
              </a:ext>
            </a:extLst>
          </p:cNvPr>
          <p:cNvSpPr>
            <a:spLocks noGrp="1"/>
          </p:cNvSpPr>
          <p:nvPr>
            <p:ph type="title"/>
          </p:nvPr>
        </p:nvSpPr>
        <p:spPr/>
        <p:txBody>
          <a:bodyPr/>
          <a:lstStyle/>
          <a:p>
            <a:r>
              <a:rPr lang="en-IN" sz="1800" dirty="0"/>
              <a:t>Objective:</a:t>
            </a:r>
            <a:br>
              <a:rPr lang="en-IN" sz="1800" dirty="0"/>
            </a:br>
            <a:br>
              <a:rPr lang="en-IN" sz="1800" dirty="0"/>
            </a:br>
            <a:r>
              <a:rPr lang="en-US" sz="1600" b="0" i="0" dirty="0">
                <a:solidFill>
                  <a:srgbClr val="D1D5DB"/>
                </a:solidFill>
                <a:effectLst/>
                <a:latin typeface="Söhne"/>
              </a:rPr>
              <a:t>develop a machine learning-based solution that automatically categorizes news articles into predefined topics or categories, such as Finance, Sports, Politics, and more.</a:t>
            </a:r>
            <a:endParaRPr lang="en-IN" sz="1600" dirty="0"/>
          </a:p>
        </p:txBody>
      </p:sp>
      <p:sp>
        <p:nvSpPr>
          <p:cNvPr id="3" name="Text Placeholder 2">
            <a:extLst>
              <a:ext uri="{FF2B5EF4-FFF2-40B4-BE49-F238E27FC236}">
                <a16:creationId xmlns:a16="http://schemas.microsoft.com/office/drawing/2014/main" id="{92202F8F-A0C3-9319-BBFC-DD306907822D}"/>
              </a:ext>
            </a:extLst>
          </p:cNvPr>
          <p:cNvSpPr>
            <a:spLocks noGrp="1"/>
          </p:cNvSpPr>
          <p:nvPr>
            <p:ph type="body" sz="half" idx="2"/>
          </p:nvPr>
        </p:nvSpPr>
        <p:spPr>
          <a:xfrm>
            <a:off x="1154954" y="2734235"/>
            <a:ext cx="8825659" cy="3285565"/>
          </a:xfrm>
        </p:spPr>
        <p:txBody>
          <a:bodyPr/>
          <a:lstStyle/>
          <a:p>
            <a:r>
              <a:rPr lang="en-IN" dirty="0"/>
              <a:t>Benefits:</a:t>
            </a:r>
          </a:p>
          <a:p>
            <a:pPr marL="342900" indent="-342900">
              <a:buFont typeface="Wingdings" panose="05000000000000000000" pitchFamily="2" charset="2"/>
              <a:buChar char="v"/>
            </a:pPr>
            <a:r>
              <a:rPr lang="en-IN" sz="1600" dirty="0"/>
              <a:t>Efficient Information access.</a:t>
            </a:r>
          </a:p>
          <a:p>
            <a:pPr marL="342900" indent="-342900">
              <a:buFont typeface="Wingdings" panose="05000000000000000000" pitchFamily="2" charset="2"/>
              <a:buChar char="v"/>
            </a:pPr>
            <a:r>
              <a:rPr lang="en-IN" sz="1600" dirty="0"/>
              <a:t>Personalized Content.</a:t>
            </a:r>
          </a:p>
          <a:p>
            <a:pPr marL="342900" indent="-342900">
              <a:buFont typeface="Wingdings" panose="05000000000000000000" pitchFamily="2" charset="2"/>
              <a:buChar char="v"/>
            </a:pPr>
            <a:r>
              <a:rPr lang="en-IN" sz="1600" dirty="0"/>
              <a:t>Reduced Information Overload.</a:t>
            </a:r>
          </a:p>
          <a:p>
            <a:pPr marL="342900" indent="-342900">
              <a:buFont typeface="Wingdings" panose="05000000000000000000" pitchFamily="2" charset="2"/>
              <a:buChar char="v"/>
            </a:pPr>
            <a:r>
              <a:rPr lang="en-IN" sz="1600" dirty="0"/>
              <a:t>Timely Updates.</a:t>
            </a:r>
          </a:p>
          <a:p>
            <a:pPr marL="342900" indent="-342900">
              <a:buFont typeface="Wingdings" panose="05000000000000000000" pitchFamily="2" charset="2"/>
              <a:buChar char="v"/>
            </a:pPr>
            <a:r>
              <a:rPr lang="en-IN" sz="1600" dirty="0"/>
              <a:t>Enhanced User Experience.</a:t>
            </a:r>
          </a:p>
        </p:txBody>
      </p:sp>
    </p:spTree>
    <p:extLst>
      <p:ext uri="{BB962C8B-B14F-4D97-AF65-F5344CB8AC3E}">
        <p14:creationId xmlns:p14="http://schemas.microsoft.com/office/powerpoint/2010/main" val="123486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6CB-E547-1F22-58F3-D98018D086A7}"/>
              </a:ext>
            </a:extLst>
          </p:cNvPr>
          <p:cNvSpPr>
            <a:spLocks noGrp="1"/>
          </p:cNvSpPr>
          <p:nvPr>
            <p:ph type="title"/>
          </p:nvPr>
        </p:nvSpPr>
        <p:spPr>
          <a:xfrm>
            <a:off x="1154954" y="1447799"/>
            <a:ext cx="8825659" cy="2362199"/>
          </a:xfrm>
        </p:spPr>
        <p:txBody>
          <a:bodyPr/>
          <a:lstStyle/>
          <a:p>
            <a:pPr marL="285750" indent="-285750">
              <a:buFont typeface="Wingdings" panose="05000000000000000000" pitchFamily="2" charset="2"/>
              <a:buChar char="v"/>
            </a:pPr>
            <a:r>
              <a:rPr lang="en-IN" sz="2800" dirty="0"/>
              <a:t>Problem Statement:</a:t>
            </a:r>
            <a:br>
              <a:rPr lang="en-IN" sz="1200" dirty="0"/>
            </a:br>
            <a:br>
              <a:rPr lang="en-IN" sz="1200" dirty="0"/>
            </a:br>
            <a:r>
              <a:rPr lang="en-IN" sz="1200" dirty="0"/>
              <a:t> </a:t>
            </a:r>
            <a:r>
              <a:rPr lang="en-US" sz="1600" dirty="0"/>
              <a:t>In today’s world, data is power. With News companies having terabytes of data stored in</a:t>
            </a:r>
            <a:br>
              <a:rPr lang="en-US" sz="1600" dirty="0"/>
            </a:br>
            <a:r>
              <a:rPr lang="en-US" sz="1600" dirty="0"/>
              <a:t>servers, everyone is in the quest to discover insights that add value to the organization.</a:t>
            </a:r>
            <a:br>
              <a:rPr lang="en-US" sz="1600" dirty="0"/>
            </a:br>
            <a:r>
              <a:rPr lang="en-US" sz="1600" dirty="0"/>
              <a:t>With various examples to quote in which analytics is being used to drive actions, one that</a:t>
            </a:r>
            <a:br>
              <a:rPr lang="en-US" sz="1600" dirty="0"/>
            </a:br>
            <a:r>
              <a:rPr lang="en-US" sz="1600" dirty="0"/>
              <a:t>stands out is news article classification.</a:t>
            </a:r>
            <a:br>
              <a:rPr lang="en-US" sz="1600" dirty="0"/>
            </a:br>
            <a:br>
              <a:rPr lang="en-US" sz="1600" dirty="0"/>
            </a:br>
            <a:r>
              <a:rPr lang="en-US" sz="1600" dirty="0"/>
              <a:t>Nowadays on the Internet there are a lot of sources that generate immense amounts of</a:t>
            </a:r>
            <a:br>
              <a:rPr lang="en-US" sz="1600" dirty="0"/>
            </a:br>
            <a:r>
              <a:rPr lang="en-US" sz="1600" dirty="0"/>
              <a:t>daily news. In addition, the demand for information by users has been growing</a:t>
            </a:r>
            <a:br>
              <a:rPr lang="en-US" sz="1600" dirty="0"/>
            </a:br>
            <a:r>
              <a:rPr lang="en-US" sz="1600" dirty="0"/>
              <a:t>continuously, so it is crucial that the news is classified to allow users to access the</a:t>
            </a:r>
            <a:br>
              <a:rPr lang="en-US" sz="1600" dirty="0"/>
            </a:br>
            <a:r>
              <a:rPr lang="en-US" sz="1600" dirty="0"/>
              <a:t>information of interest quickly and effectively. This way, the machine learning model for</a:t>
            </a:r>
            <a:br>
              <a:rPr lang="en-US" sz="1600" dirty="0"/>
            </a:br>
            <a:r>
              <a:rPr lang="en-US" sz="1600" dirty="0"/>
              <a:t>automated news classification could be used to identify topics of untracked news and/or</a:t>
            </a:r>
            <a:br>
              <a:rPr lang="en-US" sz="1600" dirty="0"/>
            </a:br>
            <a:r>
              <a:rPr lang="en-US" sz="1600" dirty="0"/>
              <a:t>make individual suggestions based on the user’s prior interests</a:t>
            </a:r>
            <a:r>
              <a:rPr lang="en-US" sz="1200" dirty="0"/>
              <a:t>.</a:t>
            </a:r>
            <a:endParaRPr lang="en-IN" sz="1200" dirty="0"/>
          </a:p>
        </p:txBody>
      </p:sp>
    </p:spTree>
    <p:extLst>
      <p:ext uri="{BB962C8B-B14F-4D97-AF65-F5344CB8AC3E}">
        <p14:creationId xmlns:p14="http://schemas.microsoft.com/office/powerpoint/2010/main" val="332693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4182-853C-684B-DBB1-6357A58DF10C}"/>
              </a:ext>
            </a:extLst>
          </p:cNvPr>
          <p:cNvSpPr>
            <a:spLocks noGrp="1"/>
          </p:cNvSpPr>
          <p:nvPr>
            <p:ph type="title"/>
          </p:nvPr>
        </p:nvSpPr>
        <p:spPr/>
        <p:txBody>
          <a:bodyPr/>
          <a:lstStyle/>
          <a:p>
            <a:pPr marL="685800" indent="-685800">
              <a:buFont typeface="Wingdings" panose="05000000000000000000" pitchFamily="2" charset="2"/>
              <a:buChar char="v"/>
            </a:pPr>
            <a:r>
              <a:rPr lang="en-IN" sz="2800" dirty="0"/>
              <a:t>Approach:</a:t>
            </a:r>
            <a:br>
              <a:rPr lang="en-IN" sz="1800" dirty="0"/>
            </a:br>
            <a:br>
              <a:rPr lang="en-IN" sz="1800" dirty="0"/>
            </a:br>
            <a:r>
              <a:rPr lang="en-US" sz="2000" dirty="0"/>
              <a:t>Techniques like clustering and associating rule-based algorithms can be</a:t>
            </a:r>
            <a:br>
              <a:rPr lang="en-US" sz="2000" dirty="0"/>
            </a:br>
            <a:r>
              <a:rPr lang="en-US" sz="2000" dirty="0"/>
              <a:t>applied to group together similar text. The ML algorithms learn the mapping function</a:t>
            </a:r>
            <a:br>
              <a:rPr lang="en-US" sz="2000" dirty="0"/>
            </a:br>
            <a:r>
              <a:rPr lang="en-US" sz="2000" dirty="0"/>
              <a:t>between the text and the tags based on already categorized data. Algorithms such as</a:t>
            </a:r>
            <a:br>
              <a:rPr lang="en-US" sz="2000" dirty="0"/>
            </a:br>
            <a:r>
              <a:rPr lang="en-US" sz="2000" dirty="0"/>
              <a:t>NMF (Non-negative Matrix Factorization, Random Forest are commonly used for text classification.</a:t>
            </a:r>
            <a:br>
              <a:rPr lang="en-IN" sz="2000" dirty="0"/>
            </a:br>
            <a:endParaRPr lang="en-IN" sz="2000" dirty="0"/>
          </a:p>
        </p:txBody>
      </p:sp>
    </p:spTree>
    <p:extLst>
      <p:ext uri="{BB962C8B-B14F-4D97-AF65-F5344CB8AC3E}">
        <p14:creationId xmlns:p14="http://schemas.microsoft.com/office/powerpoint/2010/main" val="31564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D6A3-C139-5641-8755-50B25EF94656}"/>
              </a:ext>
            </a:extLst>
          </p:cNvPr>
          <p:cNvSpPr>
            <a:spLocks noGrp="1"/>
          </p:cNvSpPr>
          <p:nvPr>
            <p:ph type="title"/>
          </p:nvPr>
        </p:nvSpPr>
        <p:spPr/>
        <p:txBody>
          <a:bodyPr/>
          <a:lstStyle/>
          <a:p>
            <a:r>
              <a:rPr lang="en-IN" dirty="0"/>
              <a:t>Architecture:</a:t>
            </a:r>
            <a:br>
              <a:rPr lang="en-IN" dirty="0"/>
            </a:br>
            <a:br>
              <a:rPr lang="en-IN" dirty="0"/>
            </a:br>
            <a:endParaRPr lang="en-IN" dirty="0"/>
          </a:p>
        </p:txBody>
      </p:sp>
      <p:pic>
        <p:nvPicPr>
          <p:cNvPr id="4" name="Picture 3">
            <a:extLst>
              <a:ext uri="{FF2B5EF4-FFF2-40B4-BE49-F238E27FC236}">
                <a16:creationId xmlns:a16="http://schemas.microsoft.com/office/drawing/2014/main" id="{C0EB2D06-1666-8B96-2945-F7C89C452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18" y="1306646"/>
            <a:ext cx="11126164" cy="4244708"/>
          </a:xfrm>
          <a:prstGeom prst="rect">
            <a:avLst/>
          </a:prstGeom>
        </p:spPr>
      </p:pic>
    </p:spTree>
    <p:extLst>
      <p:ext uri="{BB962C8B-B14F-4D97-AF65-F5344CB8AC3E}">
        <p14:creationId xmlns:p14="http://schemas.microsoft.com/office/powerpoint/2010/main" val="326450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EA5B-F80B-4C95-0DC1-366DD6AB6AF6}"/>
              </a:ext>
            </a:extLst>
          </p:cNvPr>
          <p:cNvSpPr>
            <a:spLocks noGrp="1"/>
          </p:cNvSpPr>
          <p:nvPr>
            <p:ph type="title"/>
          </p:nvPr>
        </p:nvSpPr>
        <p:spPr/>
        <p:txBody>
          <a:bodyPr/>
          <a:lstStyle/>
          <a:p>
            <a:r>
              <a:rPr lang="en-IN" dirty="0"/>
              <a:t>Deployment:</a:t>
            </a:r>
          </a:p>
        </p:txBody>
      </p:sp>
      <p:pic>
        <p:nvPicPr>
          <p:cNvPr id="4" name="Picture 3">
            <a:extLst>
              <a:ext uri="{FF2B5EF4-FFF2-40B4-BE49-F238E27FC236}">
                <a16:creationId xmlns:a16="http://schemas.microsoft.com/office/drawing/2014/main" id="{1E006F5C-3E1F-EBE6-DDD7-D020B3E2A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78" y="1454094"/>
            <a:ext cx="8126984" cy="5079365"/>
          </a:xfrm>
          <a:prstGeom prst="rect">
            <a:avLst/>
          </a:prstGeom>
        </p:spPr>
      </p:pic>
    </p:spTree>
    <p:extLst>
      <p:ext uri="{BB962C8B-B14F-4D97-AF65-F5344CB8AC3E}">
        <p14:creationId xmlns:p14="http://schemas.microsoft.com/office/powerpoint/2010/main" val="124568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ED41-D914-B17E-5D8A-B351CD87F0A3}"/>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id="{299FAC5F-FD57-9AA3-ADDA-A700C5D69D40}"/>
              </a:ext>
            </a:extLst>
          </p:cNvPr>
          <p:cNvSpPr>
            <a:spLocks noGrp="1"/>
          </p:cNvSpPr>
          <p:nvPr>
            <p:ph idx="1"/>
          </p:nvPr>
        </p:nvSpPr>
        <p:spPr/>
        <p:txBody>
          <a:bodyPr/>
          <a:lstStyle/>
          <a:p>
            <a:r>
              <a:rPr lang="en-IN" dirty="0"/>
              <a:t>Step1:- When Flask app is open in search button user enter the category like sport, business etc. based upon user’s interest’s.</a:t>
            </a:r>
          </a:p>
          <a:p>
            <a:endParaRPr lang="en-IN" dirty="0"/>
          </a:p>
          <a:p>
            <a:r>
              <a:rPr lang="en-IN" dirty="0"/>
              <a:t>Step2:- Then It will classify the News Articles.</a:t>
            </a:r>
          </a:p>
          <a:p>
            <a:endParaRPr lang="en-IN" dirty="0"/>
          </a:p>
          <a:p>
            <a:r>
              <a:rPr lang="en-IN" dirty="0"/>
              <a:t>Step3:- </a:t>
            </a:r>
            <a:r>
              <a:rPr lang="en-US" b="0" i="0" dirty="0">
                <a:solidFill>
                  <a:srgbClr val="D1D5DB"/>
                </a:solidFill>
                <a:effectLst/>
              </a:rPr>
              <a:t>Preprocessed text is passed through the model for classification.</a:t>
            </a:r>
          </a:p>
          <a:p>
            <a:endParaRPr lang="en-US" b="0" i="0" dirty="0">
              <a:solidFill>
                <a:srgbClr val="D1D5DB"/>
              </a:solidFill>
              <a:effectLst/>
            </a:endParaRPr>
          </a:p>
          <a:p>
            <a:r>
              <a:rPr lang="en-US" b="0" i="0" dirty="0">
                <a:solidFill>
                  <a:srgbClr val="D1D5DB"/>
                </a:solidFill>
                <a:effectLst/>
              </a:rPr>
              <a:t>Step4:- The app displays the predicted category to the user.</a:t>
            </a:r>
          </a:p>
          <a:p>
            <a:pPr marL="0" indent="0">
              <a:buNone/>
            </a:pPr>
            <a:endParaRPr lang="en-IN" dirty="0"/>
          </a:p>
        </p:txBody>
      </p:sp>
    </p:spTree>
    <p:extLst>
      <p:ext uri="{BB962C8B-B14F-4D97-AF65-F5344CB8AC3E}">
        <p14:creationId xmlns:p14="http://schemas.microsoft.com/office/powerpoint/2010/main" val="226099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B441-DFA1-CB3C-8041-DFE14EDB0D2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F492820-2588-396A-40F7-AD5133146C96}"/>
              </a:ext>
            </a:extLst>
          </p:cNvPr>
          <p:cNvSpPr>
            <a:spLocks noGrp="1"/>
          </p:cNvSpPr>
          <p:nvPr>
            <p:ph idx="1"/>
          </p:nvPr>
        </p:nvSpPr>
        <p:spPr/>
        <p:txBody>
          <a:bodyPr/>
          <a:lstStyle/>
          <a:p>
            <a:r>
              <a:rPr lang="en-IN" dirty="0"/>
              <a:t>Finally we launch a python flask app for classifying News Articles for </a:t>
            </a:r>
          </a:p>
          <a:p>
            <a:pPr marL="0" indent="0">
              <a:buNone/>
            </a:pPr>
            <a:r>
              <a:rPr lang="en-IN" dirty="0"/>
              <a:t>User’s interest’s and it will be free and open source app. And It can be </a:t>
            </a:r>
          </a:p>
          <a:p>
            <a:pPr marL="0" indent="0">
              <a:buNone/>
            </a:pPr>
            <a:r>
              <a:rPr lang="en-IN" dirty="0"/>
              <a:t>Used by unknowledgeable person’s also for his personal work.</a:t>
            </a:r>
          </a:p>
        </p:txBody>
      </p:sp>
    </p:spTree>
    <p:extLst>
      <p:ext uri="{BB962C8B-B14F-4D97-AF65-F5344CB8AC3E}">
        <p14:creationId xmlns:p14="http://schemas.microsoft.com/office/powerpoint/2010/main" val="2671071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414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Söhne</vt:lpstr>
      <vt:lpstr>Wingdings</vt:lpstr>
      <vt:lpstr>Wingdings 3</vt:lpstr>
      <vt:lpstr>Ion</vt:lpstr>
      <vt:lpstr>News Articles Sorting</vt:lpstr>
      <vt:lpstr>Project Details:  </vt:lpstr>
      <vt:lpstr>Objective:  develop a machine learning-based solution that automatically categorizes news articles into predefined topics or categories, such as Finance, Sports, Politics, and more.</vt:lpstr>
      <vt:lpstr>Problem Statement:   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  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vt:lpstr>
      <vt:lpstr>Approach:  Techniques like clustering and associating rule-based algorithms can be applied to group together similar text. The ML algorithms learn the mapping function between the text and the tags based on already categorized data. Algorithms such as NMF (Non-negative Matrix Factorization, Random Forest are commonly used for text classification. </vt:lpstr>
      <vt:lpstr>Architecture:  </vt:lpstr>
      <vt:lpstr>Deployment:</vt:lpstr>
      <vt:lpstr>Process: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Sorting</dc:title>
  <dc:creator>Sachin Kumar G</dc:creator>
  <cp:lastModifiedBy>Sachin Kumar G</cp:lastModifiedBy>
  <cp:revision>2</cp:revision>
  <dcterms:created xsi:type="dcterms:W3CDTF">2023-08-18T10:26:16Z</dcterms:created>
  <dcterms:modified xsi:type="dcterms:W3CDTF">2023-08-18T11:26:02Z</dcterms:modified>
</cp:coreProperties>
</file>