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6E4-FFF3-4C2B-8D8B-F469EACD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Solution: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AB19-5D9F-483A-9EE6-54072EF6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Step: - 1</a:t>
            </a:r>
          </a:p>
          <a:p>
            <a:pPr marL="0" indent="0">
              <a:buNone/>
            </a:pPr>
            <a:r>
              <a:rPr lang="en-US" dirty="0"/>
              <a:t>To find buyer ratios are similar across region or not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/>
              <a:t>Step: - 2</a:t>
            </a:r>
          </a:p>
          <a:p>
            <a:pPr marL="0" indent="0">
              <a:buNone/>
            </a:pPr>
            <a:r>
              <a:rPr lang="en-US" dirty="0"/>
              <a:t>X is more than 2 discrete and y is </a:t>
            </a:r>
            <a:r>
              <a:rPr lang="en-US" dirty="0" err="1"/>
              <a:t>dicrete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Step: - 3</a:t>
            </a:r>
          </a:p>
          <a:p>
            <a:pPr marL="0" indent="0">
              <a:buNone/>
            </a:pPr>
            <a:r>
              <a:rPr lang="en-US" dirty="0"/>
              <a:t>Here we will use chi-square test.</a:t>
            </a:r>
          </a:p>
        </p:txBody>
      </p:sp>
    </p:spTree>
    <p:extLst>
      <p:ext uri="{BB962C8B-B14F-4D97-AF65-F5344CB8AC3E}">
        <p14:creationId xmlns:p14="http://schemas.microsoft.com/office/powerpoint/2010/main" val="366541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F5E-AC60-4CB8-BB88-96EAA12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9905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X^2=(O-E)^2/E   </a:t>
            </a:r>
            <a:br>
              <a:rPr lang="en-US" sz="2000" dirty="0"/>
            </a:b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88CEF3-E393-4A5E-9020-76B73DF09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83903"/>
              </p:ext>
            </p:extLst>
          </p:nvPr>
        </p:nvGraphicFramePr>
        <p:xfrm>
          <a:off x="457200" y="1677879"/>
          <a:ext cx="8229600" cy="154067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052887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600743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807391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655770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27618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50529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89101"/>
                  </a:ext>
                </a:extLst>
              </a:tr>
              <a:tr h="42815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5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008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6609F5-B4CD-4BAD-9DB4-C1FAF6D48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07333"/>
              </p:ext>
            </p:extLst>
          </p:nvPr>
        </p:nvGraphicFramePr>
        <p:xfrm>
          <a:off x="442404" y="3467911"/>
          <a:ext cx="8229600" cy="329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675899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6671350"/>
                    </a:ext>
                  </a:extLst>
                </a:gridCol>
                <a:gridCol w="1359614">
                  <a:extLst>
                    <a:ext uri="{9D8B030D-6E8A-4147-A177-3AD203B41FA5}">
                      <a16:colId xmlns:a16="http://schemas.microsoft.com/office/drawing/2014/main" val="884398502"/>
                    </a:ext>
                  </a:extLst>
                </a:gridCol>
                <a:gridCol w="1383586">
                  <a:extLst>
                    <a:ext uri="{9D8B030D-6E8A-4147-A177-3AD203B41FA5}">
                      <a16:colId xmlns:a16="http://schemas.microsoft.com/office/drawing/2014/main" val="10979570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47746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9114677"/>
                    </a:ext>
                  </a:extLst>
                </a:gridCol>
              </a:tblGrid>
              <a:tr h="7346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13201"/>
                  </a:ext>
                </a:extLst>
              </a:tr>
              <a:tr h="887524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393*600/2124</a:t>
                      </a:r>
                    </a:p>
                    <a:p>
                      <a:r>
                        <a:rPr lang="en-US" dirty="0"/>
                        <a:t>=111.01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393*142/2124</a:t>
                      </a:r>
                    </a:p>
                    <a:p>
                      <a:r>
                        <a:rPr lang="en-US" dirty="0"/>
                        <a:t>=26.274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393*131/2124</a:t>
                      </a:r>
                    </a:p>
                    <a:p>
                      <a:r>
                        <a:rPr lang="en-US" dirty="0"/>
                        <a:t>=24.238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393*70/2124</a:t>
                      </a:r>
                    </a:p>
                    <a:p>
                      <a:r>
                        <a:rPr lang="en-US" dirty="0"/>
                        <a:t>=12.951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174.480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36228"/>
                  </a:ext>
                </a:extLst>
              </a:tr>
              <a:tr h="887524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1731*550/2124</a:t>
                      </a:r>
                    </a:p>
                    <a:p>
                      <a:r>
                        <a:rPr lang="en-US" dirty="0"/>
                        <a:t>=448.23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1731*351</a:t>
                      </a:r>
                      <a:r>
                        <a:rPr lang="en-IN" dirty="0"/>
                        <a:t>/2124</a:t>
                      </a:r>
                    </a:p>
                    <a:p>
                      <a:r>
                        <a:rPr lang="en-IN" dirty="0"/>
                        <a:t>=286.05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1731*480/2124</a:t>
                      </a:r>
                    </a:p>
                    <a:p>
                      <a:r>
                        <a:rPr lang="en-US" dirty="0"/>
                        <a:t>=391.18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1731*350/2124</a:t>
                      </a:r>
                    </a:p>
                    <a:p>
                      <a:r>
                        <a:rPr lang="en-US" dirty="0"/>
                        <a:t>=285.24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1410.71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26047"/>
                  </a:ext>
                </a:extLst>
              </a:tr>
              <a:tr h="73467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559.25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312.329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415.425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298.192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1585.19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0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FB83-8209-4485-9DD0-74C69B8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/>
              <a:t>Test statistic</a:t>
            </a:r>
            <a:br>
              <a:rPr lang="en-US" sz="1400" dirty="0"/>
            </a:br>
            <a:r>
              <a:rPr lang="en-US" sz="1400" dirty="0"/>
              <a:t>X^2=(O-E)^2/E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AB04-3A87-4A6A-AF6B-F78BB281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males &amp; East = (50-111.016)^2/111.016 = 33.5352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Females &amp;East = (550-448.234)^2/448.234 = 23.1047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males &amp; west = (142-26.874)^2/26.874 = 493.1902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females &amp; west = (351-286.055)^2/286.055 = 14.7449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males &amp; north = (131-24.2387)^2/24.2387 = 470.2387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females &amp; north = (480-391.1864)^2/391.1864 = 20.1639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males &amp; south= (70-12.9519)^2/12.9519 = 251.2747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subgroup of females &amp; south = (350-285.2401)^2/285.2401 = 14.7028</a:t>
            </a:r>
          </a:p>
          <a:p>
            <a:pPr marL="0" indent="0">
              <a:buNone/>
            </a:pPr>
            <a:r>
              <a:rPr lang="en-US" sz="1400" dirty="0"/>
              <a:t>And the we sum them all to obtain the test statistic</a:t>
            </a:r>
          </a:p>
          <a:p>
            <a:pPr marL="0" indent="0">
              <a:buNone/>
            </a:pPr>
            <a:r>
              <a:rPr lang="en-US" sz="1400" dirty="0"/>
              <a:t>X^2=33.5352+23.1047+493.1902+14.7449+470.2387+20.1639+251.2747+14.7028</a:t>
            </a:r>
          </a:p>
          <a:p>
            <a:pPr marL="0" indent="0">
              <a:buNone/>
            </a:pPr>
            <a:r>
              <a:rPr lang="en-IN" sz="1400" dirty="0"/>
              <a:t>X^2=1320.9451</a:t>
            </a:r>
          </a:p>
          <a:p>
            <a:pPr marL="0" indent="0">
              <a:buNone/>
            </a:pPr>
            <a:r>
              <a:rPr lang="en-IN" sz="1400" dirty="0"/>
              <a:t>Critical value</a:t>
            </a:r>
          </a:p>
          <a:p>
            <a:pPr marL="0" indent="0">
              <a:buNone/>
            </a:pPr>
            <a:r>
              <a:rPr lang="en-IN" sz="1400" dirty="0"/>
              <a:t>df=(no of rows-1)*(no of columns-1)</a:t>
            </a:r>
          </a:p>
          <a:p>
            <a:pPr marL="0" indent="0">
              <a:buNone/>
            </a:pPr>
            <a:r>
              <a:rPr lang="en-IN" sz="1400" dirty="0"/>
              <a:t>Chi-square table (alpha=                     and df=1)</a:t>
            </a:r>
          </a:p>
          <a:p>
            <a:pPr marL="0" indent="0">
              <a:buNone/>
            </a:pPr>
            <a:r>
              <a:rPr lang="en-IN" sz="1400" dirty="0"/>
              <a:t>The critical value =</a:t>
            </a:r>
          </a:p>
          <a:p>
            <a:pPr marL="0" indent="0">
              <a:buNone/>
            </a:pPr>
            <a:r>
              <a:rPr lang="en-IN" sz="1400" dirty="0"/>
              <a:t>Test statistic = 1320.9451</a:t>
            </a:r>
          </a:p>
          <a:p>
            <a:pPr marL="0" indent="0">
              <a:buNone/>
            </a:pPr>
            <a:r>
              <a:rPr lang="en-IN" sz="1400"/>
              <a:t>Critical value =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332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610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Hypothesis Testing Exercise</vt:lpstr>
      <vt:lpstr>Hypothesis Testing Exercise</vt:lpstr>
      <vt:lpstr>Hypothesis Testing Exercise</vt:lpstr>
      <vt:lpstr>Solution: -</vt:lpstr>
      <vt:lpstr>X^2=(O-E)^2/E    </vt:lpstr>
      <vt:lpstr>Test statistic X^2=(O-E)^2/E</vt:lpstr>
      <vt:lpstr>Hypothesis Testing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Sachin Kumar G</cp:lastModifiedBy>
  <cp:revision>8</cp:revision>
  <dcterms:created xsi:type="dcterms:W3CDTF">2015-11-14T12:07:00Z</dcterms:created>
  <dcterms:modified xsi:type="dcterms:W3CDTF">2021-06-08T15:09:59Z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