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6CC-E7E4-4E5A-ABFA-73CDCCFC9FA1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BE0D052-CDC6-4A23-8D35-9D29D5549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9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6CC-E7E4-4E5A-ABFA-73CDCCFC9FA1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D052-CDC6-4A23-8D35-9D29D5549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0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6CC-E7E4-4E5A-ABFA-73CDCCFC9FA1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D052-CDC6-4A23-8D35-9D29D5549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4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6CC-E7E4-4E5A-ABFA-73CDCCFC9FA1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D052-CDC6-4A23-8D35-9D29D5549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2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02C6CC-E7E4-4E5A-ABFA-73CDCCFC9FA1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BE0D052-CDC6-4A23-8D35-9D29D5549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7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6CC-E7E4-4E5A-ABFA-73CDCCFC9FA1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D052-CDC6-4A23-8D35-9D29D5549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21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6CC-E7E4-4E5A-ABFA-73CDCCFC9FA1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D052-CDC6-4A23-8D35-9D29D5549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0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02C6CC-E7E4-4E5A-ABFA-73CDCCFC9FA1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D052-CDC6-4A23-8D35-9D29D5549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1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6CC-E7E4-4E5A-ABFA-73CDCCFC9FA1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D052-CDC6-4A23-8D35-9D29D5549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48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6CC-E7E4-4E5A-ABFA-73CDCCFC9FA1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D052-CDC6-4A23-8D35-9D29D5549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1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C6CC-E7E4-4E5A-ABFA-73CDCCFC9FA1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D052-CDC6-4A23-8D35-9D29D5549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45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02C6CC-E7E4-4E5A-ABFA-73CDCCFC9FA1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BE0D052-CDC6-4A23-8D35-9D29D5549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1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6D21-F99F-4F07-8EDB-72002BFCD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73B33-68E6-4E0E-99C5-5897906AF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Dynamic, weakly typed, prototype-based and multi-paradigm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48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2023-0474-4774-9113-E598E865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445768"/>
          </a:xfrm>
        </p:spPr>
        <p:txBody>
          <a:bodyPr/>
          <a:lstStyle/>
          <a:p>
            <a:r>
              <a:rPr lang="en-IN" dirty="0"/>
              <a:t>Automatic Type Conversion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E7E2-F345-4E89-AF16-2ABF7502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JavaScript tries to operate on a "wrong" data type, it will try to convert the value to a "right" type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 + null    // returns 5       because null is converted to 0</a:t>
            </a: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"5" + null  // returns "5null"  because null is converted to "null“</a:t>
            </a: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"5" + 2     // returns "52"     because 2 is converted to "2“</a:t>
            </a: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"5" - 2     // returns 3        because "5" is converted to 5</a:t>
            </a:r>
          </a:p>
          <a:p>
            <a:pPr marL="0" indent="0">
              <a:buNone/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"5" * "2"   // returns 10      because "5" and "2" are converted to 5 and 2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Go Through - https://www.w3schools.com/js/js_type_conversion.asp</a:t>
            </a:r>
          </a:p>
        </p:txBody>
      </p:sp>
    </p:spTree>
    <p:extLst>
      <p:ext uri="{BB962C8B-B14F-4D97-AF65-F5344CB8AC3E}">
        <p14:creationId xmlns:p14="http://schemas.microsoft.com/office/powerpoint/2010/main" val="330536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9ADE-AC9C-4A5A-8F5C-73B5EA57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97169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String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B83F7-C747-4292-AF8D-7A9BF4D0A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66092"/>
            <a:ext cx="8036690" cy="4775271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 and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lastIndexOf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search() -</a:t>
            </a:r>
            <a:r>
              <a:rPr lang="en-US" sz="1400" dirty="0"/>
              <a:t>searches a string for a specified value and returns the position of the match.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slice(start, end) -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/>
              <a:t>returns the selected elements in an array, as a new array object.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substring(start, end) –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second argument in substring is the index to stop at (but not include),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(start, length) -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second argument 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substr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the maximum length to return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replace()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dirty="0"/>
              <a:t>replaces a specified value with another value in a string.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 and  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 - </a:t>
            </a:r>
            <a:r>
              <a:rPr lang="en-US" sz="1400" dirty="0"/>
              <a:t>to join two or more strings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charAt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(position)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split() </a:t>
            </a:r>
            <a:endParaRPr lang="en-I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8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1B16-AA95-4D62-B8D7-03E9C43A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36168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Array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5553-2BD5-447B-95C3-02C5E7D9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3800"/>
            <a:ext cx="7772400" cy="4978400"/>
          </a:xfrm>
        </p:spPr>
        <p:txBody>
          <a:bodyPr>
            <a:normAutofit lnSpcReduction="10000"/>
          </a:bodyPr>
          <a:lstStyle/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join()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pop() and push()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shift()  and unshift()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edit and delete elements in array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splice(index,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howmany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item1, .....,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itemX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-</a:t>
            </a:r>
            <a:r>
              <a:rPr lang="en-US" dirty="0"/>
              <a:t> </a:t>
            </a:r>
            <a:r>
              <a:rPr lang="en-US" sz="1400" dirty="0"/>
              <a:t>adds/removes items to/from an array, and returns the removed item(s)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slice(start, end) - </a:t>
            </a:r>
            <a:r>
              <a:rPr lang="en-US" sz="1400" dirty="0"/>
              <a:t>returns the selected elements in an array, as a new array object.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sort() 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max() and min()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Filter()</a:t>
            </a:r>
          </a:p>
        </p:txBody>
      </p:sp>
    </p:spTree>
    <p:extLst>
      <p:ext uri="{BB962C8B-B14F-4D97-AF65-F5344CB8AC3E}">
        <p14:creationId xmlns:p14="http://schemas.microsoft.com/office/powerpoint/2010/main" val="427586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13F1-DF0D-45BB-AE45-A1478B97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JavaScript Date Objects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639E-C922-48DC-A6AE-6528A69B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6200"/>
            <a:ext cx="7772400" cy="482600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var d = new Date();  // current date time (Mon Jun 11 2018 18:26:44 GMT+0530 (India Standard Time))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getTime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setTime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getFullYear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 and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setFullYear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getMonth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  and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setMonth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getDate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 and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setDate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getHours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setHours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getMinutes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setMinutes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getSeconds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setSeconds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5D2E-CD24-4C2F-9069-50512B5E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4432"/>
            <a:ext cx="7772400" cy="1609344"/>
          </a:xfrm>
        </p:spPr>
        <p:txBody>
          <a:bodyPr/>
          <a:lstStyle/>
          <a:p>
            <a:r>
              <a:rPr lang="en-IN" dirty="0" err="1"/>
              <a:t>Javascript</a:t>
            </a:r>
            <a:r>
              <a:rPr lang="en-IN" dirty="0"/>
              <a:t> </a:t>
            </a:r>
            <a:r>
              <a:rPr lang="en-IN" dirty="0" err="1"/>
              <a:t>COnditions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4AC2-7551-4DE8-91D2-CE46E009F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2400"/>
            <a:ext cx="7772400" cy="4950968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Using If else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condition1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else if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condition2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Using switch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switch(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  case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       code block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      break;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  case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       code block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      break;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  default: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code block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6B97-4A87-4350-BB44-2DAB8F33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Javascript</a:t>
            </a:r>
            <a:r>
              <a:rPr lang="en-IN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CF1E-148B-4066-AF10-5CCD56BD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loops through a block of code a number of times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for/in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loops through the properties of an object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while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loops through a block of code while a specified condition is true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do/while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- also loops through a block of code while a specified condition is true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889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48E0-B334-4F4F-9D06-6E69BDE3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9032"/>
            <a:ext cx="7772400" cy="1609344"/>
          </a:xfrm>
        </p:spPr>
        <p:txBody>
          <a:bodyPr/>
          <a:lstStyle/>
          <a:p>
            <a:r>
              <a:rPr lang="en-IN" dirty="0"/>
              <a:t>Object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453F-AAFE-4B76-B17D-0097EBEF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8900"/>
            <a:ext cx="7772400" cy="523240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JavaScript object literal is a comma-separated list of name-value pairs wrapped in curly braces.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Object literal property values can be of any data type, including array literals, functions, and nested object literals.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Example –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var Swapper =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// an array literal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images: ["smile.gif", "grim.gif", "frown.gif", "bomb.gif"],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: { // nested object literal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    x: 40,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    y: 300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},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onSwap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: function() { // function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    // code here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Accessing Object Properties -</a:t>
            </a:r>
          </a:p>
          <a:p>
            <a:pPr marL="0" indent="0">
              <a:buNone/>
            </a:pPr>
            <a:r>
              <a:rPr lang="en-IN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objectName.propertyName</a:t>
            </a:r>
            <a:r>
              <a:rPr lang="en-IN" sz="1400" i="1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IN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objectName</a:t>
            </a:r>
            <a:r>
              <a:rPr lang="en-IN" sz="1400" i="1" dirty="0"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en-IN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propertyName</a:t>
            </a:r>
            <a:r>
              <a:rPr lang="en-IN" sz="1400" i="1" dirty="0">
                <a:latin typeface="Arial" panose="020B0604020202020204" pitchFamily="34" charset="0"/>
                <a:cs typeface="Arial" panose="020B0604020202020204" pitchFamily="34" charset="0"/>
              </a:rPr>
              <a:t>"]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7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48DB-E26C-4402-BF5B-739AD1C8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13968"/>
          </a:xfrm>
        </p:spPr>
        <p:txBody>
          <a:bodyPr/>
          <a:lstStyle/>
          <a:p>
            <a:r>
              <a:rPr lang="en-IN" dirty="0"/>
              <a:t>Function Declarations/Expressions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6FCC-B9CA-42BC-B5F2-FE48932BA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9700"/>
            <a:ext cx="7772400" cy="4762500"/>
          </a:xfrm>
        </p:spPr>
        <p:txBody>
          <a:bodyPr>
            <a:noAutofit/>
          </a:bodyPr>
          <a:lstStyle/>
          <a:p>
            <a:r>
              <a:rPr lang="en-I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Function Declaration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alert( "Hello" );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Function Expression: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= function() {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 alert( "Hello" );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sayHi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// runs the function code</a:t>
            </a:r>
          </a:p>
          <a:p>
            <a:pPr marL="0" indent="0">
              <a:buNone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Arrow functions: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(arg1, arg2, ...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argN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=&gt; expression</a:t>
            </a:r>
          </a:p>
          <a:p>
            <a:pPr marL="0" indent="0">
              <a:spcBef>
                <a:spcPts val="600"/>
              </a:spcBef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IIFE (Immediately Invoked Function Expression) :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var result = (function () {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var name = "Barry";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return name;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})(); </a:t>
            </a:r>
          </a:p>
        </p:txBody>
      </p:sp>
    </p:spTree>
    <p:extLst>
      <p:ext uri="{BB962C8B-B14F-4D97-AF65-F5344CB8AC3E}">
        <p14:creationId xmlns:p14="http://schemas.microsoft.com/office/powerpoint/2010/main" val="33540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2A6C-D24B-47E6-8543-D2219F6D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Workshop -1.0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7FD1-8B11-44C3-BA45-1C45B95D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557184"/>
          </a:xfrm>
        </p:spPr>
        <p:txBody>
          <a:bodyPr>
            <a:noAutofit/>
          </a:bodyPr>
          <a:lstStyle/>
          <a:p>
            <a:r>
              <a:rPr lang="en-US" sz="1400" dirty="0"/>
              <a:t>Write a JavaScript function to filter false, null, 0 and blank values from an array.</a:t>
            </a:r>
          </a:p>
          <a:p>
            <a:pPr marL="0" indent="0">
              <a:buNone/>
            </a:pPr>
            <a:r>
              <a:rPr lang="en-IN" sz="1400" dirty="0"/>
              <a:t>Input – [58, '', '</a:t>
            </a:r>
            <a:r>
              <a:rPr lang="en-IN" sz="1400" dirty="0" err="1"/>
              <a:t>abcd</a:t>
            </a:r>
            <a:r>
              <a:rPr lang="en-IN" sz="1400" dirty="0"/>
              <a:t>', true, null, false, 0]</a:t>
            </a:r>
          </a:p>
          <a:p>
            <a:pPr marL="0" indent="0">
              <a:buNone/>
            </a:pPr>
            <a:r>
              <a:rPr lang="en-IN" sz="1400" dirty="0"/>
              <a:t>Output - [58, "</a:t>
            </a:r>
            <a:r>
              <a:rPr lang="en-IN" sz="1400" dirty="0" err="1"/>
              <a:t>abcd</a:t>
            </a:r>
            <a:r>
              <a:rPr lang="en-IN" sz="1400" dirty="0"/>
              <a:t>", true]</a:t>
            </a:r>
          </a:p>
          <a:p>
            <a:r>
              <a:rPr lang="en-US" sz="1400" dirty="0"/>
              <a:t>Write a JavaScript function to get nth largest element from an unsorted array.</a:t>
            </a:r>
          </a:p>
          <a:p>
            <a:r>
              <a:rPr lang="en-US" sz="1400" dirty="0"/>
              <a:t>Method - </a:t>
            </a:r>
            <a:r>
              <a:rPr lang="en-US" sz="1400" dirty="0" err="1"/>
              <a:t>nthlargest</a:t>
            </a:r>
            <a:r>
              <a:rPr lang="en-US" sz="1400" dirty="0"/>
              <a:t>([ 43, 56, 23, 89, 88, 90, 99, 652], 4)</a:t>
            </a:r>
          </a:p>
          <a:p>
            <a:pPr marL="0" indent="0">
              <a:buNone/>
            </a:pPr>
            <a:r>
              <a:rPr lang="en-US" sz="1400" dirty="0"/>
              <a:t>Output – 89</a:t>
            </a:r>
          </a:p>
          <a:p>
            <a:r>
              <a:rPr lang="en-US" sz="1400" dirty="0"/>
              <a:t>Write a JavaScript function to parameterize a string</a:t>
            </a:r>
          </a:p>
          <a:p>
            <a:pPr marL="0" indent="0">
              <a:buNone/>
            </a:pPr>
            <a:r>
              <a:rPr lang="en-US" sz="1400" dirty="0"/>
              <a:t>Input - Robin Singh from USA.</a:t>
            </a:r>
          </a:p>
          <a:p>
            <a:pPr marL="0" indent="0">
              <a:buNone/>
            </a:pPr>
            <a:r>
              <a:rPr lang="en-IN" sz="1400" dirty="0"/>
              <a:t>Output - robin-</a:t>
            </a:r>
            <a:r>
              <a:rPr lang="en-IN" sz="1400" dirty="0" err="1"/>
              <a:t>singh</a:t>
            </a:r>
            <a:r>
              <a:rPr lang="en-IN" sz="1400" dirty="0"/>
              <a:t>-from-</a:t>
            </a:r>
            <a:r>
              <a:rPr lang="en-IN" sz="1400" dirty="0" err="1"/>
              <a:t>usa</a:t>
            </a:r>
            <a:endParaRPr lang="en-IN" sz="1400" dirty="0"/>
          </a:p>
          <a:p>
            <a:r>
              <a:rPr lang="en-US" sz="1400" dirty="0"/>
              <a:t>Write a JavaScript function that takes a string which has lower and upper case letters as a parameter and converts upper case letters to lower case, and lower case letters to upper case.</a:t>
            </a:r>
          </a:p>
          <a:p>
            <a:pPr marL="0" indent="0">
              <a:buNone/>
            </a:pPr>
            <a:r>
              <a:rPr lang="en-US" sz="1400" dirty="0"/>
              <a:t>Input – </a:t>
            </a:r>
            <a:r>
              <a:rPr lang="en-US" sz="1400" dirty="0" err="1"/>
              <a:t>AaBbc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Output - </a:t>
            </a:r>
            <a:r>
              <a:rPr lang="en-US" sz="1400" dirty="0" err="1"/>
              <a:t>aAbBC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8384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F22E-74DE-4D43-83A9-EF1F0263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Workshop -1.1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295C-42E5-49DF-AF11-B338D888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JavaScript function to count the number of days passed since beginning of the year.</a:t>
            </a:r>
          </a:p>
          <a:p>
            <a:pPr marL="0" indent="0">
              <a:buNone/>
            </a:pPr>
            <a:r>
              <a:rPr lang="en-US" dirty="0"/>
              <a:t>Input - new Date(</a:t>
            </a:r>
            <a:r>
              <a:rPr lang="en-IN" dirty="0"/>
              <a:t>2015, 11, 14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Output – 348</a:t>
            </a:r>
          </a:p>
          <a:p>
            <a:r>
              <a:rPr lang="en-US" dirty="0"/>
              <a:t>Write a JavaScript function to get a full textual representation of the day of the week (Sunday through Saturday).</a:t>
            </a:r>
          </a:p>
          <a:p>
            <a:pPr marL="0" indent="0">
              <a:buNone/>
            </a:pPr>
            <a:r>
              <a:rPr lang="en-US" dirty="0"/>
              <a:t>Input - new Date(2015, 10, 1)</a:t>
            </a:r>
            <a:br>
              <a:rPr lang="en-US" dirty="0"/>
            </a:br>
            <a:r>
              <a:rPr lang="en-US" dirty="0"/>
              <a:t>Output - "Sunday"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06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63B4-52C9-46F9-96D5-9EF497EA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cover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78F3-BC5D-4737-95B5-95B5E9E5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65383"/>
            <a:ext cx="6347714" cy="4507985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JavaScript Fundamentals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DOM and it’s Events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Object Oriented JavaScript concepts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Asynchronous JavaScript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JavaScript weird parts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JavaScript Patterns – Singleton, Factory ,Module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ES6 New Features, Webpack, Babel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49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BBFB-C526-40E7-BE47-9B52A7A2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580D-A104-46DB-8821-B5E442FE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root level element in any web page.</a:t>
            </a:r>
          </a:p>
          <a:p>
            <a:r>
              <a:rPr lang="en-US" dirty="0"/>
              <a:t>All the global variables are defined on the window object.</a:t>
            </a:r>
          </a:p>
          <a:p>
            <a:r>
              <a:rPr lang="en-US" dirty="0"/>
              <a:t>For example, alert(), confirm() are methods defined on the window object.</a:t>
            </a:r>
          </a:p>
          <a:p>
            <a:r>
              <a:rPr lang="en-US" dirty="0"/>
              <a:t>Also, properties like document, location are properties of the window object.</a:t>
            </a:r>
          </a:p>
        </p:txBody>
      </p:sp>
    </p:spTree>
    <p:extLst>
      <p:ext uri="{BB962C8B-B14F-4D97-AF65-F5344CB8AC3E}">
        <p14:creationId xmlns:p14="http://schemas.microsoft.com/office/powerpoint/2010/main" val="58936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8232-5BB9-46F8-970E-E41C415F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OBJECT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61EFA01-1074-4815-9422-4E6CA2CB5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23486"/>
            <a:ext cx="4418635" cy="38766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2260-BDFF-4D06-8C96-43C5016D609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382229" y="2093977"/>
            <a:ext cx="3761772" cy="362102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It is the direct child of the window object. It is aka Document Object Model (DOM).</a:t>
            </a:r>
          </a:p>
          <a:p>
            <a:r>
              <a:rPr lang="en-US" dirty="0"/>
              <a:t>DOM is the object oriented representation of the html markup you have written. All the nodes are part of document.</a:t>
            </a:r>
            <a:r>
              <a:rPr lang="en-IN" dirty="0"/>
              <a:t>document object has many useful methods defined on it.</a:t>
            </a:r>
          </a:p>
          <a:p>
            <a:r>
              <a:rPr lang="en-IN" dirty="0"/>
              <a:t>For example, </a:t>
            </a:r>
            <a:r>
              <a:rPr lang="en-IN" dirty="0" err="1"/>
              <a:t>document.getElementById</a:t>
            </a:r>
            <a:r>
              <a:rPr lang="en-IN" dirty="0"/>
              <a:t>(), </a:t>
            </a:r>
            <a:r>
              <a:rPr lang="en-IN" dirty="0" err="1"/>
              <a:t>document.getElementByTagName</a:t>
            </a:r>
            <a:r>
              <a:rPr lang="en-IN" dirty="0"/>
              <a:t>(), </a:t>
            </a:r>
            <a:r>
              <a:rPr lang="en-IN" dirty="0" err="1"/>
              <a:t>document.createElement</a:t>
            </a:r>
            <a:r>
              <a:rPr lang="en-IN" dirty="0"/>
              <a:t>(), </a:t>
            </a:r>
            <a:r>
              <a:rPr lang="en-IN" dirty="0" err="1"/>
              <a:t>document.querySelector</a:t>
            </a:r>
            <a:r>
              <a:rPr lang="en-IN" dirty="0"/>
              <a:t>() and many more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952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56E7-88C6-4E41-A239-44FC8524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7229"/>
            <a:ext cx="7772400" cy="811733"/>
          </a:xfrm>
        </p:spPr>
        <p:txBody>
          <a:bodyPr>
            <a:normAutofit fontScale="90000"/>
          </a:bodyPr>
          <a:lstStyle/>
          <a:p>
            <a:r>
              <a:rPr lang="en-IN" dirty="0"/>
              <a:t>DOM Queries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869CB-F822-4623-91EF-8E9C36D6C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6365"/>
            <a:ext cx="7772400" cy="487583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getElementById</a:t>
            </a:r>
            <a:r>
              <a:rPr lang="en-US" dirty="0"/>
              <a:t> to get a element that has the provided Id.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taskTitle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('task-title’)</a:t>
            </a:r>
          </a:p>
          <a:p>
            <a:pPr marL="0" indent="0">
              <a:buNone/>
            </a:pPr>
            <a:r>
              <a:rPr lang="en-US" dirty="0" err="1"/>
              <a:t>taskTitle.style.background</a:t>
            </a:r>
            <a:r>
              <a:rPr lang="en-US" dirty="0"/>
              <a:t> = '#333';</a:t>
            </a:r>
          </a:p>
          <a:p>
            <a:pPr marL="0" indent="0">
              <a:buNone/>
            </a:pPr>
            <a:r>
              <a:rPr lang="en-US" dirty="0" err="1"/>
              <a:t>taskTitle.style.color</a:t>
            </a:r>
            <a:r>
              <a:rPr lang="en-US" dirty="0"/>
              <a:t> = '#</a:t>
            </a:r>
            <a:r>
              <a:rPr lang="en-US" dirty="0" err="1"/>
              <a:t>fff</a:t>
            </a:r>
            <a:r>
              <a:rPr lang="en-US" dirty="0"/>
              <a:t>';</a:t>
            </a:r>
          </a:p>
          <a:p>
            <a:r>
              <a:rPr lang="en-US" b="1" dirty="0" err="1"/>
              <a:t>querySelector</a:t>
            </a:r>
            <a:r>
              <a:rPr lang="en-US" dirty="0"/>
              <a:t> : returns the first element that matches a specified </a:t>
            </a:r>
            <a:r>
              <a:rPr lang="en-US" i="1" dirty="0"/>
              <a:t>CSS selector(s)</a:t>
            </a:r>
            <a:r>
              <a:rPr lang="en-US" dirty="0"/>
              <a:t> in the document</a:t>
            </a:r>
          </a:p>
          <a:p>
            <a:pPr marL="0" indent="0">
              <a:buNone/>
            </a:pPr>
            <a:r>
              <a:rPr lang="en-US" dirty="0" err="1"/>
              <a:t>document.querySelector</a:t>
            </a:r>
            <a:r>
              <a:rPr lang="en-US" dirty="0"/>
              <a:t>('#task-title’)</a:t>
            </a:r>
          </a:p>
          <a:p>
            <a:pPr marL="0" indent="0">
              <a:buNone/>
            </a:pPr>
            <a:r>
              <a:rPr lang="en-US" dirty="0" err="1"/>
              <a:t>document.querySelector</a:t>
            </a:r>
            <a:r>
              <a:rPr lang="en-US" dirty="0"/>
              <a:t>('li').</a:t>
            </a:r>
            <a:r>
              <a:rPr lang="en-US" dirty="0" err="1"/>
              <a:t>style.color</a:t>
            </a:r>
            <a:r>
              <a:rPr lang="en-US" dirty="0"/>
              <a:t> = 'red’;</a:t>
            </a:r>
          </a:p>
          <a:p>
            <a:r>
              <a:rPr lang="en-US" b="1" dirty="0" err="1"/>
              <a:t>getElementsByClassName</a:t>
            </a:r>
            <a:r>
              <a:rPr lang="en-US"/>
              <a:t>: returns </a:t>
            </a:r>
            <a:r>
              <a:rPr lang="en-US" dirty="0"/>
              <a:t>a collection of all elements in the document with the specified class name, as a </a:t>
            </a:r>
            <a:r>
              <a:rPr lang="en-US" dirty="0" err="1"/>
              <a:t>NodeList</a:t>
            </a:r>
            <a:r>
              <a:rPr lang="en-US" dirty="0"/>
              <a:t> object.</a:t>
            </a:r>
          </a:p>
          <a:p>
            <a:pPr marL="0" indent="0">
              <a:buNone/>
            </a:pPr>
            <a:r>
              <a:rPr lang="en-US" dirty="0"/>
              <a:t>const items = </a:t>
            </a:r>
            <a:r>
              <a:rPr lang="en-US" dirty="0" err="1"/>
              <a:t>document.getElementsByClassName</a:t>
            </a:r>
            <a:r>
              <a:rPr lang="en-US" dirty="0"/>
              <a:t>('collection-item’);</a:t>
            </a:r>
          </a:p>
          <a:p>
            <a:pPr marL="0" indent="0">
              <a:buNone/>
            </a:pPr>
            <a:r>
              <a:rPr lang="en-US" dirty="0"/>
              <a:t>items[0].</a:t>
            </a:r>
            <a:r>
              <a:rPr lang="en-US" dirty="0" err="1"/>
              <a:t>style.color</a:t>
            </a:r>
            <a:r>
              <a:rPr lang="en-US" dirty="0"/>
              <a:t> = 'red';</a:t>
            </a:r>
          </a:p>
          <a:p>
            <a:r>
              <a:rPr lang="en-US" b="1" dirty="0" err="1"/>
              <a:t>getElementsByTagName</a:t>
            </a:r>
            <a:r>
              <a:rPr lang="en-US" dirty="0"/>
              <a:t> returns a collection of all elements in the document with the specified tag name, as a </a:t>
            </a:r>
            <a:r>
              <a:rPr lang="en-US" dirty="0" err="1"/>
              <a:t>NodeList</a:t>
            </a:r>
            <a:r>
              <a:rPr lang="en-US" dirty="0"/>
              <a:t> object.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</a:t>
            </a:r>
            <a:r>
              <a:rPr lang="en-US" dirty="0"/>
              <a:t> = </a:t>
            </a:r>
            <a:r>
              <a:rPr lang="en-US" dirty="0" err="1"/>
              <a:t>document.getElementsByTagName</a:t>
            </a:r>
            <a:r>
              <a:rPr lang="en-US" dirty="0"/>
              <a:t>('li’);</a:t>
            </a:r>
          </a:p>
          <a:p>
            <a:pPr marL="0" indent="0">
              <a:buNone/>
            </a:pPr>
            <a:r>
              <a:rPr lang="en-US" dirty="0" err="1"/>
              <a:t>lis</a:t>
            </a:r>
            <a:r>
              <a:rPr lang="en-US" dirty="0"/>
              <a:t>[3].</a:t>
            </a:r>
            <a:r>
              <a:rPr lang="en-US" dirty="0" err="1"/>
              <a:t>textContent</a:t>
            </a:r>
            <a:r>
              <a:rPr lang="en-US" dirty="0"/>
              <a:t> = 'Hello'</a:t>
            </a:r>
          </a:p>
        </p:txBody>
      </p:sp>
    </p:spTree>
    <p:extLst>
      <p:ext uri="{BB962C8B-B14F-4D97-AF65-F5344CB8AC3E}">
        <p14:creationId xmlns:p14="http://schemas.microsoft.com/office/powerpoint/2010/main" val="198217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C371-F08A-4F89-9A98-05295507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 Queries(continued..)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2B03-D7FB-425D-81CB-000B84F9A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querySelectorAll</a:t>
            </a:r>
            <a:r>
              <a:rPr lang="en-IN" dirty="0"/>
              <a:t>() - </a:t>
            </a:r>
            <a:r>
              <a:rPr lang="en-US" dirty="0"/>
              <a:t>returns all elements in the document that matches a specified CSS selector(s)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items = </a:t>
            </a:r>
            <a:r>
              <a:rPr lang="en-IN" dirty="0" err="1"/>
              <a:t>document.querySelectorAll</a:t>
            </a:r>
            <a:r>
              <a:rPr lang="en-IN" dirty="0"/>
              <a:t>('</a:t>
            </a:r>
            <a:r>
              <a:rPr lang="en-IN" dirty="0" err="1"/>
              <a:t>ul.collection</a:t>
            </a:r>
            <a:r>
              <a:rPr lang="en-IN" dirty="0"/>
              <a:t> </a:t>
            </a:r>
            <a:r>
              <a:rPr lang="en-IN" dirty="0" err="1"/>
              <a:t>li.collection</a:t>
            </a:r>
            <a:r>
              <a:rPr lang="en-IN" dirty="0"/>
              <a:t>-item')</a:t>
            </a:r>
          </a:p>
          <a:p>
            <a:pPr marL="0" indent="0">
              <a:buNone/>
            </a:pPr>
            <a:r>
              <a:rPr lang="en-IN" dirty="0" err="1"/>
              <a:t>items.forEach</a:t>
            </a:r>
            <a:r>
              <a:rPr lang="en-IN" dirty="0"/>
              <a:t>(function(item, index){</a:t>
            </a:r>
          </a:p>
          <a:p>
            <a:pPr marL="0" indent="0">
              <a:buNone/>
            </a:pPr>
            <a:r>
              <a:rPr lang="en-IN" dirty="0" err="1"/>
              <a:t>item.textContent</a:t>
            </a:r>
            <a:r>
              <a:rPr lang="en-IN" dirty="0"/>
              <a:t> = `${index}: Hello`;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518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7508-5D85-4BEA-A3A2-317A35AC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 TRAVERSING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F4910-1272-437F-8EF6-CDB67FC2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6875"/>
            <a:ext cx="7772400" cy="4505325"/>
          </a:xfrm>
        </p:spPr>
        <p:txBody>
          <a:bodyPr>
            <a:normAutofit/>
          </a:bodyPr>
          <a:lstStyle/>
          <a:p>
            <a:r>
              <a:rPr lang="en-IN" dirty="0" err="1"/>
              <a:t>childNodes</a:t>
            </a:r>
            <a:r>
              <a:rPr lang="en-IN" dirty="0"/>
              <a:t> -</a:t>
            </a:r>
            <a:r>
              <a:rPr lang="en-US" dirty="0"/>
              <a:t> returns a collection of a node's child nodes, as a </a:t>
            </a:r>
            <a:r>
              <a:rPr lang="en-US" dirty="0" err="1"/>
              <a:t>NodeList</a:t>
            </a:r>
            <a:r>
              <a:rPr lang="en-US" dirty="0"/>
              <a:t> object</a:t>
            </a:r>
            <a:endParaRPr lang="en-IN" dirty="0"/>
          </a:p>
          <a:p>
            <a:r>
              <a:rPr lang="en-IN" dirty="0"/>
              <a:t>children</a:t>
            </a:r>
          </a:p>
          <a:p>
            <a:r>
              <a:rPr lang="en-IN" dirty="0" err="1"/>
              <a:t>firstChild</a:t>
            </a:r>
            <a:endParaRPr lang="en-IN" dirty="0"/>
          </a:p>
          <a:p>
            <a:r>
              <a:rPr lang="en-IN" dirty="0" err="1"/>
              <a:t>lastChild</a:t>
            </a:r>
            <a:endParaRPr lang="en-IN" dirty="0"/>
          </a:p>
          <a:p>
            <a:r>
              <a:rPr lang="en-IN" dirty="0" err="1"/>
              <a:t>lastElementChild</a:t>
            </a:r>
            <a:endParaRPr lang="en-IN" dirty="0"/>
          </a:p>
          <a:p>
            <a:r>
              <a:rPr lang="en-IN" dirty="0" err="1"/>
              <a:t>childElementCount</a:t>
            </a:r>
            <a:endParaRPr lang="en-IN" dirty="0"/>
          </a:p>
          <a:p>
            <a:r>
              <a:rPr lang="en-IN" dirty="0" err="1"/>
              <a:t>parentNode</a:t>
            </a:r>
            <a:endParaRPr lang="en-IN" dirty="0"/>
          </a:p>
          <a:p>
            <a:r>
              <a:rPr lang="en-IN" dirty="0" err="1"/>
              <a:t>nextSibling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265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95A7-0479-4487-BF4D-54744E8E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B8E1B-DD20-4BD8-AB1A-F1545A73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createElement</a:t>
            </a:r>
            <a:r>
              <a:rPr lang="en-IN" dirty="0"/>
              <a:t> - </a:t>
            </a:r>
            <a:r>
              <a:rPr lang="en-US" dirty="0"/>
              <a:t>creates an Element Node with the specified name.</a:t>
            </a:r>
            <a:endParaRPr lang="en-IN" dirty="0"/>
          </a:p>
          <a:p>
            <a:r>
              <a:rPr lang="en-IN" dirty="0" err="1"/>
              <a:t>createTextNode</a:t>
            </a:r>
            <a:r>
              <a:rPr lang="en-IN" dirty="0"/>
              <a:t> -creates a text node</a:t>
            </a:r>
          </a:p>
          <a:p>
            <a:r>
              <a:rPr lang="en-IN" dirty="0" err="1"/>
              <a:t>appendChild</a:t>
            </a:r>
            <a:r>
              <a:rPr lang="en-IN" dirty="0"/>
              <a:t> - </a:t>
            </a:r>
            <a:r>
              <a:rPr lang="en-US" dirty="0"/>
              <a:t>appends a node as the last child of a node.</a:t>
            </a:r>
            <a:endParaRPr lang="en-IN" dirty="0"/>
          </a:p>
          <a:p>
            <a:r>
              <a:rPr lang="en-IN" dirty="0" err="1"/>
              <a:t>insertBefore</a:t>
            </a:r>
            <a:r>
              <a:rPr lang="en-IN" dirty="0"/>
              <a:t>(</a:t>
            </a:r>
            <a:r>
              <a:rPr lang="en-IN" i="1" dirty="0" err="1"/>
              <a:t>newnode</a:t>
            </a:r>
            <a:r>
              <a:rPr lang="en-IN" i="1" dirty="0"/>
              <a:t>, </a:t>
            </a:r>
            <a:r>
              <a:rPr lang="en-IN" i="1" dirty="0" err="1"/>
              <a:t>existingnode</a:t>
            </a:r>
            <a:r>
              <a:rPr lang="en-IN" dirty="0"/>
              <a:t>) -</a:t>
            </a:r>
            <a:r>
              <a:rPr lang="en-US" dirty="0"/>
              <a:t>inserts a node as a child, right before an existing child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258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06F6-C466-43E9-B660-076BF639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Replacing / Removing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6299-06DF-4C12-9DCB-EAAFC4D52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replaceWith</a:t>
            </a:r>
            <a:r>
              <a:rPr lang="en-IN" dirty="0"/>
              <a:t>() - r</a:t>
            </a:r>
            <a:r>
              <a:rPr lang="en-US" dirty="0" err="1"/>
              <a:t>eplaces</a:t>
            </a:r>
            <a:r>
              <a:rPr lang="en-US" dirty="0"/>
              <a:t> selected elements with new content.</a:t>
            </a:r>
          </a:p>
          <a:p>
            <a:r>
              <a:rPr lang="en-US" dirty="0" err="1"/>
              <a:t>replaceChild</a:t>
            </a:r>
            <a:r>
              <a:rPr lang="en-US" dirty="0"/>
              <a:t>() - replaces a child node with a new node.</a:t>
            </a:r>
          </a:p>
          <a:p>
            <a:r>
              <a:rPr lang="en-IN" dirty="0" err="1"/>
              <a:t>setAttribute</a:t>
            </a:r>
            <a:r>
              <a:rPr lang="en-IN" dirty="0"/>
              <a:t>()</a:t>
            </a:r>
          </a:p>
          <a:p>
            <a:r>
              <a:rPr lang="en-IN" dirty="0" err="1"/>
              <a:t>removeAttribute</a:t>
            </a:r>
            <a:r>
              <a:rPr lang="en-IN" dirty="0"/>
              <a:t>()</a:t>
            </a:r>
          </a:p>
          <a:p>
            <a:r>
              <a:rPr lang="en-IN" dirty="0"/>
              <a:t>remove() – removes an element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20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A7D2-26FC-4268-B857-FA0D33DE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Mouse Events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B799-AE53-4867-B09B-E3D9BC15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onmouseover</a:t>
            </a:r>
            <a:r>
              <a:rPr lang="en-US" dirty="0"/>
              <a:t>/</a:t>
            </a:r>
            <a:r>
              <a:rPr lang="en-US" dirty="0" err="1"/>
              <a:t>onmouseout</a:t>
            </a:r>
            <a:r>
              <a:rPr lang="en-US" dirty="0"/>
              <a:t> - When the mouse passes over an element</a:t>
            </a:r>
          </a:p>
          <a:p>
            <a:r>
              <a:rPr lang="en-US" dirty="0" err="1"/>
              <a:t>onmousedown</a:t>
            </a:r>
            <a:r>
              <a:rPr lang="en-US" dirty="0"/>
              <a:t>/</a:t>
            </a:r>
            <a:r>
              <a:rPr lang="en-US" dirty="0" err="1"/>
              <a:t>onmouseup</a:t>
            </a:r>
            <a:r>
              <a:rPr lang="en-US" dirty="0"/>
              <a:t> - When pressing/releasing a mouse button</a:t>
            </a:r>
          </a:p>
          <a:p>
            <a:r>
              <a:rPr lang="en-US" dirty="0"/>
              <a:t>onclick - When button is clicked</a:t>
            </a:r>
          </a:p>
          <a:p>
            <a:r>
              <a:rPr lang="en-US" dirty="0" err="1"/>
              <a:t>ondblclick</a:t>
            </a:r>
            <a:r>
              <a:rPr lang="en-US" dirty="0"/>
              <a:t> - When a text is double-clicked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632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86BE-5A7C-44BE-A8FB-8BC26523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Keyboard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9606-B566-4730-B977-5F1CE3EB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onblur</a:t>
            </a:r>
            <a:r>
              <a:rPr lang="en-US" dirty="0"/>
              <a:t> - When a user leaves an input field</a:t>
            </a:r>
          </a:p>
          <a:p>
            <a:r>
              <a:rPr lang="en-US" dirty="0" err="1"/>
              <a:t>onchange</a:t>
            </a:r>
            <a:r>
              <a:rPr lang="en-US" dirty="0"/>
              <a:t> - When a user changes the content of an input field</a:t>
            </a:r>
          </a:p>
          <a:p>
            <a:r>
              <a:rPr lang="en-US" dirty="0" err="1"/>
              <a:t>onfocus</a:t>
            </a:r>
            <a:r>
              <a:rPr lang="en-US" dirty="0"/>
              <a:t> - When an input field gets focus</a:t>
            </a:r>
          </a:p>
          <a:p>
            <a:r>
              <a:rPr lang="en-US" dirty="0" err="1"/>
              <a:t>onselect</a:t>
            </a:r>
            <a:r>
              <a:rPr lang="en-US" dirty="0"/>
              <a:t> - When input text is selected</a:t>
            </a:r>
          </a:p>
          <a:p>
            <a:r>
              <a:rPr lang="en-US" dirty="0" err="1"/>
              <a:t>onsubmit</a:t>
            </a:r>
            <a:r>
              <a:rPr lang="en-US" dirty="0"/>
              <a:t> - When a user clicks the submit button</a:t>
            </a:r>
          </a:p>
          <a:p>
            <a:r>
              <a:rPr lang="en-US" dirty="0" err="1"/>
              <a:t>onreset</a:t>
            </a:r>
            <a:r>
              <a:rPr lang="en-US" dirty="0"/>
              <a:t> - When a user clicks the reset button</a:t>
            </a:r>
          </a:p>
          <a:p>
            <a:r>
              <a:rPr lang="en-US" dirty="0" err="1"/>
              <a:t>onkeydown</a:t>
            </a:r>
            <a:r>
              <a:rPr lang="en-US" dirty="0"/>
              <a:t> - When a user is pressing/holding down a key</a:t>
            </a:r>
          </a:p>
          <a:p>
            <a:r>
              <a:rPr lang="en-US" dirty="0" err="1"/>
              <a:t>onkeypress</a:t>
            </a:r>
            <a:r>
              <a:rPr lang="en-US" dirty="0"/>
              <a:t> - When a user is pressing/holding down a key</a:t>
            </a:r>
          </a:p>
          <a:p>
            <a:r>
              <a:rPr lang="en-US" dirty="0" err="1"/>
              <a:t>onkeyup</a:t>
            </a:r>
            <a:r>
              <a:rPr lang="en-US" dirty="0"/>
              <a:t> - When the user releases a </a:t>
            </a:r>
            <a:r>
              <a:rPr lang="en-US" dirty="0" err="1"/>
              <a:t>keyonkeydown</a:t>
            </a:r>
            <a:r>
              <a:rPr lang="en-US" dirty="0"/>
              <a:t> vs </a:t>
            </a:r>
            <a:r>
              <a:rPr lang="en-US" dirty="0" err="1"/>
              <a:t>onkeyup</a:t>
            </a:r>
            <a:r>
              <a:rPr lang="en-US" dirty="0"/>
              <a:t> - Both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792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F06B-33A3-4080-BBA4-370DB763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and removing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6A3F-D23C-4564-8CF2-76AF9E0C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addEventListener</a:t>
            </a:r>
            <a:r>
              <a:rPr lang="en-IN" dirty="0"/>
              <a:t>() Method - </a:t>
            </a:r>
            <a:r>
              <a:rPr lang="en-US" dirty="0"/>
              <a:t>method to attach an event handler to a specified element.</a:t>
            </a:r>
          </a:p>
          <a:p>
            <a:r>
              <a:rPr lang="en-IN" dirty="0" err="1"/>
              <a:t>removeEventListener</a:t>
            </a:r>
            <a:r>
              <a:rPr lang="en-IN" dirty="0"/>
              <a:t>() Method - </a:t>
            </a:r>
            <a:r>
              <a:rPr lang="en-US" dirty="0"/>
              <a:t>removes an event handler that has been attached with the </a:t>
            </a:r>
            <a:r>
              <a:rPr lang="en-US" dirty="0" err="1"/>
              <a:t>addEventListener</a:t>
            </a:r>
            <a:r>
              <a:rPr lang="en-US" dirty="0"/>
              <a:t>() method.</a:t>
            </a:r>
            <a:endParaRPr lang="en-IN" dirty="0"/>
          </a:p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Attach an event handler to &lt;div&gt;</a:t>
            </a:r>
            <a:b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myDIV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addEventListener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mousemove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// Remove the event handler from &lt;div&gt;</a:t>
            </a:r>
            <a:b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myDIV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removeEventListener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A52A2A"/>
                </a:solidFill>
                <a:latin typeface="Consolas" panose="020B0609020204030204" pitchFamily="49" charset="0"/>
              </a:rPr>
              <a:t>mousemove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31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D187-F1E7-4520-A731-FEF92AFA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Learn 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0D57-1C9A-4946-9B3B-2BD840A3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JavaScript is In The Browser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Most Popular Programming Language In The World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It’s Everywhere – used in both client and server.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JavaScript is extremely fast.</a:t>
            </a:r>
          </a:p>
        </p:txBody>
      </p:sp>
    </p:spTree>
    <p:extLst>
      <p:ext uri="{BB962C8B-B14F-4D97-AF65-F5344CB8AC3E}">
        <p14:creationId xmlns:p14="http://schemas.microsoft.com/office/powerpoint/2010/main" val="1396732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8EA8-0D84-4F1D-B033-9D1B6E0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Bubbling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EAA1-39C6-4001-AECD-9A07F36C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Bubbling - When an event happens on an element, it first runs the handlers on it, then on its parent, then all the way up on other ancestors.</a:t>
            </a:r>
          </a:p>
          <a:p>
            <a:r>
              <a:rPr lang="en-US" dirty="0" err="1"/>
              <a:t>event.target</a:t>
            </a:r>
            <a:r>
              <a:rPr lang="en-US" dirty="0"/>
              <a:t>- The most deeply nested element that caused the event is called a target element, accessible as </a:t>
            </a:r>
            <a:r>
              <a:rPr lang="en-US" dirty="0" err="1"/>
              <a:t>event.target</a:t>
            </a:r>
            <a:r>
              <a:rPr lang="en-US" dirty="0"/>
              <a:t>.</a:t>
            </a:r>
          </a:p>
          <a:p>
            <a:r>
              <a:rPr lang="en-IN" dirty="0"/>
              <a:t>Stopping bubbling - </a:t>
            </a:r>
            <a:r>
              <a:rPr lang="en-IN" dirty="0" err="1"/>
              <a:t>event.stopPropagation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4097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191E-2609-44EB-84D2-2BE77D82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WORKSHOP –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43D0-C172-437D-929D-9C0456FA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Build a Calculator UI with basic arithmetic operations.</a:t>
            </a:r>
          </a:p>
          <a:p>
            <a:pPr lvl="0"/>
            <a:r>
              <a:rPr lang="en-US" dirty="0"/>
              <a:t>Create a web page which has six different buttons having Different Color Names as Button Text e.g. Red, Green, Blue, White,  Purple &amp; Yellow. </a:t>
            </a:r>
            <a:r>
              <a:rPr lang="en-US" dirty="0" err="1"/>
              <a:t>OnClick</a:t>
            </a:r>
            <a:r>
              <a:rPr lang="en-US" dirty="0"/>
              <a:t> of each button, background color of the page should be changed to that specific color.</a:t>
            </a:r>
            <a:endParaRPr lang="en-IN" dirty="0"/>
          </a:p>
          <a:p>
            <a:pPr lvl="0"/>
            <a:r>
              <a:rPr lang="en-US" dirty="0"/>
              <a:t>Create a web page with three different DIVs and 3 different buttons. On click of each button the visible div should become hidden and other one should become visible. only one DIV will be visible at one time.</a:t>
            </a:r>
            <a:endParaRPr lang="en-IN" dirty="0"/>
          </a:p>
          <a:p>
            <a:pPr lvl="0"/>
            <a:r>
              <a:rPr lang="en-IN" dirty="0"/>
              <a:t>Write a JavaScript program to get the width and height of the window (any time the window is resized.)</a:t>
            </a:r>
          </a:p>
          <a:p>
            <a:r>
              <a:rPr lang="en-IN" dirty="0"/>
              <a:t>Write a JavaScript program to highlight the bold words of the a paragraph, on mouse over a certain link.</a:t>
            </a:r>
          </a:p>
          <a:p>
            <a:pPr lvl="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305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6906-9385-4B09-946D-756BA8C0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56769"/>
            <a:ext cx="7772400" cy="780669"/>
          </a:xfrm>
        </p:spPr>
        <p:txBody>
          <a:bodyPr/>
          <a:lstStyle/>
          <a:p>
            <a:r>
              <a:rPr lang="en-IN" dirty="0"/>
              <a:t>WORKSHOP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60E8-0381-4018-B299-819DA5F04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28650"/>
            <a:ext cx="7772400" cy="6029325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  &lt;html&gt;</a:t>
            </a:r>
          </a:p>
          <a:p>
            <a:pPr marL="0" indent="0">
              <a:buNone/>
            </a:pPr>
            <a:r>
              <a:rPr lang="en-IN" dirty="0"/>
              <a:t>    &lt;head&gt;</a:t>
            </a:r>
          </a:p>
          <a:p>
            <a:pPr marL="0" indent="0">
              <a:buNone/>
            </a:pPr>
            <a:r>
              <a:rPr lang="en-IN" dirty="0"/>
              <a:t>      &lt;meta charset="utf-8"/&gt;</a:t>
            </a:r>
          </a:p>
          <a:p>
            <a:pPr marL="0" indent="0">
              <a:buNone/>
            </a:pPr>
            <a:r>
              <a:rPr lang="en-IN" dirty="0"/>
              <a:t>      &lt;title&gt;About Me&lt;/title&gt;</a:t>
            </a:r>
          </a:p>
          <a:p>
            <a:pPr marL="0" indent="0">
              <a:buNone/>
            </a:pPr>
            <a:r>
              <a:rPr lang="en-IN" dirty="0"/>
              <a:t>    &lt;/head&gt;</a:t>
            </a:r>
          </a:p>
          <a:p>
            <a:pPr marL="0" indent="0">
              <a:buNone/>
            </a:pPr>
            <a:r>
              <a:rPr lang="en-IN" dirty="0"/>
              <a:t>    &lt;body&gt;</a:t>
            </a:r>
          </a:p>
          <a:p>
            <a:pPr marL="0" indent="0">
              <a:buNone/>
            </a:pPr>
            <a:r>
              <a:rPr lang="en-IN" dirty="0"/>
              <a:t>      &lt;h1&gt;About Me&lt;/h1&gt;</a:t>
            </a:r>
          </a:p>
          <a:p>
            <a:pPr marL="0" indent="0">
              <a:buNone/>
            </a:pPr>
            <a:r>
              <a:rPr lang="en-IN" dirty="0"/>
              <a:t>      &lt;ul&gt;</a:t>
            </a:r>
          </a:p>
          <a:p>
            <a:pPr marL="0" indent="0">
              <a:buNone/>
            </a:pPr>
            <a:r>
              <a:rPr lang="en-IN" dirty="0"/>
              <a:t>        &lt;li&gt;Nickname: &lt;span id="nickname"&gt;&lt;/span&gt;</a:t>
            </a:r>
          </a:p>
          <a:p>
            <a:pPr marL="0" indent="0">
              <a:buNone/>
            </a:pPr>
            <a:r>
              <a:rPr lang="en-IN" dirty="0"/>
              <a:t>        &lt;li&gt;</a:t>
            </a:r>
            <a:r>
              <a:rPr lang="en-IN" dirty="0" err="1"/>
              <a:t>Favorites</a:t>
            </a:r>
            <a:r>
              <a:rPr lang="en-IN" dirty="0"/>
              <a:t>:  &lt;span id="</a:t>
            </a:r>
            <a:r>
              <a:rPr lang="en-IN" dirty="0" err="1"/>
              <a:t>favorites</a:t>
            </a:r>
            <a:r>
              <a:rPr lang="en-IN" dirty="0"/>
              <a:t>"&gt;&lt;/span&gt;</a:t>
            </a:r>
          </a:p>
          <a:p>
            <a:pPr marL="0" indent="0">
              <a:buNone/>
            </a:pPr>
            <a:r>
              <a:rPr lang="en-IN" dirty="0"/>
              <a:t>        &lt;li&gt;Hometown: &lt;span id="hometown"&gt;&lt;/span&gt;</a:t>
            </a:r>
          </a:p>
          <a:p>
            <a:pPr marL="0" indent="0">
              <a:buNone/>
            </a:pPr>
            <a:r>
              <a:rPr lang="en-IN" dirty="0"/>
              <a:t>      &lt;/ul&gt;</a:t>
            </a:r>
          </a:p>
          <a:p>
            <a:pPr marL="0" indent="0">
              <a:buNone/>
            </a:pPr>
            <a:r>
              <a:rPr lang="en-IN" dirty="0"/>
              <a:t>    &lt;/body&gt;</a:t>
            </a:r>
          </a:p>
          <a:p>
            <a:pPr marL="0" indent="0">
              <a:buNone/>
            </a:pPr>
            <a:r>
              <a:rPr lang="en-IN" dirty="0"/>
              <a:t>  &lt;/html&gt;</a:t>
            </a:r>
          </a:p>
          <a:p>
            <a:r>
              <a:rPr lang="en-IN" dirty="0"/>
              <a:t>Add a script tag to the bottom of the HTML body.</a:t>
            </a:r>
          </a:p>
          <a:p>
            <a:r>
              <a:rPr lang="en-IN" dirty="0"/>
              <a:t>(In the JavaScript) Change the body tag's style so it has a font-family of "Arial, sans-serif".</a:t>
            </a:r>
          </a:p>
          <a:p>
            <a:r>
              <a:rPr lang="en-IN" dirty="0"/>
              <a:t>(In the JavaScript) Replace each of the spans (nickname, </a:t>
            </a:r>
            <a:r>
              <a:rPr lang="en-IN" dirty="0" err="1"/>
              <a:t>favorites</a:t>
            </a:r>
            <a:r>
              <a:rPr lang="en-IN" dirty="0"/>
              <a:t>, hometown) with your own information.</a:t>
            </a:r>
          </a:p>
          <a:p>
            <a:r>
              <a:rPr lang="en-IN" dirty="0"/>
              <a:t>Iterate through each li and change the class to "list-item".</a:t>
            </a:r>
          </a:p>
          <a:p>
            <a:r>
              <a:rPr lang="en-IN" dirty="0"/>
              <a:t>(In the HTML head) Add a style tag that sets a rule for .list-item to make the </a:t>
            </a:r>
            <a:r>
              <a:rPr lang="en-IN" dirty="0" err="1"/>
              <a:t>color</a:t>
            </a:r>
            <a:r>
              <a:rPr lang="en-IN" dirty="0"/>
              <a:t> red.</a:t>
            </a:r>
          </a:p>
          <a:p>
            <a:r>
              <a:rPr lang="en-IN" dirty="0"/>
              <a:t>Create a new </a:t>
            </a:r>
            <a:r>
              <a:rPr lang="en-IN" dirty="0" err="1"/>
              <a:t>img</a:t>
            </a:r>
            <a:r>
              <a:rPr lang="en-IN" dirty="0"/>
              <a:t> element and set its </a:t>
            </a:r>
            <a:r>
              <a:rPr lang="en-IN" dirty="0" err="1"/>
              <a:t>src</a:t>
            </a:r>
            <a:r>
              <a:rPr lang="en-IN" dirty="0"/>
              <a:t> attribute to a picture of you. Append that element to the page.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00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0598-B05F-49A8-BE7B-96CCCCC7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6800"/>
            <a:ext cx="7772400" cy="1609344"/>
          </a:xfrm>
        </p:spPr>
        <p:txBody>
          <a:bodyPr/>
          <a:lstStyle/>
          <a:p>
            <a:r>
              <a:rPr lang="en-IN" dirty="0"/>
              <a:t>Client Server Architecture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E7AC16-7341-4E44-A131-2EF69903A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09" y="1795228"/>
            <a:ext cx="4332850" cy="405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DC2095-4B73-4D1A-92DC-E62524045BF5}"/>
              </a:ext>
            </a:extLst>
          </p:cNvPr>
          <p:cNvSpPr txBox="1"/>
          <p:nvPr/>
        </p:nvSpPr>
        <p:spPr>
          <a:xfrm>
            <a:off x="443841" y="1795228"/>
            <a:ext cx="41281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 clients (remote processors) request and receive service from a centralized server (host computer).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Clients are often situated at personal computers, while servers are located elsewhere on the network, usually on more powerful machines.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 hospital data processing, a client computer can be running an application for entering patient info while the server computer is running another program that manages the database in which the information is permanently stored. 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41A6-636B-4EE0-985D-FC19BDD9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Studio Code Setup –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AFA4-E244-41E7-85B6-5FC65BF1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Download and install code from https://code.visualstudio.com/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Add basic extensions like live server, JavaScript code snippets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Basics of emmet abbreviations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Serve index.html in browser with live reloading.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0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A7D6-674C-4ECA-87EA-AD42A0BD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Project Setup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ED62-2B98-425A-A9D4-D5648B29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71003"/>
            <a:ext cx="7772400" cy="4301197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Running JavaScript inline and from external file.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Using console in browser.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Declaring variable using var, let and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and difference between them.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var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 of a var variable is the entire enclosing function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let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 of a let variable is the block in which it is used.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 – have block scope and cannot be reassigned.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1C0C-49B2-4343-A45E-CAA83E92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9452-0006-47FB-8FDC-454DD3461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80763"/>
            <a:ext cx="6347714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Boolean- true and false.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 - variable is defined to have a null or empty value.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Undefined – no value assigned to variable.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-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covers integers and floats.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 -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groupings of characters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Symbol -  allow for private properties on objects (cannot be  used in for in loop)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 – Everything else in JavaScript is an Object like Array, date and even function.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62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EAC4-2DF0-4FAA-B921-DBCE810B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- Null, Undefined, or Undeclared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595E-5C6E-47A7-844F-FFF70EB89A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undeclared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variables – variables declared without var keyword. It gets created on the global object. It will throw error in strict mode.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variables exist, but don’t have anything assigned to them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variables exist and have null assigned to them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E4C4D9-6A8D-4E04-BC65-B9292D21BB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"John" // Returns "string" 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3.14   // Returns "number"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   // Returns "number"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false  // Returns "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[1,2,3,4] 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// Returns "object"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{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name:'John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', age:34}  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// Returns "object"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new Date()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// Returns "object"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function () {}  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// Returns "function"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myCar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// Returns "undefined" *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null                  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// Returns "object"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14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DD34-DA59-4ADE-B0B5-A6B99824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891547-1579-415D-918E-A12A9E336E52}"/>
              </a:ext>
            </a:extLst>
          </p:cNvPr>
          <p:cNvSpPr/>
          <p:nvPr/>
        </p:nvSpPr>
        <p:spPr>
          <a:xfrm>
            <a:off x="853271" y="1905338"/>
            <a:ext cx="59920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Converting </a:t>
            </a:r>
            <a:r>
              <a:rPr lang="en-IN" b="1" dirty="0" err="1"/>
              <a:t>Numbers,Date</a:t>
            </a:r>
            <a:r>
              <a:rPr lang="en-IN" b="1" dirty="0"/>
              <a:t> to Strings –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String(123)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(123).</a:t>
            </a:r>
            <a:r>
              <a:rPr lang="en-IN" dirty="0" err="1"/>
              <a:t>toString</a:t>
            </a:r>
            <a:r>
              <a:rPr lang="en-IN" dirty="0"/>
              <a:t>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String(Date( 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Date( ).</a:t>
            </a:r>
            <a:r>
              <a:rPr lang="en-IN" dirty="0" err="1"/>
              <a:t>toString</a:t>
            </a:r>
            <a:r>
              <a:rPr lang="en-IN" dirty="0"/>
              <a:t>( 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2"/>
              </a:solidFill>
            </a:endParaRPr>
          </a:p>
          <a:p>
            <a:r>
              <a:rPr lang="en-IN" b="1" dirty="0"/>
              <a:t>Converting Strings to Numbers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Number("3.14")    // returns 3.14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Number(“</a:t>
            </a:r>
            <a:r>
              <a:rPr lang="en-IN" dirty="0"/>
              <a:t>Anil </a:t>
            </a:r>
            <a:r>
              <a:rPr lang="en-US" dirty="0"/>
              <a:t>")   // returns </a:t>
            </a:r>
            <a:r>
              <a:rPr lang="en-US" dirty="0" err="1"/>
              <a:t>NaN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Number(false)     // returns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Number(new Date())     // returns 1404568027739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var</a:t>
            </a:r>
            <a:r>
              <a:rPr lang="es-ES" dirty="0"/>
              <a:t> y = +"5";      // y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number</a:t>
            </a:r>
            <a:r>
              <a:rPr lang="es-ES" dirty="0"/>
              <a:t> (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Unary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)</a:t>
            </a:r>
            <a:br>
              <a:rPr lang="en-US" dirty="0">
                <a:solidFill>
                  <a:srgbClr val="008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212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3667</TotalTime>
  <Words>1339</Words>
  <Application>Microsoft Office PowerPoint</Application>
  <PresentationFormat>On-screen Show (4:3)</PresentationFormat>
  <Paragraphs>272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Consolas</vt:lpstr>
      <vt:lpstr>Rockwell</vt:lpstr>
      <vt:lpstr>Rockwell Condensed</vt:lpstr>
      <vt:lpstr>Wingdings</vt:lpstr>
      <vt:lpstr>Wood Type</vt:lpstr>
      <vt:lpstr>Javascript</vt:lpstr>
      <vt:lpstr>Topics to cover -</vt:lpstr>
      <vt:lpstr>Why Learn JavaScript?</vt:lpstr>
      <vt:lpstr>Client Server Architecture</vt:lpstr>
      <vt:lpstr>Visual Studio Code Setup –  </vt:lpstr>
      <vt:lpstr>Basic Project Setup </vt:lpstr>
      <vt:lpstr>Data Types  </vt:lpstr>
      <vt:lpstr>Difference - Null, Undefined, or Undeclared </vt:lpstr>
      <vt:lpstr>Type Conversion</vt:lpstr>
      <vt:lpstr>Automatic Type Conversion </vt:lpstr>
      <vt:lpstr>JavaScript String Methods </vt:lpstr>
      <vt:lpstr>JavaScript Array Methods </vt:lpstr>
      <vt:lpstr>JavaScript Date Objects  </vt:lpstr>
      <vt:lpstr>Javascript COnditions</vt:lpstr>
      <vt:lpstr>Javascript Loops</vt:lpstr>
      <vt:lpstr>Object Literals</vt:lpstr>
      <vt:lpstr>Function Declarations/Expressions</vt:lpstr>
      <vt:lpstr>Workshop -1.0</vt:lpstr>
      <vt:lpstr>Workshop -1.1</vt:lpstr>
      <vt:lpstr>Window Object</vt:lpstr>
      <vt:lpstr>DOCUMENT OBJECT</vt:lpstr>
      <vt:lpstr>DOM Queries </vt:lpstr>
      <vt:lpstr>DOM Queries(continued..)</vt:lpstr>
      <vt:lpstr>DOM TRAVERSING</vt:lpstr>
      <vt:lpstr>Creating Elements</vt:lpstr>
      <vt:lpstr>Replacing / Removing Elements</vt:lpstr>
      <vt:lpstr>Mouse Events </vt:lpstr>
      <vt:lpstr>Keyboard Events</vt:lpstr>
      <vt:lpstr>Adding and removing events</vt:lpstr>
      <vt:lpstr>Event Bubbling</vt:lpstr>
      <vt:lpstr>WORKSHOP – 2.0</vt:lpstr>
      <vt:lpstr>WORKSHOP 2.1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Anurag Chopra</dc:creator>
  <cp:lastModifiedBy>Anurag Chopra</cp:lastModifiedBy>
  <cp:revision>75</cp:revision>
  <dcterms:created xsi:type="dcterms:W3CDTF">2018-06-05T10:46:40Z</dcterms:created>
  <dcterms:modified xsi:type="dcterms:W3CDTF">2018-06-14T07:00:04Z</dcterms:modified>
</cp:coreProperties>
</file>