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482855-0109-4441-8878-A1D2747447C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278273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2855-0109-4441-8878-A1D2747447C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198776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2855-0109-4441-8878-A1D2747447C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F4B4E-6EE4-4E9F-B456-F5084A3C220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660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2855-0109-4441-8878-A1D2747447C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2013590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2855-0109-4441-8878-A1D2747447C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F4B4E-6EE4-4E9F-B456-F5084A3C22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0229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2855-0109-4441-8878-A1D2747447C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110406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82855-0109-4441-8878-A1D2747447C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3405298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82855-0109-4441-8878-A1D2747447C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83216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82855-0109-4441-8878-A1D2747447C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426669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82855-0109-4441-8878-A1D2747447C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397041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482855-0109-4441-8878-A1D2747447C7}"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252295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82855-0109-4441-8878-A1D2747447C7}" type="datetimeFigureOut">
              <a:rPr lang="en-IN" smtClean="0"/>
              <a:t>28-06-2023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192985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482855-0109-4441-8878-A1D2747447C7}" type="datetimeFigureOut">
              <a:rPr lang="en-IN" smtClean="0"/>
              <a:t>28-06-2023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24729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82855-0109-4441-8878-A1D2747447C7}" type="datetimeFigureOut">
              <a:rPr lang="en-IN" smtClean="0"/>
              <a:t>28-06-2023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161982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482855-0109-4441-8878-A1D2747447C7}"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310128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482855-0109-4441-8878-A1D2747447C7}"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F4B4E-6EE4-4E9F-B456-F5084A3C220D}" type="slidenum">
              <a:rPr lang="en-IN" smtClean="0"/>
              <a:t>‹#›</a:t>
            </a:fld>
            <a:endParaRPr lang="en-IN"/>
          </a:p>
        </p:txBody>
      </p:sp>
    </p:spTree>
    <p:extLst>
      <p:ext uri="{BB962C8B-B14F-4D97-AF65-F5344CB8AC3E}">
        <p14:creationId xmlns:p14="http://schemas.microsoft.com/office/powerpoint/2010/main" val="381781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482855-0109-4441-8878-A1D2747447C7}" type="datetimeFigureOut">
              <a:rPr lang="en-IN" smtClean="0"/>
              <a:t>28-06-2023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DF4B4E-6EE4-4E9F-B456-F5084A3C220D}" type="slidenum">
              <a:rPr lang="en-IN" smtClean="0"/>
              <a:t>‹#›</a:t>
            </a:fld>
            <a:endParaRPr lang="en-IN"/>
          </a:p>
        </p:txBody>
      </p:sp>
    </p:spTree>
    <p:extLst>
      <p:ext uri="{BB962C8B-B14F-4D97-AF65-F5344CB8AC3E}">
        <p14:creationId xmlns:p14="http://schemas.microsoft.com/office/powerpoint/2010/main" val="19668605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target.com/searchenterpriseai/definition/image-recognition" TargetMode="External"/><Relationship Id="rId2" Type="http://schemas.openxmlformats.org/officeDocument/2006/relationships/hyperlink" Target="https://www.techtarget.com/whatis/definition/robo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enterpriseai/definition/generative-AI" TargetMode="External"/><Relationship Id="rId2" Type="http://schemas.openxmlformats.org/officeDocument/2006/relationships/hyperlink" Target="https://www.techtarget.com/searchenterpriseai/definition/machine-learning-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whatis/definition/algorith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searchenterpriseai/feature/Transformer-neural-networks-are-shaking-up-AI" TargetMode="External"/><Relationship Id="rId2" Type="http://schemas.openxmlformats.org/officeDocument/2006/relationships/hyperlink" Target="https://www.techtarget.com/whatis/feature/AI-content-generators-to-explo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ytimes.com/2023/03/05/technology/artificial-intelligence-breast-cancer-detection.html" TargetMode="External"/><Relationship Id="rId2" Type="http://schemas.openxmlformats.org/officeDocument/2006/relationships/hyperlink" Target="https://www.techtarget.com/searchenterpriseai/definition/neural-network" TargetMode="External"/><Relationship Id="rId1" Type="http://schemas.openxmlformats.org/officeDocument/2006/relationships/slideLayout" Target="../slideLayouts/slideLayout2.xml"/><Relationship Id="rId5" Type="http://schemas.openxmlformats.org/officeDocument/2006/relationships/hyperlink" Target="https://www.techtarget.com/searchenterpriseai/feature/How-warehouse-automation-robotics-transformed-the-supply-chain" TargetMode="External"/><Relationship Id="rId4" Type="http://schemas.openxmlformats.org/officeDocument/2006/relationships/hyperlink" Target="https://www.curemelanoma.org/blog/article/artificial-intelligence-and-melanoma-detection-closing-the-gap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enterpriseai/definition/driverless-ca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target.com/searchenterpriseai/definition/supervised-learning" TargetMode="External"/><Relationship Id="rId2" Type="http://schemas.openxmlformats.org/officeDocument/2006/relationships/hyperlink" Target="https://www.techtarget.com/searchcio/definition/RPA" TargetMode="External"/><Relationship Id="rId1" Type="http://schemas.openxmlformats.org/officeDocument/2006/relationships/slideLayout" Target="../slideLayouts/slideLayout2.xml"/><Relationship Id="rId6" Type="http://schemas.openxmlformats.org/officeDocument/2006/relationships/hyperlink" Target="https://www.techtarget.com/searchenterpriseai/ehandbook/Computer-vision-AI-looks-beyond-the-narrow-into-the-mainstream" TargetMode="External"/><Relationship Id="rId5" Type="http://schemas.openxmlformats.org/officeDocument/2006/relationships/hyperlink" Target="https://www.techtarget.com/searchenterpriseai/definition/reinforcement-learning" TargetMode="External"/><Relationship Id="rId4" Type="http://schemas.openxmlformats.org/officeDocument/2006/relationships/hyperlink" Target="https://www.techtarget.com/searchenterpriseai/definition/unsupervised-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ADD2-3F73-04F4-6357-E6A93620107B}"/>
              </a:ext>
            </a:extLst>
          </p:cNvPr>
          <p:cNvSpPr>
            <a:spLocks noGrp="1"/>
          </p:cNvSpPr>
          <p:nvPr>
            <p:ph type="ctrTitle"/>
          </p:nvPr>
        </p:nvSpPr>
        <p:spPr>
          <a:xfrm>
            <a:off x="-1313896" y="368346"/>
            <a:ext cx="5652117" cy="1518081"/>
          </a:xfrm>
        </p:spPr>
        <p:txBody>
          <a:bodyPr>
            <a:normAutofit fontScale="90000"/>
          </a:bodyPr>
          <a:lstStyle/>
          <a:p>
            <a:r>
              <a:rPr lang="en-US" dirty="0"/>
              <a:t>Mid-Term </a:t>
            </a:r>
            <a:br>
              <a:rPr lang="en-US" dirty="0"/>
            </a:br>
            <a:r>
              <a:rPr lang="en-US" dirty="0"/>
              <a:t>Report </a:t>
            </a:r>
            <a:endParaRPr lang="en-IN" dirty="0"/>
          </a:p>
        </p:txBody>
      </p:sp>
      <p:sp>
        <p:nvSpPr>
          <p:cNvPr id="3" name="Subtitle 2">
            <a:extLst>
              <a:ext uri="{FF2B5EF4-FFF2-40B4-BE49-F238E27FC236}">
                <a16:creationId xmlns:a16="http://schemas.microsoft.com/office/drawing/2014/main" id="{553FC929-C4F0-01E0-E09F-2B8ED26C4654}"/>
              </a:ext>
            </a:extLst>
          </p:cNvPr>
          <p:cNvSpPr>
            <a:spLocks noGrp="1"/>
          </p:cNvSpPr>
          <p:nvPr>
            <p:ph type="subTitle" idx="1"/>
          </p:nvPr>
        </p:nvSpPr>
        <p:spPr>
          <a:xfrm>
            <a:off x="-1148179" y="2469377"/>
            <a:ext cx="9144000" cy="712510"/>
          </a:xfrm>
        </p:spPr>
        <p:txBody>
          <a:bodyPr>
            <a:normAutofit/>
          </a:bodyPr>
          <a:lstStyle/>
          <a:p>
            <a:r>
              <a:rPr lang="en-US" sz="4000" dirty="0"/>
              <a:t>Artificial Intelligence </a:t>
            </a:r>
            <a:endParaRPr lang="en-IN" sz="4000" dirty="0"/>
          </a:p>
        </p:txBody>
      </p:sp>
      <p:sp>
        <p:nvSpPr>
          <p:cNvPr id="4" name="TextBox 3">
            <a:extLst>
              <a:ext uri="{FF2B5EF4-FFF2-40B4-BE49-F238E27FC236}">
                <a16:creationId xmlns:a16="http://schemas.microsoft.com/office/drawing/2014/main" id="{912C790D-199A-01E3-2D2E-A2EFB924A986}"/>
              </a:ext>
            </a:extLst>
          </p:cNvPr>
          <p:cNvSpPr txBox="1"/>
          <p:nvPr/>
        </p:nvSpPr>
        <p:spPr>
          <a:xfrm>
            <a:off x="6684885" y="4885823"/>
            <a:ext cx="1908699" cy="646331"/>
          </a:xfrm>
          <a:prstGeom prst="rect">
            <a:avLst/>
          </a:prstGeom>
          <a:noFill/>
        </p:spPr>
        <p:txBody>
          <a:bodyPr wrap="square" rtlCol="0">
            <a:spAutoFit/>
          </a:bodyPr>
          <a:lstStyle/>
          <a:p>
            <a:r>
              <a:rPr lang="en-US" dirty="0"/>
              <a:t>Sachin Meena </a:t>
            </a:r>
          </a:p>
          <a:p>
            <a:r>
              <a:rPr lang="en-US" dirty="0"/>
              <a:t> 200070069</a:t>
            </a:r>
            <a:endParaRPr lang="en-IN" dirty="0"/>
          </a:p>
        </p:txBody>
      </p:sp>
      <p:sp>
        <p:nvSpPr>
          <p:cNvPr id="5" name="TextBox 4">
            <a:extLst>
              <a:ext uri="{FF2B5EF4-FFF2-40B4-BE49-F238E27FC236}">
                <a16:creationId xmlns:a16="http://schemas.microsoft.com/office/drawing/2014/main" id="{8B863AEA-4943-D1B4-3A69-89C3062EE451}"/>
              </a:ext>
            </a:extLst>
          </p:cNvPr>
          <p:cNvSpPr txBox="1"/>
          <p:nvPr/>
        </p:nvSpPr>
        <p:spPr>
          <a:xfrm>
            <a:off x="6435651" y="3534422"/>
            <a:ext cx="2416046" cy="646331"/>
          </a:xfrm>
          <a:prstGeom prst="rect">
            <a:avLst/>
          </a:prstGeom>
          <a:noFill/>
        </p:spPr>
        <p:txBody>
          <a:bodyPr wrap="none" rtlCol="0">
            <a:spAutoFit/>
          </a:bodyPr>
          <a:lstStyle/>
          <a:p>
            <a:r>
              <a:rPr lang="en-US" dirty="0"/>
              <a:t>      Mentor:</a:t>
            </a:r>
          </a:p>
          <a:p>
            <a:r>
              <a:rPr lang="en-IN" sz="1800" i="0" dirty="0">
                <a:effectLst/>
                <a:latin typeface="Arial" panose="020B0604020202020204" pitchFamily="34" charset="0"/>
              </a:rPr>
              <a:t>Sujoy Roychowdhury </a:t>
            </a:r>
            <a:endParaRPr lang="en-IN" dirty="0"/>
          </a:p>
        </p:txBody>
      </p:sp>
    </p:spTree>
    <p:extLst>
      <p:ext uri="{BB962C8B-B14F-4D97-AF65-F5344CB8AC3E}">
        <p14:creationId xmlns:p14="http://schemas.microsoft.com/office/powerpoint/2010/main" val="158265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40F7D-57C3-B596-55B6-1E4B5BE202B2}"/>
              </a:ext>
            </a:extLst>
          </p:cNvPr>
          <p:cNvSpPr>
            <a:spLocks noGrp="1"/>
          </p:cNvSpPr>
          <p:nvPr>
            <p:ph idx="1"/>
          </p:nvPr>
        </p:nvSpPr>
        <p:spPr>
          <a:xfrm>
            <a:off x="677334" y="559293"/>
            <a:ext cx="8596668" cy="5482069"/>
          </a:xfrm>
        </p:spPr>
        <p:txBody>
          <a:bodyPr>
            <a:normAutofit lnSpcReduction="10000"/>
          </a:bodyPr>
          <a:lstStyle/>
          <a:p>
            <a:r>
              <a:rPr lang="en-IN" b="1" i="0" dirty="0">
                <a:solidFill>
                  <a:srgbClr val="666666"/>
                </a:solidFill>
                <a:effectLst/>
                <a:latin typeface="Arial" panose="020B0604020202020204" pitchFamily="34" charset="0"/>
              </a:rPr>
              <a:t>Natural language processing (NLP).</a:t>
            </a:r>
            <a:r>
              <a:rPr lang="en-IN" b="0" i="0" dirty="0">
                <a:solidFill>
                  <a:srgbClr val="666666"/>
                </a:solidFill>
                <a:effectLst/>
                <a:latin typeface="Arial" panose="020B0604020202020204" pitchFamily="34" charset="0"/>
              </a:rPr>
              <a:t> This is the processing of human language by a computer program. One of the older and best-known examples of NLP is spam detection, which looks at the subject line and text of an email and decides if it's junk. Current approaches to NLP are based on machine learning. NLP tasks include text translation, sentiment analysis and speech recognition.</a:t>
            </a:r>
            <a:endParaRPr lang="en-IN" dirty="0"/>
          </a:p>
          <a:p>
            <a:r>
              <a:rPr lang="en-IN" b="1" i="0" dirty="0">
                <a:solidFill>
                  <a:srgbClr val="666666"/>
                </a:solidFill>
                <a:effectLst/>
                <a:latin typeface="Arial" panose="020B0604020202020204" pitchFamily="34" charset="0"/>
              </a:rPr>
              <a:t>Robotics.</a:t>
            </a:r>
            <a:r>
              <a:rPr lang="en-IN" b="0" i="0" dirty="0">
                <a:solidFill>
                  <a:srgbClr val="666666"/>
                </a:solidFill>
                <a:effectLst/>
                <a:latin typeface="Arial" panose="020B0604020202020204" pitchFamily="34" charset="0"/>
              </a:rPr>
              <a:t> This field of engineering focuses on the </a:t>
            </a:r>
            <a:r>
              <a:rPr lang="en-IN" b="0" i="0" u="sng" dirty="0">
                <a:solidFill>
                  <a:srgbClr val="007CAD"/>
                </a:solidFill>
                <a:effectLst/>
                <a:latin typeface="Arial" panose="020B0604020202020204" pitchFamily="34" charset="0"/>
                <a:hlinkClick r:id="rId2"/>
              </a:rPr>
              <a:t>design and manufacturing of robots</a:t>
            </a:r>
            <a:r>
              <a:rPr lang="en-IN" b="0" i="0" dirty="0">
                <a:solidFill>
                  <a:srgbClr val="666666"/>
                </a:solidFill>
                <a:effectLst/>
                <a:latin typeface="Arial" panose="020B0604020202020204" pitchFamily="34" charset="0"/>
              </a:rPr>
              <a:t>. Robots are often used to perform tasks that are difficult for humans to perform or perform consistently. For example, robots are used in car production assembly lines or by NASA to move large objects in space. Researchers also use machine learning to build robots that can interact in social settings.</a:t>
            </a:r>
          </a:p>
          <a:p>
            <a:r>
              <a:rPr lang="en-IN" b="1" i="0" dirty="0">
                <a:solidFill>
                  <a:srgbClr val="666666"/>
                </a:solidFill>
                <a:effectLst/>
                <a:latin typeface="Arial" panose="020B0604020202020204" pitchFamily="34" charset="0"/>
              </a:rPr>
              <a:t>Self-driving cars.</a:t>
            </a:r>
            <a:r>
              <a:rPr lang="en-IN" b="0" i="0" dirty="0">
                <a:solidFill>
                  <a:srgbClr val="666666"/>
                </a:solidFill>
                <a:effectLst/>
                <a:latin typeface="Arial" panose="020B0604020202020204" pitchFamily="34" charset="0"/>
              </a:rPr>
              <a:t> Autonomous vehicles use a combination of computer vision, </a:t>
            </a:r>
            <a:r>
              <a:rPr lang="en-IN" b="0" i="0" u="sng" dirty="0">
                <a:solidFill>
                  <a:srgbClr val="007CAD"/>
                </a:solidFill>
                <a:effectLst/>
                <a:latin typeface="Arial" panose="020B0604020202020204" pitchFamily="34" charset="0"/>
                <a:hlinkClick r:id="rId3"/>
              </a:rPr>
              <a:t>image recognition</a:t>
            </a:r>
            <a:r>
              <a:rPr lang="en-IN" b="0" i="0" dirty="0">
                <a:solidFill>
                  <a:srgbClr val="666666"/>
                </a:solidFill>
                <a:effectLst/>
                <a:latin typeface="Arial" panose="020B0604020202020204" pitchFamily="34" charset="0"/>
              </a:rPr>
              <a:t> and deep learning to build automated skills to pilot a vehicle while staying in a given lane and avoiding unexpected obstructions, such as pedestrians.</a:t>
            </a:r>
            <a:endParaRPr lang="en-IN" dirty="0">
              <a:solidFill>
                <a:srgbClr val="666666"/>
              </a:solidFill>
              <a:latin typeface="Arial" panose="020B0604020202020204" pitchFamily="34" charset="0"/>
            </a:endParaRPr>
          </a:p>
          <a:p>
            <a:r>
              <a:rPr lang="en-IN" b="1" i="0" dirty="0">
                <a:solidFill>
                  <a:srgbClr val="666666"/>
                </a:solidFill>
                <a:effectLst/>
                <a:latin typeface="Arial" panose="020B0604020202020204" pitchFamily="34" charset="0"/>
              </a:rPr>
              <a:t>Text, image and audio generation.</a:t>
            </a:r>
            <a:r>
              <a:rPr lang="en-IN" b="0" i="0" dirty="0">
                <a:solidFill>
                  <a:srgbClr val="666666"/>
                </a:solidFill>
                <a:effectLst/>
                <a:latin typeface="Arial" panose="020B0604020202020204" pitchFamily="34" charset="0"/>
              </a:rPr>
              <a:t> Generative AI techniques, which create various types of media from text prompts, are being applied extensively across businesses to create a seemingly limitless range of content types from photorealistic art to email responses and screenplays.</a:t>
            </a:r>
            <a:endParaRPr lang="en-IN" dirty="0"/>
          </a:p>
        </p:txBody>
      </p:sp>
    </p:spTree>
    <p:extLst>
      <p:ext uri="{BB962C8B-B14F-4D97-AF65-F5344CB8AC3E}">
        <p14:creationId xmlns:p14="http://schemas.microsoft.com/office/powerpoint/2010/main" val="133316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A029E-4850-4CA4-AB74-0E4936E84F44}"/>
              </a:ext>
            </a:extLst>
          </p:cNvPr>
          <p:cNvSpPr>
            <a:spLocks noGrp="1"/>
          </p:cNvSpPr>
          <p:nvPr>
            <p:ph idx="1"/>
          </p:nvPr>
        </p:nvSpPr>
        <p:spPr>
          <a:xfrm>
            <a:off x="677334" y="230819"/>
            <a:ext cx="8596668" cy="2911875"/>
          </a:xfrm>
        </p:spPr>
        <p:txBody>
          <a:bodyPr>
            <a:normAutofit lnSpcReduction="10000"/>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My current standing of topic covered is behind the schedule but </a:t>
            </a:r>
            <a:r>
              <a:rPr lang="en-US" dirty="0" err="1"/>
              <a:t>i</a:t>
            </a:r>
            <a:r>
              <a:rPr lang="en-US" dirty="0"/>
              <a:t> will learn these all before the end term report </a:t>
            </a:r>
          </a:p>
          <a:p>
            <a:endParaRPr lang="en-US" dirty="0"/>
          </a:p>
          <a:p>
            <a:endParaRPr lang="en-US" dirty="0"/>
          </a:p>
          <a:p>
            <a:pPr marL="0" indent="0">
              <a:buNone/>
            </a:pPr>
            <a:r>
              <a:rPr lang="en-US" dirty="0"/>
              <a:t> </a:t>
            </a:r>
            <a:endParaRPr lang="en-IN" dirty="0"/>
          </a:p>
        </p:txBody>
      </p:sp>
      <p:sp>
        <p:nvSpPr>
          <p:cNvPr id="4" name="TextBox 3">
            <a:extLst>
              <a:ext uri="{FF2B5EF4-FFF2-40B4-BE49-F238E27FC236}">
                <a16:creationId xmlns:a16="http://schemas.microsoft.com/office/drawing/2014/main" id="{2B0FBC7D-AA8E-EA9B-5943-E3CBBBB71F40}"/>
              </a:ext>
            </a:extLst>
          </p:cNvPr>
          <p:cNvSpPr txBox="1"/>
          <p:nvPr/>
        </p:nvSpPr>
        <p:spPr>
          <a:xfrm>
            <a:off x="3571454" y="2958028"/>
            <a:ext cx="8839528" cy="369332"/>
          </a:xfrm>
          <a:prstGeom prst="rect">
            <a:avLst/>
          </a:prstGeom>
          <a:noFill/>
        </p:spPr>
        <p:txBody>
          <a:bodyPr wrap="square" rtlCol="0">
            <a:spAutoFit/>
          </a:bodyPr>
          <a:lstStyle/>
          <a:p>
            <a:r>
              <a:rPr lang="en-US" dirty="0"/>
              <a:t>THANK YOU </a:t>
            </a:r>
            <a:endParaRPr lang="en-IN" dirty="0"/>
          </a:p>
        </p:txBody>
      </p:sp>
    </p:spTree>
    <p:extLst>
      <p:ext uri="{BB962C8B-B14F-4D97-AF65-F5344CB8AC3E}">
        <p14:creationId xmlns:p14="http://schemas.microsoft.com/office/powerpoint/2010/main" val="291239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4CB1-FA56-CA36-857F-0ED6C89537C7}"/>
              </a:ext>
            </a:extLst>
          </p:cNvPr>
          <p:cNvSpPr>
            <a:spLocks noGrp="1"/>
          </p:cNvSpPr>
          <p:nvPr>
            <p:ph type="title"/>
          </p:nvPr>
        </p:nvSpPr>
        <p:spPr>
          <a:xfrm>
            <a:off x="1806685" y="838938"/>
            <a:ext cx="9603275" cy="784584"/>
          </a:xfrm>
        </p:spPr>
        <p:txBody>
          <a:bodyPr/>
          <a:lstStyle/>
          <a:p>
            <a:r>
              <a:rPr lang="en-US" dirty="0"/>
              <a:t>Artificial Intelligence </a:t>
            </a:r>
            <a:endParaRPr lang="en-IN" dirty="0"/>
          </a:p>
        </p:txBody>
      </p:sp>
      <p:sp>
        <p:nvSpPr>
          <p:cNvPr id="3" name="Content Placeholder 2">
            <a:extLst>
              <a:ext uri="{FF2B5EF4-FFF2-40B4-BE49-F238E27FC236}">
                <a16:creationId xmlns:a16="http://schemas.microsoft.com/office/drawing/2014/main" id="{001732C5-9B74-B469-0E00-6194D64754AD}"/>
              </a:ext>
            </a:extLst>
          </p:cNvPr>
          <p:cNvSpPr>
            <a:spLocks noGrp="1"/>
          </p:cNvSpPr>
          <p:nvPr>
            <p:ph idx="1"/>
          </p:nvPr>
        </p:nvSpPr>
        <p:spPr>
          <a:xfrm>
            <a:off x="723610" y="1953590"/>
            <a:ext cx="9603275" cy="4065472"/>
          </a:xfrm>
        </p:spPr>
        <p:txBody>
          <a:bodyPr>
            <a:normAutofit/>
          </a:bodyPr>
          <a:lstStyle/>
          <a:p>
            <a:r>
              <a:rPr lang="en-IN" b="0" i="0" dirty="0">
                <a:effectLst/>
                <a:latin typeface="Söhne"/>
              </a:rPr>
              <a:t>Artificial Intelligence (AI) refers to the simulation of human intelligence in machines that are programmed to think and learn like humans. It is a broad field of computer science that encompasses various approaches, techniques, and algorithms designed to enable machines to perform tasks that typically require human intelligence.</a:t>
            </a:r>
          </a:p>
          <a:p>
            <a:r>
              <a:rPr lang="en-IN" b="0" i="0" dirty="0">
                <a:solidFill>
                  <a:srgbClr val="161616"/>
                </a:solidFill>
                <a:effectLst/>
                <a:latin typeface="IBM Plex Sans" panose="020B0503050203000203" pitchFamily="34" charset="0"/>
              </a:rPr>
              <a:t>At its simplest form, artificial intelligence is a field, which combines computer science and robust datasets, to enable problem-solving. It also encompasses sub-fields of machine learning and deep learning, which are frequently mentioned in conjunction with artificial intelligence. These disciplines are comprised of AI algorithms which seek to create expert systems which make predictions or classifications based on input data.</a:t>
            </a:r>
            <a:endParaRPr lang="en-IN" b="0" i="0" dirty="0">
              <a:effectLst/>
              <a:latin typeface="Söhne"/>
            </a:endParaRPr>
          </a:p>
          <a:p>
            <a:r>
              <a:rPr lang="en-IN" b="0" i="0" dirty="0">
                <a:effectLst/>
                <a:latin typeface="Söhne"/>
              </a:rPr>
              <a:t>AI systems are capable of acquiring and applying knowledge, reasoning, understanding natural language, recognizing patterns, solving problems, and making decisions. They can analyse vast amounts of data, identify trends and insights, and automate repetitive tasks.</a:t>
            </a:r>
          </a:p>
          <a:p>
            <a:endParaRPr lang="en-IN" dirty="0"/>
          </a:p>
        </p:txBody>
      </p:sp>
    </p:spTree>
    <p:extLst>
      <p:ext uri="{BB962C8B-B14F-4D97-AF65-F5344CB8AC3E}">
        <p14:creationId xmlns:p14="http://schemas.microsoft.com/office/powerpoint/2010/main" val="266220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F500-FDC4-605B-FFF8-5F5253FBEDE2}"/>
              </a:ext>
            </a:extLst>
          </p:cNvPr>
          <p:cNvSpPr>
            <a:spLocks noGrp="1"/>
          </p:cNvSpPr>
          <p:nvPr>
            <p:ph type="title"/>
          </p:nvPr>
        </p:nvSpPr>
        <p:spPr/>
        <p:txBody>
          <a:bodyPr/>
          <a:lstStyle/>
          <a:p>
            <a:r>
              <a:rPr lang="en-US" dirty="0"/>
              <a:t>What does AI work:</a:t>
            </a:r>
            <a:endParaRPr lang="en-IN" dirty="0"/>
          </a:p>
        </p:txBody>
      </p:sp>
      <p:sp>
        <p:nvSpPr>
          <p:cNvPr id="3" name="Content Placeholder 2">
            <a:extLst>
              <a:ext uri="{FF2B5EF4-FFF2-40B4-BE49-F238E27FC236}">
                <a16:creationId xmlns:a16="http://schemas.microsoft.com/office/drawing/2014/main" id="{88DE7E3A-50DA-9C84-3594-CEC9FB7EE271}"/>
              </a:ext>
            </a:extLst>
          </p:cNvPr>
          <p:cNvSpPr>
            <a:spLocks noGrp="1"/>
          </p:cNvSpPr>
          <p:nvPr>
            <p:ph idx="1"/>
          </p:nvPr>
        </p:nvSpPr>
        <p:spPr/>
        <p:txBody>
          <a:bodyPr>
            <a:normAutofit lnSpcReduction="10000"/>
          </a:bodyPr>
          <a:lstStyle/>
          <a:p>
            <a:r>
              <a:rPr lang="en-IN" b="0" i="0" dirty="0">
                <a:solidFill>
                  <a:srgbClr val="666666"/>
                </a:solidFill>
                <a:effectLst/>
                <a:latin typeface="Arial" panose="020B0604020202020204" pitchFamily="34" charset="0"/>
              </a:rPr>
              <a:t>As the hype around AI has accelerated, vendors have been scrambling to promote how their products and services use it. Often, what they refer to as AI is simply a component of the technology, such as </a:t>
            </a:r>
            <a:r>
              <a:rPr lang="en-IN" b="0" i="0" u="sng" dirty="0">
                <a:solidFill>
                  <a:srgbClr val="007CAD"/>
                </a:solidFill>
                <a:effectLst/>
                <a:latin typeface="Arial" panose="020B0604020202020204" pitchFamily="34" charset="0"/>
                <a:hlinkClick r:id="rId2"/>
              </a:rPr>
              <a:t>machine learning</a:t>
            </a:r>
            <a:r>
              <a:rPr lang="en-IN" b="0" i="0" dirty="0">
                <a:solidFill>
                  <a:srgbClr val="666666"/>
                </a:solidFill>
                <a:effectLst/>
                <a:latin typeface="Arial" panose="020B0604020202020204" pitchFamily="34" charset="0"/>
              </a:rPr>
              <a:t>. AI requires a foundation of specialized hardware and software for writing and training machine learning algorithms. No single programming language is synonymous with AI, but Python, R, Java, C++ and Julia have features popular with AI developers.</a:t>
            </a:r>
          </a:p>
          <a:p>
            <a:r>
              <a:rPr lang="en-IN" b="0" i="0" dirty="0">
                <a:solidFill>
                  <a:srgbClr val="666666"/>
                </a:solidFill>
                <a:effectLst/>
                <a:latin typeface="Arial" panose="020B0604020202020204" pitchFamily="34" charset="0"/>
              </a:rPr>
              <a:t>In general, AI systems work by ingesting large amounts of labelled training data, analysing the data for correlations and patterns, and using these patterns to make predictions about future states. In this way, a chatbot that is fed examples of text can learn to generate lifelike exchanges with people, or an image recognition tool can learn to identify and describe objects in images by reviewing millions of examples. New, rapidly improving </a:t>
            </a:r>
            <a:r>
              <a:rPr lang="en-IN" b="0" i="0" u="sng" dirty="0">
                <a:solidFill>
                  <a:srgbClr val="007CAD"/>
                </a:solidFill>
                <a:effectLst/>
                <a:latin typeface="Arial" panose="020B0604020202020204" pitchFamily="34" charset="0"/>
                <a:hlinkClick r:id="rId3"/>
              </a:rPr>
              <a:t>generative AI</a:t>
            </a:r>
            <a:r>
              <a:rPr lang="en-IN" b="0" i="0" dirty="0">
                <a:solidFill>
                  <a:srgbClr val="666666"/>
                </a:solidFill>
                <a:effectLst/>
                <a:latin typeface="Arial" panose="020B0604020202020204" pitchFamily="34" charset="0"/>
              </a:rPr>
              <a:t> techniques can create realistic text, images, music and other media.</a:t>
            </a:r>
            <a:endParaRPr lang="en-IN" dirty="0"/>
          </a:p>
        </p:txBody>
      </p:sp>
    </p:spTree>
    <p:extLst>
      <p:ext uri="{BB962C8B-B14F-4D97-AF65-F5344CB8AC3E}">
        <p14:creationId xmlns:p14="http://schemas.microsoft.com/office/powerpoint/2010/main" val="286376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81CF-8960-4D73-14DB-E33B93444417}"/>
              </a:ext>
            </a:extLst>
          </p:cNvPr>
          <p:cNvSpPr>
            <a:spLocks noGrp="1"/>
          </p:cNvSpPr>
          <p:nvPr>
            <p:ph type="title"/>
          </p:nvPr>
        </p:nvSpPr>
        <p:spPr>
          <a:xfrm>
            <a:off x="838200" y="365125"/>
            <a:ext cx="10515600" cy="1215100"/>
          </a:xfrm>
        </p:spPr>
        <p:txBody>
          <a:bodyPr>
            <a:normAutofit/>
          </a:bodyPr>
          <a:lstStyle/>
          <a:p>
            <a:r>
              <a:rPr lang="en-US" sz="2800" dirty="0"/>
              <a:t>Weak AI vs Strong AI</a:t>
            </a:r>
            <a:endParaRPr lang="en-IN" sz="2800" dirty="0"/>
          </a:p>
        </p:txBody>
      </p:sp>
      <p:sp>
        <p:nvSpPr>
          <p:cNvPr id="3" name="Content Placeholder 2">
            <a:extLst>
              <a:ext uri="{FF2B5EF4-FFF2-40B4-BE49-F238E27FC236}">
                <a16:creationId xmlns:a16="http://schemas.microsoft.com/office/drawing/2014/main" id="{90CECD16-C988-203B-32B4-3A914F60F23A}"/>
              </a:ext>
            </a:extLst>
          </p:cNvPr>
          <p:cNvSpPr>
            <a:spLocks noGrp="1"/>
          </p:cNvSpPr>
          <p:nvPr>
            <p:ph idx="1"/>
          </p:nvPr>
        </p:nvSpPr>
        <p:spPr>
          <a:xfrm>
            <a:off x="270029" y="1253331"/>
            <a:ext cx="10515600" cy="4351338"/>
          </a:xfrm>
        </p:spPr>
        <p:txBody>
          <a:bodyPr>
            <a:normAutofit/>
          </a:bodyPr>
          <a:lstStyle/>
          <a:p>
            <a:r>
              <a:rPr lang="en-US" dirty="0">
                <a:latin typeface="Söhne"/>
              </a:rPr>
              <a:t>W</a:t>
            </a:r>
            <a:r>
              <a:rPr lang="en-IN" dirty="0">
                <a:latin typeface="Söhne"/>
              </a:rPr>
              <a:t>eak AI: </a:t>
            </a:r>
            <a:r>
              <a:rPr lang="en-IN" b="0" i="0" dirty="0">
                <a:solidFill>
                  <a:srgbClr val="161616"/>
                </a:solidFill>
                <a:effectLst/>
                <a:latin typeface="IBM Plex Sans" panose="020B0503050203000203" pitchFamily="34" charset="0"/>
              </a:rPr>
              <a:t>Weak AI—also called Narrow AI or Artificial Narrow Intelligence (ANI)—is AI trained and focused to perform specific tasks. Weak AI drives most of the AI that surrounds us today. ‘Narrow’ might be a more accurate descriptor for this type of AI as it is anything but weak; it enables some very robust applications, such as Apple's Siri, Amazon's Alexa, IBM Watson, and autonomous vehicles.</a:t>
            </a:r>
          </a:p>
          <a:p>
            <a:r>
              <a:rPr lang="en-IN" dirty="0">
                <a:solidFill>
                  <a:srgbClr val="161616"/>
                </a:solidFill>
                <a:latin typeface="IBM Plex Sans" panose="020B0503050203000203" pitchFamily="34" charset="0"/>
              </a:rPr>
              <a:t>Strong AI: Strong</a:t>
            </a:r>
            <a:r>
              <a:rPr lang="en-IN" b="0" i="0" dirty="0">
                <a:solidFill>
                  <a:srgbClr val="161616"/>
                </a:solidFill>
                <a:effectLst/>
                <a:latin typeface="IBM Plex Sans" panose="020B0503050203000203" pitchFamily="34" charset="0"/>
              </a:rPr>
              <a:t> AI is made up of Artificial General Intelligence (AGI) and Artificial Super Intelligence (ASI). Artificial general intelligence (AGI), or general AI, is a theoretical form of AI where a machine would have an intelligence equalled to humans; it would have a self-aware consciousness that has the ability to solve problems, learn, and plan for the future. Artificial Super Intelligence (ASI)—also known as superintelligence—would surpass the intelligence and ability of the human brain. While strong AI is still entirely theoretical with no practical examples in use today, that doesn't mean AI researchers aren't also exploring its development. In the meantime, the best examples of ASI might be from science fiction, such as HAL, the superhuman, rogue computer assistant in </a:t>
            </a:r>
            <a:r>
              <a:rPr lang="en-IN" b="0" i="1" dirty="0">
                <a:solidFill>
                  <a:srgbClr val="161616"/>
                </a:solidFill>
                <a:effectLst/>
                <a:latin typeface="IBM Plex Sans" panose="020B0503050203000203" pitchFamily="34" charset="0"/>
              </a:rPr>
              <a:t>2001: A Space Odyssey.</a:t>
            </a:r>
            <a:endParaRPr lang="en-IN" b="0" i="0" dirty="0">
              <a:effectLst/>
              <a:latin typeface="Söhne"/>
            </a:endParaRPr>
          </a:p>
        </p:txBody>
      </p:sp>
    </p:spTree>
    <p:extLst>
      <p:ext uri="{BB962C8B-B14F-4D97-AF65-F5344CB8AC3E}">
        <p14:creationId xmlns:p14="http://schemas.microsoft.com/office/powerpoint/2010/main" val="90877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A03E-ED1B-27C4-5431-31A44BA2F7FF}"/>
              </a:ext>
            </a:extLst>
          </p:cNvPr>
          <p:cNvSpPr>
            <a:spLocks noGrp="1"/>
          </p:cNvSpPr>
          <p:nvPr>
            <p:ph type="title"/>
          </p:nvPr>
        </p:nvSpPr>
        <p:spPr/>
        <p:txBody>
          <a:bodyPr/>
          <a:lstStyle/>
          <a:p>
            <a:r>
              <a:rPr lang="en-IN" b="0" i="0" dirty="0">
                <a:solidFill>
                  <a:srgbClr val="666666"/>
                </a:solidFill>
                <a:effectLst/>
                <a:latin typeface="Arial" panose="020B0604020202020204" pitchFamily="34" charset="0"/>
              </a:rPr>
              <a:t>AI programming focuses on cognitive skills that include the following:</a:t>
            </a:r>
            <a:endParaRPr lang="en-IN" dirty="0"/>
          </a:p>
        </p:txBody>
      </p:sp>
      <p:sp>
        <p:nvSpPr>
          <p:cNvPr id="3" name="Content Placeholder 2">
            <a:extLst>
              <a:ext uri="{FF2B5EF4-FFF2-40B4-BE49-F238E27FC236}">
                <a16:creationId xmlns:a16="http://schemas.microsoft.com/office/drawing/2014/main" id="{EFEF91BD-500F-0B9C-FC73-252A72BBE1F2}"/>
              </a:ext>
            </a:extLst>
          </p:cNvPr>
          <p:cNvSpPr>
            <a:spLocks noGrp="1"/>
          </p:cNvSpPr>
          <p:nvPr>
            <p:ph idx="1"/>
          </p:nvPr>
        </p:nvSpPr>
        <p:spPr>
          <a:xfrm>
            <a:off x="501668" y="2137840"/>
            <a:ext cx="9603275" cy="4484902"/>
          </a:xfrm>
        </p:spPr>
        <p:txBody>
          <a:bodyPr>
            <a:normAutofit/>
          </a:bodyPr>
          <a:lstStyle/>
          <a:p>
            <a:r>
              <a:rPr lang="en-IN" b="1" i="0" dirty="0">
                <a:solidFill>
                  <a:srgbClr val="666666"/>
                </a:solidFill>
                <a:effectLst/>
                <a:latin typeface="Arial" panose="020B0604020202020204" pitchFamily="34" charset="0"/>
              </a:rPr>
              <a:t>Learning.</a:t>
            </a:r>
            <a:r>
              <a:rPr lang="en-IN" b="0" i="0" dirty="0">
                <a:solidFill>
                  <a:srgbClr val="666666"/>
                </a:solidFill>
                <a:effectLst/>
                <a:latin typeface="Arial" panose="020B0604020202020204" pitchFamily="34" charset="0"/>
              </a:rPr>
              <a:t> This aspect of AI programming focuses on acquiring data and creating rules for how to turn it into actionable information. The rules, which are called </a:t>
            </a:r>
            <a:r>
              <a:rPr lang="en-IN" b="0" i="1" u="sng" dirty="0">
                <a:solidFill>
                  <a:srgbClr val="007CAD"/>
                </a:solidFill>
                <a:effectLst/>
                <a:latin typeface="Arial" panose="020B0604020202020204" pitchFamily="34" charset="0"/>
                <a:hlinkClick r:id="rId2"/>
              </a:rPr>
              <a:t>algorithms</a:t>
            </a:r>
            <a:r>
              <a:rPr lang="en-IN" b="0" i="0" dirty="0">
                <a:solidFill>
                  <a:srgbClr val="666666"/>
                </a:solidFill>
                <a:effectLst/>
                <a:latin typeface="Arial" panose="020B0604020202020204" pitchFamily="34" charset="0"/>
              </a:rPr>
              <a:t>, provide computing devices with step-by-step instructions for how to complete a specific task</a:t>
            </a:r>
          </a:p>
          <a:p>
            <a:r>
              <a:rPr lang="en-IN" b="1" i="0" dirty="0">
                <a:solidFill>
                  <a:srgbClr val="666666"/>
                </a:solidFill>
                <a:effectLst/>
                <a:latin typeface="Arial" panose="020B0604020202020204" pitchFamily="34" charset="0"/>
              </a:rPr>
              <a:t>Reasoning.</a:t>
            </a:r>
            <a:r>
              <a:rPr lang="en-IN" b="0" i="0" dirty="0">
                <a:solidFill>
                  <a:srgbClr val="666666"/>
                </a:solidFill>
                <a:effectLst/>
                <a:latin typeface="Arial" panose="020B0604020202020204" pitchFamily="34" charset="0"/>
              </a:rPr>
              <a:t> This aspect of AI programming focuses on choosing the right algorithm to reach a desired outcome.</a:t>
            </a:r>
          </a:p>
          <a:p>
            <a:r>
              <a:rPr lang="en-IN" b="1" i="0" dirty="0">
                <a:solidFill>
                  <a:srgbClr val="666666"/>
                </a:solidFill>
                <a:effectLst/>
                <a:latin typeface="Arial" panose="020B0604020202020204" pitchFamily="34" charset="0"/>
              </a:rPr>
              <a:t>Self-correction.</a:t>
            </a:r>
            <a:r>
              <a:rPr lang="en-IN" b="0" i="0" dirty="0">
                <a:solidFill>
                  <a:srgbClr val="666666"/>
                </a:solidFill>
                <a:effectLst/>
                <a:latin typeface="Arial" panose="020B0604020202020204" pitchFamily="34" charset="0"/>
              </a:rPr>
              <a:t> This aspect of AI programming is designed to continually fine-tune algorithms and ensure they provide the most accurate results possible.</a:t>
            </a:r>
          </a:p>
          <a:p>
            <a:r>
              <a:rPr lang="en-IN" b="1" i="0" dirty="0">
                <a:solidFill>
                  <a:srgbClr val="666666"/>
                </a:solidFill>
                <a:effectLst/>
                <a:latin typeface="Arial" panose="020B0604020202020204" pitchFamily="34" charset="0"/>
              </a:rPr>
              <a:t>Creativity. </a:t>
            </a:r>
            <a:r>
              <a:rPr lang="en-IN" b="0" i="0" dirty="0">
                <a:solidFill>
                  <a:srgbClr val="666666"/>
                </a:solidFill>
                <a:effectLst/>
                <a:latin typeface="Arial" panose="020B0604020202020204" pitchFamily="34" charset="0"/>
              </a:rPr>
              <a:t>This aspect of AI</a:t>
            </a:r>
            <a:r>
              <a:rPr lang="en-IN" b="1" i="0" dirty="0">
                <a:solidFill>
                  <a:srgbClr val="666666"/>
                </a:solidFill>
                <a:effectLst/>
                <a:latin typeface="Arial" panose="020B0604020202020204" pitchFamily="34" charset="0"/>
              </a:rPr>
              <a:t> </a:t>
            </a:r>
            <a:r>
              <a:rPr lang="en-IN" b="0" i="0" dirty="0">
                <a:solidFill>
                  <a:srgbClr val="666666"/>
                </a:solidFill>
                <a:effectLst/>
                <a:latin typeface="Arial" panose="020B0604020202020204" pitchFamily="34" charset="0"/>
              </a:rPr>
              <a:t>uses neural networks, rules-based systems, statistical methods and other AI techniques to generate new images, new text, new music and new ideas.</a:t>
            </a:r>
          </a:p>
          <a:p>
            <a:endParaRPr lang="en-IN" dirty="0"/>
          </a:p>
        </p:txBody>
      </p:sp>
    </p:spTree>
    <p:extLst>
      <p:ext uri="{BB962C8B-B14F-4D97-AF65-F5344CB8AC3E}">
        <p14:creationId xmlns:p14="http://schemas.microsoft.com/office/powerpoint/2010/main" val="429240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7115-ECEE-B982-F0BB-5505C402C406}"/>
              </a:ext>
            </a:extLst>
          </p:cNvPr>
          <p:cNvSpPr>
            <a:spLocks noGrp="1"/>
          </p:cNvSpPr>
          <p:nvPr>
            <p:ph type="title"/>
          </p:nvPr>
        </p:nvSpPr>
        <p:spPr/>
        <p:txBody>
          <a:bodyPr/>
          <a:lstStyle/>
          <a:p>
            <a:r>
              <a:rPr lang="en-US" dirty="0"/>
              <a:t>Importance of Ai</a:t>
            </a:r>
            <a:endParaRPr lang="en-IN" dirty="0"/>
          </a:p>
        </p:txBody>
      </p:sp>
      <p:sp>
        <p:nvSpPr>
          <p:cNvPr id="3" name="Content Placeholder 2">
            <a:extLst>
              <a:ext uri="{FF2B5EF4-FFF2-40B4-BE49-F238E27FC236}">
                <a16:creationId xmlns:a16="http://schemas.microsoft.com/office/drawing/2014/main" id="{76DAE117-07A0-EA92-4E59-E6082062D831}"/>
              </a:ext>
            </a:extLst>
          </p:cNvPr>
          <p:cNvSpPr>
            <a:spLocks noGrp="1"/>
          </p:cNvSpPr>
          <p:nvPr>
            <p:ph idx="1"/>
          </p:nvPr>
        </p:nvSpPr>
        <p:spPr/>
        <p:txBody>
          <a:bodyPr>
            <a:normAutofit fontScale="85000" lnSpcReduction="20000"/>
          </a:bodyPr>
          <a:lstStyle/>
          <a:p>
            <a:r>
              <a:rPr lang="en-IN" b="0" i="0" dirty="0">
                <a:solidFill>
                  <a:srgbClr val="666666"/>
                </a:solidFill>
                <a:effectLst/>
                <a:latin typeface="Arial" panose="020B0604020202020204" pitchFamily="34" charset="0"/>
              </a:rPr>
              <a:t>AI is important for its potential to change how we live, work and play. It has been effectively used in business to automate tasks done by humans, including customer service work, lead generation, fraud detection and quality control. In a number of areas, AI can perform tasks much better than humans. Particularly when it comes to repetitive, detail-oriented tasks, such as analysing large numbers of legal documents to ensure relevant fields are filled in properly, AI tools often complete jobs </a:t>
            </a:r>
            <a:r>
              <a:rPr lang="en-IN" u="sng" dirty="0">
                <a:latin typeface="Arial" panose="020B0604020202020204" pitchFamily="34" charset="0"/>
              </a:rPr>
              <a:t>quickly and with relatively few errors</a:t>
            </a:r>
            <a:r>
              <a:rPr lang="en-IN" b="0" i="0" dirty="0">
                <a:solidFill>
                  <a:srgbClr val="666666"/>
                </a:solidFill>
                <a:effectLst/>
                <a:latin typeface="Arial" panose="020B0604020202020204" pitchFamily="34" charset="0"/>
              </a:rPr>
              <a:t>. Because of the massive data sets it can process, AI can also give enterprises insights into their operations they might not have been aware of. The rapidly expanding population of </a:t>
            </a:r>
            <a:r>
              <a:rPr lang="en-IN"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generative AI tools</a:t>
            </a:r>
            <a:r>
              <a:rPr lang="en-IN" b="0" i="0" dirty="0">
                <a:effectLst/>
                <a:latin typeface="Arial" panose="020B0604020202020204" pitchFamily="34" charset="0"/>
              </a:rPr>
              <a:t> </a:t>
            </a:r>
            <a:r>
              <a:rPr lang="en-IN" b="0" i="0" dirty="0">
                <a:solidFill>
                  <a:srgbClr val="666666"/>
                </a:solidFill>
                <a:effectLst/>
                <a:latin typeface="Arial" panose="020B0604020202020204" pitchFamily="34" charset="0"/>
              </a:rPr>
              <a:t>will be important in fields ranging from education and marketing to product design.</a:t>
            </a:r>
          </a:p>
          <a:p>
            <a:r>
              <a:rPr lang="en-IN" b="0" i="0" dirty="0">
                <a:solidFill>
                  <a:srgbClr val="666666"/>
                </a:solidFill>
                <a:effectLst/>
                <a:latin typeface="Arial" panose="020B0604020202020204" pitchFamily="34" charset="0"/>
              </a:rPr>
              <a:t>Indeed, advances in AI techniques have not only helped fuel an explosion in efficiency, but opened the door to entirely new business opportunities for some larger enterprises. Prior to the current wave of AI, it would have been hard to imagine using computer software to connect riders to taxis, but Uber has become a Fortune 500 company by doing just that.</a:t>
            </a:r>
          </a:p>
          <a:p>
            <a:r>
              <a:rPr lang="en-IN" b="0" i="0" dirty="0">
                <a:solidFill>
                  <a:srgbClr val="666666"/>
                </a:solidFill>
                <a:effectLst/>
                <a:latin typeface="Arial" panose="020B0604020202020204" pitchFamily="34" charset="0"/>
              </a:rPr>
              <a:t>AI has become central to many of today's largest and most successful companies, including Alphabet, Apple, Microsoft and Meta, where AI technologies are used to improve operations and outpace competitors. At Alphabet subsidiary Google, for example, AI is central to its search engine, Waymo's self-driving cars and Google Brain, which invented the </a:t>
            </a:r>
            <a:r>
              <a:rPr lang="en-IN" b="0" i="0" u="sng" dirty="0">
                <a:solidFill>
                  <a:srgbClr val="007CAD"/>
                </a:solidFill>
                <a:effectLst/>
                <a:latin typeface="Arial" panose="020B0604020202020204" pitchFamily="34" charset="0"/>
                <a:hlinkClick r:id="rId3"/>
              </a:rPr>
              <a:t>transformer neural network</a:t>
            </a:r>
            <a:r>
              <a:rPr lang="en-IN" b="0" i="0" dirty="0">
                <a:solidFill>
                  <a:srgbClr val="666666"/>
                </a:solidFill>
                <a:effectLst/>
                <a:latin typeface="Arial" panose="020B0604020202020204" pitchFamily="34" charset="0"/>
              </a:rPr>
              <a:t> architecture that underpins the recent breakthroughs in natural language processing.</a:t>
            </a:r>
          </a:p>
          <a:p>
            <a:endParaRPr lang="en-IN" dirty="0"/>
          </a:p>
        </p:txBody>
      </p:sp>
    </p:spTree>
    <p:extLst>
      <p:ext uri="{BB962C8B-B14F-4D97-AF65-F5344CB8AC3E}">
        <p14:creationId xmlns:p14="http://schemas.microsoft.com/office/powerpoint/2010/main" val="383497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3BD0A-E31D-43B3-197E-0F27F3625F75}"/>
              </a:ext>
            </a:extLst>
          </p:cNvPr>
          <p:cNvSpPr>
            <a:spLocks noGrp="1"/>
          </p:cNvSpPr>
          <p:nvPr>
            <p:ph type="title"/>
          </p:nvPr>
        </p:nvSpPr>
        <p:spPr>
          <a:xfrm>
            <a:off x="137684" y="0"/>
            <a:ext cx="9603275" cy="1049235"/>
          </a:xfrm>
        </p:spPr>
        <p:txBody>
          <a:bodyPr>
            <a:normAutofit fontScale="90000"/>
          </a:bodyPr>
          <a:lstStyle/>
          <a:p>
            <a:r>
              <a:rPr lang="en-IN" b="1" i="0" dirty="0">
                <a:solidFill>
                  <a:srgbClr val="323232"/>
                </a:solidFill>
                <a:effectLst/>
                <a:latin typeface="Arial" panose="020B0604020202020204" pitchFamily="34" charset="0"/>
              </a:rPr>
              <a:t>the advantages and disadvantages of artificial intelligence?</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93239492-0E83-F4B5-3BDB-A9249E070B0D}"/>
              </a:ext>
            </a:extLst>
          </p:cNvPr>
          <p:cNvSpPr>
            <a:spLocks noGrp="1"/>
          </p:cNvSpPr>
          <p:nvPr>
            <p:ph idx="1"/>
          </p:nvPr>
        </p:nvSpPr>
        <p:spPr>
          <a:xfrm>
            <a:off x="448402" y="1163476"/>
            <a:ext cx="9603275" cy="5610186"/>
          </a:xfrm>
        </p:spPr>
        <p:txBody>
          <a:bodyPr>
            <a:normAutofit fontScale="85000" lnSpcReduction="10000"/>
          </a:bodyPr>
          <a:lstStyle/>
          <a:p>
            <a:r>
              <a:rPr lang="en-IN"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Artificial neural networks</a:t>
            </a:r>
            <a:r>
              <a:rPr lang="en-IN" b="0" i="0" dirty="0">
                <a:effectLst/>
                <a:latin typeface="Arial" panose="020B0604020202020204" pitchFamily="34" charset="0"/>
              </a:rPr>
              <a:t> </a:t>
            </a:r>
            <a:r>
              <a:rPr lang="en-IN" b="0" i="0" dirty="0">
                <a:solidFill>
                  <a:srgbClr val="666666"/>
                </a:solidFill>
                <a:effectLst/>
                <a:latin typeface="Arial" panose="020B0604020202020204" pitchFamily="34" charset="0"/>
              </a:rPr>
              <a:t>and deep learning AI technologies are quickly evolving, primarily because AI can process large amounts of data much faster and make predictions more accurately than humanly possible.</a:t>
            </a:r>
          </a:p>
          <a:p>
            <a:r>
              <a:rPr lang="en-IN" b="0" i="0" dirty="0">
                <a:solidFill>
                  <a:srgbClr val="666666"/>
                </a:solidFill>
                <a:effectLst/>
                <a:latin typeface="Arial" panose="020B0604020202020204" pitchFamily="34" charset="0"/>
              </a:rPr>
              <a:t>While the huge volume of data created on a daily basis would bury a human researcher, AI applications using machine learning can take that data and quickly turn it into actionable information. As of this writing, a primary disadvantage of AI is that it is expensive to process the large amounts of data AI programming requires. As AI techniques are incorporated into more products and services, organizations must also be attuned to AI's potential to create biased and discriminatory systems, intentionally or inadvertently.</a:t>
            </a:r>
          </a:p>
          <a:p>
            <a:pPr marL="0" indent="0">
              <a:buNone/>
            </a:pPr>
            <a:r>
              <a:rPr lang="en-IN" b="1" i="0" dirty="0">
                <a:solidFill>
                  <a:srgbClr val="323232"/>
                </a:solidFill>
                <a:effectLst/>
                <a:latin typeface="Arial" panose="020B0604020202020204" pitchFamily="34" charset="0"/>
              </a:rPr>
              <a:t>    Advantages of AI</a:t>
            </a:r>
            <a:endParaRPr lang="en-IN" dirty="0">
              <a:solidFill>
                <a:srgbClr val="666666"/>
              </a:solidFill>
              <a:latin typeface="Arial" panose="020B0604020202020204" pitchFamily="34" charset="0"/>
            </a:endParaRPr>
          </a:p>
          <a:p>
            <a:r>
              <a:rPr lang="en-IN" b="1" i="0" dirty="0">
                <a:solidFill>
                  <a:srgbClr val="666666"/>
                </a:solidFill>
                <a:effectLst/>
                <a:latin typeface="Arial" panose="020B0604020202020204" pitchFamily="34" charset="0"/>
              </a:rPr>
              <a:t>Good at detail-oriented jobs.</a:t>
            </a:r>
            <a:r>
              <a:rPr lang="en-IN" b="0" i="0" dirty="0">
                <a:solidFill>
                  <a:srgbClr val="666666"/>
                </a:solidFill>
                <a:effectLst/>
                <a:latin typeface="Arial" panose="020B0604020202020204" pitchFamily="34" charset="0"/>
              </a:rPr>
              <a:t> AI has proven to be as good or better than doctors at diagnosing certain cancers, including </a:t>
            </a:r>
            <a:r>
              <a:rPr lang="en-IN" b="0" i="0" u="sng" dirty="0">
                <a:solidFill>
                  <a:srgbClr val="007CAD"/>
                </a:solidFill>
                <a:effectLst/>
                <a:latin typeface="Arial" panose="020B0604020202020204" pitchFamily="34" charset="0"/>
                <a:hlinkClick r:id="rId3"/>
              </a:rPr>
              <a:t>breast cancer</a:t>
            </a:r>
            <a:r>
              <a:rPr lang="en-IN" b="0" i="0" dirty="0">
                <a:solidFill>
                  <a:srgbClr val="666666"/>
                </a:solidFill>
                <a:effectLst/>
                <a:latin typeface="Arial" panose="020B0604020202020204" pitchFamily="34" charset="0"/>
              </a:rPr>
              <a:t> and </a:t>
            </a:r>
            <a:r>
              <a:rPr lang="en-IN" b="0" i="0" u="sng" dirty="0">
                <a:solidFill>
                  <a:srgbClr val="005272"/>
                </a:solidFill>
                <a:effectLst/>
                <a:latin typeface="Arial" panose="020B0604020202020204" pitchFamily="34" charset="0"/>
                <a:hlinkClick r:id="rId4"/>
              </a:rPr>
              <a:t>melanoma</a:t>
            </a:r>
            <a:r>
              <a:rPr lang="en-IN" b="0" i="0" dirty="0">
                <a:solidFill>
                  <a:srgbClr val="666666"/>
                </a:solidFill>
                <a:effectLst/>
                <a:latin typeface="Arial" panose="020B0604020202020204" pitchFamily="34" charset="0"/>
              </a:rPr>
              <a:t>.</a:t>
            </a:r>
          </a:p>
          <a:p>
            <a:r>
              <a:rPr lang="en-IN" b="1" i="0" dirty="0">
                <a:solidFill>
                  <a:srgbClr val="666666"/>
                </a:solidFill>
                <a:effectLst/>
                <a:latin typeface="Arial" panose="020B0604020202020204" pitchFamily="34" charset="0"/>
              </a:rPr>
              <a:t>Reduced time for data-heavy tasks.</a:t>
            </a:r>
            <a:r>
              <a:rPr lang="en-IN" b="0" i="0" dirty="0">
                <a:solidFill>
                  <a:srgbClr val="666666"/>
                </a:solidFill>
                <a:effectLst/>
                <a:latin typeface="Arial" panose="020B0604020202020204" pitchFamily="34" charset="0"/>
              </a:rPr>
              <a:t> AI is widely used in data-heavy industries, including banking and securities, pharma and insurance, to reduce the time it takes to </a:t>
            </a:r>
            <a:r>
              <a:rPr lang="en-IN" b="0" i="0" dirty="0" err="1">
                <a:solidFill>
                  <a:srgbClr val="666666"/>
                </a:solidFill>
                <a:effectLst/>
                <a:latin typeface="Arial" panose="020B0604020202020204" pitchFamily="34" charset="0"/>
              </a:rPr>
              <a:t>analyze</a:t>
            </a:r>
            <a:r>
              <a:rPr lang="en-IN" b="0" i="0" dirty="0">
                <a:solidFill>
                  <a:srgbClr val="666666"/>
                </a:solidFill>
                <a:effectLst/>
                <a:latin typeface="Arial" panose="020B0604020202020204" pitchFamily="34" charset="0"/>
              </a:rPr>
              <a:t> big data sets. Financial services, for example, routinely use AI to process loan applications and detect fraud.</a:t>
            </a:r>
          </a:p>
          <a:p>
            <a:r>
              <a:rPr lang="en-IN" b="1" i="0" dirty="0">
                <a:solidFill>
                  <a:srgbClr val="666666"/>
                </a:solidFill>
                <a:effectLst/>
                <a:latin typeface="Arial" panose="020B0604020202020204" pitchFamily="34" charset="0"/>
              </a:rPr>
              <a:t>Saves labour and increases productivity.</a:t>
            </a:r>
            <a:r>
              <a:rPr lang="en-IN" b="0" i="0" dirty="0">
                <a:solidFill>
                  <a:srgbClr val="666666"/>
                </a:solidFill>
                <a:effectLst/>
                <a:latin typeface="Arial" panose="020B0604020202020204" pitchFamily="34" charset="0"/>
              </a:rPr>
              <a:t> An example here is the use of </a:t>
            </a:r>
            <a:r>
              <a:rPr lang="en-IN" b="0" i="0" u="sng" dirty="0">
                <a:solidFill>
                  <a:srgbClr val="007CAD"/>
                </a:solidFill>
                <a:effectLst/>
                <a:latin typeface="Arial" panose="020B0604020202020204" pitchFamily="34" charset="0"/>
                <a:hlinkClick r:id="rId5"/>
              </a:rPr>
              <a:t>warehouse automation</a:t>
            </a:r>
            <a:r>
              <a:rPr lang="en-IN" b="0" i="0" dirty="0">
                <a:solidFill>
                  <a:srgbClr val="666666"/>
                </a:solidFill>
                <a:effectLst/>
                <a:latin typeface="Arial" panose="020B0604020202020204" pitchFamily="34" charset="0"/>
              </a:rPr>
              <a:t>, which grew during the pandemic and is expected to increase with the integration of AI and machine learning.</a:t>
            </a:r>
          </a:p>
          <a:p>
            <a:r>
              <a:rPr lang="en-IN" b="1" i="0" dirty="0">
                <a:solidFill>
                  <a:srgbClr val="666666"/>
                </a:solidFill>
                <a:effectLst/>
                <a:latin typeface="Arial" panose="020B0604020202020204" pitchFamily="34" charset="0"/>
              </a:rPr>
              <a:t>Delivers consistent results.</a:t>
            </a:r>
            <a:r>
              <a:rPr lang="en-IN" b="0" i="0" dirty="0">
                <a:solidFill>
                  <a:srgbClr val="666666"/>
                </a:solidFill>
                <a:effectLst/>
                <a:latin typeface="Arial" panose="020B0604020202020204" pitchFamily="34" charset="0"/>
              </a:rPr>
              <a:t> The best AI translation tools deliver high levels of consistency, offering even small businesses the ability to reach customers in their native language.</a:t>
            </a:r>
          </a:p>
          <a:p>
            <a:r>
              <a:rPr lang="en-IN" b="1" i="0" dirty="0">
                <a:solidFill>
                  <a:srgbClr val="666666"/>
                </a:solidFill>
                <a:effectLst/>
                <a:latin typeface="Arial" panose="020B0604020202020204" pitchFamily="34" charset="0"/>
              </a:rPr>
              <a:t>Can improve customer satisfaction through personalization. </a:t>
            </a:r>
            <a:r>
              <a:rPr lang="en-IN" b="0" i="0" dirty="0">
                <a:solidFill>
                  <a:srgbClr val="666666"/>
                </a:solidFill>
                <a:effectLst/>
                <a:latin typeface="Arial" panose="020B0604020202020204" pitchFamily="34" charset="0"/>
              </a:rPr>
              <a:t>AI can personalize content, messaging, ads, recommendations and websites to individual customers</a:t>
            </a:r>
          </a:p>
          <a:p>
            <a:r>
              <a:rPr lang="en-IN" b="1" i="0" dirty="0">
                <a:solidFill>
                  <a:srgbClr val="666666"/>
                </a:solidFill>
                <a:effectLst/>
                <a:latin typeface="Arial" panose="020B0604020202020204" pitchFamily="34" charset="0"/>
              </a:rPr>
              <a:t>AI-powered virtual agents are always available.</a:t>
            </a:r>
            <a:r>
              <a:rPr lang="en-IN" b="0" i="0" dirty="0">
                <a:solidFill>
                  <a:srgbClr val="666666"/>
                </a:solidFill>
                <a:effectLst/>
                <a:latin typeface="Arial" panose="020B0604020202020204" pitchFamily="34" charset="0"/>
              </a:rPr>
              <a:t> AI programs do not need to sleep or take breaks, providing 24/7 service.</a:t>
            </a:r>
          </a:p>
          <a:p>
            <a:endParaRPr lang="en-IN" b="1" i="0" dirty="0">
              <a:solidFill>
                <a:srgbClr val="323232"/>
              </a:solidFill>
              <a:effectLst/>
              <a:latin typeface="Arial" panose="020B0604020202020204" pitchFamily="34" charset="0"/>
            </a:endParaRPr>
          </a:p>
          <a:p>
            <a:endParaRPr lang="en-IN" b="0" i="0" dirty="0">
              <a:solidFill>
                <a:srgbClr val="666666"/>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4361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99F19-7424-87EC-8F80-BB9332B7D191}"/>
              </a:ext>
            </a:extLst>
          </p:cNvPr>
          <p:cNvSpPr>
            <a:spLocks noGrp="1"/>
          </p:cNvSpPr>
          <p:nvPr>
            <p:ph idx="1"/>
          </p:nvPr>
        </p:nvSpPr>
        <p:spPr>
          <a:xfrm>
            <a:off x="659578" y="142042"/>
            <a:ext cx="8596668" cy="6365289"/>
          </a:xfrm>
        </p:spPr>
        <p:txBody>
          <a:bodyPr>
            <a:normAutofit fontScale="85000" lnSpcReduction="10000"/>
          </a:bodyPr>
          <a:lstStyle/>
          <a:p>
            <a:pPr marL="0" indent="0">
              <a:buNone/>
            </a:pPr>
            <a:r>
              <a:rPr lang="en-US" dirty="0"/>
              <a:t>     </a:t>
            </a:r>
            <a:r>
              <a:rPr lang="en-US" b="1" dirty="0"/>
              <a:t>Disadvantage of AI:</a:t>
            </a:r>
          </a:p>
          <a:p>
            <a:pPr marL="0" indent="0">
              <a:buNone/>
            </a:pPr>
            <a:r>
              <a:rPr lang="en-US" dirty="0"/>
              <a:t>   </a:t>
            </a:r>
            <a:r>
              <a:rPr lang="en-IN" b="0" i="0" dirty="0">
                <a:solidFill>
                  <a:srgbClr val="666666"/>
                </a:solidFill>
                <a:effectLst/>
                <a:latin typeface="Arial" panose="020B0604020202020204" pitchFamily="34" charset="0"/>
              </a:rPr>
              <a:t>The following are some disadvantages of AI.</a:t>
            </a:r>
            <a:endParaRPr lang="en-US" dirty="0"/>
          </a:p>
          <a:p>
            <a:r>
              <a:rPr lang="en-IN" b="0" i="0" dirty="0">
                <a:solidFill>
                  <a:srgbClr val="666666"/>
                </a:solidFill>
                <a:effectLst/>
                <a:latin typeface="Arial" panose="020B0604020202020204" pitchFamily="34" charset="0"/>
              </a:rPr>
              <a:t>Expensive</a:t>
            </a:r>
            <a:endParaRPr lang="en-US" b="0" i="0" dirty="0">
              <a:solidFill>
                <a:srgbClr val="666666"/>
              </a:solidFill>
              <a:effectLst/>
              <a:latin typeface="Arial" panose="020B0604020202020204" pitchFamily="34" charset="0"/>
            </a:endParaRPr>
          </a:p>
          <a:p>
            <a:r>
              <a:rPr lang="en-IN" b="0" i="0" dirty="0">
                <a:solidFill>
                  <a:srgbClr val="666666"/>
                </a:solidFill>
                <a:effectLst/>
                <a:latin typeface="Arial" panose="020B0604020202020204" pitchFamily="34" charset="0"/>
              </a:rPr>
              <a:t>Requires deep technical expertise.</a:t>
            </a:r>
          </a:p>
          <a:p>
            <a:r>
              <a:rPr lang="en-IN" b="0" i="0" dirty="0">
                <a:solidFill>
                  <a:srgbClr val="666666"/>
                </a:solidFill>
                <a:effectLst/>
                <a:latin typeface="Arial" panose="020B0604020202020204" pitchFamily="34" charset="0"/>
              </a:rPr>
              <a:t>Limited supply of qualified workers to build AI tools.</a:t>
            </a:r>
          </a:p>
          <a:p>
            <a:r>
              <a:rPr lang="en-IN" b="0" i="0" dirty="0">
                <a:solidFill>
                  <a:srgbClr val="666666"/>
                </a:solidFill>
                <a:effectLst/>
                <a:latin typeface="Arial" panose="020B0604020202020204" pitchFamily="34" charset="0"/>
              </a:rPr>
              <a:t>Reflects the biases of its training data, at scale.</a:t>
            </a:r>
          </a:p>
          <a:p>
            <a:r>
              <a:rPr lang="en-IN" b="0" i="0" dirty="0">
                <a:solidFill>
                  <a:srgbClr val="666666"/>
                </a:solidFill>
                <a:effectLst/>
                <a:latin typeface="Arial" panose="020B0604020202020204" pitchFamily="34" charset="0"/>
              </a:rPr>
              <a:t>Lack of ability to generalize from one task to another.</a:t>
            </a:r>
          </a:p>
          <a:p>
            <a:r>
              <a:rPr lang="en-IN" b="0" i="0" dirty="0">
                <a:solidFill>
                  <a:srgbClr val="666666"/>
                </a:solidFill>
                <a:effectLst/>
                <a:latin typeface="Arial" panose="020B0604020202020204" pitchFamily="34" charset="0"/>
              </a:rPr>
              <a:t>Eliminates human jobs, increasing unemployment rates.</a:t>
            </a:r>
          </a:p>
          <a:p>
            <a:pPr marL="0" indent="0">
              <a:buNone/>
            </a:pPr>
            <a:r>
              <a:rPr lang="en-IN" dirty="0">
                <a:solidFill>
                  <a:srgbClr val="666666"/>
                </a:solidFill>
                <a:latin typeface="Arial" panose="020B0604020202020204" pitchFamily="34" charset="0"/>
              </a:rPr>
              <a:t>     </a:t>
            </a:r>
            <a:r>
              <a:rPr lang="en-IN" b="1" dirty="0">
                <a:solidFill>
                  <a:srgbClr val="666666"/>
                </a:solidFill>
                <a:latin typeface="Arial" panose="020B0604020202020204" pitchFamily="34" charset="0"/>
              </a:rPr>
              <a:t>What are the four types of AI:</a:t>
            </a:r>
          </a:p>
          <a:p>
            <a:r>
              <a:rPr lang="en-IN" b="1" i="0" dirty="0">
                <a:solidFill>
                  <a:srgbClr val="666666"/>
                </a:solidFill>
                <a:effectLst/>
                <a:latin typeface="Arial" panose="020B0604020202020204" pitchFamily="34" charset="0"/>
              </a:rPr>
              <a:t>Reactive machines.</a:t>
            </a:r>
            <a:r>
              <a:rPr lang="en-IN" b="0" i="0" dirty="0">
                <a:solidFill>
                  <a:srgbClr val="666666"/>
                </a:solidFill>
                <a:effectLst/>
                <a:latin typeface="Arial" panose="020B0604020202020204" pitchFamily="34" charset="0"/>
              </a:rPr>
              <a:t> These AI systems have no memory and are task-specific. An example is Deep Blue, the IBM chess program that beat Garry Kasparov in the 1990s. Deep Blue can identify pieces on a chessboard and make predictions, but because it has no memory, it cannot use past experiences to inform future ones.</a:t>
            </a:r>
          </a:p>
          <a:p>
            <a:r>
              <a:rPr lang="en-IN" b="1" i="0" dirty="0">
                <a:solidFill>
                  <a:srgbClr val="666666"/>
                </a:solidFill>
                <a:effectLst/>
                <a:latin typeface="Arial" panose="020B0604020202020204" pitchFamily="34" charset="0"/>
              </a:rPr>
              <a:t>Limited memory.</a:t>
            </a:r>
            <a:r>
              <a:rPr lang="en-IN" b="0" i="0" dirty="0">
                <a:solidFill>
                  <a:srgbClr val="666666"/>
                </a:solidFill>
                <a:effectLst/>
                <a:latin typeface="Arial" panose="020B0604020202020204" pitchFamily="34" charset="0"/>
              </a:rPr>
              <a:t> These AI systems have memory, so they can use past experiences to inform future decisions. Some of the decision-making functions in </a:t>
            </a:r>
            <a:r>
              <a:rPr lang="en-IN" b="0" i="0" u="sng" dirty="0">
                <a:solidFill>
                  <a:srgbClr val="007CAD"/>
                </a:solidFill>
                <a:effectLst/>
                <a:latin typeface="Arial" panose="020B0604020202020204" pitchFamily="34" charset="0"/>
                <a:hlinkClick r:id="rId2"/>
              </a:rPr>
              <a:t>self-driving cars</a:t>
            </a:r>
            <a:r>
              <a:rPr lang="en-IN" b="0" i="0" dirty="0">
                <a:solidFill>
                  <a:srgbClr val="666666"/>
                </a:solidFill>
                <a:effectLst/>
                <a:latin typeface="Arial" panose="020B0604020202020204" pitchFamily="34" charset="0"/>
              </a:rPr>
              <a:t> are designed this way</a:t>
            </a:r>
            <a:endParaRPr lang="en-IN" dirty="0">
              <a:solidFill>
                <a:srgbClr val="666666"/>
              </a:solidFill>
              <a:latin typeface="Arial" panose="020B0604020202020204" pitchFamily="34" charset="0"/>
            </a:endParaRPr>
          </a:p>
          <a:p>
            <a:r>
              <a:rPr lang="en-IN" b="1" i="0" dirty="0">
                <a:solidFill>
                  <a:srgbClr val="666666"/>
                </a:solidFill>
                <a:effectLst/>
                <a:latin typeface="Arial" panose="020B0604020202020204" pitchFamily="34" charset="0"/>
              </a:rPr>
              <a:t>Theory of mind.</a:t>
            </a:r>
            <a:r>
              <a:rPr lang="en-IN" b="0" i="0" dirty="0">
                <a:solidFill>
                  <a:srgbClr val="666666"/>
                </a:solidFill>
                <a:effectLst/>
                <a:latin typeface="Arial" panose="020B0604020202020204" pitchFamily="34" charset="0"/>
              </a:rPr>
              <a:t> Theory of mind is a psychology term. When applied to AI, it means the system would have the social intelligence to understand emotions. This type of AI will be able to infer human intentions and predict </a:t>
            </a:r>
            <a:r>
              <a:rPr lang="en-IN" b="0" i="0" dirty="0" err="1">
                <a:solidFill>
                  <a:srgbClr val="666666"/>
                </a:solidFill>
                <a:effectLst/>
                <a:latin typeface="Arial" panose="020B0604020202020204" pitchFamily="34" charset="0"/>
              </a:rPr>
              <a:t>behavior</a:t>
            </a:r>
            <a:r>
              <a:rPr lang="en-IN" b="0" i="0" dirty="0">
                <a:solidFill>
                  <a:srgbClr val="666666"/>
                </a:solidFill>
                <a:effectLst/>
                <a:latin typeface="Arial" panose="020B0604020202020204" pitchFamily="34" charset="0"/>
              </a:rPr>
              <a:t>, a necessary skill for AI systems to become integral members of human teams.</a:t>
            </a:r>
          </a:p>
          <a:p>
            <a:r>
              <a:rPr lang="en-IN" b="1" i="0" dirty="0">
                <a:solidFill>
                  <a:srgbClr val="666666"/>
                </a:solidFill>
                <a:effectLst/>
                <a:latin typeface="Arial" panose="020B0604020202020204" pitchFamily="34" charset="0"/>
              </a:rPr>
              <a:t>Self-awareness.</a:t>
            </a:r>
            <a:r>
              <a:rPr lang="en-IN" b="0" i="0" dirty="0">
                <a:solidFill>
                  <a:srgbClr val="666666"/>
                </a:solidFill>
                <a:effectLst/>
                <a:latin typeface="Arial" panose="020B0604020202020204" pitchFamily="34" charset="0"/>
              </a:rPr>
              <a:t> In this category, AI systems have a sense of self, which gives them consciousness. Machines with self-awareness understand their own current state. This type of AI does not yet exist</a:t>
            </a:r>
          </a:p>
          <a:p>
            <a:endParaRPr lang="en-IN" dirty="0"/>
          </a:p>
        </p:txBody>
      </p:sp>
    </p:spTree>
    <p:extLst>
      <p:ext uri="{BB962C8B-B14F-4D97-AF65-F5344CB8AC3E}">
        <p14:creationId xmlns:p14="http://schemas.microsoft.com/office/powerpoint/2010/main" val="108575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D3796-F09C-336E-BEC3-5CCCF04FD218}"/>
              </a:ext>
            </a:extLst>
          </p:cNvPr>
          <p:cNvSpPr>
            <a:spLocks noGrp="1"/>
          </p:cNvSpPr>
          <p:nvPr>
            <p:ph idx="1"/>
          </p:nvPr>
        </p:nvSpPr>
        <p:spPr>
          <a:xfrm>
            <a:off x="677334" y="266331"/>
            <a:ext cx="8596668" cy="5775032"/>
          </a:xfrm>
        </p:spPr>
        <p:txBody>
          <a:bodyPr>
            <a:normAutofit fontScale="85000" lnSpcReduction="10000"/>
          </a:bodyPr>
          <a:lstStyle/>
          <a:p>
            <a:pPr marL="0" indent="0">
              <a:buNone/>
            </a:pPr>
            <a:r>
              <a:rPr lang="en-US" dirty="0"/>
              <a:t>   </a:t>
            </a:r>
            <a:r>
              <a:rPr lang="en-US" b="1" dirty="0"/>
              <a:t>what are the examples of AI technology and how is it used today?</a:t>
            </a:r>
          </a:p>
          <a:p>
            <a:r>
              <a:rPr lang="en-IN" b="1" i="0" dirty="0">
                <a:solidFill>
                  <a:srgbClr val="666666"/>
                </a:solidFill>
                <a:effectLst/>
                <a:latin typeface="Arial" panose="020B0604020202020204" pitchFamily="34" charset="0"/>
              </a:rPr>
              <a:t>Automation.</a:t>
            </a:r>
            <a:r>
              <a:rPr lang="en-IN" b="0" i="0" dirty="0">
                <a:solidFill>
                  <a:srgbClr val="666666"/>
                </a:solidFill>
                <a:effectLst/>
                <a:latin typeface="Arial" panose="020B0604020202020204" pitchFamily="34" charset="0"/>
              </a:rPr>
              <a:t> When paired with AI technologies, automation tools can expand the volume and types of tasks performed. An example is robotic process automation (</a:t>
            </a:r>
            <a:r>
              <a:rPr lang="en-IN" b="0" i="0" u="sng" dirty="0">
                <a:solidFill>
                  <a:srgbClr val="007CAD"/>
                </a:solidFill>
                <a:effectLst/>
                <a:latin typeface="Arial" panose="020B0604020202020204" pitchFamily="34" charset="0"/>
                <a:hlinkClick r:id="rId2"/>
              </a:rPr>
              <a:t>RPA</a:t>
            </a:r>
            <a:r>
              <a:rPr lang="en-IN" b="0" i="0" dirty="0">
                <a:solidFill>
                  <a:srgbClr val="666666"/>
                </a:solidFill>
                <a:effectLst/>
                <a:latin typeface="Arial" panose="020B0604020202020204" pitchFamily="34" charset="0"/>
              </a:rPr>
              <a:t>), a type of software that automates repetitive, rules-based data processing tasks traditionally done by humans. When combined with machine learning and emerging AI tools, RPA can automate bigger portions of enterprise jobs, enabling RPA's tactical bots to pass along intelligence from AI and respond to process changes.</a:t>
            </a:r>
            <a:endParaRPr lang="en-US" dirty="0"/>
          </a:p>
          <a:p>
            <a:r>
              <a:rPr lang="en-IN" b="1" i="0" dirty="0">
                <a:solidFill>
                  <a:srgbClr val="666666"/>
                </a:solidFill>
                <a:effectLst/>
                <a:latin typeface="Arial" panose="020B0604020202020204" pitchFamily="34" charset="0"/>
              </a:rPr>
              <a:t>Machine learning.</a:t>
            </a:r>
            <a:r>
              <a:rPr lang="en-IN" b="0" i="0" dirty="0">
                <a:solidFill>
                  <a:srgbClr val="666666"/>
                </a:solidFill>
                <a:effectLst/>
                <a:latin typeface="Arial" panose="020B0604020202020204" pitchFamily="34" charset="0"/>
              </a:rPr>
              <a:t> This is the science of getting a computer to act without programming. Deep learning is a subset of machine learning that, in very simple terms, can be thought of as the automation of predictive analytics. There are three types of machine learning algorithms:</a:t>
            </a:r>
          </a:p>
          <a:p>
            <a:pPr algn="l">
              <a:buFont typeface="Arial" panose="020B0604020202020204" pitchFamily="34" charset="0"/>
              <a:buChar char="•"/>
            </a:pPr>
            <a:r>
              <a:rPr lang="en-IN" dirty="0">
                <a:solidFill>
                  <a:srgbClr val="666666"/>
                </a:solidFill>
                <a:latin typeface="Arial" panose="020B0604020202020204" pitchFamily="34" charset="0"/>
              </a:rPr>
              <a:t> </a:t>
            </a:r>
            <a:r>
              <a:rPr lang="en-IN" b="1" i="0" u="sng" dirty="0">
                <a:solidFill>
                  <a:srgbClr val="007CAD"/>
                </a:solidFill>
                <a:effectLst/>
                <a:latin typeface="Arial" panose="020B0604020202020204" pitchFamily="34" charset="0"/>
                <a:hlinkClick r:id="rId3"/>
              </a:rPr>
              <a:t>Supervised learning</a:t>
            </a:r>
            <a:r>
              <a:rPr lang="en-IN" b="1" i="0" dirty="0">
                <a:solidFill>
                  <a:srgbClr val="666666"/>
                </a:solidFill>
                <a:effectLst/>
                <a:latin typeface="Arial" panose="020B0604020202020204" pitchFamily="34" charset="0"/>
              </a:rPr>
              <a:t>.</a:t>
            </a:r>
            <a:r>
              <a:rPr lang="en-IN" b="0" i="0" dirty="0">
                <a:solidFill>
                  <a:srgbClr val="666666"/>
                </a:solidFill>
                <a:effectLst/>
                <a:latin typeface="Arial" panose="020B0604020202020204" pitchFamily="34" charset="0"/>
              </a:rPr>
              <a:t> Data sets are labelled so that patterns can be detected and used to label new data sets.</a:t>
            </a:r>
          </a:p>
          <a:p>
            <a:pPr algn="l">
              <a:buFont typeface="Arial" panose="020B0604020202020204" pitchFamily="34" charset="0"/>
              <a:buChar char="•"/>
            </a:pPr>
            <a:r>
              <a:rPr lang="en-IN" b="1" i="0" u="sng" dirty="0">
                <a:solidFill>
                  <a:srgbClr val="007CAD"/>
                </a:solidFill>
                <a:effectLst/>
                <a:latin typeface="Arial" panose="020B0604020202020204" pitchFamily="34" charset="0"/>
                <a:hlinkClick r:id="rId4"/>
              </a:rPr>
              <a:t>Unsupervised learning</a:t>
            </a:r>
            <a:r>
              <a:rPr lang="en-IN" b="1" i="0" dirty="0">
                <a:solidFill>
                  <a:srgbClr val="666666"/>
                </a:solidFill>
                <a:effectLst/>
                <a:latin typeface="Arial" panose="020B0604020202020204" pitchFamily="34" charset="0"/>
              </a:rPr>
              <a:t>.</a:t>
            </a:r>
            <a:r>
              <a:rPr lang="en-IN" b="0" i="0" dirty="0">
                <a:solidFill>
                  <a:srgbClr val="666666"/>
                </a:solidFill>
                <a:effectLst/>
                <a:latin typeface="Arial" panose="020B0604020202020204" pitchFamily="34" charset="0"/>
              </a:rPr>
              <a:t> Data sets aren't labelled and are sorted according to similarities or differences.</a:t>
            </a:r>
          </a:p>
          <a:p>
            <a:pPr algn="l">
              <a:buFont typeface="Arial" panose="020B0604020202020204" pitchFamily="34" charset="0"/>
              <a:buChar char="•"/>
            </a:pPr>
            <a:r>
              <a:rPr lang="en-IN" b="1" i="0" u="sng" dirty="0">
                <a:solidFill>
                  <a:srgbClr val="007CAD"/>
                </a:solidFill>
                <a:effectLst/>
                <a:latin typeface="Arial" panose="020B0604020202020204" pitchFamily="34" charset="0"/>
                <a:hlinkClick r:id="rId5"/>
              </a:rPr>
              <a:t>Reinforcement learning</a:t>
            </a:r>
            <a:r>
              <a:rPr lang="en-IN" b="1" i="0" dirty="0">
                <a:solidFill>
                  <a:srgbClr val="666666"/>
                </a:solidFill>
                <a:effectLst/>
                <a:latin typeface="Arial" panose="020B0604020202020204" pitchFamily="34" charset="0"/>
              </a:rPr>
              <a:t>.</a:t>
            </a:r>
            <a:r>
              <a:rPr lang="en-IN" b="0" i="0" dirty="0">
                <a:solidFill>
                  <a:srgbClr val="666666"/>
                </a:solidFill>
                <a:effectLst/>
                <a:latin typeface="Arial" panose="020B0604020202020204" pitchFamily="34" charset="0"/>
              </a:rPr>
              <a:t> Data sets aren't labelled but, after performing an action or several actions, the AI system is given feedback.</a:t>
            </a:r>
            <a:endParaRPr lang="en-IN" dirty="0">
              <a:solidFill>
                <a:srgbClr val="666666"/>
              </a:solidFill>
              <a:latin typeface="Arial" panose="020B0604020202020204" pitchFamily="34" charset="0"/>
            </a:endParaRPr>
          </a:p>
          <a:p>
            <a:r>
              <a:rPr lang="en-IN" b="1" i="0" dirty="0">
                <a:solidFill>
                  <a:srgbClr val="666666"/>
                </a:solidFill>
                <a:effectLst/>
                <a:latin typeface="Arial" panose="020B0604020202020204" pitchFamily="34" charset="0"/>
              </a:rPr>
              <a:t>Machine vision.</a:t>
            </a:r>
            <a:r>
              <a:rPr lang="en-IN" b="0" i="0" dirty="0">
                <a:solidFill>
                  <a:srgbClr val="666666"/>
                </a:solidFill>
                <a:effectLst/>
                <a:latin typeface="Arial" panose="020B0604020202020204" pitchFamily="34" charset="0"/>
              </a:rPr>
              <a:t> This technology gives a machine the ability to see. Machine vision captures and analyses visual information using a camera, </a:t>
            </a:r>
            <a:r>
              <a:rPr lang="en-IN" b="0" i="0" dirty="0" err="1">
                <a:solidFill>
                  <a:srgbClr val="666666"/>
                </a:solidFill>
                <a:effectLst/>
                <a:latin typeface="Arial" panose="020B0604020202020204" pitchFamily="34" charset="0"/>
              </a:rPr>
              <a:t>analog</a:t>
            </a:r>
            <a:r>
              <a:rPr lang="en-IN" b="0" i="0" dirty="0">
                <a:solidFill>
                  <a:srgbClr val="666666"/>
                </a:solidFill>
                <a:effectLst/>
                <a:latin typeface="Arial" panose="020B0604020202020204" pitchFamily="34" charset="0"/>
              </a:rPr>
              <a:t>-to-digital conversion and digital signal processing. It is often compared to human eyesight, but machine vision isn't bound by biology and can be programmed to see through walls, for example. It is used in a range of applications from signature identification to medical image analysis. </a:t>
            </a:r>
            <a:r>
              <a:rPr lang="en-IN" b="0" i="0" u="sng" dirty="0">
                <a:solidFill>
                  <a:srgbClr val="007CAD"/>
                </a:solidFill>
                <a:effectLst/>
                <a:latin typeface="Arial" panose="020B0604020202020204" pitchFamily="34" charset="0"/>
                <a:hlinkClick r:id="rId6"/>
              </a:rPr>
              <a:t>Computer vision</a:t>
            </a:r>
            <a:r>
              <a:rPr lang="en-IN" b="0" i="0" dirty="0">
                <a:solidFill>
                  <a:srgbClr val="666666"/>
                </a:solidFill>
                <a:effectLst/>
                <a:latin typeface="Arial" panose="020B0604020202020204" pitchFamily="34" charset="0"/>
              </a:rPr>
              <a:t>, which is focused on machine-based image processing, is often conflated with machine vision.</a:t>
            </a:r>
          </a:p>
        </p:txBody>
      </p:sp>
    </p:spTree>
    <p:extLst>
      <p:ext uri="{BB962C8B-B14F-4D97-AF65-F5344CB8AC3E}">
        <p14:creationId xmlns:p14="http://schemas.microsoft.com/office/powerpoint/2010/main" val="25702178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TotalTime>
  <Words>2156</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IBM Plex Sans</vt:lpstr>
      <vt:lpstr>Söhne</vt:lpstr>
      <vt:lpstr>Trebuchet MS</vt:lpstr>
      <vt:lpstr>Wingdings 3</vt:lpstr>
      <vt:lpstr>Facet</vt:lpstr>
      <vt:lpstr>Mid-Term  Report </vt:lpstr>
      <vt:lpstr>Artificial Intelligence </vt:lpstr>
      <vt:lpstr>What does AI work:</vt:lpstr>
      <vt:lpstr>Weak AI vs Strong AI</vt:lpstr>
      <vt:lpstr>AI programming focuses on cognitive skills that include the following:</vt:lpstr>
      <vt:lpstr>Importance of Ai</vt:lpstr>
      <vt:lpstr>the advantages and disadvantages of artificial intelligence?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Report </dc:title>
  <dc:creator>Sachin meena</dc:creator>
  <cp:lastModifiedBy>Sachin meena</cp:lastModifiedBy>
  <cp:revision>1</cp:revision>
  <dcterms:created xsi:type="dcterms:W3CDTF">2023-06-28T09:39:22Z</dcterms:created>
  <dcterms:modified xsi:type="dcterms:W3CDTF">2023-06-28T11:14:47Z</dcterms:modified>
</cp:coreProperties>
</file>