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2" r:id="rId6"/>
    <p:sldId id="259"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9" autoAdjust="0"/>
    <p:restoredTop sz="94660"/>
  </p:normalViewPr>
  <p:slideViewPr>
    <p:cSldViewPr>
      <p:cViewPr varScale="1">
        <p:scale>
          <a:sx n="75" d="100"/>
          <a:sy n="75" d="100"/>
        </p:scale>
        <p:origin x="174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692275" y="4411663"/>
            <a:ext cx="18669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rect l="0" t="0" r="0" b="0"/>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lstStyle/>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rect l="0" t="0" r="0" b="0"/>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lstStyle/>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rect l="0" t="0" r="0" b="0"/>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lstStyle/>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rect l="0" t="0" r="0" b="0"/>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lstStyle/>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rect l="0" t="0" r="0" b="0"/>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lstStyle/>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rect l="0" t="0" r="0" b="0"/>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lstStyle/>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rect l="0" t="0" r="0" b="0"/>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lstStyle/>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rect l="0" t="0" r="0" b="0"/>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lstStyle/>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rect l="0" t="0" r="0" b="0"/>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lstStyle/>
            <a:p>
              <a:endParaRPr lang="en-US"/>
            </a:p>
          </p:txBody>
        </p:sp>
      </p:grpSp>
      <p:sp>
        <p:nvSpPr>
          <p:cNvPr id="2051" name="未知"/>
          <p:cNvSpPr>
            <a:spLocks noChangeAspect="1"/>
          </p:cNvSpPr>
          <p:nvPr/>
        </p:nvSpPr>
        <p:spPr>
          <a:xfrm>
            <a:off x="2282825" y="2293938"/>
            <a:ext cx="6897688" cy="4591050"/>
          </a:xfrm>
          <a:custGeom>
            <a:avLst/>
            <a:gdLst/>
            <a:ahLst/>
            <a:cxnLst>
              <a:cxn ang="0">
                <a:pos x="0" y="4572133"/>
              </a:cxn>
              <a:cxn ang="0">
                <a:pos x="5786074" y="0"/>
              </a:cxn>
              <a:cxn ang="0">
                <a:pos x="6882360" y="14878"/>
              </a:cxn>
              <a:cxn ang="0">
                <a:pos x="6897688" y="4591050"/>
              </a:cxn>
              <a:cxn ang="0">
                <a:pos x="0" y="4572133"/>
              </a:cxn>
            </a:cxnLst>
            <a:rect l="0" t="0" r="0" b="0"/>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lstStyle/>
          <a:p>
            <a:endParaRPr lang="en-US"/>
          </a:p>
        </p:txBody>
      </p:sp>
      <p:sp>
        <p:nvSpPr>
          <p:cNvPr id="2061" name="Rectangle 13"/>
          <p:cNvSpPr>
            <a:spLocks noGrp="1" noChangeArrowheads="1"/>
          </p:cNvSpPr>
          <p:nvPr>
            <p:ph type="ctrTitle" sz="quarter"/>
          </p:nvPr>
        </p:nvSpPr>
        <p:spPr>
          <a:xfrm>
            <a:off x="396875" y="2133600"/>
            <a:ext cx="8423275" cy="1470025"/>
          </a:xfrm>
        </p:spPr>
        <p:txBody>
          <a:bodyPr/>
          <a:lstStyle>
            <a:lvl1pPr algn="ctr">
              <a:defRPr/>
            </a:lvl1pPr>
          </a:lstStyle>
          <a:p>
            <a:pPr lvl="0"/>
            <a:r>
              <a:rPr lang="en-US" altLang="zh-CN" noProof="0"/>
              <a:t>Click to edit Master title style</a:t>
            </a:r>
          </a:p>
        </p:txBody>
      </p:sp>
      <p:sp>
        <p:nvSpPr>
          <p:cNvPr id="2062" name="Rectangle 14"/>
          <p:cNvSpPr>
            <a:spLocks noGrp="1" noChangeArrowheads="1"/>
          </p:cNvSpPr>
          <p:nvPr>
            <p:ph type="subTitle" sz="quarter" idx="1"/>
          </p:nvPr>
        </p:nvSpPr>
        <p:spPr>
          <a:xfrm>
            <a:off x="1371600" y="3886200"/>
            <a:ext cx="6400800" cy="1198563"/>
          </a:xfrm>
        </p:spPr>
        <p:txBody>
          <a:bodyPr anchor="ctr" anchorCtr="1"/>
          <a:lstStyle>
            <a:lvl1pPr marL="0" indent="0">
              <a:buFontTx/>
              <a:buNone/>
              <a:defRPr/>
            </a:lvl1pPr>
          </a:lstStyle>
          <a:p>
            <a:pPr lvl="0"/>
            <a:r>
              <a:rPr lang="en-US" altLang="zh-CN" noProof="0"/>
              <a:t>Click to edit Master subtitle style</a:t>
            </a:r>
          </a:p>
        </p:txBody>
      </p:sp>
      <p:sp>
        <p:nvSpPr>
          <p:cNvPr id="29" name="Rectangle 15"/>
          <p:cNvSpPr>
            <a:spLocks noGrp="1" noChangeArrowheads="1"/>
          </p:cNvSpPr>
          <p:nvPr>
            <p:ph type="dt" sz="quarter"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smtClean="0"/>
              <a:t>9/26/2020</a:t>
            </a:fld>
            <a:endParaRPr lang="en-US"/>
          </a:p>
        </p:txBody>
      </p:sp>
      <p:sp>
        <p:nvSpPr>
          <p:cNvPr id="30" name="Rectangle 1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noChangeAspect="1"/>
          </p:cNvGrpSpPr>
          <p:nvPr/>
        </p:nvGrpSpPr>
        <p:grpSpPr>
          <a:xfrm>
            <a:off x="5262563" y="4076700"/>
            <a:ext cx="1397000"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rect l="0" t="0" r="0" b="0"/>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lstStyle/>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rect l="0" t="0" r="0" b="0"/>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lstStyle/>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rect l="0" t="0" r="0" b="0"/>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lstStyle/>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rect l="0" t="0" r="0" b="0"/>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lstStyle/>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rect l="0" t="0" r="0" b="0"/>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lstStyle/>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rect l="0" t="0" r="0" b="0"/>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lstStyle/>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rect l="0" t="0" r="0" b="0"/>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lstStyle/>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rect l="0" t="0" r="0" b="0"/>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lstStyle/>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rect l="0" t="0" r="0" b="0"/>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lstStyle/>
            <a:p>
              <a:endParaRPr lang="en-US"/>
            </a:p>
          </p:txBody>
        </p:sp>
      </p:grpSp>
      <p:sp>
        <p:nvSpPr>
          <p:cNvPr id="1027" name="未知"/>
          <p:cNvSpPr>
            <a:spLocks noChangeAspect="1"/>
          </p:cNvSpPr>
          <p:nvPr/>
        </p:nvSpPr>
        <p:spPr>
          <a:xfrm>
            <a:off x="2130425" y="4749800"/>
            <a:ext cx="7013575" cy="2135188"/>
          </a:xfrm>
          <a:custGeom>
            <a:avLst/>
            <a:gdLst/>
            <a:ahLst/>
            <a:cxnLst>
              <a:cxn ang="0">
                <a:pos x="0" y="2115714"/>
              </a:cxn>
              <a:cxn ang="0">
                <a:pos x="7013575" y="0"/>
              </a:cxn>
              <a:cxn ang="0">
                <a:pos x="7013575" y="2135188"/>
              </a:cxn>
              <a:cxn ang="0">
                <a:pos x="0" y="2115714"/>
              </a:cxn>
            </a:cxnLst>
            <a:rect l="0" t="0" r="0" b="0"/>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lstStyle/>
          <a:p>
            <a:endParaRPr lang="en-US"/>
          </a:p>
        </p:txBody>
      </p:sp>
      <p:sp>
        <p:nvSpPr>
          <p:cNvPr id="1028" name="Rectangle 13"/>
          <p:cNvSpPr>
            <a:spLocks noGrp="1"/>
          </p:cNvSpPr>
          <p:nvPr>
            <p:ph type="title"/>
          </p:nvPr>
        </p:nvSpPr>
        <p:spPr>
          <a:xfrm>
            <a:off x="457200" y="274638"/>
            <a:ext cx="8229600" cy="1143000"/>
          </a:xfrm>
          <a:prstGeom prst="rect">
            <a:avLst/>
          </a:prstGeom>
          <a:noFill/>
          <a:ln w="9525">
            <a:noFill/>
          </a:ln>
        </p:spPr>
        <p:txBody>
          <a:bodyPr anchor="ctr"/>
          <a:lstStyle/>
          <a:p>
            <a:pPr lvl="0"/>
            <a:r>
              <a:rPr lang="en-US" altLang="zh-CN" dirty="0"/>
              <a:t>Click to edit Master title style</a:t>
            </a:r>
          </a:p>
        </p:txBody>
      </p:sp>
      <p:sp>
        <p:nvSpPr>
          <p:cNvPr id="1029" name="Rectangle 14"/>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 name="Rectangle 1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D8BD707-D9CF-40AE-B4C6-C98DA3205C09}" type="datetimeFigureOut">
              <a:rPr lang="en-US" smtClean="0"/>
              <a:t>9/26/2020</a:t>
            </a:fld>
            <a:endParaRPr lang="en-US"/>
          </a:p>
        </p:txBody>
      </p:sp>
      <p:sp>
        <p:nvSpPr>
          <p:cNvPr id="3" name="Rectangle 1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26"/>
            <a:ext cx="4211157"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4570578" y="802955"/>
            <a:ext cx="3733482" cy="1454051"/>
          </a:xfrm>
        </p:spPr>
        <p:txBody>
          <a:bodyPr vert="horz" lIns="91440" tIns="45720" rIns="91440" bIns="45720" rtlCol="0" anchor="ctr">
            <a:normAutofit/>
          </a:bodyPr>
          <a:lstStyle/>
          <a:p>
            <a:pPr algn="l">
              <a:lnSpc>
                <a:spcPct val="90000"/>
              </a:lnSpc>
            </a:pPr>
            <a:r>
              <a:rPr lang="en-US" altLang="en-US" sz="3100" b="1" kern="1200">
                <a:solidFill>
                  <a:srgbClr val="000000"/>
                </a:solidFill>
                <a:latin typeface="+mj-lt"/>
                <a:ea typeface="+mj-ea"/>
                <a:cs typeface="+mj-cs"/>
              </a:rPr>
              <a:t>Rhyme-Jhim</a:t>
            </a:r>
            <a:br>
              <a:rPr lang="en-US" altLang="en-US" sz="3100" b="1" kern="1200">
                <a:solidFill>
                  <a:srgbClr val="000000"/>
                </a:solidFill>
                <a:latin typeface="+mj-lt"/>
                <a:ea typeface="+mj-ea"/>
                <a:cs typeface="+mj-cs"/>
              </a:rPr>
            </a:br>
            <a:r>
              <a:rPr lang="en-US" altLang="en-US" sz="3100" b="1" kern="1200">
                <a:solidFill>
                  <a:srgbClr val="000000"/>
                </a:solidFill>
                <a:latin typeface="+mj-lt"/>
                <a:ea typeface="+mj-ea"/>
                <a:cs typeface="+mj-cs"/>
              </a:rPr>
              <a:t>Connecting Moods to Music</a:t>
            </a:r>
          </a:p>
        </p:txBody>
      </p:sp>
      <p:sp>
        <p:nvSpPr>
          <p:cNvPr id="31"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375032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2" name="Graphic 19" descr="Music Notes">
            <a:extLst>
              <a:ext uri="{FF2B5EF4-FFF2-40B4-BE49-F238E27FC236}">
                <a16:creationId xmlns:a16="http://schemas.microsoft.com/office/drawing/2014/main" id="{757D5209-6B51-405D-9F9B-CA5D84191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2011" y="2065912"/>
            <a:ext cx="2746374" cy="2746374"/>
          </a:xfrm>
          <a:prstGeom prst="rect">
            <a:avLst/>
          </a:prstGeom>
        </p:spPr>
      </p:pic>
      <p:sp>
        <p:nvSpPr>
          <p:cNvPr id="3" name="Subtitle 2"/>
          <p:cNvSpPr>
            <a:spLocks noGrp="1"/>
          </p:cNvSpPr>
          <p:nvPr>
            <p:ph type="subTitle" idx="1"/>
          </p:nvPr>
        </p:nvSpPr>
        <p:spPr>
          <a:xfrm>
            <a:off x="4567930" y="2421682"/>
            <a:ext cx="3733184" cy="3639289"/>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100">
                <a:solidFill>
                  <a:srgbClr val="000000"/>
                </a:solidFill>
              </a:rPr>
              <a:t>Problem Statement :Web application for a music company to segregate playlists based on</a:t>
            </a:r>
          </a:p>
          <a:p>
            <a:pPr indent="-228600">
              <a:lnSpc>
                <a:spcPct val="90000"/>
              </a:lnSpc>
              <a:buFont typeface="Arial" panose="020B0604020202020204" pitchFamily="34" charset="0"/>
              <a:buChar char="•"/>
            </a:pPr>
            <a:r>
              <a:rPr lang="en-US" sz="1100">
                <a:solidFill>
                  <a:srgbClr val="000000"/>
                </a:solidFill>
              </a:rPr>
              <a:t>different moods (ex. Happy, sad, calm, energetic, etc). Two types of users:</a:t>
            </a:r>
          </a:p>
          <a:p>
            <a:pPr indent="-228600">
              <a:lnSpc>
                <a:spcPct val="90000"/>
              </a:lnSpc>
              <a:buFont typeface="Arial" panose="020B0604020202020204" pitchFamily="34" charset="0"/>
              <a:buChar char="•"/>
            </a:pPr>
            <a:r>
              <a:rPr lang="en-US" sz="1100">
                <a:solidFill>
                  <a:srgbClr val="000000"/>
                </a:solidFill>
              </a:rPr>
              <a:t>Company Representative(Admin) and Business User (End user). Company</a:t>
            </a:r>
          </a:p>
          <a:p>
            <a:pPr indent="-228600">
              <a:lnSpc>
                <a:spcPct val="90000"/>
              </a:lnSpc>
              <a:buFont typeface="Arial" panose="020B0604020202020204" pitchFamily="34" charset="0"/>
              <a:buChar char="•"/>
            </a:pPr>
            <a:r>
              <a:rPr lang="en-US" sz="1100">
                <a:solidFill>
                  <a:srgbClr val="000000"/>
                </a:solidFill>
              </a:rPr>
              <a:t>user can add, modify, classify and delete songs from the system. Business</a:t>
            </a:r>
          </a:p>
          <a:p>
            <a:pPr indent="-228600">
              <a:lnSpc>
                <a:spcPct val="90000"/>
              </a:lnSpc>
              <a:buFont typeface="Arial" panose="020B0604020202020204" pitchFamily="34" charset="0"/>
              <a:buChar char="•"/>
            </a:pPr>
            <a:r>
              <a:rPr lang="en-US" sz="1100">
                <a:solidFill>
                  <a:srgbClr val="000000"/>
                </a:solidFill>
              </a:rPr>
              <a:t>user can search and listen to songs according the mood specified.</a:t>
            </a:r>
          </a:p>
          <a:p>
            <a:pPr indent="-228600">
              <a:lnSpc>
                <a:spcPct val="90000"/>
              </a:lnSpc>
              <a:buFont typeface="Arial" panose="020B0604020202020204" pitchFamily="34" charset="0"/>
              <a:buChar char="•"/>
            </a:pPr>
            <a:r>
              <a:rPr lang="en-US" sz="1100">
                <a:solidFill>
                  <a:srgbClr val="000000"/>
                </a:solidFill>
              </a:rPr>
              <a:t> Business user can give feedback on the mood based autogenerated playlist.</a:t>
            </a:r>
          </a:p>
          <a:p>
            <a:pPr indent="-228600">
              <a:lnSpc>
                <a:spcPct val="90000"/>
              </a:lnSpc>
              <a:buFont typeface="Arial" panose="020B0604020202020204" pitchFamily="34" charset="0"/>
              <a:buChar char="•"/>
            </a:pPr>
            <a:r>
              <a:rPr lang="en-US" sz="1100">
                <a:solidFill>
                  <a:srgbClr val="000000"/>
                </a:solidFill>
              </a:rPr>
              <a:t>The system should automatically change/add new mood type of that song(s)</a:t>
            </a:r>
          </a:p>
          <a:p>
            <a:pPr indent="-228600">
              <a:lnSpc>
                <a:spcPct val="90000"/>
              </a:lnSpc>
              <a:buFont typeface="Arial" panose="020B0604020202020204" pitchFamily="34" charset="0"/>
              <a:buChar char="•"/>
            </a:pPr>
            <a:r>
              <a:rPr lang="en-US" sz="1100">
                <a:solidFill>
                  <a:srgbClr val="000000"/>
                </a:solidFill>
              </a:rPr>
              <a:t>based on feedback.</a:t>
            </a:r>
          </a:p>
          <a:p>
            <a:pPr indent="-228600">
              <a:lnSpc>
                <a:spcPct val="90000"/>
              </a:lnSpc>
              <a:buFont typeface="Arial" panose="020B0604020202020204" pitchFamily="34" charset="0"/>
              <a:buChar char="•"/>
            </a:pPr>
            <a:r>
              <a:rPr lang="en-US" sz="1100">
                <a:solidFill>
                  <a:srgbClr val="000000"/>
                </a:solidFill>
              </a:rPr>
              <a:t>Problem Statement Number: PS14</a:t>
            </a:r>
            <a:br>
              <a:rPr lang="en-US" sz="1100">
                <a:solidFill>
                  <a:srgbClr val="000000"/>
                </a:solidFill>
              </a:rPr>
            </a:br>
            <a:r>
              <a:rPr lang="en-US" sz="1100">
                <a:solidFill>
                  <a:srgbClr val="000000"/>
                </a:solidFill>
              </a:rPr>
              <a:t>Team Name : </a:t>
            </a:r>
            <a:r>
              <a:rPr lang="en-US" altLang="en-US" sz="1100">
                <a:solidFill>
                  <a:srgbClr val="000000"/>
                </a:solidFill>
              </a:rPr>
              <a:t>Team Creatives </a:t>
            </a:r>
            <a:br>
              <a:rPr lang="en-US" sz="1100">
                <a:solidFill>
                  <a:srgbClr val="000000"/>
                </a:solidFill>
              </a:rPr>
            </a:br>
            <a:r>
              <a:rPr lang="en-US" sz="1100">
                <a:solidFill>
                  <a:srgbClr val="000000"/>
                </a:solidFill>
              </a:rPr>
              <a:t>Team Leader Name : </a:t>
            </a:r>
            <a:r>
              <a:rPr lang="en-US" altLang="en-US" sz="1100">
                <a:solidFill>
                  <a:srgbClr val="000000"/>
                </a:solidFill>
              </a:rPr>
              <a:t>Sachin Motwani </a:t>
            </a:r>
            <a:endParaRPr lang="en-US" sz="1100">
              <a:solidFill>
                <a:srgbClr val="000000"/>
              </a:solidFill>
            </a:endParaRPr>
          </a:p>
          <a:p>
            <a:pPr indent="-228600">
              <a:lnSpc>
                <a:spcPct val="90000"/>
              </a:lnSpc>
              <a:buFont typeface="Arial" panose="020B0604020202020204" pitchFamily="34" charset="0"/>
              <a:buChar char="•"/>
            </a:pPr>
            <a:r>
              <a:rPr lang="en-US" sz="1100">
                <a:solidFill>
                  <a:srgbClr val="000000"/>
                </a:solidFill>
              </a:rPr>
              <a:t>College Name: </a:t>
            </a:r>
            <a:r>
              <a:rPr lang="en-US" altLang="en-US" sz="1100">
                <a:solidFill>
                  <a:srgbClr val="000000"/>
                </a:solidFill>
              </a:rPr>
              <a:t>S.R.M Instituite of Science and Technology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04EAEDD-FFE3-43DD-8291-FB54062994E5}"/>
              </a:ext>
            </a:extLst>
          </p:cNvPr>
          <p:cNvPicPr>
            <a:picLocks noChangeAspect="1"/>
          </p:cNvPicPr>
          <p:nvPr/>
        </p:nvPicPr>
        <p:blipFill rotWithShape="1">
          <a:blip r:embed="rId2"/>
          <a:srcRect r="36720" b="-1"/>
          <a:stretch/>
        </p:blipFill>
        <p:spPr>
          <a:xfrm>
            <a:off x="2642616" y="10"/>
            <a:ext cx="6501384" cy="6857990"/>
          </a:xfrm>
          <a:prstGeom prst="rect">
            <a:avLst/>
          </a:prstGeom>
        </p:spPr>
      </p:pic>
      <p:sp>
        <p:nvSpPr>
          <p:cNvPr id="12" name="Rectangle 1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1745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p:cNvSpPr>
            <a:spLocks noGrp="1"/>
          </p:cNvSpPr>
          <p:nvPr>
            <p:ph type="title"/>
          </p:nvPr>
        </p:nvSpPr>
        <p:spPr>
          <a:xfrm>
            <a:off x="278320" y="1161288"/>
            <a:ext cx="2578608" cy="1124712"/>
          </a:xfrm>
        </p:spPr>
        <p:txBody>
          <a:bodyPr anchor="b">
            <a:normAutofit/>
          </a:bodyPr>
          <a:lstStyle/>
          <a:p>
            <a:r>
              <a:rPr lang="en-US" sz="2400" b="1"/>
              <a:t>Idea / Approach details</a:t>
            </a: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7775" y="674370"/>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2443480"/>
            <a:ext cx="247573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278320" y="2718054"/>
            <a:ext cx="2579180" cy="3207258"/>
          </a:xfrm>
        </p:spPr>
        <p:txBody>
          <a:bodyPr anchor="t">
            <a:normAutofit/>
          </a:bodyPr>
          <a:lstStyle/>
          <a:p>
            <a:pPr lvl="0"/>
            <a:r>
              <a:rPr lang="en-IN" altLang="en-US" sz="1400" dirty="0"/>
              <a:t>To build a web application which is capable of understanding and segregating between different moods and likewise allocate the songs which suit that mood after taking feedback from the user. </a:t>
            </a:r>
            <a:endParaRPr lang="en-US" sz="1400" dirty="0"/>
          </a:p>
          <a:p>
            <a:pPr lvl="0"/>
            <a:r>
              <a:rPr lang="en-US" sz="1400" dirty="0"/>
              <a:t>We used the basics of </a:t>
            </a:r>
            <a:r>
              <a:rPr lang="en-US" sz="1400" dirty="0" err="1"/>
              <a:t>html,css</a:t>
            </a:r>
            <a:r>
              <a:rPr lang="en-US" sz="1400" dirty="0"/>
              <a:t> and </a:t>
            </a:r>
            <a:r>
              <a:rPr lang="en-US" sz="1400" dirty="0" err="1"/>
              <a:t>javascript</a:t>
            </a:r>
            <a:r>
              <a:rPr lang="en-US" sz="1400" dirty="0"/>
              <a:t> to code the project along with the backend as Google Firebase</a:t>
            </a:r>
          </a:p>
          <a:p>
            <a:endParaRPr lang="en-US" sz="1400" dirty="0"/>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US" b="1">
                <a:solidFill>
                  <a:srgbClr val="FFFFFF"/>
                </a:solidFill>
              </a:rPr>
              <a:t>Application </a:t>
            </a:r>
          </a:p>
        </p:txBody>
      </p:sp>
      <p:sp>
        <p:nvSpPr>
          <p:cNvPr id="3" name="Content Placeholder 2"/>
          <p:cNvSpPr>
            <a:spLocks noGrp="1"/>
          </p:cNvSpPr>
          <p:nvPr>
            <p:ph idx="1"/>
          </p:nvPr>
        </p:nvSpPr>
        <p:spPr>
          <a:xfrm>
            <a:off x="4567930" y="801866"/>
            <a:ext cx="3979563" cy="5230634"/>
          </a:xfrm>
        </p:spPr>
        <p:txBody>
          <a:bodyPr anchor="ctr">
            <a:normAutofit/>
          </a:bodyPr>
          <a:lstStyle/>
          <a:p>
            <a:pPr marL="0" lvl="0" indent="0">
              <a:buNone/>
            </a:pPr>
            <a:r>
              <a:rPr lang="en-US" sz="2100" dirty="0">
                <a:solidFill>
                  <a:srgbClr val="000000"/>
                </a:solidFill>
              </a:rPr>
              <a:t>Our application has a collection of songs categorized by different moods. Whenever the user selects any particular mood the playlist of that particular mood opens up and the user can further provide feedback on the categorization of the songs.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A19574F-BC8C-4D8F-B6B7-B8B98ACA04B3}"/>
              </a:ext>
            </a:extLst>
          </p:cNvPr>
          <p:cNvSpPr/>
          <p:nvPr/>
        </p:nvSpPr>
        <p:spPr>
          <a:xfrm>
            <a:off x="628650" y="5358141"/>
            <a:ext cx="7886700" cy="94266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500" b="1" kern="1200" cap="none" spc="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mj-ea"/>
                <a:cs typeface="+mj-cs"/>
              </a:rPr>
              <a:t>The home page</a:t>
            </a:r>
          </a:p>
        </p:txBody>
      </p:sp>
      <p:pic>
        <p:nvPicPr>
          <p:cNvPr id="3" name="Picture 2" descr="Graphical user interface, website&#10;&#10;Description automatically generated">
            <a:extLst>
              <a:ext uri="{FF2B5EF4-FFF2-40B4-BE49-F238E27FC236}">
                <a16:creationId xmlns:a16="http://schemas.microsoft.com/office/drawing/2014/main" id="{C3C60276-092B-4212-8B03-0D7F064BC949}"/>
              </a:ext>
            </a:extLst>
          </p:cNvPr>
          <p:cNvPicPr>
            <a:picLocks noChangeAspect="1"/>
          </p:cNvPicPr>
          <p:nvPr/>
        </p:nvPicPr>
        <p:blipFill rotWithShape="1">
          <a:blip r:embed="rId2">
            <a:extLst>
              <a:ext uri="{28A0092B-C50C-407E-A947-70E740481C1C}">
                <a14:useLocalDpi xmlns:a14="http://schemas.microsoft.com/office/drawing/2010/main" val="0"/>
              </a:ext>
            </a:extLst>
          </a:blip>
          <a:srcRect t="12963" b="4074"/>
          <a:stretch/>
        </p:blipFill>
        <p:spPr>
          <a:xfrm>
            <a:off x="228600" y="838200"/>
            <a:ext cx="9426844" cy="439919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67797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A19574F-BC8C-4D8F-B6B7-B8B98ACA04B3}"/>
              </a:ext>
            </a:extLst>
          </p:cNvPr>
          <p:cNvSpPr/>
          <p:nvPr/>
        </p:nvSpPr>
        <p:spPr>
          <a:xfrm>
            <a:off x="628650" y="5358141"/>
            <a:ext cx="7886700" cy="94266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500" b="1" kern="1200"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mj-ea"/>
                <a:cs typeface="+mj-cs"/>
              </a:rPr>
              <a:t>The </a:t>
            </a:r>
            <a:r>
              <a:rPr lang="en-US" sz="4500" b="1" dirty="0">
                <a:ln w="9525">
                  <a:solidFill>
                    <a:schemeClr val="bg1"/>
                  </a:solidFill>
                  <a:prstDash val="solid"/>
                </a:ln>
                <a:effectLst>
                  <a:outerShdw blurRad="12700" dist="38100" dir="2700000" algn="tl" rotWithShape="0">
                    <a:schemeClr val="bg1">
                      <a:lumMod val="50000"/>
                    </a:schemeClr>
                  </a:outerShdw>
                </a:effectLst>
                <a:latin typeface="+mj-lt"/>
                <a:ea typeface="+mj-ea"/>
                <a:cs typeface="+mj-cs"/>
              </a:rPr>
              <a:t>main</a:t>
            </a:r>
            <a:r>
              <a:rPr lang="en-US" sz="4500" b="1" kern="1200"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mj-ea"/>
                <a:cs typeface="+mj-cs"/>
              </a:rPr>
              <a:t> page</a:t>
            </a:r>
          </a:p>
        </p:txBody>
      </p:sp>
      <p:pic>
        <p:nvPicPr>
          <p:cNvPr id="3" name="Picture 2">
            <a:extLst>
              <a:ext uri="{FF2B5EF4-FFF2-40B4-BE49-F238E27FC236}">
                <a16:creationId xmlns:a16="http://schemas.microsoft.com/office/drawing/2014/main" id="{C3C60276-092B-4212-8B03-0D7F064BC949}"/>
              </a:ext>
            </a:extLst>
          </p:cNvPr>
          <p:cNvPicPr>
            <a:picLocks noChangeAspect="1"/>
          </p:cNvPicPr>
          <p:nvPr/>
        </p:nvPicPr>
        <p:blipFill rotWithShape="1">
          <a:blip r:embed="rId2">
            <a:extLst>
              <a:ext uri="{28A0092B-C50C-407E-A947-70E740481C1C}">
                <a14:useLocalDpi xmlns:a14="http://schemas.microsoft.com/office/drawing/2010/main" val="0"/>
              </a:ext>
            </a:extLst>
          </a:blip>
          <a:srcRect l="-1151" t="11520" r="1151" b="-11520"/>
          <a:stretch/>
        </p:blipFill>
        <p:spPr>
          <a:xfrm>
            <a:off x="96646" y="886503"/>
            <a:ext cx="9039987" cy="508499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91052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8C95C97-9407-431F-B6E8-F87B27345A1E}"/>
              </a:ext>
            </a:extLst>
          </p:cNvPr>
          <p:cNvPicPr>
            <a:picLocks noChangeAspect="1"/>
          </p:cNvPicPr>
          <p:nvPr/>
        </p:nvPicPr>
        <p:blipFill rotWithShape="1">
          <a:blip r:embed="rId2"/>
          <a:srcRect r="36720" b="-1"/>
          <a:stretch/>
        </p:blipFill>
        <p:spPr>
          <a:xfrm>
            <a:off x="2642616" y="10"/>
            <a:ext cx="6501384"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1745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78320" y="1161288"/>
            <a:ext cx="2578608" cy="1124712"/>
          </a:xfrm>
        </p:spPr>
        <p:txBody>
          <a:bodyPr anchor="b">
            <a:normAutofit/>
          </a:bodyPr>
          <a:lstStyle/>
          <a:p>
            <a:r>
              <a:rPr lang="en-US" sz="2400" b="1"/>
              <a:t>Day 2 additions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7775" y="674370"/>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2443480"/>
            <a:ext cx="247573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278320" y="2718054"/>
            <a:ext cx="2579180" cy="3207258"/>
          </a:xfrm>
        </p:spPr>
        <p:txBody>
          <a:bodyPr anchor="t">
            <a:normAutofit/>
          </a:bodyPr>
          <a:lstStyle/>
          <a:p>
            <a:r>
              <a:rPr lang="en-US" sz="1500" dirty="0"/>
              <a:t>One of the major suggestion was to use an emoji scale instead of star scale of rating which we needed to implement.</a:t>
            </a:r>
          </a:p>
          <a:p>
            <a:r>
              <a:rPr lang="en-US" sz="1500" dirty="0"/>
              <a:t>One other change suggested was to switch from the average computational method for categorizing songs to the mode computational method.</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58078B6-E1CE-432D-ABC6-A2D30703D995}"/>
              </a:ext>
            </a:extLst>
          </p:cNvPr>
          <p:cNvPicPr>
            <a:picLocks noChangeAspect="1"/>
          </p:cNvPicPr>
          <p:nvPr/>
        </p:nvPicPr>
        <p:blipFill rotWithShape="1">
          <a:blip r:embed="rId2"/>
          <a:srcRect l="9642" r="27316"/>
          <a:stretch/>
        </p:blipFill>
        <p:spPr>
          <a:xfrm>
            <a:off x="2642616" y="10"/>
            <a:ext cx="6501384"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1745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78320" y="1161288"/>
            <a:ext cx="2578608" cy="1124712"/>
          </a:xfrm>
        </p:spPr>
        <p:txBody>
          <a:bodyPr anchor="b">
            <a:normAutofit/>
          </a:bodyPr>
          <a:lstStyle/>
          <a:p>
            <a:r>
              <a:rPr lang="en-US" sz="2400" b="1" dirty="0"/>
              <a:t>Overall journey</a:t>
            </a:r>
            <a:br>
              <a:rPr lang="en-US" sz="2400" b="1" dirty="0"/>
            </a:br>
            <a:endParaRPr lang="en-US" sz="2400" dirty="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7775" y="674370"/>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2443480"/>
            <a:ext cx="247573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278320" y="2718054"/>
            <a:ext cx="2579180" cy="3207258"/>
          </a:xfrm>
        </p:spPr>
        <p:txBody>
          <a:bodyPr anchor="t">
            <a:normAutofit/>
          </a:bodyPr>
          <a:lstStyle/>
          <a:p>
            <a:r>
              <a:rPr lang="en-US" sz="1500"/>
              <a:t>The overall journey on the 3 days of hackathon was quite interesting with a lot of ups and downs. A lot much to experience and add to our store of experience. At certain points it was frustrating too but nevertheless ever experience counts for itself.</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346</Words>
  <Application>Microsoft Office PowerPoint</Application>
  <PresentationFormat>On-screen Show (4:3)</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Art_mountaineering</vt:lpstr>
      <vt:lpstr>Rhyme-Jhim Connecting Moods to Music</vt:lpstr>
      <vt:lpstr>Idea / Approach details</vt:lpstr>
      <vt:lpstr>Application </vt:lpstr>
      <vt:lpstr>PowerPoint Presentation</vt:lpstr>
      <vt:lpstr>PowerPoint Presentation</vt:lpstr>
      <vt:lpstr>Day 2 additions</vt:lpstr>
      <vt:lpstr>Overall journey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Rhyme-Jhim Connecting Moods to Music</dc:title>
  <dc:creator>SACHIN MOTWANI</dc:creator>
  <cp:lastModifiedBy>SACHIN MOTWANI</cp:lastModifiedBy>
  <cp:revision>3</cp:revision>
  <dcterms:created xsi:type="dcterms:W3CDTF">2020-09-26T03:51:15Z</dcterms:created>
  <dcterms:modified xsi:type="dcterms:W3CDTF">2020-09-26T06:13:45Z</dcterms:modified>
</cp:coreProperties>
</file>