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71" r:id="rId3"/>
    <p:sldId id="272" r:id="rId4"/>
    <p:sldId id="273" r:id="rId5"/>
    <p:sldId id="275" r:id="rId6"/>
    <p:sldId id="276" r:id="rId7"/>
    <p:sldId id="277" r:id="rId8"/>
    <p:sldId id="279" r:id="rId9"/>
    <p:sldId id="288" r:id="rId10"/>
    <p:sldId id="289" r:id="rId11"/>
    <p:sldId id="292" r:id="rId12"/>
    <p:sldId id="293" r:id="rId13"/>
    <p:sldId id="294" r:id="rId14"/>
    <p:sldId id="301" r:id="rId15"/>
    <p:sldId id="302" r:id="rId16"/>
    <p:sldId id="306" r:id="rId17"/>
    <p:sldId id="308" r:id="rId18"/>
    <p:sldId id="309" r:id="rId19"/>
    <p:sldId id="310" r:id="rId20"/>
    <p:sldId id="280" r:id="rId21"/>
    <p:sldId id="295" r:id="rId22"/>
    <p:sldId id="296" r:id="rId23"/>
    <p:sldId id="303" r:id="rId24"/>
    <p:sldId id="305" r:id="rId25"/>
    <p:sldId id="307" r:id="rId26"/>
    <p:sldId id="298" r:id="rId27"/>
    <p:sldId id="304" r:id="rId28"/>
    <p:sldId id="312" r:id="rId29"/>
    <p:sldId id="313" r:id="rId30"/>
    <p:sldId id="314" r:id="rId31"/>
    <p:sldId id="315" r:id="rId32"/>
    <p:sldId id="317" r:id="rId33"/>
    <p:sldId id="318" r:id="rId34"/>
    <p:sldId id="316" r:id="rId35"/>
    <p:sldId id="287" r:id="rId36"/>
    <p:sldId id="297" r:id="rId37"/>
    <p:sldId id="311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70EF-17DA-4C96-865A-C4FEC0C81328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29D12-F12A-452B-B53B-DDEE31748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jishan.een.au@gmail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0"/>
          <p:cNvSpPr txBox="1">
            <a:spLocks/>
          </p:cNvSpPr>
          <p:nvPr/>
        </p:nvSpPr>
        <p:spPr>
          <a:xfrm>
            <a:off x="789039" y="3240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16" name="Picture 15" descr="C:\Documents and Settings\Administrator\Desktop\200px-VTU_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24" y="5571"/>
            <a:ext cx="1320838" cy="14189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>
          <a:xfrm>
            <a:off x="190499" y="1486020"/>
            <a:ext cx="876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Project Phase 1 – BEE685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u="sng" dirty="0" smtClean="0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FINAL PRESENTATION</a:t>
            </a:r>
            <a:endParaRPr lang="en-US" sz="2000" u="sng" dirty="0">
              <a:solidFill>
                <a:schemeClr val="accent2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000" u="sng" dirty="0">
              <a:solidFill>
                <a:schemeClr val="accent2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</a:t>
            </a:r>
            <a:r>
              <a:rPr lang="en-US" sz="3200" dirty="0" smtClean="0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Diagnosis of Fault monitoring of </a:t>
            </a:r>
            <a:r>
              <a:rPr lang="en-US" sz="3200" dirty="0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mall Wind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Turbine using Iot  </a:t>
            </a:r>
            <a:r>
              <a:rPr lang="en-US" sz="3600" dirty="0" smtClean="0">
                <a:solidFill>
                  <a:schemeClr val="accent2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”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3489" y="4533761"/>
            <a:ext cx="4800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Presented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Prafull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Katariya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2JI22EE029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Santosh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Desai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2JI22EE038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Nandaganvi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2JI22EE033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Prajwal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Walishetti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2JI23EE403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0212" y="5241647"/>
            <a:ext cx="28362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Prof. Ashok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Bhajantri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745" y="88355"/>
            <a:ext cx="114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1">
            <a:extLst>
              <a:ext uri="{FF2B5EF4-FFF2-40B4-BE49-F238E27FC236}">
                <a16:creationId xmlns="" xmlns:a16="http://schemas.microsoft.com/office/drawing/2014/main" id="{40D239CC-2299-1C53-7B7D-56D7A8C49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049496"/>
            <a:ext cx="691515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2C18D9A7-53DE-582A-1B48-DB36EC8E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39" y="494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7948BA-6A01-5480-0DFD-B029CD7C9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829"/>
            <a:ext cx="91439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JAIN COLLEGE OF ENGINEERING, BELAGAVI.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(Approved by AICTE, New Delhi, Affiliated to VTU, Belagavi)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Electrical and Electronics Engineering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NBA Accredited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E331D01F-8A78-AB6A-7F98-305AC7A20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7" y="5922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Electrical &amp; Electronics Engineering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4525963"/>
          </a:xfrm>
        </p:spPr>
        <p:txBody>
          <a:bodyPr/>
          <a:lstStyle/>
          <a:p>
            <a:r>
              <a:rPr lang="en-IN" dirty="0" smtClean="0">
                <a:solidFill>
                  <a:prstClr val="black"/>
                </a:solidFill>
              </a:rPr>
              <a:t>2.2.3.</a:t>
            </a:r>
            <a:r>
              <a:rPr lang="en-IN" sz="4000" dirty="0" smtClean="0">
                <a:solidFill>
                  <a:prstClr val="black"/>
                </a:solidFill>
              </a:rPr>
              <a:t> </a:t>
            </a:r>
            <a:r>
              <a:rPr lang="en-IN" dirty="0">
                <a:solidFill>
                  <a:prstClr val="black"/>
                </a:solidFill>
              </a:rPr>
              <a:t>Paper </a:t>
            </a:r>
            <a:r>
              <a:rPr lang="en-IN" dirty="0" smtClean="0">
                <a:solidFill>
                  <a:prstClr val="black"/>
                </a:solidFill>
              </a:rPr>
              <a:t>3 </a:t>
            </a:r>
            <a:r>
              <a:rPr lang="en-IN" sz="2400" dirty="0" smtClean="0">
                <a:solidFill>
                  <a:prstClr val="black"/>
                </a:solidFill>
              </a:rPr>
              <a:t>[</a:t>
            </a:r>
            <a:r>
              <a:rPr lang="en-US" sz="2400" dirty="0" smtClean="0"/>
              <a:t>Fault </a:t>
            </a:r>
            <a:r>
              <a:rPr lang="en-US" sz="2400" dirty="0"/>
              <a:t>Diagnosis and Monitoring of Small </a:t>
            </a:r>
            <a:r>
              <a:rPr lang="en-US" sz="2400" dirty="0" smtClean="0"/>
              <a:t>			Wind </a:t>
            </a:r>
            <a:r>
              <a:rPr lang="en-US" sz="2400" dirty="0"/>
              <a:t>Turbine </a:t>
            </a:r>
            <a:r>
              <a:rPr lang="en-US" sz="2400" dirty="0" smtClean="0"/>
              <a:t>]</a:t>
            </a:r>
            <a:endParaRPr lang="en-IN" sz="40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prstClr val="black"/>
                </a:solidFill>
              </a:rPr>
              <a:t>Methodology: BLOCK DIAGRAM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200" y="6019800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Figure. </a:t>
            </a:r>
            <a:r>
              <a:rPr lang="en-US" sz="2000" dirty="0" smtClean="0"/>
              <a:t>2.2.3.   </a:t>
            </a:r>
            <a:r>
              <a:rPr lang="en-US" sz="2000" dirty="0"/>
              <a:t>Diagram of the Fault and Monitoring of </a:t>
            </a:r>
            <a:r>
              <a:rPr lang="en-US" sz="2000" dirty="0" smtClean="0"/>
              <a:t>			Small  Wind </a:t>
            </a:r>
            <a:r>
              <a:rPr lang="en-US" sz="2000" dirty="0"/>
              <a:t>Turbine </a:t>
            </a:r>
            <a:r>
              <a:rPr lang="en-US" sz="2000" dirty="0" smtClean="0"/>
              <a:t>[3]</a:t>
            </a:r>
            <a:endParaRPr lang="en-IN" sz="3600" dirty="0">
              <a:solidFill>
                <a:prstClr val="black"/>
              </a:solidFill>
            </a:endParaRPr>
          </a:p>
          <a:p>
            <a:endParaRPr lang="en-IN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534399" cy="41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17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IN" dirty="0" smtClean="0"/>
              <a:t>2.2.4. </a:t>
            </a:r>
            <a:r>
              <a:rPr lang="en-IN" dirty="0"/>
              <a:t>Paper </a:t>
            </a:r>
            <a:r>
              <a:rPr lang="en-IN" dirty="0" smtClean="0"/>
              <a:t>4 </a:t>
            </a:r>
            <a:r>
              <a:rPr lang="en-IN" sz="2400" dirty="0" smtClean="0"/>
              <a:t>[</a:t>
            </a:r>
            <a:r>
              <a:rPr lang="en-US" sz="2400" dirty="0" smtClean="0"/>
              <a:t> </a:t>
            </a:r>
            <a:r>
              <a:rPr lang="en-US" sz="2400" dirty="0"/>
              <a:t>Fault Diagnosis and Monitoring of Small Wind Turbine Using IOT </a:t>
            </a:r>
            <a:r>
              <a:rPr lang="en-IN" sz="2400" dirty="0" smtClean="0"/>
              <a:t>]</a:t>
            </a: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Methodology: BLOCK DIAGRAM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39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0200" y="6172200"/>
            <a:ext cx="65740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Figure. </a:t>
            </a:r>
            <a:r>
              <a:rPr lang="en-US" sz="2000" dirty="0" smtClean="0"/>
              <a:t>2.2.4. Block </a:t>
            </a:r>
            <a:r>
              <a:rPr lang="en-US" sz="2000" dirty="0"/>
              <a:t>Diagram of the Monitoring of Small Wind </a:t>
            </a:r>
            <a:r>
              <a:rPr lang="en-US" sz="2000" dirty="0" smtClean="0"/>
              <a:t>    		Turbine </a:t>
            </a:r>
            <a:r>
              <a:rPr lang="en-US" sz="2000" dirty="0"/>
              <a:t>Using </a:t>
            </a:r>
            <a:r>
              <a:rPr lang="en-US" sz="2000" dirty="0" smtClean="0"/>
              <a:t>IOT[4]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1850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r>
              <a:rPr lang="en-IN" sz="2800" dirty="0" smtClean="0"/>
              <a:t>2.2.5. </a:t>
            </a:r>
            <a:r>
              <a:rPr lang="en-IN" sz="2800" dirty="0"/>
              <a:t>Paper </a:t>
            </a:r>
            <a:r>
              <a:rPr lang="en-IN" sz="2800" dirty="0" smtClean="0"/>
              <a:t>5 </a:t>
            </a:r>
            <a:r>
              <a:rPr lang="en-IN" dirty="0" smtClean="0"/>
              <a:t>[</a:t>
            </a:r>
            <a:r>
              <a:rPr lang="en-US" sz="2400" dirty="0"/>
              <a:t>Fault Detection and Isolation in Wind </a:t>
            </a:r>
            <a:r>
              <a:rPr lang="en-US" sz="2400" dirty="0" smtClean="0"/>
              <a:t>Turbines:Type-3 </a:t>
            </a:r>
            <a:r>
              <a:rPr lang="en-US" sz="2400" dirty="0"/>
              <a:t>Fuzzy Logic Systems and </a:t>
            </a:r>
            <a:r>
              <a:rPr lang="en-US" sz="2400" dirty="0" smtClean="0"/>
              <a:t>Adaptive </a:t>
            </a:r>
            <a:r>
              <a:rPr lang="en-IN" sz="2400" dirty="0" smtClean="0"/>
              <a:t>Random </a:t>
            </a:r>
            <a:r>
              <a:rPr lang="en-IN" sz="2400" dirty="0"/>
              <a:t>Search Learning</a:t>
            </a:r>
            <a:r>
              <a:rPr lang="en-US" sz="2400" dirty="0" smtClean="0"/>
              <a:t>  </a:t>
            </a:r>
            <a:r>
              <a:rPr lang="en-IN" dirty="0"/>
              <a:t>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Methodology: BLOCK DIAGRAM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29368"/>
            <a:ext cx="8762999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6506031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Figure. </a:t>
            </a:r>
            <a:r>
              <a:rPr lang="en-US" dirty="0" smtClean="0"/>
              <a:t>2.2.5. Block </a:t>
            </a:r>
            <a:r>
              <a:rPr lang="en-US" dirty="0"/>
              <a:t>Diagram of the </a:t>
            </a:r>
            <a:r>
              <a:rPr lang="en-US" dirty="0" smtClean="0"/>
              <a:t> </a:t>
            </a:r>
            <a:r>
              <a:rPr lang="en-US" dirty="0"/>
              <a:t>Fuzzy Logic </a:t>
            </a:r>
            <a:r>
              <a:rPr lang="en-US" dirty="0" smtClean="0"/>
              <a:t>Systems[5].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47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Literature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229600" cy="4525963"/>
          </a:xfrm>
        </p:spPr>
        <p:txBody>
          <a:bodyPr/>
          <a:lstStyle/>
          <a:p>
            <a:r>
              <a:rPr lang="en-IN" dirty="0" smtClean="0"/>
              <a:t>2.2.6. </a:t>
            </a:r>
            <a:r>
              <a:rPr lang="en-IN" dirty="0"/>
              <a:t>Paper </a:t>
            </a:r>
            <a:r>
              <a:rPr lang="en-IN" dirty="0" smtClean="0"/>
              <a:t>6 [</a:t>
            </a:r>
            <a:r>
              <a:rPr lang="en-US" sz="2400" dirty="0"/>
              <a:t>An Early Fault Detection Framework for </a:t>
            </a:r>
            <a:r>
              <a:rPr lang="en-US" sz="2400" dirty="0" smtClean="0"/>
              <a:t>			Wind </a:t>
            </a:r>
            <a:r>
              <a:rPr lang="en-US" sz="2400" dirty="0"/>
              <a:t>Turbines </a:t>
            </a:r>
            <a:r>
              <a:rPr lang="en-US" sz="2400" dirty="0" smtClean="0"/>
              <a:t>using </a:t>
            </a:r>
            <a:r>
              <a:rPr lang="en-IN" sz="2400" dirty="0" smtClean="0"/>
              <a:t>Vibration </a:t>
            </a:r>
            <a:r>
              <a:rPr lang="en-IN" sz="2400" dirty="0"/>
              <a:t>Signals</a:t>
            </a:r>
            <a:r>
              <a:rPr lang="en-IN" dirty="0" smtClean="0"/>
              <a:t>]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Methodology: BLOCK DIAGRAM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28700" y="6338500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Figure. </a:t>
            </a:r>
            <a:r>
              <a:rPr lang="en-US" sz="2000" dirty="0" smtClean="0"/>
              <a:t>2.2.6.  </a:t>
            </a:r>
            <a:r>
              <a:rPr lang="en-US" sz="2000" dirty="0"/>
              <a:t>Block Diagram of the An Early Fault </a:t>
            </a:r>
            <a:r>
              <a:rPr lang="en-US" sz="2000" dirty="0" smtClean="0"/>
              <a:t>Detection[6] 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981200"/>
            <a:ext cx="80962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70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0"/>
            <a:ext cx="5583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Literature Review</a:t>
            </a:r>
            <a:endParaRPr lang="en-IN" sz="3600" dirty="0"/>
          </a:p>
        </p:txBody>
      </p:sp>
      <p:sp>
        <p:nvSpPr>
          <p:cNvPr id="3" name="Rectangle 2"/>
          <p:cNvSpPr/>
          <p:nvPr/>
        </p:nvSpPr>
        <p:spPr>
          <a:xfrm>
            <a:off x="685800" y="693003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/>
              <a:t>2.2.7. </a:t>
            </a:r>
            <a:r>
              <a:rPr lang="en-IN" sz="2400" dirty="0"/>
              <a:t>Paper 7</a:t>
            </a:r>
            <a:r>
              <a:rPr lang="en-IN" sz="2400" dirty="0" smtClean="0"/>
              <a:t> [</a:t>
            </a:r>
            <a:r>
              <a:rPr lang="en-US" sz="2400" dirty="0"/>
              <a:t>Vibration Analysis for Fault Detection of Wind </a:t>
            </a:r>
            <a:r>
              <a:rPr lang="en-US" sz="2400" dirty="0" smtClean="0"/>
              <a:t>Turbine Drivetrains—A </a:t>
            </a:r>
            <a:r>
              <a:rPr lang="en-US" sz="2400" dirty="0"/>
              <a:t>Comprehensive Investigation</a:t>
            </a:r>
            <a:r>
              <a:rPr lang="en-IN" sz="2400" dirty="0" smtClean="0"/>
              <a:t>]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" y="1595735"/>
            <a:ext cx="4388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Methodology: BLOCK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057400"/>
            <a:ext cx="69151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 descr="blob:https://web.whatsapp.com/5df01e55-d0b8-4892-9165-acd9b60dc5c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blob:https://web.whatsapp.com/5df01e55-d0b8-4892-9165-acd9b60dc5c6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90600" y="6305490"/>
            <a:ext cx="7877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Figure. </a:t>
            </a:r>
            <a:r>
              <a:rPr lang="en-US" sz="2000" dirty="0" smtClean="0"/>
              <a:t>2.2.7.  </a:t>
            </a:r>
            <a:r>
              <a:rPr lang="en-US" sz="2000" dirty="0"/>
              <a:t>Block Diagram </a:t>
            </a:r>
            <a:r>
              <a:rPr lang="en-US" sz="2000" dirty="0" smtClean="0"/>
              <a:t>of </a:t>
            </a:r>
            <a:r>
              <a:rPr lang="en-US" sz="2000" dirty="0"/>
              <a:t>Vibration Analysis for </a:t>
            </a:r>
            <a:r>
              <a:rPr lang="en-US" sz="2000" dirty="0" smtClean="0"/>
              <a:t>Fault Detection[7]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071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420" y="-76200"/>
            <a:ext cx="5583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Literature Review</a:t>
            </a:r>
            <a:endParaRPr lang="en-IN" sz="3600" dirty="0"/>
          </a:p>
        </p:txBody>
      </p:sp>
      <p:sp>
        <p:nvSpPr>
          <p:cNvPr id="3" name="Rectangle 2"/>
          <p:cNvSpPr/>
          <p:nvPr/>
        </p:nvSpPr>
        <p:spPr>
          <a:xfrm>
            <a:off x="685800" y="5334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000" dirty="0" smtClean="0"/>
              <a:t>2.2.8. </a:t>
            </a:r>
            <a:r>
              <a:rPr lang="en-IN" sz="2000" dirty="0"/>
              <a:t>Paper </a:t>
            </a:r>
            <a:r>
              <a:rPr lang="en-IN" sz="2000" dirty="0" smtClean="0"/>
              <a:t>8 [</a:t>
            </a:r>
            <a:r>
              <a:rPr lang="en-US" sz="2000" dirty="0"/>
              <a:t>A methodological approach for </a:t>
            </a:r>
            <a:r>
              <a:rPr lang="en-US" sz="2000" dirty="0" smtClean="0"/>
              <a:t>detecting multiple </a:t>
            </a:r>
            <a:r>
              <a:rPr lang="en-US" sz="2000" dirty="0"/>
              <a:t>faults in wind turbine blades </a:t>
            </a:r>
            <a:r>
              <a:rPr lang="en-US" sz="2000" dirty="0" smtClean="0"/>
              <a:t>based on </a:t>
            </a:r>
            <a:r>
              <a:rPr lang="en-US" sz="2000" dirty="0"/>
              <a:t>vibration signals and machine learning</a:t>
            </a:r>
            <a:r>
              <a:rPr lang="en-IN" sz="2000" dirty="0" smtClean="0"/>
              <a:t>]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3691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Methodology: BLOCK 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7" y="1695510"/>
            <a:ext cx="7543800" cy="439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42374" y="6211669"/>
            <a:ext cx="73444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Figure. </a:t>
            </a:r>
            <a:r>
              <a:rPr lang="en-US" sz="2000" dirty="0" smtClean="0"/>
              <a:t>2.2.8.  </a:t>
            </a:r>
            <a:r>
              <a:rPr lang="en-US" sz="2000" dirty="0"/>
              <a:t>Block Diagram </a:t>
            </a:r>
            <a:r>
              <a:rPr lang="en-US" sz="2000" dirty="0" smtClean="0"/>
              <a:t>of</a:t>
            </a:r>
            <a:r>
              <a:rPr lang="en-US" sz="2000" dirty="0"/>
              <a:t> multiple faults</a:t>
            </a:r>
            <a:r>
              <a:rPr lang="en-US" sz="2000" dirty="0" smtClean="0"/>
              <a:t> Detection[8]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2759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-36731"/>
            <a:ext cx="5583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Literature Review</a:t>
            </a:r>
            <a:endParaRPr lang="en-IN" sz="3600" dirty="0"/>
          </a:p>
        </p:txBody>
      </p:sp>
      <p:sp>
        <p:nvSpPr>
          <p:cNvPr id="3" name="Rectangle 2"/>
          <p:cNvSpPr/>
          <p:nvPr/>
        </p:nvSpPr>
        <p:spPr>
          <a:xfrm>
            <a:off x="381000" y="6096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400" dirty="0" smtClean="0"/>
              <a:t>2.2.9. </a:t>
            </a:r>
            <a:r>
              <a:rPr lang="en-IN" sz="2400" dirty="0"/>
              <a:t>Paper </a:t>
            </a:r>
            <a:r>
              <a:rPr lang="en-IN" sz="2400" dirty="0" smtClean="0"/>
              <a:t>9  [</a:t>
            </a:r>
            <a:r>
              <a:rPr lang="en-US" sz="2400" dirty="0"/>
              <a:t>Deep Learning Method for Fault Detection of </a:t>
            </a:r>
            <a:r>
              <a:rPr lang="en-US" sz="2400" dirty="0" smtClean="0"/>
              <a:t>			Wind Turbine </a:t>
            </a:r>
            <a:r>
              <a:rPr lang="en-US" sz="2400" dirty="0"/>
              <a:t>Converter</a:t>
            </a:r>
            <a:r>
              <a:rPr lang="en-IN" sz="2400" dirty="0" smtClean="0"/>
              <a:t>]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1459468"/>
            <a:ext cx="3691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Methodology: BLOCK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3760"/>
            <a:ext cx="8458200" cy="445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71600" y="63362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Figure. </a:t>
            </a:r>
            <a:r>
              <a:rPr lang="en-US" dirty="0" smtClean="0"/>
              <a:t>2.2.9.  </a:t>
            </a:r>
            <a:r>
              <a:rPr lang="en-US" dirty="0"/>
              <a:t>Block Diagram Deep Learning Method</a:t>
            </a:r>
            <a:r>
              <a:rPr lang="en-US" dirty="0" smtClean="0"/>
              <a:t> </a:t>
            </a:r>
            <a:r>
              <a:rPr lang="en-US" dirty="0"/>
              <a:t>faults </a:t>
            </a:r>
            <a:r>
              <a:rPr lang="en-US" dirty="0" smtClean="0"/>
              <a:t>Detection[9]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83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-76200"/>
            <a:ext cx="4984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Literature Review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000" dirty="0" smtClean="0"/>
              <a:t>2.2.10. </a:t>
            </a:r>
            <a:r>
              <a:rPr lang="en-IN" sz="2000" dirty="0"/>
              <a:t>Paper </a:t>
            </a:r>
            <a:r>
              <a:rPr lang="en-IN" sz="2000" dirty="0" smtClean="0"/>
              <a:t>10 [</a:t>
            </a:r>
            <a:r>
              <a:rPr lang="en-US" sz="2000" dirty="0"/>
              <a:t>A Review of Recent Advances in Wind Turbine </a:t>
            </a:r>
            <a:r>
              <a:rPr lang="en-US" sz="2000" dirty="0" smtClean="0"/>
              <a:t>			Condition Monitoring </a:t>
            </a:r>
            <a:r>
              <a:rPr lang="en-US" sz="2000" dirty="0"/>
              <a:t>and Fault </a:t>
            </a:r>
            <a:r>
              <a:rPr lang="en-US" sz="2000" dirty="0" smtClean="0"/>
              <a:t>Diagnosis]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609600" y="1219200"/>
            <a:ext cx="3691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Methodology: BLOCK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3" y="1905000"/>
            <a:ext cx="80962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6248400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Figure. </a:t>
            </a:r>
            <a:r>
              <a:rPr lang="en-US" sz="2000" dirty="0" smtClean="0"/>
              <a:t>2.2.10.  </a:t>
            </a:r>
            <a:r>
              <a:rPr lang="en-US" sz="2000" dirty="0"/>
              <a:t>Block Diagram Condition Monitoring and</a:t>
            </a:r>
            <a:r>
              <a:rPr lang="en-US" sz="2000" dirty="0" smtClean="0"/>
              <a:t> </a:t>
            </a:r>
            <a:r>
              <a:rPr lang="en-US" sz="2000" dirty="0"/>
              <a:t>faults </a:t>
            </a:r>
            <a:r>
              <a:rPr lang="en-US" sz="2000" dirty="0" smtClean="0"/>
              <a:t>Detection[10]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554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0"/>
            <a:ext cx="4984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Literature Review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762000" y="60960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000" dirty="0" smtClean="0"/>
              <a:t>2.2.11. </a:t>
            </a:r>
            <a:r>
              <a:rPr lang="en-IN" sz="2000" dirty="0"/>
              <a:t>Paper </a:t>
            </a:r>
            <a:r>
              <a:rPr lang="en-IN" sz="2000" dirty="0" smtClean="0"/>
              <a:t>11  [</a:t>
            </a:r>
            <a:r>
              <a:rPr lang="en-US" sz="2000" dirty="0"/>
              <a:t>Fault Diagnosis of a Wind </a:t>
            </a:r>
            <a:r>
              <a:rPr lang="en-US" sz="2000" dirty="0" smtClean="0"/>
              <a:t>Turbine</a:t>
            </a:r>
            <a:r>
              <a:rPr lang="en-IN" sz="2000" dirty="0" smtClean="0"/>
              <a:t>]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38200" y="1066800"/>
            <a:ext cx="3691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Methodology: BLOCK 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70050"/>
            <a:ext cx="809625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5983069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Figure. </a:t>
            </a:r>
            <a:r>
              <a:rPr lang="en-US" sz="2000" dirty="0" smtClean="0"/>
              <a:t>2.2.11.  </a:t>
            </a:r>
            <a:r>
              <a:rPr lang="en-US" sz="2000" dirty="0"/>
              <a:t>Block Diagram </a:t>
            </a:r>
            <a:r>
              <a:rPr lang="en-US" sz="2000" dirty="0" smtClean="0"/>
              <a:t>faults Detection </a:t>
            </a:r>
            <a:r>
              <a:rPr lang="en-US" sz="2000" dirty="0"/>
              <a:t>of a Wind </a:t>
            </a:r>
            <a:r>
              <a:rPr lang="en-US" sz="2000" dirty="0" smtClean="0"/>
              <a:t>Turbine [11]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315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34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2000" dirty="0" smtClean="0"/>
              <a:t>2.2.12. </a:t>
            </a:r>
            <a:r>
              <a:rPr lang="en-IN" sz="2000" dirty="0"/>
              <a:t>Paper </a:t>
            </a:r>
            <a:r>
              <a:rPr lang="en-IN" sz="2000" dirty="0" smtClean="0"/>
              <a:t>12  [</a:t>
            </a:r>
            <a:r>
              <a:rPr lang="en-US" sz="2000" dirty="0"/>
              <a:t>A review on wind turbines gearbox fault diagnosis </a:t>
            </a:r>
          </a:p>
          <a:p>
            <a:r>
              <a:rPr lang="en-US" sz="2000" dirty="0" smtClean="0"/>
              <a:t>		Methods</a:t>
            </a:r>
            <a:r>
              <a:rPr lang="en-US" sz="2000" dirty="0"/>
              <a:t>.</a:t>
            </a:r>
            <a:r>
              <a:rPr lang="en-IN" sz="2000" dirty="0" smtClean="0"/>
              <a:t>]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133600" y="-76200"/>
            <a:ext cx="4984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Literature Review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990600" y="1276290"/>
            <a:ext cx="3691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Methodology: BLOCK DIAGRAM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905000"/>
            <a:ext cx="80962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6260068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Figure. </a:t>
            </a:r>
            <a:r>
              <a:rPr lang="en-US" sz="2000" dirty="0" smtClean="0"/>
              <a:t>2.2.12.  </a:t>
            </a:r>
            <a:r>
              <a:rPr lang="en-US" sz="2000" dirty="0"/>
              <a:t>Block </a:t>
            </a:r>
            <a:r>
              <a:rPr lang="en-US" sz="2000" dirty="0" smtClean="0"/>
              <a:t>Diagram </a:t>
            </a:r>
            <a:r>
              <a:rPr lang="en-US" sz="2000" dirty="0"/>
              <a:t>on wind turbines gearbox</a:t>
            </a:r>
            <a:r>
              <a:rPr lang="en-US" sz="2000" dirty="0" smtClean="0"/>
              <a:t> fault Detection[12]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2709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1: Introduction to the project work</a:t>
            </a:r>
          </a:p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2: Literature review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Summary Table</a:t>
            </a:r>
          </a:p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Proposed Method</a:t>
            </a:r>
          </a:p>
          <a:p>
            <a:pPr marL="0" indent="0" algn="just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4: Investigation on Components</a:t>
            </a:r>
          </a:p>
          <a:p>
            <a:pPr marL="0" indent="0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8A9DE2-DDBF-434C-DCBE-06449472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>
            <a:norm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Chapter 2: Summary Table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209512AD-411E-09C5-908C-69F152D19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59055"/>
              </p:ext>
            </p:extLst>
          </p:nvPr>
        </p:nvGraphicFramePr>
        <p:xfrm>
          <a:off x="457200" y="914399"/>
          <a:ext cx="83820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3800221604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val="1853777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174663363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1879077793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2916758877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3808335708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r>
                        <a:rPr lang="en-IN" dirty="0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the Journal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398074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Intelligent Monitoring and Control of Wind Turbine Prototype Using Internet of Things (</a:t>
                      </a:r>
                      <a:r>
                        <a:rPr lang="en-US" sz="1800" dirty="0" err="1" smtClean="0"/>
                        <a:t>IoT</a:t>
                      </a:r>
                      <a:r>
                        <a:rPr lang="en-US" sz="1800" dirty="0" smtClean="0"/>
                        <a:t>)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IoT</a:t>
                      </a:r>
                      <a:r>
                        <a:rPr lang="en-US" dirty="0" smtClean="0"/>
                        <a:t>-based sensors and controllers to collect real-time wind turbine data, process it via cloud or edge computing.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remote monitoring, predictive maintenance, efficiency optimization, and reduced  costs.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Requires stable internet connectivity, poses </a:t>
                      </a:r>
                      <a:r>
                        <a:rPr lang="en-US" dirty="0" err="1" smtClean="0"/>
                        <a:t>cybersecurity</a:t>
                      </a:r>
                      <a:r>
                        <a:rPr lang="en-US" dirty="0" smtClean="0"/>
                        <a:t> risks, and may involve high initial setup costs.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0197388"/>
                  </a:ext>
                </a:extLst>
              </a:tr>
              <a:tr h="204216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IOT-Enabled Fault Diagnosis and Monitoring for </a:t>
                      </a:r>
                      <a:r>
                        <a:rPr lang="en-IN" sz="1800" dirty="0" smtClean="0"/>
                        <a:t>Small Wind Turbine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IoT</a:t>
                      </a:r>
                      <a:r>
                        <a:rPr lang="en-US" dirty="0" smtClean="0"/>
                        <a:t>-enabled sensors collect real-time data on wind turbine parameters (vibration, temperature)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Enables predictive maintenance, reduces downtime, and enhances efficiency.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High initial costs, </a:t>
                      </a:r>
                      <a:r>
                        <a:rPr lang="en-US" dirty="0" err="1" smtClean="0"/>
                        <a:t>cybersecurity</a:t>
                      </a:r>
                      <a:r>
                        <a:rPr lang="en-US" dirty="0" smtClean="0"/>
                        <a:t> risks, and dependency on stable internet connectivity.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577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50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65201"/>
              </p:ext>
            </p:extLst>
          </p:nvPr>
        </p:nvGraphicFramePr>
        <p:xfrm>
          <a:off x="152401" y="746760"/>
          <a:ext cx="8915399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9"/>
                <a:gridCol w="1447800"/>
                <a:gridCol w="1143000"/>
                <a:gridCol w="2590800"/>
                <a:gridCol w="1524000"/>
                <a:gridCol w="1600200"/>
              </a:tblGrid>
              <a:tr h="990600">
                <a:tc>
                  <a:txBody>
                    <a:bodyPr/>
                    <a:lstStyle/>
                    <a:p>
                      <a:r>
                        <a:rPr lang="en-IN" dirty="0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the Journal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Fault Diagnosis and Monitoring of Small Wind Turbine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sensor-based condition monitoring, signal processing  and AI-based fault detection for early diagnosis.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Early fault detection, reduced maintenance costs, and increased turbine lifespan.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High initial setup cost, complexity in data interpretation, and potential sensor failures.</a:t>
                      </a:r>
                      <a:endParaRPr lang="en-IN" dirty="0"/>
                    </a:p>
                  </a:txBody>
                  <a:tcPr/>
                </a:tc>
              </a:tr>
              <a:tr h="26670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Fault Diagnosis and Monitoring of Small Wind Turbine Using IOT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IoT</a:t>
                      </a:r>
                      <a:r>
                        <a:rPr lang="en-US" dirty="0" smtClean="0"/>
                        <a:t>-based sensors monitor wind turbine parameters and transmit data to a cloud-based system for real-time fault detection using machine learning or threshold-based analysis.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remote monitoring, predictive maintenance, and reduces downtime by identifying faults early.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stable internet connectivity, initial setup costs, and potential </a:t>
                      </a:r>
                      <a:r>
                        <a:rPr lang="en-US" dirty="0" err="1" smtClean="0"/>
                        <a:t>cybersecurity</a:t>
                      </a:r>
                      <a:r>
                        <a:rPr lang="en-US" dirty="0" smtClean="0"/>
                        <a:t> risks.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06255" y="30271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Summary Table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4469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0013" y="0"/>
            <a:ext cx="72458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Summary Table</a:t>
            </a:r>
            <a:endParaRPr lang="en-IN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88217"/>
              </p:ext>
            </p:extLst>
          </p:nvPr>
        </p:nvGraphicFramePr>
        <p:xfrm>
          <a:off x="457200" y="746760"/>
          <a:ext cx="86106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600200"/>
                <a:gridCol w="1143000"/>
                <a:gridCol w="1752600"/>
                <a:gridCol w="1600200"/>
                <a:gridCol w="1752600"/>
              </a:tblGrid>
              <a:tr h="426720">
                <a:tc>
                  <a:txBody>
                    <a:bodyPr/>
                    <a:lstStyle/>
                    <a:p>
                      <a:r>
                        <a:rPr lang="en-IN" dirty="0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the Journal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Fault Detection and Isolation in Wind Turbines:Type-3 Fuzzy Logic Systems and Adaptive </a:t>
                      </a:r>
                      <a:r>
                        <a:rPr lang="en-IN" sz="1800" dirty="0" smtClean="0"/>
                        <a:t>Random Learning</a:t>
                      </a:r>
                      <a:r>
                        <a:rPr lang="en-US" sz="1800" dirty="0" smtClean="0"/>
                        <a:t> 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Uses three-dimensional uncertainty modeling for fault detection, improving robustness and accuracy.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Handles high uncertainty, enhances fault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computational complexity, requires expert knowledge.</a:t>
                      </a:r>
                      <a:endParaRPr lang="en-IN" dirty="0"/>
                    </a:p>
                  </a:txBody>
                  <a:tcPr/>
                </a:tc>
              </a:tr>
              <a:tr h="254508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Early Fault Detection Framework for Wind Turbines using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Vibration Signals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vibration signal analysis with machine learning models to detect faults in wind turbines early.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real-time monitoring, reduces maintenance costs, and prevents catastrophic failures.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by sensor accuracy, high computational demands, and potential false positives.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75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0"/>
            <a:ext cx="5158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Summary Table</a:t>
            </a:r>
            <a:endParaRPr lang="en-IN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37218"/>
              </p:ext>
            </p:extLst>
          </p:nvPr>
        </p:nvGraphicFramePr>
        <p:xfrm>
          <a:off x="152401" y="746760"/>
          <a:ext cx="891540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9"/>
                <a:gridCol w="1828800"/>
                <a:gridCol w="1219200"/>
                <a:gridCol w="1752600"/>
                <a:gridCol w="1828800"/>
                <a:gridCol w="1676401"/>
              </a:tblGrid>
              <a:tr h="426720">
                <a:tc>
                  <a:txBody>
                    <a:bodyPr/>
                    <a:lstStyle/>
                    <a:p>
                      <a:r>
                        <a:rPr lang="en-IN" dirty="0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the Journal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Vibration Analysis for Fault Detection of Wind Turbine Drivetrains—A Comprehensive Investigation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Sensors measure vibrations in components like the gearbox and generator, and signals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Early, precise fault detection and continuous monitoring.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cost, complex analysis, and sensitivity to noise and sensor placement.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20878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methodological approach for detecting multiple faults in wind turbine blades based on vibration signals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Vibration signals from turbine blades are collected and processed to extract features,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accuracy and capability to detect multiple faults simultaneously.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large datasets, high computational power, and complex model training.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738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-76200"/>
            <a:ext cx="5158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Summary Table</a:t>
            </a:r>
            <a:endParaRPr lang="en-IN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70697"/>
              </p:ext>
            </p:extLst>
          </p:nvPr>
        </p:nvGraphicFramePr>
        <p:xfrm>
          <a:off x="457200" y="762000"/>
          <a:ext cx="86106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600200"/>
                <a:gridCol w="1295400"/>
                <a:gridCol w="1524000"/>
                <a:gridCol w="1752600"/>
                <a:gridCol w="1676400"/>
              </a:tblGrid>
              <a:tr h="7620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Sl. No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Title of the Journal Paper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Year Published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Methodology Used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Advantages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Drawbacks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49936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 Learning Method for Fault Detection of Wind</a:t>
                      </a:r>
                    </a:p>
                    <a:p>
                      <a:r>
                        <a:rPr lang="en-US" dirty="0" smtClean="0"/>
                        <a:t>Turbine Converter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Utilizes deep neural networks to </a:t>
                      </a:r>
                      <a:r>
                        <a:rPr lang="en-IN" dirty="0" err="1" smtClean="0"/>
                        <a:t>analyze</a:t>
                      </a:r>
                      <a:r>
                        <a:rPr lang="en-IN" dirty="0" smtClean="0"/>
                        <a:t> converter-turbine system data for automatic fault pattern.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accuracy and adaptive learning.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it requires large datasets and high computational resources.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52423"/>
              </p:ext>
            </p:extLst>
          </p:nvPr>
        </p:nvGraphicFramePr>
        <p:xfrm>
          <a:off x="457199" y="4114800"/>
          <a:ext cx="8610601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1"/>
                <a:gridCol w="1560285"/>
                <a:gridCol w="1335315"/>
                <a:gridCol w="1524000"/>
                <a:gridCol w="1676400"/>
                <a:gridCol w="1752600"/>
              </a:tblGrid>
              <a:tr h="263652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 Review of Recent Advances in Wind Turbine </a:t>
                      </a:r>
                    </a:p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Condition Monitoring and Fault Diagnosis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Utilizes signal processing, machine learning, and sensor data analysis for wind turbine  fault diagnosis.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Enhances early fault detection and system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reliabilit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It requires high-quality data, complex algorithms, and incurs higher implementation costs.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375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-152400"/>
            <a:ext cx="4604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2: Summary Table</a:t>
            </a:r>
            <a:endParaRPr lang="en-IN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96694"/>
              </p:ext>
            </p:extLst>
          </p:nvPr>
        </p:nvGraphicFramePr>
        <p:xfrm>
          <a:off x="457200" y="457200"/>
          <a:ext cx="8458200" cy="635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1524000"/>
                <a:gridCol w="1371600"/>
                <a:gridCol w="1524000"/>
                <a:gridCol w="1676400"/>
                <a:gridCol w="1828800"/>
              </a:tblGrid>
              <a:tr h="685800">
                <a:tc>
                  <a:txBody>
                    <a:bodyPr/>
                    <a:lstStyle/>
                    <a:p>
                      <a:r>
                        <a:rPr lang="en-IN" dirty="0"/>
                        <a:t>Sl. No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the Journal Paper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 Published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 Used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20980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 Diagnosis of a Wind</a:t>
                      </a:r>
                      <a:r>
                        <a:rPr lang="en-US" baseline="0" dirty="0" smtClean="0"/>
                        <a:t> Turbine.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 turbine fault diagnosis uses sensor data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processed signal analysis and AI/ML models to detect and classify faults.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Enables early, automated fault detection and maintenance planning.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high costs, complexity, and potential for false alarms.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review on wind turbines gearbox fault diagnosis </a:t>
                      </a:r>
                    </a:p>
                    <a:p>
                      <a:r>
                        <a:rPr lang="en-US" dirty="0" smtClean="0"/>
                        <a:t>Methods.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Utilizes vibration analysis, acoustic emission, oil  and machine learning for early fault detection in gearboxes.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Enables predictive maintenance and reduces downtime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sensor cost and complex data interpretation.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13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76200"/>
            <a:ext cx="78727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 Methodology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481208" y="858074"/>
            <a:ext cx="6155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IN" sz="2400" dirty="0" smtClean="0"/>
              <a:t>3.3.1 Proposed Methodology </a:t>
            </a:r>
            <a:r>
              <a:rPr lang="en-IN" sz="2400" dirty="0"/>
              <a:t>Block </a:t>
            </a:r>
            <a:r>
              <a:rPr lang="en-IN" sz="2400" dirty="0" smtClean="0"/>
              <a:t>Diagram: </a:t>
            </a:r>
            <a:endParaRPr lang="en-IN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124200" y="2521907"/>
            <a:ext cx="2057400" cy="27358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Arduino Uno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9038" y="2521907"/>
            <a:ext cx="22860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239038" y="3619500"/>
            <a:ext cx="2427962" cy="6477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228600" y="4607490"/>
            <a:ext cx="2286000" cy="5741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IR Sensor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667000" y="373380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2525038" y="2819400"/>
            <a:ext cx="599162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2525038" y="4724400"/>
            <a:ext cx="59916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156204" y="1524000"/>
            <a:ext cx="2101596" cy="533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LCD Display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86400" y="3505200"/>
            <a:ext cx="18288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Relay board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96200" y="3505200"/>
            <a:ext cx="1447800" cy="609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9V Battery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791200" y="4953000"/>
            <a:ext cx="2400300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Wind Turbine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124200" y="5562600"/>
            <a:ext cx="1981200" cy="5715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GSM Module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181600" y="3619500"/>
            <a:ext cx="304800" cy="38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6400800" y="41148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3924300" y="5257801"/>
            <a:ext cx="342900" cy="3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Up Arrow 22"/>
          <p:cNvSpPr/>
          <p:nvPr/>
        </p:nvSpPr>
        <p:spPr>
          <a:xfrm>
            <a:off x="3981450" y="2057400"/>
            <a:ext cx="361950" cy="4645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28600" y="2724090"/>
            <a:ext cx="23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Temperature Sensor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1000" y="3714690"/>
            <a:ext cx="195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Vibration Sensor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" y="638169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Figure. 3</a:t>
            </a:r>
            <a:r>
              <a:rPr lang="en-US" sz="2000" b="1" dirty="0" smtClean="0"/>
              <a:t>.3.1.  </a:t>
            </a:r>
            <a:r>
              <a:rPr lang="en-US" sz="2000" b="1" dirty="0"/>
              <a:t>Block Diagram of the </a:t>
            </a:r>
            <a:r>
              <a:rPr lang="en-US" sz="2000" b="1" dirty="0" smtClean="0"/>
              <a:t> </a:t>
            </a:r>
            <a:r>
              <a:rPr lang="en-US" sz="2000" b="1" dirty="0"/>
              <a:t>Fault Detection </a:t>
            </a:r>
            <a:r>
              <a:rPr lang="en-US" sz="2000" b="1" dirty="0" smtClean="0"/>
              <a:t> and Monitoring .</a:t>
            </a:r>
            <a:endParaRPr lang="en-IN" sz="2000" b="1" dirty="0"/>
          </a:p>
        </p:txBody>
      </p:sp>
      <p:sp>
        <p:nvSpPr>
          <p:cNvPr id="18" name="Left-Right Arrow 17"/>
          <p:cNvSpPr/>
          <p:nvPr/>
        </p:nvSpPr>
        <p:spPr>
          <a:xfrm>
            <a:off x="7315200" y="3619500"/>
            <a:ext cx="381000" cy="2952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7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3: Methodology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3400" y="838200"/>
            <a:ext cx="2612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IN" sz="2400" dirty="0" smtClean="0"/>
              <a:t>Flowchart.3.3.2. 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267200" y="914400"/>
            <a:ext cx="1295400" cy="4549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Start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3962400" y="1752600"/>
            <a:ext cx="1828800" cy="6096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Iot Sensor Data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2819400"/>
            <a:ext cx="41148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Transmission to cloud Platform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3733800" y="3886200"/>
            <a:ext cx="2154990" cy="106680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Fault Detected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6705600" y="3886200"/>
            <a:ext cx="2133600" cy="10668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Fault Resolved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3962400" y="5410200"/>
            <a:ext cx="1828800" cy="609600"/>
          </a:xfrm>
          <a:prstGeom prst="parallelogram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Normal Operation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91000" y="6403032"/>
            <a:ext cx="1295400" cy="4549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Stop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800600" y="1369368"/>
            <a:ext cx="190500" cy="383232"/>
          </a:xfrm>
          <a:prstGeom prst="downArrow">
            <a:avLst>
              <a:gd name="adj1" fmla="val 50000"/>
              <a:gd name="adj2" fmla="val 53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4744755" y="2362200"/>
            <a:ext cx="208245" cy="430654"/>
          </a:xfrm>
          <a:prstGeom prst="downArrow">
            <a:avLst>
              <a:gd name="adj1" fmla="val 50000"/>
              <a:gd name="adj2" fmla="val 53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19"/>
          <p:cNvSpPr/>
          <p:nvPr/>
        </p:nvSpPr>
        <p:spPr>
          <a:xfrm>
            <a:off x="4735095" y="3505200"/>
            <a:ext cx="217905" cy="381000"/>
          </a:xfrm>
          <a:prstGeom prst="downArrow">
            <a:avLst>
              <a:gd name="adj1" fmla="val 50000"/>
              <a:gd name="adj2" fmla="val 53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4762500" y="6019800"/>
            <a:ext cx="190500" cy="381000"/>
          </a:xfrm>
          <a:prstGeom prst="downArrow">
            <a:avLst>
              <a:gd name="adj1" fmla="val 50000"/>
              <a:gd name="adj2" fmla="val 53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>
            <a:off x="4703010" y="4953000"/>
            <a:ext cx="249990" cy="457200"/>
          </a:xfrm>
          <a:prstGeom prst="downArrow">
            <a:avLst>
              <a:gd name="adj1" fmla="val 50000"/>
              <a:gd name="adj2" fmla="val 53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>
            <a:off x="5857492" y="4339590"/>
            <a:ext cx="848108" cy="19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45" name="Elbow Connector 44"/>
          <p:cNvCxnSpPr>
            <a:stCxn id="7" idx="1"/>
            <a:endCxn id="10" idx="5"/>
          </p:cNvCxnSpPr>
          <p:nvPr/>
        </p:nvCxnSpPr>
        <p:spPr>
          <a:xfrm rot="10800000" flipH="1" flipV="1">
            <a:off x="2819400" y="3162300"/>
            <a:ext cx="1219200" cy="2552700"/>
          </a:xfrm>
          <a:prstGeom prst="bentConnector3">
            <a:avLst>
              <a:gd name="adj1" fmla="val -1875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9" idx="2"/>
            <a:endCxn id="10" idx="2"/>
          </p:cNvCxnSpPr>
          <p:nvPr/>
        </p:nvCxnSpPr>
        <p:spPr>
          <a:xfrm rot="5400000">
            <a:off x="6362700" y="4305300"/>
            <a:ext cx="762000" cy="2057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76600" y="563880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No</a:t>
            </a:r>
            <a:endParaRPr lang="en-IN" b="1" dirty="0"/>
          </a:p>
        </p:txBody>
      </p:sp>
      <p:sp>
        <p:nvSpPr>
          <p:cNvPr id="59" name="Rectangle 58"/>
          <p:cNvSpPr/>
          <p:nvPr/>
        </p:nvSpPr>
        <p:spPr>
          <a:xfrm>
            <a:off x="4953000" y="365760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No</a:t>
            </a:r>
            <a:endParaRPr lang="en-IN" b="1" dirty="0"/>
          </a:p>
        </p:txBody>
      </p:sp>
      <p:sp>
        <p:nvSpPr>
          <p:cNvPr id="60" name="Rectangle 59"/>
          <p:cNvSpPr/>
          <p:nvPr/>
        </p:nvSpPr>
        <p:spPr>
          <a:xfrm>
            <a:off x="4916988" y="2438400"/>
            <a:ext cx="49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Yes</a:t>
            </a:r>
            <a:endParaRPr lang="en-IN" b="1" dirty="0"/>
          </a:p>
        </p:txBody>
      </p:sp>
      <p:sp>
        <p:nvSpPr>
          <p:cNvPr id="61" name="Rectangle 60"/>
          <p:cNvSpPr/>
          <p:nvPr/>
        </p:nvSpPr>
        <p:spPr>
          <a:xfrm>
            <a:off x="6136188" y="4038600"/>
            <a:ext cx="49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Yes</a:t>
            </a:r>
            <a:endParaRPr lang="en-IN" b="1" dirty="0"/>
          </a:p>
        </p:txBody>
      </p:sp>
      <p:sp>
        <p:nvSpPr>
          <p:cNvPr id="62" name="Rectangle 61"/>
          <p:cNvSpPr/>
          <p:nvPr/>
        </p:nvSpPr>
        <p:spPr>
          <a:xfrm>
            <a:off x="7696200" y="4964668"/>
            <a:ext cx="49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Yes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2875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-76438"/>
            <a:ext cx="7086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Investigation on 			Components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04800" y="106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1] Wind </a:t>
            </a:r>
            <a:r>
              <a:rPr lang="en-IN" dirty="0" smtClean="0"/>
              <a:t>Turbines</a:t>
            </a:r>
            <a:endParaRPr lang="en-IN" dirty="0"/>
          </a:p>
          <a:p>
            <a:r>
              <a:rPr lang="en-US" dirty="0"/>
              <a:t>Table 1. comparison of wind </a:t>
            </a:r>
            <a:r>
              <a:rPr lang="en-US" dirty="0" smtClean="0"/>
              <a:t>turbines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77642"/>
              </p:ext>
            </p:extLst>
          </p:nvPr>
        </p:nvGraphicFramePr>
        <p:xfrm>
          <a:off x="304800" y="1905000"/>
          <a:ext cx="8686800" cy="480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209800"/>
                <a:gridCol w="2667000"/>
                <a:gridCol w="2971800"/>
              </a:tblGrid>
              <a:tr h="7296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SI.no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Features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Horizontal Axis wind Turbine.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Vertical Axis wind Turbine.</a:t>
                      </a:r>
                      <a:endParaRPr lang="en-IN" sz="1800" dirty="0"/>
                    </a:p>
                  </a:txBody>
                  <a:tcPr/>
                </a:tc>
              </a:tr>
              <a:tr h="7296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Starting</a:t>
                      </a:r>
                      <a:r>
                        <a:rPr lang="en-US" sz="1800" baseline="0" dirty="0" smtClean="0"/>
                        <a:t> wind Speed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Requires</a:t>
                      </a:r>
                      <a:r>
                        <a:rPr lang="en-US" sz="1800" baseline="0" dirty="0" smtClean="0"/>
                        <a:t> higher starting </a:t>
                      </a:r>
                    </a:p>
                    <a:p>
                      <a:r>
                        <a:rPr lang="en-US" sz="1800" baseline="0" dirty="0" smtClean="0"/>
                        <a:t>Wind speed.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 start at lower wind speeds</a:t>
                      </a:r>
                      <a:endParaRPr lang="en-IN" sz="1800" dirty="0"/>
                    </a:p>
                  </a:txBody>
                  <a:tcPr/>
                </a:tc>
              </a:tr>
              <a:tr h="42273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Efficiency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Higher Efficiency 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Lower Efficiency</a:t>
                      </a:r>
                      <a:endParaRPr lang="en-IN" sz="1800" dirty="0"/>
                    </a:p>
                  </a:txBody>
                  <a:tcPr/>
                </a:tc>
              </a:tr>
              <a:tr h="7296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Installation Location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Requires open space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Suitable for urban or compact areas</a:t>
                      </a:r>
                      <a:endParaRPr lang="en-IN" sz="1800" dirty="0"/>
                    </a:p>
                  </a:txBody>
                  <a:tcPr/>
                </a:tc>
              </a:tr>
              <a:tr h="7296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Maintenance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Harder (components are elevated)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Easier (components at ground level)</a:t>
                      </a:r>
                      <a:endParaRPr lang="en-IN" sz="1800" dirty="0"/>
                    </a:p>
                  </a:txBody>
                  <a:tcPr/>
                </a:tc>
              </a:tr>
              <a:tr h="7296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Wind Direction Sensitivity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Needs to face wind (yaw mechanism required)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No mechanism needed.</a:t>
                      </a:r>
                      <a:endParaRPr lang="en-IN" sz="1800" dirty="0"/>
                    </a:p>
                  </a:txBody>
                  <a:tcPr/>
                </a:tc>
              </a:tr>
              <a:tr h="7296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Power Output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Higher output, suitable for utility-scale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Lower output, suitable for small-scale use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417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-28039"/>
            <a:ext cx="6934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4: Investigation on </a:t>
            </a:r>
            <a:r>
              <a:rPr lang="en-US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Components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2] Controllers </a:t>
            </a:r>
          </a:p>
          <a:p>
            <a:r>
              <a:rPr lang="en-US" dirty="0"/>
              <a:t>Table 2 . comparison of controllers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17434"/>
              </p:ext>
            </p:extLst>
          </p:nvPr>
        </p:nvGraphicFramePr>
        <p:xfrm>
          <a:off x="152400" y="2209800"/>
          <a:ext cx="891540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143000"/>
                <a:gridCol w="1371600"/>
                <a:gridCol w="1219200"/>
                <a:gridCol w="1295400"/>
                <a:gridCol w="1447800"/>
                <a:gridCol w="1676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SI.No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MPPT</a:t>
                      </a:r>
                    </a:p>
                    <a:p>
                      <a:r>
                        <a:rPr lang="en-US" sz="1600" dirty="0" smtClean="0"/>
                        <a:t>Controller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Fuzzy logic</a:t>
                      </a:r>
                    </a:p>
                    <a:p>
                      <a:r>
                        <a:rPr lang="en-US" sz="1600" dirty="0" smtClean="0"/>
                        <a:t>Controller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PID </a:t>
                      </a:r>
                    </a:p>
                    <a:p>
                      <a:r>
                        <a:rPr lang="en-US" sz="1600" dirty="0" smtClean="0"/>
                        <a:t>Controller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DSP Based </a:t>
                      </a:r>
                    </a:p>
                    <a:p>
                      <a:r>
                        <a:rPr lang="en-US" sz="1600" dirty="0" smtClean="0"/>
                        <a:t>Controller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</a:t>
                      </a:r>
                    </a:p>
                    <a:p>
                      <a:r>
                        <a:rPr lang="en-US" sz="1600" dirty="0" smtClean="0"/>
                        <a:t>Controller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Stategy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Maximum Power Point Tracking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Rule-based decision making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Proportional-Integral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Digital Signal Processing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Proportional-Integral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Cost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Medium-High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Medium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Low-Medium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High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Low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Complexity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Moderate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High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Moderate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Complex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Simple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Used for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Extracting maximum power from wind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Handling nonlinear, uncertain wind conditions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Torque &amp; speed control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Real-time control and monitoring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Speed &amp; voltage regulation                                       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Efficiency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Very High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High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Moderate-High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Very High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Moderate 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63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6A93F5-E008-5952-345C-2F01CDC1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Chapter 1: Introduction to the Project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23DAA2-AC43-C529-140B-8A102576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Aim of the project [title]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Objectives of the project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[hardware, software and performance testing]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8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-76200"/>
            <a:ext cx="617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4: Investigation on  		</a:t>
            </a:r>
            <a:r>
              <a:rPr lang="en-US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304800" y="121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3] Temperature sensors</a:t>
            </a:r>
          </a:p>
          <a:p>
            <a:r>
              <a:rPr lang="en-US" dirty="0"/>
              <a:t>Table 3 . comparison of Temperature Sensors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68391"/>
              </p:ext>
            </p:extLst>
          </p:nvPr>
        </p:nvGraphicFramePr>
        <p:xfrm>
          <a:off x="304800" y="2133600"/>
          <a:ext cx="85344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447800"/>
                <a:gridCol w="1600200"/>
                <a:gridCol w="1447800"/>
                <a:gridCol w="18288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SI.No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Features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Thermocouple</a:t>
                      </a:r>
                    </a:p>
                    <a:p>
                      <a:r>
                        <a:rPr lang="en-US" sz="1800" dirty="0" smtClean="0"/>
                        <a:t>(Type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RID (Pt100)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Thermistor</a:t>
                      </a:r>
                    </a:p>
                    <a:p>
                      <a:r>
                        <a:rPr lang="en-US" sz="1800" dirty="0" smtClean="0"/>
                        <a:t>(NTR/PTC)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Infrared (IR)</a:t>
                      </a:r>
                    </a:p>
                    <a:p>
                      <a:r>
                        <a:rPr lang="en-US" sz="1800" dirty="0" smtClean="0"/>
                        <a:t>Sensor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Sensing</a:t>
                      </a:r>
                    </a:p>
                    <a:p>
                      <a:r>
                        <a:rPr lang="en-US" sz="1800" dirty="0" smtClean="0"/>
                        <a:t>Element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Metal junction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Platinum resistor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Ceramic/polymer resistor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Non-contact optical 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Accuracy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Moderate (±1–2°C)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High (±0.10.5°C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High (±0.2–1°C)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Moderate (±1–2°C)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Response</a:t>
                      </a:r>
                    </a:p>
                    <a:p>
                      <a:r>
                        <a:rPr lang="en-US" sz="1800" dirty="0" smtClean="0"/>
                        <a:t>Time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Fast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Moderate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Fast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Very Fast 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</a:p>
                    <a:p>
                      <a:r>
                        <a:rPr lang="en-US" sz="1800" dirty="0" smtClean="0"/>
                        <a:t>Range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-200 to +1250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-200 to +850  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-50 to +150   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-70 to +1000               </a:t>
                      </a:r>
                      <a:endParaRPr lang="en-IN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Cost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Low-Medium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Medium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Low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Medium-High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70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-104239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4: Investigation on  			</a:t>
            </a:r>
            <a:r>
              <a:rPr lang="en-US" sz="4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Components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4</a:t>
            </a:r>
            <a:r>
              <a:rPr lang="en-IN" dirty="0" smtClean="0"/>
              <a:t>] Vibration  </a:t>
            </a:r>
            <a:r>
              <a:rPr lang="en-IN" dirty="0"/>
              <a:t>sensors</a:t>
            </a:r>
          </a:p>
          <a:p>
            <a:r>
              <a:rPr lang="en-US" dirty="0"/>
              <a:t>Table </a:t>
            </a:r>
            <a:r>
              <a:rPr lang="en-US" dirty="0" smtClean="0"/>
              <a:t>4 </a:t>
            </a:r>
            <a:r>
              <a:rPr lang="en-US" dirty="0"/>
              <a:t>. comparison of </a:t>
            </a:r>
            <a:r>
              <a:rPr lang="en-US" dirty="0"/>
              <a:t> </a:t>
            </a:r>
            <a:r>
              <a:rPr lang="en-US" dirty="0" smtClean="0"/>
              <a:t>Vibration </a:t>
            </a:r>
            <a:r>
              <a:rPr lang="en-US" dirty="0"/>
              <a:t>Sensors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9017"/>
              </p:ext>
            </p:extLst>
          </p:nvPr>
        </p:nvGraphicFramePr>
        <p:xfrm>
          <a:off x="533400" y="195072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371600"/>
                <a:gridCol w="1447800"/>
                <a:gridCol w="1676400"/>
                <a:gridCol w="1295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SI.No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Piezoelectric Sensor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MEMS Accelerometer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Capacitive Sensor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IEPE Accelerometer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Sensitivity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High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Moderate to High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Moderate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Very High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Frequency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Wide (1 Hz to 10 kHz+)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Narrow to Moderate (up to 2 kHz)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Limited (few Hz to 1 kHz)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Very Wide (up to 20 kHz)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Power </a:t>
                      </a:r>
                    </a:p>
                    <a:p>
                      <a:r>
                        <a:rPr lang="en-US" sz="1600" dirty="0" smtClean="0"/>
                        <a:t>Consumption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Low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Very Low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Low to Moderate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Requires constant current supply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Mounting</a:t>
                      </a:r>
                    </a:p>
                    <a:p>
                      <a:r>
                        <a:rPr lang="en-US" sz="1600" dirty="0" smtClean="0"/>
                        <a:t>Type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Surface or bolt-on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PCB, adhesive, embedded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Integrated or custom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 or magnet mount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Typical Use in </a:t>
                      </a:r>
                    </a:p>
                    <a:p>
                      <a:r>
                        <a:rPr lang="en-US" sz="1600" dirty="0" smtClean="0"/>
                        <a:t>Wind Turbine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Detects blade imbalance, bearing faults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Low-cost monitoring of tower vibrations and general motion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Measures low-frequency structure vibrations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High-precision measurement of gear/bearing vibration .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795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228600"/>
            <a:ext cx="8596313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106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5] Current sensors</a:t>
            </a:r>
          </a:p>
          <a:p>
            <a:r>
              <a:rPr lang="en-US" dirty="0"/>
              <a:t>Table 5 . comparison of Current Sensors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14305"/>
              </p:ext>
            </p:extLst>
          </p:nvPr>
        </p:nvGraphicFramePr>
        <p:xfrm>
          <a:off x="381000" y="1767840"/>
          <a:ext cx="86868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447800"/>
                <a:gridCol w="1295400"/>
                <a:gridCol w="2057400"/>
                <a:gridCol w="1371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SI.No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Hall Effect </a:t>
                      </a:r>
                    </a:p>
                    <a:p>
                      <a:r>
                        <a:rPr lang="en-US" sz="1600" dirty="0" smtClean="0"/>
                        <a:t> Current  Sensor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Shunt </a:t>
                      </a:r>
                    </a:p>
                    <a:p>
                      <a:r>
                        <a:rPr lang="en-US" sz="1600" dirty="0" smtClean="0"/>
                        <a:t>Resistor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CT(Current</a:t>
                      </a:r>
                    </a:p>
                    <a:p>
                      <a:r>
                        <a:rPr lang="en-US" sz="1600" dirty="0" smtClean="0"/>
                        <a:t>Transformer)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Fluxgate</a:t>
                      </a:r>
                    </a:p>
                    <a:p>
                      <a:r>
                        <a:rPr lang="en-US" sz="1600" dirty="0" smtClean="0"/>
                        <a:t>Current</a:t>
                      </a:r>
                      <a:r>
                        <a:rPr lang="en-US" sz="1600" baseline="0" dirty="0" smtClean="0"/>
                        <a:t> Sensor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</a:t>
                      </a:r>
                    </a:p>
                    <a:p>
                      <a:r>
                        <a:rPr lang="en-US" sz="1600" dirty="0" smtClean="0"/>
                        <a:t>Range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±1A to ±1000A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0A to 100A (depends on design)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 1A to 1000A AC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±1A to ±1000A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Moderate to High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High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High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Very High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Isolation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 (Galvanic)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 (Magnetic)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ResponseTime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Fast (µs to </a:t>
                      </a:r>
                      <a:r>
                        <a:rPr lang="en-US" sz="1600" dirty="0" err="1" smtClean="0"/>
                        <a:t>ms</a:t>
                      </a:r>
                      <a:r>
                        <a:rPr lang="en-US" sz="1600" dirty="0" smtClean="0"/>
                        <a:t>)       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Very Fast (µs)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Fast (µs)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Fast (µs to </a:t>
                      </a:r>
                      <a:r>
                        <a:rPr lang="en-IN" sz="1600" dirty="0" err="1" smtClean="0"/>
                        <a:t>ms</a:t>
                      </a:r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Typical Use</a:t>
                      </a:r>
                    </a:p>
                    <a:p>
                      <a:r>
                        <a:rPr lang="en-US" sz="1600" dirty="0" smtClean="0"/>
                        <a:t>In wind </a:t>
                      </a:r>
                    </a:p>
                    <a:p>
                      <a:r>
                        <a:rPr lang="en-US" sz="1600" dirty="0" smtClean="0"/>
                        <a:t>Turbine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AC/DC current monitoring from generator, battery, inverter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Precise low-cost DC current sensing for battery and controller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 current measurement in grid-tied or hybrid systems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Precise AC/DC current detection for power control and diagnostics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529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-228600"/>
            <a:ext cx="8596313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114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6</a:t>
            </a:r>
            <a:r>
              <a:rPr lang="en-IN" dirty="0" smtClean="0"/>
              <a:t>] Voltage </a:t>
            </a:r>
            <a:r>
              <a:rPr lang="en-IN" dirty="0"/>
              <a:t>sensors</a:t>
            </a:r>
          </a:p>
          <a:p>
            <a:r>
              <a:rPr lang="en-US" dirty="0"/>
              <a:t>Table </a:t>
            </a:r>
            <a:r>
              <a:rPr lang="en-US" dirty="0" smtClean="0"/>
              <a:t>6 . </a:t>
            </a:r>
            <a:r>
              <a:rPr lang="en-US" dirty="0"/>
              <a:t>comparison of </a:t>
            </a:r>
            <a:r>
              <a:rPr lang="en-US" dirty="0" smtClean="0"/>
              <a:t>Voltage </a:t>
            </a:r>
            <a:r>
              <a:rPr lang="en-US" dirty="0"/>
              <a:t>Sensors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44759"/>
              </p:ext>
            </p:extLst>
          </p:nvPr>
        </p:nvGraphicFramePr>
        <p:xfrm>
          <a:off x="304800" y="1981201"/>
          <a:ext cx="861060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143000"/>
                <a:gridCol w="1447800"/>
                <a:gridCol w="1752600"/>
                <a:gridCol w="1600200"/>
                <a:gridCol w="1981200"/>
              </a:tblGrid>
              <a:tr h="38099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SI.No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Hall Effect </a:t>
                      </a:r>
                    </a:p>
                    <a:p>
                      <a:r>
                        <a:rPr lang="en-US" sz="1600" dirty="0" smtClean="0"/>
                        <a:t>Voltage</a:t>
                      </a:r>
                      <a:r>
                        <a:rPr lang="en-US" sz="1600" baseline="0" dirty="0" smtClean="0"/>
                        <a:t> Sensor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Voltage Divider</a:t>
                      </a:r>
                    </a:p>
                    <a:p>
                      <a:r>
                        <a:rPr lang="en-US" sz="1600" dirty="0" smtClean="0"/>
                        <a:t>Sensors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Capactive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Voltage</a:t>
                      </a:r>
                    </a:p>
                    <a:p>
                      <a:r>
                        <a:rPr lang="en-US" sz="1600" dirty="0" smtClean="0"/>
                        <a:t>sensor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Resistive</a:t>
                      </a:r>
                    </a:p>
                    <a:p>
                      <a:r>
                        <a:rPr lang="en-US" sz="1600" dirty="0" smtClean="0"/>
                        <a:t>Voltage</a:t>
                      </a:r>
                    </a:p>
                    <a:p>
                      <a:r>
                        <a:rPr lang="en-US" sz="1600" dirty="0" smtClean="0"/>
                        <a:t>Sensor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Voltage </a:t>
                      </a:r>
                    </a:p>
                    <a:p>
                      <a:r>
                        <a:rPr lang="en-US" sz="1600" dirty="0" smtClean="0"/>
                        <a:t>Range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±25V to ±1000V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0V to 1000V+ (scalable)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 0V to 500V AC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0V to 250V (typical)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Moderate to High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Moderate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Moderate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Low to Moderate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Isolation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 (Galvanic)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Yes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No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</a:p>
                    <a:p>
                      <a:r>
                        <a:rPr lang="en-US" sz="1600" dirty="0" smtClean="0"/>
                        <a:t>Time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Fast (µs to </a:t>
                      </a:r>
                      <a:r>
                        <a:rPr lang="en-US" sz="1600" dirty="0" err="1" smtClean="0"/>
                        <a:t>ms</a:t>
                      </a:r>
                      <a:r>
                        <a:rPr lang="en-US" sz="1600" dirty="0" smtClean="0"/>
                        <a:t>)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Fast (µs)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Moderate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Fast 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Typical Use in Wind </a:t>
                      </a:r>
                      <a:r>
                        <a:rPr lang="en-US" sz="1600" dirty="0" err="1" smtClean="0"/>
                        <a:t>Tubine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DC/AC output voltage monitoring, isolated from high voltage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monitoring of generator or battery voltage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Non-contact voltage detection on transmission lines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Low-cost applications where isolation isn't a priority 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113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85570"/>
              </p:ext>
            </p:extLst>
          </p:nvPr>
        </p:nvGraphicFramePr>
        <p:xfrm>
          <a:off x="457200" y="1447800"/>
          <a:ext cx="84582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057400"/>
                <a:gridCol w="3124200"/>
                <a:gridCol w="2514600"/>
              </a:tblGrid>
              <a:tr h="51815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SI.NO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Components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Purpose/Function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Approximate Cost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Wind Turbine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system to be</a:t>
                      </a:r>
                    </a:p>
                    <a:p>
                      <a:r>
                        <a:rPr lang="en-US" dirty="0" smtClean="0"/>
                        <a:t>menitored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₹ 3,000 - ₹ 8,000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Vibration</a:t>
                      </a:r>
                      <a:r>
                        <a:rPr lang="en-US" baseline="0" dirty="0" smtClean="0"/>
                        <a:t>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 mechanical faults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₹150 - ₹400</a:t>
                      </a:r>
                      <a:endParaRPr lang="en-IN" dirty="0"/>
                    </a:p>
                  </a:txBody>
                  <a:tcPr/>
                </a:tc>
              </a:tr>
              <a:tr h="76708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overheating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₹50 - ₹200</a:t>
                      </a:r>
                      <a:endParaRPr lang="en-IN" dirty="0"/>
                    </a:p>
                  </a:txBody>
                  <a:tcPr/>
                </a:tc>
              </a:tr>
              <a:tr h="55880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 output current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₹250 - ₹400</a:t>
                      </a:r>
                      <a:endParaRPr lang="en-IN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Voltage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 voltage levels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₹100 - ₹200</a:t>
                      </a:r>
                      <a:endParaRPr lang="en-IN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Arduino Uno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and control 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₹800</a:t>
                      </a:r>
                      <a:r>
                        <a:rPr lang="en-US" baseline="0" dirty="0" smtClean="0"/>
                        <a:t> - ₹1,500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80275"/>
              </p:ext>
            </p:extLst>
          </p:nvPr>
        </p:nvGraphicFramePr>
        <p:xfrm>
          <a:off x="457200" y="5714999"/>
          <a:ext cx="8458200" cy="99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057400"/>
                <a:gridCol w="3124200"/>
                <a:gridCol w="2514600"/>
              </a:tblGrid>
              <a:tr h="53340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GSM Module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SMS alerts in case of  faults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₹500 - ₹800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Powering System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₹2,000 - ₹4,000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6" y="-12700"/>
            <a:ext cx="8596313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844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0D115E-3C7F-0841-B5DB-3711189C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055647-F4F0-4699-93C3-EC7F50C8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/>
              <a:t>[1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Jishan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Ali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. of Electrical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Engineering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Aliah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University,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Kolkata-700160 West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Bengal,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India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jishan.een.au@gmail.com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978-1-6654-8684-2/22/$31.00 ©2022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IEEE.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/>
              <a:t>[2] </a:t>
            </a:r>
            <a:r>
              <a:rPr lang="en-IN" sz="2000" dirty="0" err="1"/>
              <a:t>Kambhampati</a:t>
            </a:r>
            <a:r>
              <a:rPr lang="en-IN" sz="2000" dirty="0"/>
              <a:t> </a:t>
            </a:r>
            <a:r>
              <a:rPr lang="en-IN" sz="2000" dirty="0" err="1"/>
              <a:t>Venkata</a:t>
            </a:r>
            <a:r>
              <a:rPr lang="en-IN" sz="2000" dirty="0"/>
              <a:t> </a:t>
            </a:r>
            <a:r>
              <a:rPr lang="en-IN" sz="2000" dirty="0" err="1"/>
              <a:t>Govardhan</a:t>
            </a:r>
            <a:r>
              <a:rPr lang="en-IN" sz="2000" dirty="0"/>
              <a:t> </a:t>
            </a:r>
            <a:r>
              <a:rPr lang="en-IN" sz="2000" dirty="0" err="1" smtClean="0"/>
              <a:t>Rao</a:t>
            </a:r>
            <a:r>
              <a:rPr lang="en-IN" sz="2000" dirty="0" smtClean="0"/>
              <a:t> </a:t>
            </a:r>
            <a:r>
              <a:rPr lang="en-US" sz="2000" dirty="0"/>
              <a:t>1 Department of EEE, St. Martin’s Engineering College, </a:t>
            </a:r>
            <a:r>
              <a:rPr lang="en-US" sz="2000" dirty="0" err="1"/>
              <a:t>Secunderabad</a:t>
            </a:r>
            <a:r>
              <a:rPr lang="en-US" sz="2000" dirty="0"/>
              <a:t>, </a:t>
            </a:r>
            <a:r>
              <a:rPr lang="en-US" sz="2000" dirty="0" err="1"/>
              <a:t>Telangana</a:t>
            </a:r>
            <a:r>
              <a:rPr lang="en-US" sz="2000" dirty="0"/>
              <a:t>, India – 500100 , E3S Web of Conferences 619, 01005 (2025) ICSGET </a:t>
            </a:r>
            <a:r>
              <a:rPr lang="en-US" sz="2000" dirty="0" smtClean="0"/>
              <a:t>2025.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[3] </a:t>
            </a:r>
            <a:r>
              <a:rPr lang="en-IN" sz="2000" dirty="0" smtClean="0"/>
              <a:t> </a:t>
            </a:r>
            <a:r>
              <a:rPr lang="en-IN" sz="2000" dirty="0"/>
              <a:t>Prof. S.S. </a:t>
            </a:r>
            <a:r>
              <a:rPr lang="en-IN" sz="2000" dirty="0" err="1"/>
              <a:t>Shinde</a:t>
            </a:r>
            <a:r>
              <a:rPr lang="en-IN" sz="2000" dirty="0"/>
              <a:t> </a:t>
            </a:r>
            <a:r>
              <a:rPr lang="en-US" sz="2000" dirty="0" smtClean="0"/>
              <a:t> , </a:t>
            </a:r>
            <a:r>
              <a:rPr lang="en-US" sz="2000" dirty="0"/>
              <a:t>INTERNATIONAL JOURNAL OF INNOVATIVE RESEARCH IN TECHNOLOGY </a:t>
            </a:r>
            <a:r>
              <a:rPr lang="en-US" sz="2000" dirty="0" smtClean="0"/>
              <a:t>© </a:t>
            </a:r>
            <a:r>
              <a:rPr lang="en-US" sz="2000" dirty="0"/>
              <a:t>May 2024| IJIRT | Volume 10 Issue 12 | ISSN: </a:t>
            </a:r>
            <a:r>
              <a:rPr lang="en-US" sz="2000" dirty="0" smtClean="0"/>
              <a:t>2349-6002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[4] </a:t>
            </a:r>
            <a:r>
              <a:rPr lang="en-IN" sz="2000" dirty="0" smtClean="0"/>
              <a:t>K</a:t>
            </a:r>
            <a:r>
              <a:rPr lang="en-IN" sz="2000" dirty="0"/>
              <a:t>. V. </a:t>
            </a:r>
            <a:r>
              <a:rPr lang="en-IN" sz="2000" dirty="0" err="1" smtClean="0"/>
              <a:t>Dhanalakshmi</a:t>
            </a:r>
            <a:r>
              <a:rPr lang="en-IN" sz="2000" dirty="0" smtClean="0"/>
              <a:t>, </a:t>
            </a:r>
            <a:r>
              <a:rPr lang="en-US" sz="2000" dirty="0"/>
              <a:t>Electrical &amp; Electronics Engineering Department G. </a:t>
            </a:r>
            <a:r>
              <a:rPr lang="en-US" sz="2000" dirty="0" err="1"/>
              <a:t>Narayanamma</a:t>
            </a:r>
            <a:r>
              <a:rPr lang="en-US" sz="2000" dirty="0"/>
              <a:t> Institute of Technology and Science Hyderabad, India International Journal of Electronic and Electrical Engineering. ISSN 0974-2174 Volume 16, Number 1 (2023)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48194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dirty="0" smtClean="0"/>
              <a:t>[5] </a:t>
            </a:r>
            <a:r>
              <a:rPr lang="en-IN" sz="2000" dirty="0"/>
              <a:t>ARDASHIR </a:t>
            </a:r>
            <a:r>
              <a:rPr lang="en-IN" sz="2000" dirty="0" smtClean="0"/>
              <a:t>MOHAMMADZADEH , </a:t>
            </a:r>
            <a:r>
              <a:rPr lang="en-US" sz="2000" dirty="0"/>
              <a:t>4Department of Electrical Engineering, </a:t>
            </a:r>
            <a:r>
              <a:rPr lang="en-US" sz="2000" dirty="0" err="1"/>
              <a:t>Ahrar</a:t>
            </a:r>
            <a:r>
              <a:rPr lang="en-US" sz="2000" dirty="0"/>
              <a:t> Institute of Technology and Higher Education, Rasht 41931-63591</a:t>
            </a:r>
            <a:r>
              <a:rPr lang="en-US" sz="2000" dirty="0" smtClean="0"/>
              <a:t>,</a:t>
            </a:r>
            <a:r>
              <a:rPr lang="en-IN" sz="2000" dirty="0"/>
              <a:t> 17 August </a:t>
            </a:r>
            <a:r>
              <a:rPr lang="en-IN" sz="2000" dirty="0" smtClean="0"/>
              <a:t>2024.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[6] </a:t>
            </a:r>
            <a:r>
              <a:rPr lang="en-IN" sz="2000" dirty="0" err="1"/>
              <a:t>Mateus</a:t>
            </a:r>
            <a:r>
              <a:rPr lang="en-IN" sz="2000" dirty="0"/>
              <a:t> </a:t>
            </a:r>
            <a:r>
              <a:rPr lang="en-IN" sz="2000" dirty="0" err="1"/>
              <a:t>Mart´ınez</a:t>
            </a:r>
            <a:r>
              <a:rPr lang="en-IN" sz="2000" dirty="0"/>
              <a:t> de </a:t>
            </a:r>
            <a:r>
              <a:rPr lang="en-IN" sz="2000" dirty="0" err="1"/>
              <a:t>Lucena</a:t>
            </a:r>
            <a:r>
              <a:rPr lang="en-IN" sz="2000" dirty="0" smtClean="0"/>
              <a:t>, </a:t>
            </a:r>
            <a:r>
              <a:rPr lang="en-US" sz="2000" dirty="0"/>
              <a:t>International Conference on Automation Science and Engineering (CASE) </a:t>
            </a:r>
            <a:r>
              <a:rPr lang="en-IN" sz="2000" dirty="0"/>
              <a:t>2024 </a:t>
            </a:r>
            <a:r>
              <a:rPr lang="en-IN" sz="2000" dirty="0" smtClean="0"/>
              <a:t>IEEE </a:t>
            </a:r>
            <a:r>
              <a:rPr lang="en-IN" sz="2000" dirty="0" err="1" smtClean="0"/>
              <a:t>Xplore</a:t>
            </a:r>
            <a:r>
              <a:rPr lang="en-IN" sz="2000" dirty="0" smtClean="0"/>
              <a:t>  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[</a:t>
            </a:r>
            <a:r>
              <a:rPr lang="en-US" sz="2000" dirty="0"/>
              <a:t>7] Yang, W.; </a:t>
            </a:r>
            <a:r>
              <a:rPr lang="en-US" sz="2000" dirty="0" err="1"/>
              <a:t>Tavner</a:t>
            </a:r>
            <a:r>
              <a:rPr lang="en-US" sz="2000" dirty="0"/>
              <a:t>, P.J.; </a:t>
            </a:r>
            <a:r>
              <a:rPr lang="en-US" sz="2000" dirty="0" err="1"/>
              <a:t>Tian</a:t>
            </a:r>
            <a:r>
              <a:rPr lang="en-US" sz="2000" dirty="0"/>
              <a:t>, W. Wind turbine condition monitoring based on an improved spline-kernelled </a:t>
            </a:r>
            <a:r>
              <a:rPr lang="en-US" sz="2000" dirty="0" err="1"/>
              <a:t>chirplet</a:t>
            </a:r>
            <a:r>
              <a:rPr lang="en-US" sz="2000" dirty="0"/>
              <a:t> transform.</a:t>
            </a:r>
          </a:p>
          <a:p>
            <a:pPr marL="0" indent="0" algn="just">
              <a:buNone/>
            </a:pPr>
            <a:r>
              <a:rPr lang="en-US" sz="2000" dirty="0"/>
              <a:t>IEEE Trans. Ind. Electron. </a:t>
            </a:r>
            <a:r>
              <a:rPr lang="en-US" sz="2000" dirty="0" smtClean="0"/>
              <a:t>2023, </a:t>
            </a:r>
            <a:r>
              <a:rPr lang="en-US" sz="2000" dirty="0"/>
              <a:t>62, 6565–6574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[8] Hanley </a:t>
            </a:r>
            <a:r>
              <a:rPr lang="en-US" sz="2000" dirty="0"/>
              <a:t>JA, McNeil BJ. The meaning and use of the area under a receiver</a:t>
            </a:r>
          </a:p>
          <a:p>
            <a:pPr marL="0" indent="0" algn="just">
              <a:buNone/>
            </a:pPr>
            <a:r>
              <a:rPr lang="en-US" sz="2000" dirty="0"/>
              <a:t>operating characteristic (ROC) curve. </a:t>
            </a:r>
            <a:r>
              <a:rPr lang="en-US" sz="2000" dirty="0" smtClean="0"/>
              <a:t>Radiology 2022. 1982;143:29–36.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[9</a:t>
            </a:r>
            <a:r>
              <a:rPr lang="en-US" sz="2000" dirty="0"/>
              <a:t>] </a:t>
            </a:r>
            <a:r>
              <a:rPr lang="en-US" sz="2000" dirty="0" err="1"/>
              <a:t>Zheng</a:t>
            </a:r>
            <a:r>
              <a:rPr lang="en-US" sz="2000" dirty="0"/>
              <a:t>, X.X.; </a:t>
            </a:r>
            <a:r>
              <a:rPr lang="en-US" sz="2000" dirty="0" err="1"/>
              <a:t>Peng</a:t>
            </a:r>
            <a:r>
              <a:rPr lang="en-US" sz="2000" dirty="0"/>
              <a:t>, P. Fault diagnosis of wind power converters based on compressed sensing theory and weight </a:t>
            </a:r>
            <a:r>
              <a:rPr lang="en-US" sz="2000" dirty="0" smtClean="0"/>
              <a:t>constrained </a:t>
            </a:r>
            <a:r>
              <a:rPr lang="en-US" sz="2000" dirty="0" err="1" smtClean="0"/>
              <a:t>AdaBoost</a:t>
            </a:r>
            <a:r>
              <a:rPr lang="en-US" sz="2000" dirty="0" smtClean="0"/>
              <a:t>-SVM</a:t>
            </a:r>
            <a:r>
              <a:rPr lang="en-US" sz="2000" dirty="0"/>
              <a:t>. J. Power Electron. </a:t>
            </a:r>
            <a:r>
              <a:rPr lang="en-US" sz="2000" dirty="0" smtClean="0"/>
              <a:t>2024, </a:t>
            </a:r>
            <a:r>
              <a:rPr lang="en-US" sz="2000" dirty="0"/>
              <a:t>19, 443–453.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2222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 smtClean="0"/>
              <a:t>[10] J</a:t>
            </a:r>
            <a:r>
              <a:rPr lang="en-IN" sz="2000" dirty="0"/>
              <a:t>. </a:t>
            </a:r>
            <a:r>
              <a:rPr lang="en-IN" sz="2000" dirty="0" err="1"/>
              <a:t>Watton</a:t>
            </a:r>
            <a:r>
              <a:rPr lang="en-IN" sz="2000" dirty="0"/>
              <a:t>, Modelling, Monitoring and Diagnostic Techniques </a:t>
            </a:r>
            <a:r>
              <a:rPr lang="en-IN" sz="2000" dirty="0" smtClean="0"/>
              <a:t>for Fluid Power </a:t>
            </a:r>
            <a:r>
              <a:rPr lang="en-IN" sz="2000" dirty="0"/>
              <a:t>Systems. Springer-</a:t>
            </a:r>
            <a:r>
              <a:rPr lang="en-IN" sz="2000" dirty="0" err="1"/>
              <a:t>Verlag</a:t>
            </a:r>
            <a:r>
              <a:rPr lang="en-IN" sz="2000" dirty="0"/>
              <a:t>, </a:t>
            </a:r>
            <a:r>
              <a:rPr lang="en-IN" sz="2000" dirty="0" smtClean="0"/>
              <a:t>2022.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[11] </a:t>
            </a:r>
            <a:r>
              <a:rPr lang="en-US" sz="2000" dirty="0" err="1"/>
              <a:t>Simani</a:t>
            </a:r>
            <a:r>
              <a:rPr lang="en-US" sz="2000" dirty="0"/>
              <a:t>, S., </a:t>
            </a:r>
            <a:r>
              <a:rPr lang="en-US" sz="2000" dirty="0" err="1"/>
              <a:t>Farsoni</a:t>
            </a:r>
            <a:r>
              <a:rPr lang="en-US" sz="2000" dirty="0"/>
              <a:t>, S., and </a:t>
            </a:r>
            <a:r>
              <a:rPr lang="en-US" sz="2000" dirty="0" err="1" smtClean="0"/>
              <a:t>Castaldi</a:t>
            </a:r>
            <a:r>
              <a:rPr lang="en-US" sz="2000" dirty="0" smtClean="0"/>
              <a:t>. Data–Driven </a:t>
            </a:r>
            <a:r>
              <a:rPr lang="en-US" sz="2000" dirty="0"/>
              <a:t>Techniques for the Fault Diagnosis of a </a:t>
            </a:r>
            <a:r>
              <a:rPr lang="en-US" sz="2000" dirty="0" smtClean="0"/>
              <a:t>Wind Turbine </a:t>
            </a:r>
            <a:r>
              <a:rPr lang="en-US" sz="2000" dirty="0"/>
              <a:t>Benchmark. International Journal of </a:t>
            </a:r>
            <a:r>
              <a:rPr lang="en-US" sz="2000" dirty="0" smtClean="0"/>
              <a:t>Applied 2023.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[12] Sheldon J., Mott G., Lee H., et al. Robust wind turbine gearbox fault detection. Wind Energy, </a:t>
            </a:r>
            <a:r>
              <a:rPr lang="en-US" sz="2000" dirty="0" smtClean="0"/>
              <a:t>Vol</a:t>
            </a:r>
            <a:r>
              <a:rPr lang="en-US" sz="2000" dirty="0"/>
              <a:t>. 17, Issue 5, </a:t>
            </a:r>
            <a:r>
              <a:rPr lang="en-US" sz="2000" dirty="0" smtClean="0"/>
              <a:t>2025, </a:t>
            </a:r>
            <a:r>
              <a:rPr lang="en-US" sz="2000" dirty="0"/>
              <a:t>p. 745-755.</a:t>
            </a:r>
          </a:p>
        </p:txBody>
      </p:sp>
    </p:spTree>
    <p:extLst>
      <p:ext uri="{BB962C8B-B14F-4D97-AF65-F5344CB8AC3E}">
        <p14:creationId xmlns:p14="http://schemas.microsoft.com/office/powerpoint/2010/main" val="2094406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70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70AD0F-1E82-B563-A73C-2E7DE1A9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143000"/>
          </a:xfrm>
        </p:spPr>
        <p:txBody>
          <a:bodyPr>
            <a:norm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Chapter 1: Introduction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096000" y="6320135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Fig: [1.1]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Project Topic : Affordable and Clean Energy </a:t>
            </a:r>
            <a:r>
              <a:rPr lang="en-US" dirty="0" smtClean="0"/>
              <a:t>               [</a:t>
            </a:r>
            <a:r>
              <a:rPr lang="en-US" dirty="0"/>
              <a:t>SDG = 7 , 13 ]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6200" y="1383268"/>
            <a:ext cx="421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One of the Problem in Small Wind Turbine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0" y="16764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generator may overheat due to </a:t>
            </a:r>
            <a:r>
              <a:rPr lang="en-US" b="1" dirty="0"/>
              <a:t>electrical</a:t>
            </a:r>
            <a:r>
              <a:rPr lang="en-US" dirty="0"/>
              <a:t> faults or </a:t>
            </a:r>
            <a:r>
              <a:rPr lang="en-US" b="1" dirty="0"/>
              <a:t>mechanical</a:t>
            </a:r>
            <a:r>
              <a:rPr lang="en-US" dirty="0"/>
              <a:t> inefficiencies. </a:t>
            </a: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Overheating</a:t>
            </a:r>
            <a:r>
              <a:rPr lang="en-US" dirty="0" smtClean="0"/>
              <a:t> </a:t>
            </a:r>
            <a:r>
              <a:rPr lang="en-US" dirty="0"/>
              <a:t>can lead to insulation damage, reduced efficiency, or complete failure of the generator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Poor ventilation or </a:t>
            </a:r>
            <a:r>
              <a:rPr lang="en-US" b="1" dirty="0"/>
              <a:t>cooling</a:t>
            </a:r>
            <a:r>
              <a:rPr lang="en-US" dirty="0"/>
              <a:t> system </a:t>
            </a:r>
            <a:r>
              <a:rPr lang="en-US" dirty="0" smtClean="0"/>
              <a:t>failure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52400" y="40162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Possible Solutions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Condition </a:t>
            </a:r>
            <a:r>
              <a:rPr lang="en-US" dirty="0"/>
              <a:t>Monitoring with </a:t>
            </a:r>
            <a:r>
              <a:rPr lang="en-US" b="1" dirty="0"/>
              <a:t>Temperature </a:t>
            </a:r>
            <a:r>
              <a:rPr lang="en-US" dirty="0" smtClean="0"/>
              <a:t>Sensors.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/>
              <a:t>thermal sensors </a:t>
            </a:r>
            <a:r>
              <a:rPr lang="en-US" dirty="0" smtClean="0"/>
              <a:t> </a:t>
            </a:r>
            <a:r>
              <a:rPr lang="en-US" dirty="0"/>
              <a:t>on the generator housing and windings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Trigger </a:t>
            </a:r>
            <a:r>
              <a:rPr lang="en-US" b="1" dirty="0"/>
              <a:t>alarms </a:t>
            </a:r>
            <a:r>
              <a:rPr lang="en-US" dirty="0"/>
              <a:t>or automatic shutdown when temperature exceeds a threshold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Vibration</a:t>
            </a:r>
            <a:r>
              <a:rPr lang="en-US" dirty="0" smtClean="0"/>
              <a:t> </a:t>
            </a:r>
            <a:r>
              <a:rPr lang="en-US" dirty="0"/>
              <a:t>and Current Signature </a:t>
            </a:r>
            <a:r>
              <a:rPr lang="en-US" dirty="0" smtClean="0"/>
              <a:t>Analysis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55131"/>
            <a:ext cx="4267200" cy="526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2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13421E-9C01-BDA4-E073-62B0B689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Chapter 1: Aim of the Project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3400" y="2140803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To design and develop real time fault monitoring system for small wind turbine utilizing Internet of Things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04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813DE7-F5E8-0ACA-BB27-7E090625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Chapter 1: Objectives of the Project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-1763971"/>
            <a:ext cx="8534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828800"/>
            <a:ext cx="838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000" dirty="0" smtClean="0"/>
              <a:t>To </a:t>
            </a:r>
            <a:r>
              <a:rPr lang="en-US" sz="2000" b="1" dirty="0"/>
              <a:t>design</a:t>
            </a:r>
            <a:r>
              <a:rPr lang="en-US" sz="2000" dirty="0"/>
              <a:t> an </a:t>
            </a:r>
            <a:r>
              <a:rPr lang="en-US" sz="2000" dirty="0" err="1"/>
              <a:t>IoT</a:t>
            </a:r>
            <a:r>
              <a:rPr lang="en-US" sz="2000" dirty="0"/>
              <a:t>-based sensor network </a:t>
            </a:r>
            <a:r>
              <a:rPr lang="en-US" sz="2000" dirty="0" smtClean="0"/>
              <a:t>such </a:t>
            </a:r>
            <a:r>
              <a:rPr lang="en-US" sz="2000" dirty="0"/>
              <a:t>as vibration, </a:t>
            </a:r>
            <a:r>
              <a:rPr lang="en-US" sz="2000" dirty="0" smtClean="0"/>
              <a:t>temperature</a:t>
            </a:r>
            <a:r>
              <a:rPr lang="en-US" sz="2000" dirty="0"/>
              <a:t>, rotor speed, and generator </a:t>
            </a:r>
            <a:r>
              <a:rPr lang="en-US" sz="2000" dirty="0" smtClean="0"/>
              <a:t>output </a:t>
            </a:r>
            <a:r>
              <a:rPr lang="en-US" sz="2000" dirty="0"/>
              <a:t>in small wind turbines to detect early signs of </a:t>
            </a:r>
            <a:r>
              <a:rPr lang="en-US" sz="2000" b="1" dirty="0"/>
              <a:t>mechanical</a:t>
            </a:r>
            <a:r>
              <a:rPr lang="en-US" sz="2000" dirty="0"/>
              <a:t> or </a:t>
            </a:r>
            <a:r>
              <a:rPr lang="en-US" sz="2000" b="1" dirty="0"/>
              <a:t>electrical faults</a:t>
            </a:r>
            <a:r>
              <a:rPr lang="en-US" b="1" dirty="0"/>
              <a:t>.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380999" y="3251537"/>
            <a:ext cx="838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IN" sz="2000" dirty="0"/>
              <a:t>To </a:t>
            </a:r>
            <a:r>
              <a:rPr lang="en-IN" sz="2000" b="1" dirty="0" smtClean="0"/>
              <a:t>develop</a:t>
            </a:r>
            <a:r>
              <a:rPr lang="en-IN" sz="2000" dirty="0" smtClean="0"/>
              <a:t> </a:t>
            </a:r>
            <a:r>
              <a:rPr lang="en-IN" sz="2000" dirty="0"/>
              <a:t>a </a:t>
            </a:r>
            <a:r>
              <a:rPr lang="en-IN" sz="2000" dirty="0" smtClean="0"/>
              <a:t> </a:t>
            </a:r>
            <a:r>
              <a:rPr lang="en-IN" sz="2000" dirty="0"/>
              <a:t>fault detection system using microcontrollers </a:t>
            </a:r>
            <a:r>
              <a:rPr lang="en-IN" sz="2000" dirty="0" smtClean="0"/>
              <a:t>such as  </a:t>
            </a:r>
            <a:r>
              <a:rPr lang="en-IN" sz="2000" b="1" dirty="0" err="1"/>
              <a:t>Arduino</a:t>
            </a:r>
            <a:r>
              <a:rPr lang="en-IN" sz="2000" dirty="0"/>
              <a:t> </a:t>
            </a:r>
            <a:r>
              <a:rPr lang="en-IN" sz="2000" dirty="0" smtClean="0"/>
              <a:t> </a:t>
            </a:r>
            <a:r>
              <a:rPr lang="en-IN" sz="2000" dirty="0"/>
              <a:t>and sensors integrated with </a:t>
            </a:r>
            <a:r>
              <a:rPr lang="en-IN" sz="2000" dirty="0" err="1"/>
              <a:t>IoT</a:t>
            </a:r>
            <a:r>
              <a:rPr lang="en-IN" sz="2000" dirty="0"/>
              <a:t> platforms </a:t>
            </a:r>
            <a:r>
              <a:rPr lang="en-IN" sz="2000" dirty="0" smtClean="0"/>
              <a:t>for </a:t>
            </a:r>
            <a:r>
              <a:rPr lang="en-IN" sz="2000" dirty="0"/>
              <a:t>remote diagnostics and alerting.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1" y="4623137"/>
            <a:ext cx="8381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000" dirty="0"/>
              <a:t>To </a:t>
            </a:r>
            <a:r>
              <a:rPr lang="en-US" sz="2000" b="1" dirty="0" err="1"/>
              <a:t>analyse</a:t>
            </a:r>
            <a:r>
              <a:rPr lang="en-US" sz="2000" dirty="0"/>
              <a:t> the collected sensor data using </a:t>
            </a:r>
            <a:r>
              <a:rPr lang="en-US" sz="2000" dirty="0" smtClean="0"/>
              <a:t>statistical  techniques </a:t>
            </a:r>
            <a:r>
              <a:rPr lang="en-US" sz="2000" dirty="0"/>
              <a:t>to classify, predict, and visualize different fault conditions </a:t>
            </a:r>
            <a:r>
              <a:rPr lang="en-US" sz="2000" dirty="0" smtClean="0"/>
              <a:t>such as  </a:t>
            </a:r>
            <a:r>
              <a:rPr lang="en-US" sz="2000" b="1" dirty="0"/>
              <a:t>bearing wear</a:t>
            </a:r>
            <a:r>
              <a:rPr lang="en-US" sz="2000" dirty="0"/>
              <a:t>, </a:t>
            </a:r>
            <a:r>
              <a:rPr lang="en-US" sz="2000" b="1" dirty="0"/>
              <a:t>blade </a:t>
            </a:r>
            <a:r>
              <a:rPr lang="en-US" sz="2000" b="1" dirty="0" smtClean="0"/>
              <a:t>imbalance</a:t>
            </a:r>
            <a:r>
              <a:rPr lang="en-US" sz="2000" b="1" dirty="0"/>
              <a:t> </a:t>
            </a:r>
            <a:r>
              <a:rPr lang="en-US" sz="2000" dirty="0" smtClean="0"/>
              <a:t>and</a:t>
            </a:r>
            <a:r>
              <a:rPr lang="en-US" sz="2000" b="1" dirty="0" smtClean="0"/>
              <a:t> generator.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80722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7C4D5-EA17-4963-E178-6CE14263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Chapter 2: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F2D7A6-9985-0C9B-A48C-88858F8D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Literature Review*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Summary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63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37FA81-9BBF-F731-9BDD-CE902E92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Chapter 2: 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2111F0-20C5-6505-7CF2-2101A267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IN" dirty="0" smtClean="0"/>
              <a:t>2.2.1. Paper </a:t>
            </a:r>
            <a:r>
              <a:rPr lang="en-IN" dirty="0"/>
              <a:t>1 </a:t>
            </a:r>
            <a:r>
              <a:rPr lang="en-IN" dirty="0" smtClean="0"/>
              <a:t>[</a:t>
            </a:r>
            <a:r>
              <a:rPr lang="en-US" sz="2400" dirty="0"/>
              <a:t>Intelligent Monitoring and Control of Wind </a:t>
            </a:r>
            <a:r>
              <a:rPr lang="en-US" sz="2400" dirty="0" smtClean="0"/>
              <a:t>Turbine Prototype </a:t>
            </a:r>
            <a:r>
              <a:rPr lang="en-US" sz="2400" dirty="0"/>
              <a:t>Using Internet of Things (</a:t>
            </a:r>
            <a:r>
              <a:rPr lang="en-US" sz="2400" dirty="0" err="1"/>
              <a:t>IoT</a:t>
            </a:r>
            <a:r>
              <a:rPr lang="en-US" sz="2400" dirty="0"/>
              <a:t>)</a:t>
            </a:r>
            <a:r>
              <a:rPr lang="en-IN" dirty="0" smtClean="0"/>
              <a:t>]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Methodology: BLOCK </a:t>
            </a:r>
            <a:r>
              <a:rPr lang="en-US" dirty="0" smtClean="0"/>
              <a:t>DIAGRAM</a:t>
            </a:r>
            <a:endParaRPr lang="en-US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66" y="2895600"/>
            <a:ext cx="768383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86466" y="6336268"/>
            <a:ext cx="6386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Figure. 2.2.1. Block </a:t>
            </a:r>
            <a:r>
              <a:rPr lang="en-US" sz="2000" dirty="0"/>
              <a:t>Diagram of the </a:t>
            </a:r>
            <a:r>
              <a:rPr lang="en-US" sz="2000" dirty="0" smtClean="0"/>
              <a:t>Intelligent Monitoring[1]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5336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387C89-C657-0D9B-A480-A0FA3DEC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Chapter 2: 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F49B95-9EB5-D527-20D7-38B9465D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r>
              <a:rPr lang="en-IN" dirty="0" smtClean="0">
                <a:solidFill>
                  <a:prstClr val="black"/>
                </a:solidFill>
                <a:latin typeface="Calibri"/>
              </a:rPr>
              <a:t>2.2.2.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Paper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[</a:t>
            </a:r>
            <a:r>
              <a:rPr lang="en-US" sz="2400" dirty="0"/>
              <a:t>IOT-Enabled Fault Diagnosis and </a:t>
            </a:r>
            <a:r>
              <a:rPr lang="en-US" sz="2400" dirty="0" smtClean="0"/>
              <a:t>				Monitoring for </a:t>
            </a:r>
            <a:r>
              <a:rPr lang="en-IN" sz="2400" dirty="0" smtClean="0"/>
              <a:t>Small </a:t>
            </a:r>
            <a:r>
              <a:rPr lang="en-IN" sz="2400" dirty="0"/>
              <a:t>Wind Turbine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Methodology: BLOCK DIAGRAM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71600" y="630549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Figure. </a:t>
            </a:r>
            <a:r>
              <a:rPr lang="en-US" sz="2000" dirty="0" smtClean="0"/>
              <a:t>2.2.2.  </a:t>
            </a:r>
            <a:r>
              <a:rPr lang="en-US" sz="2000" dirty="0"/>
              <a:t>Block Diagram of the IOT-Enabled Fault </a:t>
            </a:r>
            <a:r>
              <a:rPr lang="en-US" sz="2000" dirty="0" smtClean="0"/>
              <a:t>Diagnosis[2] </a:t>
            </a:r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458200" cy="363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09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2811</Words>
  <Application>Microsoft Office PowerPoint</Application>
  <PresentationFormat>On-screen Show (4:3)</PresentationFormat>
  <Paragraphs>589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CONTENT</vt:lpstr>
      <vt:lpstr>Chapter 1: Introduction to the Project Work</vt:lpstr>
      <vt:lpstr>Chapter 1: Introduction</vt:lpstr>
      <vt:lpstr>Chapter 1: Aim of the Project</vt:lpstr>
      <vt:lpstr>Chapter 1: Objectives of the Project</vt:lpstr>
      <vt:lpstr>Chapter 2: Literature Review </vt:lpstr>
      <vt:lpstr>Chapter 2: Literature Review</vt:lpstr>
      <vt:lpstr>Chapter 2: Literature Review</vt:lpstr>
      <vt:lpstr>Chapter 2: Literature Review</vt:lpstr>
      <vt:lpstr>Chapter 2: Literature Review</vt:lpstr>
      <vt:lpstr>Chapter 2: Literature Review</vt:lpstr>
      <vt:lpstr>Chapter 2: 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2: Summary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3: 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user1</dc:creator>
  <cp:lastModifiedBy>Techway</cp:lastModifiedBy>
  <cp:revision>138</cp:revision>
  <dcterms:created xsi:type="dcterms:W3CDTF">2006-08-16T00:00:00Z</dcterms:created>
  <dcterms:modified xsi:type="dcterms:W3CDTF">2025-05-14T18:19:56Z</dcterms:modified>
</cp:coreProperties>
</file>