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07D1A3-94E4-4D0C-9F26-C6EA2F52CAA2}"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01BE9D6-A570-4929-AB86-C334DC5E67A8}" type="slidenum">
              <a:rPr lang="en-IN" smtClean="0"/>
              <a:t>‹#›</a:t>
            </a:fld>
            <a:endParaRPr lang="en-IN"/>
          </a:p>
        </p:txBody>
      </p:sp>
    </p:spTree>
    <p:extLst>
      <p:ext uri="{BB962C8B-B14F-4D97-AF65-F5344CB8AC3E}">
        <p14:creationId xmlns:p14="http://schemas.microsoft.com/office/powerpoint/2010/main" val="1625810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7D1A3-94E4-4D0C-9F26-C6EA2F52CAA2}"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1BE9D6-A570-4929-AB86-C334DC5E67A8}" type="slidenum">
              <a:rPr lang="en-IN" smtClean="0"/>
              <a:t>‹#›</a:t>
            </a:fld>
            <a:endParaRPr lang="en-IN"/>
          </a:p>
        </p:txBody>
      </p:sp>
    </p:spTree>
    <p:extLst>
      <p:ext uri="{BB962C8B-B14F-4D97-AF65-F5344CB8AC3E}">
        <p14:creationId xmlns:p14="http://schemas.microsoft.com/office/powerpoint/2010/main" val="40706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7D1A3-94E4-4D0C-9F26-C6EA2F52CAA2}"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1BE9D6-A570-4929-AB86-C334DC5E67A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2681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07D1A3-94E4-4D0C-9F26-C6EA2F52CAA2}" type="datetimeFigureOut">
              <a:rPr lang="en-IN" smtClean="0"/>
              <a:t>20-05-2020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1BE9D6-A570-4929-AB86-C334DC5E67A8}" type="slidenum">
              <a:rPr lang="en-IN" smtClean="0"/>
              <a:t>‹#›</a:t>
            </a:fld>
            <a:endParaRPr lang="en-IN"/>
          </a:p>
        </p:txBody>
      </p:sp>
    </p:spTree>
    <p:extLst>
      <p:ext uri="{BB962C8B-B14F-4D97-AF65-F5344CB8AC3E}">
        <p14:creationId xmlns:p14="http://schemas.microsoft.com/office/powerpoint/2010/main" val="1558119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07D1A3-94E4-4D0C-9F26-C6EA2F52CAA2}" type="datetimeFigureOut">
              <a:rPr lang="en-IN" smtClean="0"/>
              <a:t>20-05-2020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1BE9D6-A570-4929-AB86-C334DC5E67A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48653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207D1A3-94E4-4D0C-9F26-C6EA2F52CAA2}" type="datetimeFigureOut">
              <a:rPr lang="en-IN" smtClean="0"/>
              <a:t>20-05-2020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1BE9D6-A570-4929-AB86-C334DC5E67A8}" type="slidenum">
              <a:rPr lang="en-IN" smtClean="0"/>
              <a:t>‹#›</a:t>
            </a:fld>
            <a:endParaRPr lang="en-IN"/>
          </a:p>
        </p:txBody>
      </p:sp>
    </p:spTree>
    <p:extLst>
      <p:ext uri="{BB962C8B-B14F-4D97-AF65-F5344CB8AC3E}">
        <p14:creationId xmlns:p14="http://schemas.microsoft.com/office/powerpoint/2010/main" val="658719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7D1A3-94E4-4D0C-9F26-C6EA2F52CAA2}"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1BE9D6-A570-4929-AB86-C334DC5E67A8}" type="slidenum">
              <a:rPr lang="en-IN" smtClean="0"/>
              <a:t>‹#›</a:t>
            </a:fld>
            <a:endParaRPr lang="en-IN"/>
          </a:p>
        </p:txBody>
      </p:sp>
    </p:spTree>
    <p:extLst>
      <p:ext uri="{BB962C8B-B14F-4D97-AF65-F5344CB8AC3E}">
        <p14:creationId xmlns:p14="http://schemas.microsoft.com/office/powerpoint/2010/main" val="2551883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7D1A3-94E4-4D0C-9F26-C6EA2F52CAA2}"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1BE9D6-A570-4929-AB86-C334DC5E67A8}" type="slidenum">
              <a:rPr lang="en-IN" smtClean="0"/>
              <a:t>‹#›</a:t>
            </a:fld>
            <a:endParaRPr lang="en-IN"/>
          </a:p>
        </p:txBody>
      </p:sp>
    </p:spTree>
    <p:extLst>
      <p:ext uri="{BB962C8B-B14F-4D97-AF65-F5344CB8AC3E}">
        <p14:creationId xmlns:p14="http://schemas.microsoft.com/office/powerpoint/2010/main" val="1619685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7D1A3-94E4-4D0C-9F26-C6EA2F52CAA2}"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1BE9D6-A570-4929-AB86-C334DC5E67A8}" type="slidenum">
              <a:rPr lang="en-IN" smtClean="0"/>
              <a:t>‹#›</a:t>
            </a:fld>
            <a:endParaRPr lang="en-IN"/>
          </a:p>
        </p:txBody>
      </p:sp>
    </p:spTree>
    <p:extLst>
      <p:ext uri="{BB962C8B-B14F-4D97-AF65-F5344CB8AC3E}">
        <p14:creationId xmlns:p14="http://schemas.microsoft.com/office/powerpoint/2010/main" val="563016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7D1A3-94E4-4D0C-9F26-C6EA2F52CAA2}"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1BE9D6-A570-4929-AB86-C334DC5E67A8}" type="slidenum">
              <a:rPr lang="en-IN" smtClean="0"/>
              <a:t>‹#›</a:t>
            </a:fld>
            <a:endParaRPr lang="en-IN"/>
          </a:p>
        </p:txBody>
      </p:sp>
    </p:spTree>
    <p:extLst>
      <p:ext uri="{BB962C8B-B14F-4D97-AF65-F5344CB8AC3E}">
        <p14:creationId xmlns:p14="http://schemas.microsoft.com/office/powerpoint/2010/main" val="222375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07D1A3-94E4-4D0C-9F26-C6EA2F52CAA2}" type="datetimeFigureOut">
              <a:rPr lang="en-IN" smtClean="0"/>
              <a:t>20-05-2020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01BE9D6-A570-4929-AB86-C334DC5E67A8}" type="slidenum">
              <a:rPr lang="en-IN" smtClean="0"/>
              <a:t>‹#›</a:t>
            </a:fld>
            <a:endParaRPr lang="en-IN"/>
          </a:p>
        </p:txBody>
      </p:sp>
    </p:spTree>
    <p:extLst>
      <p:ext uri="{BB962C8B-B14F-4D97-AF65-F5344CB8AC3E}">
        <p14:creationId xmlns:p14="http://schemas.microsoft.com/office/powerpoint/2010/main" val="3435539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07D1A3-94E4-4D0C-9F26-C6EA2F52CAA2}" type="datetimeFigureOut">
              <a:rPr lang="en-IN" smtClean="0"/>
              <a:t>20-05-2020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01BE9D6-A570-4929-AB86-C334DC5E67A8}" type="slidenum">
              <a:rPr lang="en-IN" smtClean="0"/>
              <a:t>‹#›</a:t>
            </a:fld>
            <a:endParaRPr lang="en-IN"/>
          </a:p>
        </p:txBody>
      </p:sp>
    </p:spTree>
    <p:extLst>
      <p:ext uri="{BB962C8B-B14F-4D97-AF65-F5344CB8AC3E}">
        <p14:creationId xmlns:p14="http://schemas.microsoft.com/office/powerpoint/2010/main" val="189473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07D1A3-94E4-4D0C-9F26-C6EA2F52CAA2}" type="datetimeFigureOut">
              <a:rPr lang="en-IN" smtClean="0"/>
              <a:t>20-05-2020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01BE9D6-A570-4929-AB86-C334DC5E67A8}" type="slidenum">
              <a:rPr lang="en-IN" smtClean="0"/>
              <a:t>‹#›</a:t>
            </a:fld>
            <a:endParaRPr lang="en-IN"/>
          </a:p>
        </p:txBody>
      </p:sp>
    </p:spTree>
    <p:extLst>
      <p:ext uri="{BB962C8B-B14F-4D97-AF65-F5344CB8AC3E}">
        <p14:creationId xmlns:p14="http://schemas.microsoft.com/office/powerpoint/2010/main" val="2894917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07D1A3-94E4-4D0C-9F26-C6EA2F52CAA2}" type="datetimeFigureOut">
              <a:rPr lang="en-IN" smtClean="0"/>
              <a:t>20-05-2020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01BE9D6-A570-4929-AB86-C334DC5E67A8}" type="slidenum">
              <a:rPr lang="en-IN" smtClean="0"/>
              <a:t>‹#›</a:t>
            </a:fld>
            <a:endParaRPr lang="en-IN"/>
          </a:p>
        </p:txBody>
      </p:sp>
    </p:spTree>
    <p:extLst>
      <p:ext uri="{BB962C8B-B14F-4D97-AF65-F5344CB8AC3E}">
        <p14:creationId xmlns:p14="http://schemas.microsoft.com/office/powerpoint/2010/main" val="2549589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07D1A3-94E4-4D0C-9F26-C6EA2F52CAA2}" type="datetimeFigureOut">
              <a:rPr lang="en-IN" smtClean="0"/>
              <a:t>20-05-2020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01BE9D6-A570-4929-AB86-C334DC5E67A8}" type="slidenum">
              <a:rPr lang="en-IN" smtClean="0"/>
              <a:t>‹#›</a:t>
            </a:fld>
            <a:endParaRPr lang="en-IN"/>
          </a:p>
        </p:txBody>
      </p:sp>
    </p:spTree>
    <p:extLst>
      <p:ext uri="{BB962C8B-B14F-4D97-AF65-F5344CB8AC3E}">
        <p14:creationId xmlns:p14="http://schemas.microsoft.com/office/powerpoint/2010/main" val="895663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07D1A3-94E4-4D0C-9F26-C6EA2F52CAA2}" type="datetimeFigureOut">
              <a:rPr lang="en-IN" smtClean="0"/>
              <a:t>20-05-2020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1BE9D6-A570-4929-AB86-C334DC5E67A8}" type="slidenum">
              <a:rPr lang="en-IN" smtClean="0"/>
              <a:t>‹#›</a:t>
            </a:fld>
            <a:endParaRPr lang="en-IN"/>
          </a:p>
        </p:txBody>
      </p:sp>
    </p:spTree>
    <p:extLst>
      <p:ext uri="{BB962C8B-B14F-4D97-AF65-F5344CB8AC3E}">
        <p14:creationId xmlns:p14="http://schemas.microsoft.com/office/powerpoint/2010/main" val="524242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07D1A3-94E4-4D0C-9F26-C6EA2F52CAA2}" type="datetimeFigureOut">
              <a:rPr lang="en-IN" smtClean="0"/>
              <a:t>20-05-2020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01BE9D6-A570-4929-AB86-C334DC5E67A8}" type="slidenum">
              <a:rPr lang="en-IN" smtClean="0"/>
              <a:t>‹#›</a:t>
            </a:fld>
            <a:endParaRPr lang="en-IN"/>
          </a:p>
        </p:txBody>
      </p:sp>
    </p:spTree>
    <p:extLst>
      <p:ext uri="{BB962C8B-B14F-4D97-AF65-F5344CB8AC3E}">
        <p14:creationId xmlns:p14="http://schemas.microsoft.com/office/powerpoint/2010/main" val="408340206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9B782-DB05-4DD3-8EE3-0C214FA94ED7}"/>
              </a:ext>
            </a:extLst>
          </p:cNvPr>
          <p:cNvSpPr>
            <a:spLocks noGrp="1"/>
          </p:cNvSpPr>
          <p:nvPr>
            <p:ph type="title"/>
          </p:nvPr>
        </p:nvSpPr>
        <p:spPr/>
        <p:txBody>
          <a:bodyPr>
            <a:normAutofit fontScale="90000"/>
          </a:bodyPr>
          <a:lstStyle/>
          <a:p>
            <a:r>
              <a:rPr lang="en-US" b="1" dirty="0"/>
              <a:t> </a:t>
            </a:r>
            <a:br>
              <a:rPr lang="en-IN" dirty="0"/>
            </a:br>
            <a:r>
              <a:rPr lang="en-IN" sz="4000" b="1" dirty="0">
                <a:solidFill>
                  <a:srgbClr val="0070C0"/>
                </a:solidFill>
              </a:rPr>
              <a:t>Variables in C</a:t>
            </a:r>
            <a:br>
              <a:rPr lang="en-IN" b="1" dirty="0"/>
            </a:br>
            <a:br>
              <a:rPr lang="en-IN" dirty="0"/>
            </a:br>
            <a:endParaRPr lang="en-IN" dirty="0"/>
          </a:p>
        </p:txBody>
      </p:sp>
      <p:sp>
        <p:nvSpPr>
          <p:cNvPr id="3" name="Content Placeholder 2">
            <a:extLst>
              <a:ext uri="{FF2B5EF4-FFF2-40B4-BE49-F238E27FC236}">
                <a16:creationId xmlns:a16="http://schemas.microsoft.com/office/drawing/2014/main" id="{923D85DA-DE7D-47F7-B3BA-66C298515D99}"/>
              </a:ext>
            </a:extLst>
          </p:cNvPr>
          <p:cNvSpPr>
            <a:spLocks noGrp="1"/>
          </p:cNvSpPr>
          <p:nvPr>
            <p:ph idx="1"/>
          </p:nvPr>
        </p:nvSpPr>
        <p:spPr/>
        <p:txBody>
          <a:bodyPr/>
          <a:lstStyle/>
          <a:p>
            <a:r>
              <a:rPr lang="en-US" dirty="0"/>
              <a:t>A Variable is a name of the memory location. It is used to store data. Its values can be Changed, and it can be reused many times. It is way to represent memory Location through Symbol so that it Can be easily identified.</a:t>
            </a:r>
            <a:endParaRPr lang="en-IN" dirty="0"/>
          </a:p>
          <a:p>
            <a:r>
              <a:rPr lang="en-US" dirty="0"/>
              <a:t>For example: int a, float B, Char A etc.</a:t>
            </a:r>
            <a:endParaRPr lang="en-IN" dirty="0"/>
          </a:p>
          <a:p>
            <a:endParaRPr lang="en-IN" dirty="0"/>
          </a:p>
        </p:txBody>
      </p:sp>
    </p:spTree>
    <p:extLst>
      <p:ext uri="{BB962C8B-B14F-4D97-AF65-F5344CB8AC3E}">
        <p14:creationId xmlns:p14="http://schemas.microsoft.com/office/powerpoint/2010/main" val="1358877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4D197-FA70-422F-847A-EBDD1C4EA719}"/>
              </a:ext>
            </a:extLst>
          </p:cNvPr>
          <p:cNvSpPr>
            <a:spLocks noGrp="1"/>
          </p:cNvSpPr>
          <p:nvPr>
            <p:ph type="title"/>
          </p:nvPr>
        </p:nvSpPr>
        <p:spPr/>
        <p:txBody>
          <a:bodyPr/>
          <a:lstStyle/>
          <a:p>
            <a:r>
              <a:rPr lang="en-US" b="1" dirty="0">
                <a:solidFill>
                  <a:srgbClr val="0070C0"/>
                </a:solidFill>
              </a:rPr>
              <a:t>Rules For Defining Variables</a:t>
            </a:r>
            <a:br>
              <a:rPr lang="en-IN" dirty="0"/>
            </a:br>
            <a:endParaRPr lang="en-IN" dirty="0"/>
          </a:p>
        </p:txBody>
      </p:sp>
      <p:sp>
        <p:nvSpPr>
          <p:cNvPr id="3" name="Content Placeholder 2">
            <a:extLst>
              <a:ext uri="{FF2B5EF4-FFF2-40B4-BE49-F238E27FC236}">
                <a16:creationId xmlns:a16="http://schemas.microsoft.com/office/drawing/2014/main" id="{9B2B3F86-CD51-4BCD-9FEB-F148B572967C}"/>
              </a:ext>
            </a:extLst>
          </p:cNvPr>
          <p:cNvSpPr>
            <a:spLocks noGrp="1"/>
          </p:cNvSpPr>
          <p:nvPr>
            <p:ph idx="1"/>
          </p:nvPr>
        </p:nvSpPr>
        <p:spPr/>
        <p:txBody>
          <a:bodyPr/>
          <a:lstStyle/>
          <a:p>
            <a:pPr lvl="0"/>
            <a:r>
              <a:rPr lang="en-US" dirty="0"/>
              <a:t>A Variables can have alphabets, digits, and underscore.</a:t>
            </a:r>
            <a:endParaRPr lang="en-IN" dirty="0"/>
          </a:p>
          <a:p>
            <a:pPr lvl="0"/>
            <a:r>
              <a:rPr lang="en-US" dirty="0"/>
              <a:t>A variables name Can start with alphabets, and underscore only. It can’t start with a digit.</a:t>
            </a:r>
            <a:endParaRPr lang="en-IN" dirty="0"/>
          </a:p>
          <a:p>
            <a:pPr lvl="0"/>
            <a:r>
              <a:rPr lang="en-US" dirty="0"/>
              <a:t>No whitespace is allowed within the variables name.</a:t>
            </a:r>
            <a:endParaRPr lang="en-IN" dirty="0"/>
          </a:p>
          <a:p>
            <a:pPr lvl="0"/>
            <a:r>
              <a:rPr lang="en-US" dirty="0"/>
              <a:t>A variables name must not be any reserved word or keyword, e.g. int , float, etc.</a:t>
            </a:r>
            <a:endParaRPr lang="en-IN" dirty="0"/>
          </a:p>
          <a:p>
            <a:pPr marL="0" indent="0">
              <a:buNone/>
            </a:pPr>
            <a:endParaRPr lang="en-IN" dirty="0"/>
          </a:p>
        </p:txBody>
      </p:sp>
    </p:spTree>
    <p:extLst>
      <p:ext uri="{BB962C8B-B14F-4D97-AF65-F5344CB8AC3E}">
        <p14:creationId xmlns:p14="http://schemas.microsoft.com/office/powerpoint/2010/main" val="1351836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89AC1-C1A0-47CC-AD08-2CC5A201AAB2}"/>
              </a:ext>
            </a:extLst>
          </p:cNvPr>
          <p:cNvSpPr>
            <a:spLocks noGrp="1"/>
          </p:cNvSpPr>
          <p:nvPr>
            <p:ph type="title"/>
          </p:nvPr>
        </p:nvSpPr>
        <p:spPr/>
        <p:txBody>
          <a:bodyPr/>
          <a:lstStyle/>
          <a:p>
            <a:r>
              <a:rPr lang="en-US" b="1" dirty="0">
                <a:solidFill>
                  <a:srgbClr val="0070C0"/>
                </a:solidFill>
              </a:rPr>
              <a:t>Data Type In C</a:t>
            </a:r>
            <a:br>
              <a:rPr lang="en-IN" dirty="0"/>
            </a:br>
            <a:endParaRPr lang="en-IN" dirty="0"/>
          </a:p>
        </p:txBody>
      </p:sp>
      <p:sp>
        <p:nvSpPr>
          <p:cNvPr id="3" name="Content Placeholder 2">
            <a:extLst>
              <a:ext uri="{FF2B5EF4-FFF2-40B4-BE49-F238E27FC236}">
                <a16:creationId xmlns:a16="http://schemas.microsoft.com/office/drawing/2014/main" id="{30E137BF-ADC5-431C-8265-58DF7142EA06}"/>
              </a:ext>
            </a:extLst>
          </p:cNvPr>
          <p:cNvSpPr>
            <a:spLocks noGrp="1"/>
          </p:cNvSpPr>
          <p:nvPr>
            <p:ph idx="1"/>
          </p:nvPr>
        </p:nvSpPr>
        <p:spPr/>
        <p:txBody>
          <a:bodyPr/>
          <a:lstStyle/>
          <a:p>
            <a:r>
              <a:rPr lang="en-US" dirty="0"/>
              <a:t>A Data type specifies the type of data that a variable can store such as integer, floating, character, etc.</a:t>
            </a:r>
            <a:endParaRPr lang="en-IN" dirty="0"/>
          </a:p>
          <a:p>
            <a:r>
              <a:rPr lang="en-US" dirty="0"/>
              <a:t>There are Some Types of Data Type that’s Shown Below:</a:t>
            </a:r>
            <a:endParaRPr lang="en-IN" dirty="0"/>
          </a:p>
          <a:p>
            <a:pPr lvl="0"/>
            <a:r>
              <a:rPr lang="en-US" b="1" dirty="0"/>
              <a:t>Basic Data Type: -</a:t>
            </a:r>
            <a:r>
              <a:rPr lang="en-US" dirty="0"/>
              <a:t> int, Char, Float etc. </a:t>
            </a:r>
            <a:endParaRPr lang="en-IN" dirty="0"/>
          </a:p>
          <a:p>
            <a:pPr lvl="0"/>
            <a:r>
              <a:rPr lang="en-US" b="1" dirty="0"/>
              <a:t>Derived Data Type: -</a:t>
            </a:r>
            <a:r>
              <a:rPr lang="en-US" dirty="0"/>
              <a:t> Array, Pointer, structure, Union.</a:t>
            </a:r>
            <a:endParaRPr lang="en-IN" dirty="0"/>
          </a:p>
          <a:p>
            <a:pPr lvl="0"/>
            <a:r>
              <a:rPr lang="en-US" b="1" dirty="0"/>
              <a:t>Enumeration Data Type: -</a:t>
            </a:r>
            <a:r>
              <a:rPr lang="en-US" dirty="0"/>
              <a:t> Enum</a:t>
            </a:r>
            <a:endParaRPr lang="en-IN" dirty="0"/>
          </a:p>
          <a:p>
            <a:pPr lvl="0"/>
            <a:r>
              <a:rPr lang="en-US" b="1" dirty="0"/>
              <a:t>Void Data Type: -</a:t>
            </a:r>
            <a:r>
              <a:rPr lang="en-US" dirty="0"/>
              <a:t> Void </a:t>
            </a:r>
            <a:endParaRPr lang="en-IN" dirty="0"/>
          </a:p>
          <a:p>
            <a:endParaRPr lang="en-IN" dirty="0"/>
          </a:p>
        </p:txBody>
      </p:sp>
    </p:spTree>
    <p:extLst>
      <p:ext uri="{BB962C8B-B14F-4D97-AF65-F5344CB8AC3E}">
        <p14:creationId xmlns:p14="http://schemas.microsoft.com/office/powerpoint/2010/main" val="198725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EF87-8603-4658-A972-CCF65682BD13}"/>
              </a:ext>
            </a:extLst>
          </p:cNvPr>
          <p:cNvSpPr>
            <a:spLocks noGrp="1"/>
          </p:cNvSpPr>
          <p:nvPr>
            <p:ph type="title"/>
          </p:nvPr>
        </p:nvSpPr>
        <p:spPr/>
        <p:txBody>
          <a:bodyPr/>
          <a:lstStyle/>
          <a:p>
            <a:r>
              <a:rPr lang="en-US" b="1" dirty="0">
                <a:solidFill>
                  <a:srgbClr val="0070C0"/>
                </a:solidFill>
              </a:rPr>
              <a:t>Data Type In C</a:t>
            </a:r>
            <a:br>
              <a:rPr lang="en-IN" dirty="0"/>
            </a:br>
            <a:endParaRPr lang="en-IN" dirty="0"/>
          </a:p>
        </p:txBody>
      </p:sp>
      <p:graphicFrame>
        <p:nvGraphicFramePr>
          <p:cNvPr id="4" name="Content Placeholder 3">
            <a:extLst>
              <a:ext uri="{FF2B5EF4-FFF2-40B4-BE49-F238E27FC236}">
                <a16:creationId xmlns:a16="http://schemas.microsoft.com/office/drawing/2014/main" id="{2ED1926F-B918-476C-9494-F136FEEA3ACF}"/>
              </a:ext>
            </a:extLst>
          </p:cNvPr>
          <p:cNvGraphicFramePr>
            <a:graphicFrameLocks noGrp="1"/>
          </p:cNvGraphicFramePr>
          <p:nvPr>
            <p:ph idx="1"/>
            <p:extLst>
              <p:ext uri="{D42A27DB-BD31-4B8C-83A1-F6EECF244321}">
                <p14:modId xmlns:p14="http://schemas.microsoft.com/office/powerpoint/2010/main" val="1388893760"/>
              </p:ext>
            </p:extLst>
          </p:nvPr>
        </p:nvGraphicFramePr>
        <p:xfrm>
          <a:off x="3034747" y="2305879"/>
          <a:ext cx="7659757" cy="4312970"/>
        </p:xfrm>
        <a:graphic>
          <a:graphicData uri="http://schemas.openxmlformats.org/drawingml/2006/table">
            <a:tbl>
              <a:tblPr firstRow="1" firstCol="1" bandRow="1">
                <a:tableStyleId>{5C22544A-7EE6-4342-B048-85BDC9FD1C3A}</a:tableStyleId>
              </a:tblPr>
              <a:tblGrid>
                <a:gridCol w="1708198">
                  <a:extLst>
                    <a:ext uri="{9D8B030D-6E8A-4147-A177-3AD203B41FA5}">
                      <a16:colId xmlns:a16="http://schemas.microsoft.com/office/drawing/2014/main" val="3518142612"/>
                    </a:ext>
                  </a:extLst>
                </a:gridCol>
                <a:gridCol w="3024892">
                  <a:extLst>
                    <a:ext uri="{9D8B030D-6E8A-4147-A177-3AD203B41FA5}">
                      <a16:colId xmlns:a16="http://schemas.microsoft.com/office/drawing/2014/main" val="3406409687"/>
                    </a:ext>
                  </a:extLst>
                </a:gridCol>
                <a:gridCol w="2926667">
                  <a:extLst>
                    <a:ext uri="{9D8B030D-6E8A-4147-A177-3AD203B41FA5}">
                      <a16:colId xmlns:a16="http://schemas.microsoft.com/office/drawing/2014/main" val="656667604"/>
                    </a:ext>
                  </a:extLst>
                </a:gridCol>
              </a:tblGrid>
              <a:tr h="675860">
                <a:tc>
                  <a:txBody>
                    <a:bodyPr/>
                    <a:lstStyle/>
                    <a:p>
                      <a:pPr marL="457200">
                        <a:lnSpc>
                          <a:spcPct val="107000"/>
                        </a:lnSpc>
                        <a:spcAft>
                          <a:spcPts val="0"/>
                        </a:spcAft>
                      </a:pPr>
                      <a:r>
                        <a:rPr lang="en-US" sz="1400">
                          <a:effectLst/>
                        </a:rPr>
                        <a:t>Data type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US" sz="1400" dirty="0">
                          <a:effectLst/>
                        </a:rPr>
                        <a:t>Value initialization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US" sz="1400">
                          <a:effectLst/>
                        </a:rPr>
                        <a:t>Range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1898406"/>
                  </a:ext>
                </a:extLst>
              </a:tr>
              <a:tr h="1245704">
                <a:tc>
                  <a:txBody>
                    <a:bodyPr/>
                    <a:lstStyle/>
                    <a:p>
                      <a:pPr marL="457200">
                        <a:lnSpc>
                          <a:spcPct val="107000"/>
                        </a:lnSpc>
                        <a:spcAft>
                          <a:spcPts val="0"/>
                        </a:spcAft>
                      </a:pPr>
                      <a:r>
                        <a:rPr lang="en-US" sz="1400" dirty="0">
                          <a:effectLst/>
                        </a:rPr>
                        <a:t> Int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US" sz="1600" b="1" dirty="0">
                          <a:effectLst/>
                        </a:rPr>
                        <a:t>0 ,1 2 and none point value</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US" sz="1400" dirty="0">
                          <a:effectLst/>
                        </a:rPr>
                        <a:t>-</a:t>
                      </a:r>
                      <a:r>
                        <a:rPr lang="en-US" sz="1800" b="1" dirty="0">
                          <a:effectLst/>
                        </a:rPr>
                        <a:t>32768 to 32768</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3270928"/>
                  </a:ext>
                </a:extLst>
              </a:tr>
              <a:tr h="1195703">
                <a:tc>
                  <a:txBody>
                    <a:bodyPr/>
                    <a:lstStyle/>
                    <a:p>
                      <a:pPr marL="457200">
                        <a:lnSpc>
                          <a:spcPct val="107000"/>
                        </a:lnSpc>
                        <a:spcAft>
                          <a:spcPts val="0"/>
                        </a:spcAft>
                      </a:pPr>
                      <a:r>
                        <a:rPr lang="en-US" sz="1400">
                          <a:effectLst/>
                        </a:rPr>
                        <a:t>Float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defTabSz="457200" rtl="0" eaLnBrk="1" latinLnBrk="0" hangingPunct="1">
                        <a:lnSpc>
                          <a:spcPct val="107000"/>
                        </a:lnSpc>
                        <a:spcAft>
                          <a:spcPts val="0"/>
                        </a:spcAft>
                      </a:pPr>
                      <a:r>
                        <a:rPr lang="en-US" sz="1600" b="1" kern="1200" dirty="0">
                          <a:solidFill>
                            <a:schemeClr val="dk1"/>
                          </a:solidFill>
                          <a:effectLst/>
                          <a:latin typeface="+mn-lt"/>
                          <a:ea typeface="+mn-ea"/>
                          <a:cs typeface="+mn-cs"/>
                        </a:rPr>
                        <a:t> Only Point Value like 1.2,1.4 </a:t>
                      </a:r>
                      <a:r>
                        <a:rPr lang="en-US" sz="1600" b="1" kern="1200" dirty="0" err="1">
                          <a:solidFill>
                            <a:schemeClr val="dk1"/>
                          </a:solidFill>
                          <a:effectLst/>
                          <a:latin typeface="+mn-lt"/>
                          <a:ea typeface="+mn-ea"/>
                          <a:cs typeface="+mn-cs"/>
                        </a:rPr>
                        <a:t>etc</a:t>
                      </a:r>
                      <a:endParaRPr lang="en-IN" sz="1600" b="1" kern="1200" dirty="0">
                        <a:solidFill>
                          <a:schemeClr val="dk1"/>
                        </a:solidFill>
                        <a:effectLst/>
                        <a:latin typeface="+mn-lt"/>
                        <a:ea typeface="+mn-ea"/>
                        <a:cs typeface="+mn-cs"/>
                      </a:endParaRPr>
                    </a:p>
                  </a:txBody>
                  <a:tcPr marL="68580" marR="68580" marT="0" marB="0"/>
                </a:tc>
                <a:tc>
                  <a:txBody>
                    <a:bodyPr/>
                    <a:lstStyle/>
                    <a:p>
                      <a:pPr marL="457200" algn="l" defTabSz="457200" rtl="0" eaLnBrk="1" latinLnBrk="0" hangingPunct="1">
                        <a:lnSpc>
                          <a:spcPct val="107000"/>
                        </a:lnSpc>
                        <a:spcAft>
                          <a:spcPts val="0"/>
                        </a:spcAft>
                      </a:pPr>
                      <a:r>
                        <a:rPr lang="en-US" sz="1800" b="1" kern="1200" dirty="0">
                          <a:solidFill>
                            <a:schemeClr val="dk1"/>
                          </a:solidFill>
                          <a:effectLst/>
                          <a:latin typeface="+mn-lt"/>
                          <a:ea typeface="+mn-ea"/>
                          <a:cs typeface="+mn-cs"/>
                        </a:rPr>
                        <a:t>3.4 e-38 to 3.4e+38</a:t>
                      </a:r>
                      <a:endParaRPr lang="en-IN" sz="1800" b="1"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2626009989"/>
                  </a:ext>
                </a:extLst>
              </a:tr>
              <a:tr h="1195703">
                <a:tc>
                  <a:txBody>
                    <a:bodyPr/>
                    <a:lstStyle/>
                    <a:p>
                      <a:pPr marL="457200">
                        <a:lnSpc>
                          <a:spcPct val="107000"/>
                        </a:lnSpc>
                        <a:spcAft>
                          <a:spcPts val="0"/>
                        </a:spcAft>
                      </a:pPr>
                      <a:r>
                        <a:rPr lang="en-US" sz="1400">
                          <a:effectLst/>
                        </a:rPr>
                        <a:t>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defTabSz="457200" rtl="0" eaLnBrk="1" latinLnBrk="0" hangingPunct="1">
                        <a:lnSpc>
                          <a:spcPct val="107000"/>
                        </a:lnSpc>
                        <a:spcAft>
                          <a:spcPts val="0"/>
                        </a:spcAft>
                      </a:pPr>
                      <a:r>
                        <a:rPr lang="en-US" sz="1600" b="1" kern="1200" dirty="0">
                          <a:solidFill>
                            <a:schemeClr val="dk1"/>
                          </a:solidFill>
                          <a:effectLst/>
                          <a:latin typeface="+mn-lt"/>
                          <a:ea typeface="+mn-ea"/>
                          <a:cs typeface="+mn-cs"/>
                        </a:rPr>
                        <a:t> Only a single character like a, A, b, B etc.</a:t>
                      </a:r>
                      <a:endParaRPr lang="en-IN" sz="1600" b="1" kern="1200" dirty="0">
                        <a:solidFill>
                          <a:schemeClr val="dk1"/>
                        </a:solidFill>
                        <a:effectLst/>
                        <a:latin typeface="+mn-lt"/>
                        <a:ea typeface="+mn-ea"/>
                        <a:cs typeface="+mn-cs"/>
                      </a:endParaRPr>
                    </a:p>
                  </a:txBody>
                  <a:tcPr marL="68580" marR="68580" marT="0" marB="0"/>
                </a:tc>
                <a:tc>
                  <a:txBody>
                    <a:bodyPr/>
                    <a:lstStyle/>
                    <a:p>
                      <a:pPr marL="457200" algn="l" defTabSz="457200" rtl="0" eaLnBrk="1" latinLnBrk="0" hangingPunct="1">
                        <a:lnSpc>
                          <a:spcPct val="107000"/>
                        </a:lnSpc>
                        <a:spcAft>
                          <a:spcPts val="0"/>
                        </a:spcAft>
                      </a:pPr>
                      <a:r>
                        <a:rPr lang="en-US" sz="1800" b="1" kern="1200" dirty="0">
                          <a:solidFill>
                            <a:schemeClr val="dk1"/>
                          </a:solidFill>
                          <a:effectLst/>
                          <a:latin typeface="+mn-lt"/>
                          <a:ea typeface="+mn-ea"/>
                          <a:cs typeface="+mn-cs"/>
                        </a:rPr>
                        <a:t>-128 to 127</a:t>
                      </a:r>
                      <a:endParaRPr lang="en-IN" sz="1800" b="1"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2077705243"/>
                  </a:ext>
                </a:extLst>
              </a:tr>
            </a:tbl>
          </a:graphicData>
        </a:graphic>
      </p:graphicFrame>
      <p:sp>
        <p:nvSpPr>
          <p:cNvPr id="5" name="Rectangle 1">
            <a:extLst>
              <a:ext uri="{FF2B5EF4-FFF2-40B4-BE49-F238E27FC236}">
                <a16:creationId xmlns:a16="http://schemas.microsoft.com/office/drawing/2014/main" id="{02BF9918-C749-4FB1-9D19-D30B2234DF5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Basic Data type :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5732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19D39-D5F3-4C29-A0B2-8355998AF93C}"/>
              </a:ext>
            </a:extLst>
          </p:cNvPr>
          <p:cNvSpPr>
            <a:spLocks noGrp="1"/>
          </p:cNvSpPr>
          <p:nvPr>
            <p:ph type="title"/>
          </p:nvPr>
        </p:nvSpPr>
        <p:spPr/>
        <p:txBody>
          <a:bodyPr/>
          <a:lstStyle/>
          <a:p>
            <a:r>
              <a:rPr lang="en-US" b="1" dirty="0">
                <a:solidFill>
                  <a:srgbClr val="0070C0"/>
                </a:solidFill>
              </a:rPr>
              <a:t>Keywords in C</a:t>
            </a:r>
            <a:br>
              <a:rPr lang="en-IN" dirty="0"/>
            </a:br>
            <a:endParaRPr lang="en-IN" dirty="0"/>
          </a:p>
        </p:txBody>
      </p:sp>
      <p:sp>
        <p:nvSpPr>
          <p:cNvPr id="8" name="Rectangle 7">
            <a:extLst>
              <a:ext uri="{FF2B5EF4-FFF2-40B4-BE49-F238E27FC236}">
                <a16:creationId xmlns:a16="http://schemas.microsoft.com/office/drawing/2014/main" id="{A757957E-5141-4D2E-8019-46FBC9CBF728}"/>
              </a:ext>
            </a:extLst>
          </p:cNvPr>
          <p:cNvSpPr/>
          <p:nvPr/>
        </p:nvSpPr>
        <p:spPr>
          <a:xfrm>
            <a:off x="2345635" y="1484243"/>
            <a:ext cx="6798365" cy="1367234"/>
          </a:xfrm>
          <a:prstGeom prst="rect">
            <a:avLst/>
          </a:prstGeom>
        </p:spPr>
        <p:txBody>
          <a:bodyPr wrap="square">
            <a:spAutoFit/>
          </a:bodyPr>
          <a:lstStyle/>
          <a:p>
            <a:pPr marL="228600">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 keyword is a </a:t>
            </a:r>
            <a:r>
              <a:rPr lang="en-US" b="1" dirty="0">
                <a:latin typeface="Calibri" panose="020F0502020204030204" pitchFamily="34" charset="0"/>
                <a:ea typeface="Calibri" panose="020F0502020204030204" pitchFamily="34" charset="0"/>
                <a:cs typeface="Times New Roman" panose="02020603050405020304" pitchFamily="18" charset="0"/>
              </a:rPr>
              <a:t>reserved word</a:t>
            </a:r>
            <a:r>
              <a:rPr lang="en-US" dirty="0">
                <a:latin typeface="Calibri" panose="020F0502020204030204" pitchFamily="34" charset="0"/>
                <a:ea typeface="Calibri" panose="020F0502020204030204" pitchFamily="34" charset="0"/>
                <a:cs typeface="Times New Roman" panose="02020603050405020304" pitchFamily="18" charset="0"/>
              </a:rPr>
              <a:t>. You cannot use it as a variable name, constant name, etc. There are only 32 reserved words (keywords) in the C language.</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 list of 32 keywords in the c language is given below:</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A1633641-C70F-4B0C-916E-223F12FDB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748" y="3072018"/>
            <a:ext cx="6480313" cy="3448051"/>
          </a:xfrm>
          <a:prstGeom prst="rect">
            <a:avLst/>
          </a:prstGeom>
        </p:spPr>
      </p:pic>
    </p:spTree>
    <p:extLst>
      <p:ext uri="{BB962C8B-B14F-4D97-AF65-F5344CB8AC3E}">
        <p14:creationId xmlns:p14="http://schemas.microsoft.com/office/powerpoint/2010/main" val="68633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E12D5-EB89-4F42-85C8-A0A0E90A9402}"/>
              </a:ext>
            </a:extLst>
          </p:cNvPr>
          <p:cNvSpPr>
            <a:spLocks noGrp="1"/>
          </p:cNvSpPr>
          <p:nvPr>
            <p:ph type="title"/>
          </p:nvPr>
        </p:nvSpPr>
        <p:spPr/>
        <p:txBody>
          <a:bodyPr/>
          <a:lstStyle/>
          <a:p>
            <a:r>
              <a:rPr lang="en-IN" b="1" dirty="0">
                <a:solidFill>
                  <a:srgbClr val="0070C0"/>
                </a:solidFill>
              </a:rPr>
              <a:t>Comments in C</a:t>
            </a:r>
            <a:br>
              <a:rPr lang="en-IN" dirty="0"/>
            </a:br>
            <a:endParaRPr lang="en-IN" dirty="0"/>
          </a:p>
        </p:txBody>
      </p:sp>
      <p:sp>
        <p:nvSpPr>
          <p:cNvPr id="3" name="Content Placeholder 2">
            <a:extLst>
              <a:ext uri="{FF2B5EF4-FFF2-40B4-BE49-F238E27FC236}">
                <a16:creationId xmlns:a16="http://schemas.microsoft.com/office/drawing/2014/main" id="{90950C10-3F39-4791-897A-6825570F4DD3}"/>
              </a:ext>
            </a:extLst>
          </p:cNvPr>
          <p:cNvSpPr>
            <a:spLocks noGrp="1"/>
          </p:cNvSpPr>
          <p:nvPr>
            <p:ph idx="1"/>
          </p:nvPr>
        </p:nvSpPr>
        <p:spPr/>
        <p:txBody>
          <a:bodyPr/>
          <a:lstStyle/>
          <a:p>
            <a:r>
              <a:rPr lang="en-IN" dirty="0"/>
              <a:t>Comments in C language are used to provide information about lines of code. It is widely used for documenting code. There are 2 types of comments in the C language.</a:t>
            </a:r>
          </a:p>
          <a:p>
            <a:pPr lvl="0"/>
            <a:r>
              <a:rPr lang="en-IN" dirty="0"/>
              <a:t>Single Line Comments</a:t>
            </a:r>
          </a:p>
          <a:p>
            <a:pPr lvl="0"/>
            <a:r>
              <a:rPr lang="en-IN" dirty="0"/>
              <a:t>Multi-Line Comments</a:t>
            </a:r>
          </a:p>
          <a:p>
            <a:pPr marL="0" indent="0">
              <a:buNone/>
            </a:pPr>
            <a:endParaRPr lang="en-IN" dirty="0"/>
          </a:p>
        </p:txBody>
      </p:sp>
    </p:spTree>
    <p:extLst>
      <p:ext uri="{BB962C8B-B14F-4D97-AF65-F5344CB8AC3E}">
        <p14:creationId xmlns:p14="http://schemas.microsoft.com/office/powerpoint/2010/main" val="29641431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TotalTime>
  <Words>366</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Wisp</vt:lpstr>
      <vt:lpstr>  Variables in C  </vt:lpstr>
      <vt:lpstr>Rules For Defining Variables </vt:lpstr>
      <vt:lpstr>Data Type In C </vt:lpstr>
      <vt:lpstr>Data Type In C </vt:lpstr>
      <vt:lpstr>Keywords in C </vt:lpstr>
      <vt:lpstr>Comments in 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in C</dc:title>
  <dc:creator>Jarves</dc:creator>
  <cp:lastModifiedBy>Jarves</cp:lastModifiedBy>
  <cp:revision>3</cp:revision>
  <dcterms:created xsi:type="dcterms:W3CDTF">2020-05-20T04:37:18Z</dcterms:created>
  <dcterms:modified xsi:type="dcterms:W3CDTF">2020-05-20T04:52:25Z</dcterms:modified>
</cp:coreProperties>
</file>