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9769-F63E-4636-BDAC-8EA82884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7C583-3764-6A0B-1E23-7FB31EEDA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E6BCA-2658-390A-E482-8F92F6D2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51-F0FE-4755-B029-F279BC62B29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F3CDE-CE41-6890-A53D-9F3DC81C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51F1-927B-6E67-6D73-2A48C44D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38C-DCAA-4913-874F-75391794B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6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1200-D65F-D2A9-D13B-69F3D391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C7A81-AB0C-F518-7A2E-680F38C3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31D0-2301-D300-9BE9-0C3DDC1D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51-F0FE-4755-B029-F279BC62B29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0D61-DAFA-0E90-8144-1AB87985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306A6-8AE0-1A06-658A-6EC12BC5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38C-DCAA-4913-874F-75391794B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75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D74FD-6804-2250-CFAF-57E58550E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6ED71-67BC-5BF0-3D28-EAA7DE83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9DA8-9ECF-24FE-ACF2-E37A815D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51-F0FE-4755-B029-F279BC62B29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BC15-D2C6-4FFC-E946-E92773EA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8DF72-D289-021F-40A7-8A305645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38C-DCAA-4913-874F-75391794B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CB6E-3A95-4364-6CA7-1B2BB91D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BBE80-B11D-A1E6-1230-74CF93F1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5F7AE-1D82-EE4C-1F39-573205F2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51-F0FE-4755-B029-F279BC62B29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8BB4-1EA6-A689-3E80-39CE04C0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F430-56C2-F830-1224-96848C58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38C-DCAA-4913-874F-75391794B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25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97B-D389-C703-47EB-AA2F7010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66578-06D7-B0AA-6D96-1BF15E29E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DA8C5-161C-D41A-ACD5-9AE44956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51-F0FE-4755-B029-F279BC62B29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E22D1-5163-BEF2-CE38-70F13B8B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2280-0509-C69F-3E07-1CAC5546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38C-DCAA-4913-874F-75391794B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1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9B38-B97E-D6F6-4757-A4F056E0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DEE0-0016-B024-289C-A926EF63C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231DD-1E17-97B9-2DB8-2E740D4B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33931-74C8-78E3-44A3-40DC4542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51-F0FE-4755-B029-F279BC62B29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3A04F-3FC6-A729-D478-7F43E155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67688-D107-927F-91FE-3BD194FE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38C-DCAA-4913-874F-75391794B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68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A5CE-B645-3FDA-3603-C8661A71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13FA8-1743-8256-9DBB-137CD1BF9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0759-A7D0-D80C-2F60-3BC14EF05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282F0-E3FB-97F2-BA36-719577E40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D4305-DD41-6FF6-FC75-A89F7E245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7C16B-AE64-CD42-8CFE-FF1F04D0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51-F0FE-4755-B029-F279BC62B29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E9862-6446-2244-75D9-AEB1EFD1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0D279-4ED5-E2CE-A793-5EC8FEC3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38C-DCAA-4913-874F-75391794B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81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5421-7952-B0E8-BDC2-CEB37271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24933-319A-57B3-A956-F3C4FFCD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51-F0FE-4755-B029-F279BC62B29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447FD-A75B-017F-4316-4B85E69E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F242F-7A80-E8D0-E272-244A1339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38C-DCAA-4913-874F-75391794B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68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55EAD-E67A-EF97-E2F3-4FDF4CCE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51-F0FE-4755-B029-F279BC62B29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E8088-E604-F415-8124-BD4A14E5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3B2FD-5DD8-65D4-F77D-CC2A07C5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38C-DCAA-4913-874F-75391794B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27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B925-A337-0295-87F6-043F9071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67ED-0572-B8A1-AD4F-420C41367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56454-FCCF-273E-C74F-3AFFD2DE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9F4F9-428A-3E90-0A30-29E78787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51-F0FE-4755-B029-F279BC62B29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6C171-7B8F-5181-7549-872A49BF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3AA8E-D197-4597-5B44-E5BDC7A7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38C-DCAA-4913-874F-75391794B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8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3454-935F-ABC1-D376-B205AAA6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ED50F-E50E-1973-EA52-C528522E2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277A6-A5E3-302A-8EBD-A8B4F58B2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D479B-F209-C9C3-6EDA-ACFD63C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51-F0FE-4755-B029-F279BC62B29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72FCC-3051-BB2B-7E31-F466CA0B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E2184-E336-2359-1363-B0F62FED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38C-DCAA-4913-874F-75391794B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10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81EEA-2C31-5F8F-EE15-39E28A74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3B056-1142-5063-FD49-33272612C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B4F94-A91E-8EC1-00B1-52140BE19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91ED51-F0FE-4755-B029-F279BC62B29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17909-7106-5B80-5057-C67275026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64C4E-A926-D6D4-2A42-562CAA3A4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09E38C-DCAA-4913-874F-75391794B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19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69DF87-42D1-598A-02FF-8478C6205D70}"/>
              </a:ext>
            </a:extLst>
          </p:cNvPr>
          <p:cNvSpPr txBox="1"/>
          <p:nvPr/>
        </p:nvSpPr>
        <p:spPr>
          <a:xfrm>
            <a:off x="390524" y="6071325"/>
            <a:ext cx="412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sto MT" panose="02040603050505030304" pitchFamily="18" charset="0"/>
              </a:rPr>
              <a:t>Presented by  : Sachin Pal</a:t>
            </a:r>
          </a:p>
        </p:txBody>
      </p:sp>
      <p:pic>
        <p:nvPicPr>
          <p:cNvPr id="5" name="Picture 4" descr="A black and silver headphones&#10;&#10;Description automatically generated">
            <a:extLst>
              <a:ext uri="{FF2B5EF4-FFF2-40B4-BE49-F238E27FC236}">
                <a16:creationId xmlns:a16="http://schemas.microsoft.com/office/drawing/2014/main" id="{3CCAF313-9701-55A7-64E7-DDD35962B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5196"/>
            <a:ext cx="4717916" cy="5227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8BF3B-0712-3694-1FCF-276DEB6A9D18}"/>
              </a:ext>
            </a:extLst>
          </p:cNvPr>
          <p:cNvSpPr txBox="1"/>
          <p:nvPr/>
        </p:nvSpPr>
        <p:spPr>
          <a:xfrm>
            <a:off x="738817" y="490882"/>
            <a:ext cx="96964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dirty="0">
                <a:latin typeface="Calisto MT" panose="02040603050505030304" pitchFamily="18" charset="0"/>
              </a:rPr>
              <a:t>Music stor</a:t>
            </a:r>
            <a:r>
              <a:rPr lang="en-IN" sz="10000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</a:rPr>
              <a:t>e</a:t>
            </a:r>
            <a:r>
              <a:rPr lang="en-IN" sz="10000" dirty="0">
                <a:latin typeface="Calisto MT" panose="02040603050505030304" pitchFamily="18" charset="0"/>
              </a:rPr>
              <a:t> Report</a:t>
            </a:r>
          </a:p>
        </p:txBody>
      </p:sp>
    </p:spTree>
    <p:extLst>
      <p:ext uri="{BB962C8B-B14F-4D97-AF65-F5344CB8AC3E}">
        <p14:creationId xmlns:p14="http://schemas.microsoft.com/office/powerpoint/2010/main" val="3799702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 brushstroke">
            <a:extLst>
              <a:ext uri="{FF2B5EF4-FFF2-40B4-BE49-F238E27FC236}">
                <a16:creationId xmlns:a16="http://schemas.microsoft.com/office/drawing/2014/main" id="{84D029E3-9AFB-487D-C1AE-82446611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46" y="-67088"/>
            <a:ext cx="1958196" cy="2187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D797A-B5A7-5408-9DB8-A7E9A86A2F8D}"/>
              </a:ext>
            </a:extLst>
          </p:cNvPr>
          <p:cNvSpPr txBox="1"/>
          <p:nvPr/>
        </p:nvSpPr>
        <p:spPr>
          <a:xfrm>
            <a:off x="645902" y="854054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Request 5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90655-9076-F745-D008-5A296F0BC90A}"/>
              </a:ext>
            </a:extLst>
          </p:cNvPr>
          <p:cNvSpPr txBox="1"/>
          <p:nvPr/>
        </p:nvSpPr>
        <p:spPr>
          <a:xfrm>
            <a:off x="1984076" y="854054"/>
            <a:ext cx="941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Who is the best customer? The customer who has spent the most money will be declared the best customer. Write a query that returns the person who has spent the most money</a:t>
            </a:r>
          </a:p>
        </p:txBody>
      </p:sp>
      <p:pic>
        <p:nvPicPr>
          <p:cNvPr id="8" name="Graphic 7" descr="A brushstroke">
            <a:extLst>
              <a:ext uri="{FF2B5EF4-FFF2-40B4-BE49-F238E27FC236}">
                <a16:creationId xmlns:a16="http://schemas.microsoft.com/office/drawing/2014/main" id="{BBDB3782-6AFF-4596-C51A-9C1FD3773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27" y="759698"/>
            <a:ext cx="1958196" cy="21872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295918-AB77-C598-652D-00D02AFAB667}"/>
              </a:ext>
            </a:extLst>
          </p:cNvPr>
          <p:cNvSpPr txBox="1"/>
          <p:nvPr/>
        </p:nvSpPr>
        <p:spPr>
          <a:xfrm>
            <a:off x="804053" y="1638690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46609-8A98-4BF1-76E3-EE8551C1B6E5}"/>
              </a:ext>
            </a:extLst>
          </p:cNvPr>
          <p:cNvSpPr txBox="1"/>
          <p:nvPr/>
        </p:nvSpPr>
        <p:spPr>
          <a:xfrm>
            <a:off x="1984076" y="1638690"/>
            <a:ext cx="9411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select </a:t>
            </a:r>
            <a:r>
              <a:rPr lang="en-US" dirty="0" err="1">
                <a:latin typeface="Calisto MT" panose="02040603050505030304" pitchFamily="18" charset="0"/>
              </a:rPr>
              <a:t>c.customer_id</a:t>
            </a:r>
            <a:r>
              <a:rPr lang="en-US" dirty="0">
                <a:latin typeface="Calisto MT" panose="02040603050505030304" pitchFamily="18" charset="0"/>
              </a:rPr>
              <a:t>, </a:t>
            </a:r>
            <a:r>
              <a:rPr lang="en-US" dirty="0" err="1">
                <a:latin typeface="Calisto MT" panose="02040603050505030304" pitchFamily="18" charset="0"/>
              </a:rPr>
              <a:t>c.first_name</a:t>
            </a:r>
            <a:r>
              <a:rPr lang="en-US" dirty="0">
                <a:latin typeface="Calisto MT" panose="02040603050505030304" pitchFamily="18" charset="0"/>
              </a:rPr>
              <a:t>, </a:t>
            </a:r>
            <a:r>
              <a:rPr lang="en-US" dirty="0" err="1">
                <a:latin typeface="Calisto MT" panose="02040603050505030304" pitchFamily="18" charset="0"/>
              </a:rPr>
              <a:t>c.last_name</a:t>
            </a:r>
            <a:r>
              <a:rPr lang="en-US" dirty="0">
                <a:latin typeface="Calisto MT" panose="02040603050505030304" pitchFamily="18" charset="0"/>
              </a:rPr>
              <a:t>, sum(</a:t>
            </a:r>
            <a:r>
              <a:rPr lang="en-US" dirty="0" err="1">
                <a:latin typeface="Calisto MT" panose="02040603050505030304" pitchFamily="18" charset="0"/>
              </a:rPr>
              <a:t>i.total</a:t>
            </a:r>
            <a:r>
              <a:rPr lang="en-US" dirty="0">
                <a:latin typeface="Calisto MT" panose="02040603050505030304" pitchFamily="18" charset="0"/>
              </a:rPr>
              <a:t>) as </a:t>
            </a:r>
            <a:r>
              <a:rPr lang="en-US" dirty="0" err="1">
                <a:latin typeface="Calisto MT" panose="02040603050505030304" pitchFamily="18" charset="0"/>
              </a:rPr>
              <a:t>grand_total</a:t>
            </a:r>
            <a:r>
              <a:rPr lang="en-US" dirty="0">
                <a:latin typeface="Calisto MT" panose="02040603050505030304" pitchFamily="18" charset="0"/>
              </a:rPr>
              <a:t> from customer c join  invoice </a:t>
            </a:r>
            <a:r>
              <a:rPr lang="en-US" dirty="0" err="1">
                <a:latin typeface="Calisto MT" panose="02040603050505030304" pitchFamily="18" charset="0"/>
              </a:rPr>
              <a:t>i</a:t>
            </a:r>
            <a:r>
              <a:rPr lang="en-US" dirty="0">
                <a:latin typeface="Calisto MT" panose="02040603050505030304" pitchFamily="18" charset="0"/>
              </a:rPr>
              <a:t> on </a:t>
            </a:r>
            <a:r>
              <a:rPr lang="en-US" dirty="0" err="1">
                <a:latin typeface="Calisto MT" panose="02040603050505030304" pitchFamily="18" charset="0"/>
              </a:rPr>
              <a:t>c.customer_id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i.customer_id</a:t>
            </a:r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group by 1</a:t>
            </a:r>
          </a:p>
          <a:p>
            <a:r>
              <a:rPr lang="en-US" dirty="0">
                <a:latin typeface="Calisto MT" panose="02040603050505030304" pitchFamily="18" charset="0"/>
              </a:rPr>
              <a:t>order by 4 desc limit 1;</a:t>
            </a:r>
          </a:p>
        </p:txBody>
      </p:sp>
      <p:pic>
        <p:nvPicPr>
          <p:cNvPr id="14" name="Graphic 13" descr="A brushstroke">
            <a:extLst>
              <a:ext uri="{FF2B5EF4-FFF2-40B4-BE49-F238E27FC236}">
                <a16:creationId xmlns:a16="http://schemas.microsoft.com/office/drawing/2014/main" id="{D2BF8DFD-03BE-E3C5-8012-1DCA31CA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27" y="2436366"/>
            <a:ext cx="1958196" cy="21872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D1A557-F917-54E0-8676-D7B1E524FA54}"/>
              </a:ext>
            </a:extLst>
          </p:cNvPr>
          <p:cNvSpPr txBox="1"/>
          <p:nvPr/>
        </p:nvSpPr>
        <p:spPr>
          <a:xfrm>
            <a:off x="715992" y="3304493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FEB7-CC9E-A8B0-701F-67CE40E6F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12" y="4379384"/>
            <a:ext cx="9605883" cy="99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8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 brushstroke">
            <a:extLst>
              <a:ext uri="{FF2B5EF4-FFF2-40B4-BE49-F238E27FC236}">
                <a16:creationId xmlns:a16="http://schemas.microsoft.com/office/drawing/2014/main" id="{84D029E3-9AFB-487D-C1AE-82446611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46" y="-67088"/>
            <a:ext cx="1958196" cy="2187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D797A-B5A7-5408-9DB8-A7E9A86A2F8D}"/>
              </a:ext>
            </a:extLst>
          </p:cNvPr>
          <p:cNvSpPr txBox="1"/>
          <p:nvPr/>
        </p:nvSpPr>
        <p:spPr>
          <a:xfrm>
            <a:off x="645902" y="854054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Request 6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90655-9076-F745-D008-5A296F0BC90A}"/>
              </a:ext>
            </a:extLst>
          </p:cNvPr>
          <p:cNvSpPr txBox="1"/>
          <p:nvPr/>
        </p:nvSpPr>
        <p:spPr>
          <a:xfrm>
            <a:off x="1984076" y="854054"/>
            <a:ext cx="941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Write query to return the email, first name, last name &amp; genre of all rock music listeners. Return your list ordered alphabetically by email starting with A</a:t>
            </a:r>
          </a:p>
        </p:txBody>
      </p:sp>
      <p:pic>
        <p:nvPicPr>
          <p:cNvPr id="8" name="Graphic 7" descr="A brushstroke">
            <a:extLst>
              <a:ext uri="{FF2B5EF4-FFF2-40B4-BE49-F238E27FC236}">
                <a16:creationId xmlns:a16="http://schemas.microsoft.com/office/drawing/2014/main" id="{BBDB3782-6AFF-4596-C51A-9C1FD3773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36" y="1383644"/>
            <a:ext cx="1958196" cy="21872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295918-AB77-C598-652D-00D02AFAB667}"/>
              </a:ext>
            </a:extLst>
          </p:cNvPr>
          <p:cNvSpPr txBox="1"/>
          <p:nvPr/>
        </p:nvSpPr>
        <p:spPr>
          <a:xfrm>
            <a:off x="836137" y="2252017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46609-8A98-4BF1-76E3-EE8551C1B6E5}"/>
              </a:ext>
            </a:extLst>
          </p:cNvPr>
          <p:cNvSpPr txBox="1"/>
          <p:nvPr/>
        </p:nvSpPr>
        <p:spPr>
          <a:xfrm>
            <a:off x="2428714" y="2214558"/>
            <a:ext cx="94114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  select email, </a:t>
            </a:r>
            <a:r>
              <a:rPr lang="en-US" dirty="0" err="1">
                <a:latin typeface="Calisto MT" panose="02040603050505030304" pitchFamily="18" charset="0"/>
              </a:rPr>
              <a:t>first_name</a:t>
            </a:r>
            <a:r>
              <a:rPr lang="en-US" dirty="0">
                <a:latin typeface="Calisto MT" panose="02040603050505030304" pitchFamily="18" charset="0"/>
              </a:rPr>
              <a:t>, </a:t>
            </a:r>
            <a:r>
              <a:rPr lang="en-US" dirty="0" err="1">
                <a:latin typeface="Calisto MT" panose="02040603050505030304" pitchFamily="18" charset="0"/>
              </a:rPr>
              <a:t>last_name</a:t>
            </a:r>
            <a:r>
              <a:rPr lang="en-US" dirty="0">
                <a:latin typeface="Calisto MT" panose="02040603050505030304" pitchFamily="18" charset="0"/>
              </a:rPr>
              <a:t> from customer c  </a:t>
            </a:r>
          </a:p>
          <a:p>
            <a:r>
              <a:rPr lang="en-US" dirty="0">
                <a:latin typeface="Calisto MT" panose="02040603050505030304" pitchFamily="18" charset="0"/>
              </a:rPr>
              <a:t>  join invoice </a:t>
            </a:r>
            <a:r>
              <a:rPr lang="en-US" dirty="0" err="1">
                <a:latin typeface="Calisto MT" panose="02040603050505030304" pitchFamily="18" charset="0"/>
              </a:rPr>
              <a:t>i</a:t>
            </a:r>
            <a:r>
              <a:rPr lang="en-US" dirty="0">
                <a:latin typeface="Calisto MT" panose="02040603050505030304" pitchFamily="18" charset="0"/>
              </a:rPr>
              <a:t> on </a:t>
            </a:r>
            <a:r>
              <a:rPr lang="en-US" dirty="0" err="1">
                <a:latin typeface="Calisto MT" panose="02040603050505030304" pitchFamily="18" charset="0"/>
              </a:rPr>
              <a:t>c.customer_id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i.customer_id</a:t>
            </a:r>
            <a:r>
              <a:rPr lang="en-US" dirty="0">
                <a:latin typeface="Calisto MT" panose="02040603050505030304" pitchFamily="18" charset="0"/>
              </a:rPr>
              <a:t> </a:t>
            </a:r>
          </a:p>
          <a:p>
            <a:r>
              <a:rPr lang="en-US" dirty="0">
                <a:latin typeface="Calisto MT" panose="02040603050505030304" pitchFamily="18" charset="0"/>
              </a:rPr>
              <a:t>  join </a:t>
            </a:r>
            <a:r>
              <a:rPr lang="en-US" dirty="0" err="1">
                <a:latin typeface="Calisto MT" panose="02040603050505030304" pitchFamily="18" charset="0"/>
              </a:rPr>
              <a:t>invoice_line</a:t>
            </a:r>
            <a:r>
              <a:rPr lang="en-US" dirty="0">
                <a:latin typeface="Calisto MT" panose="02040603050505030304" pitchFamily="18" charset="0"/>
              </a:rPr>
              <a:t> il on </a:t>
            </a:r>
            <a:r>
              <a:rPr lang="en-US" dirty="0" err="1">
                <a:latin typeface="Calisto MT" panose="02040603050505030304" pitchFamily="18" charset="0"/>
              </a:rPr>
              <a:t>i.invoice_id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il.invoice_id</a:t>
            </a:r>
            <a:r>
              <a:rPr lang="en-US" dirty="0">
                <a:latin typeface="Calisto MT" panose="02040603050505030304" pitchFamily="18" charset="0"/>
              </a:rPr>
              <a:t> </a:t>
            </a:r>
          </a:p>
          <a:p>
            <a:r>
              <a:rPr lang="en-US" dirty="0">
                <a:latin typeface="Calisto MT" panose="02040603050505030304" pitchFamily="18" charset="0"/>
              </a:rPr>
              <a:t>  where </a:t>
            </a:r>
            <a:r>
              <a:rPr lang="en-US" dirty="0" err="1">
                <a:latin typeface="Calisto MT" panose="02040603050505030304" pitchFamily="18" charset="0"/>
              </a:rPr>
              <a:t>track_id</a:t>
            </a:r>
            <a:r>
              <a:rPr lang="en-US" dirty="0">
                <a:latin typeface="Calisto MT" panose="02040603050505030304" pitchFamily="18" charset="0"/>
              </a:rPr>
              <a:t> in	</a:t>
            </a:r>
          </a:p>
          <a:p>
            <a:r>
              <a:rPr lang="en-US" dirty="0">
                <a:latin typeface="Calisto MT" panose="02040603050505030304" pitchFamily="18" charset="0"/>
              </a:rPr>
              <a:t>               (</a:t>
            </a:r>
          </a:p>
          <a:p>
            <a:r>
              <a:rPr lang="en-US" dirty="0">
                <a:latin typeface="Calisto MT" panose="02040603050505030304" pitchFamily="18" charset="0"/>
              </a:rPr>
              <a:t>	select </a:t>
            </a:r>
            <a:r>
              <a:rPr lang="en-US" dirty="0" err="1">
                <a:latin typeface="Calisto MT" panose="02040603050505030304" pitchFamily="18" charset="0"/>
              </a:rPr>
              <a:t>track_id</a:t>
            </a:r>
            <a:r>
              <a:rPr lang="en-US" dirty="0">
                <a:latin typeface="Calisto MT" panose="02040603050505030304" pitchFamily="18" charset="0"/>
              </a:rPr>
              <a:t> from track t</a:t>
            </a:r>
          </a:p>
          <a:p>
            <a:r>
              <a:rPr lang="en-US" dirty="0">
                <a:latin typeface="Calisto MT" panose="02040603050505030304" pitchFamily="18" charset="0"/>
              </a:rPr>
              <a:t>	join genre g on </a:t>
            </a:r>
            <a:r>
              <a:rPr lang="en-US" dirty="0" err="1">
                <a:latin typeface="Calisto MT" panose="02040603050505030304" pitchFamily="18" charset="0"/>
              </a:rPr>
              <a:t>t.genre_id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g.genre_id</a:t>
            </a:r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	where g.name like 'Rock’	</a:t>
            </a:r>
          </a:p>
          <a:p>
            <a:r>
              <a:rPr lang="en-US" dirty="0">
                <a:latin typeface="Calisto MT" panose="02040603050505030304" pitchFamily="18" charset="0"/>
              </a:rPr>
              <a:t>                )  </a:t>
            </a:r>
          </a:p>
          <a:p>
            <a:r>
              <a:rPr lang="en-US" dirty="0">
                <a:latin typeface="Calisto MT" panose="02040603050505030304" pitchFamily="18" charset="0"/>
              </a:rPr>
              <a:t> group by 1,2,3   order by 1;</a:t>
            </a:r>
          </a:p>
          <a:p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4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 brushstroke">
            <a:extLst>
              <a:ext uri="{FF2B5EF4-FFF2-40B4-BE49-F238E27FC236}">
                <a16:creationId xmlns:a16="http://schemas.microsoft.com/office/drawing/2014/main" id="{84D029E3-9AFB-487D-C1AE-82446611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46" y="-67088"/>
            <a:ext cx="1958196" cy="2187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D797A-B5A7-5408-9DB8-A7E9A86A2F8D}"/>
              </a:ext>
            </a:extLst>
          </p:cNvPr>
          <p:cNvSpPr txBox="1"/>
          <p:nvPr/>
        </p:nvSpPr>
        <p:spPr>
          <a:xfrm>
            <a:off x="645902" y="854054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47BE5-240C-C658-D2AE-55086205D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03" y="1518361"/>
            <a:ext cx="6949126" cy="3346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510FC-0E69-3E93-27E1-6B42F13AA575}"/>
              </a:ext>
            </a:extLst>
          </p:cNvPr>
          <p:cNvSpPr txBox="1"/>
          <p:nvPr/>
        </p:nvSpPr>
        <p:spPr>
          <a:xfrm>
            <a:off x="6831779" y="4844537"/>
            <a:ext cx="658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sto MT" panose="02040603050505030304" pitchFamily="18" charset="0"/>
              </a:rPr>
              <a:t>* Full output in file : Q6.email_name  </a:t>
            </a:r>
          </a:p>
        </p:txBody>
      </p:sp>
    </p:spTree>
    <p:extLst>
      <p:ext uri="{BB962C8B-B14F-4D97-AF65-F5344CB8AC3E}">
        <p14:creationId xmlns:p14="http://schemas.microsoft.com/office/powerpoint/2010/main" val="128069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 brushstroke">
            <a:extLst>
              <a:ext uri="{FF2B5EF4-FFF2-40B4-BE49-F238E27FC236}">
                <a16:creationId xmlns:a16="http://schemas.microsoft.com/office/drawing/2014/main" id="{84D029E3-9AFB-487D-C1AE-82446611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46" y="-67088"/>
            <a:ext cx="1958196" cy="2187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D797A-B5A7-5408-9DB8-A7E9A86A2F8D}"/>
              </a:ext>
            </a:extLst>
          </p:cNvPr>
          <p:cNvSpPr txBox="1"/>
          <p:nvPr/>
        </p:nvSpPr>
        <p:spPr>
          <a:xfrm>
            <a:off x="645902" y="854054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Request 7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90655-9076-F745-D008-5A296F0BC90A}"/>
              </a:ext>
            </a:extLst>
          </p:cNvPr>
          <p:cNvSpPr txBox="1"/>
          <p:nvPr/>
        </p:nvSpPr>
        <p:spPr>
          <a:xfrm>
            <a:off x="1984076" y="854054"/>
            <a:ext cx="941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Lets invite the artists who have written the most rock music in our dataset. Write a query that returns the artist name and total track count of the top 10 rock bands</a:t>
            </a:r>
          </a:p>
        </p:txBody>
      </p:sp>
      <p:pic>
        <p:nvPicPr>
          <p:cNvPr id="8" name="Graphic 7" descr="A brushstroke">
            <a:extLst>
              <a:ext uri="{FF2B5EF4-FFF2-40B4-BE49-F238E27FC236}">
                <a16:creationId xmlns:a16="http://schemas.microsoft.com/office/drawing/2014/main" id="{BBDB3782-6AFF-4596-C51A-9C1FD3773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27" y="759698"/>
            <a:ext cx="1958196" cy="21872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295918-AB77-C598-652D-00D02AFAB667}"/>
              </a:ext>
            </a:extLst>
          </p:cNvPr>
          <p:cNvSpPr txBox="1"/>
          <p:nvPr/>
        </p:nvSpPr>
        <p:spPr>
          <a:xfrm>
            <a:off x="804053" y="1638690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46609-8A98-4BF1-76E3-EE8551C1B6E5}"/>
              </a:ext>
            </a:extLst>
          </p:cNvPr>
          <p:cNvSpPr txBox="1"/>
          <p:nvPr/>
        </p:nvSpPr>
        <p:spPr>
          <a:xfrm>
            <a:off x="1984076" y="1638690"/>
            <a:ext cx="9411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  select </a:t>
            </a:r>
            <a:r>
              <a:rPr lang="en-US" dirty="0" err="1">
                <a:latin typeface="Calisto MT" panose="02040603050505030304" pitchFamily="18" charset="0"/>
              </a:rPr>
              <a:t>a.artist_id</a:t>
            </a:r>
            <a:r>
              <a:rPr lang="en-US" dirty="0">
                <a:latin typeface="Calisto MT" panose="02040603050505030304" pitchFamily="18" charset="0"/>
              </a:rPr>
              <a:t>, a.name, count(</a:t>
            </a:r>
            <a:r>
              <a:rPr lang="en-US" dirty="0" err="1">
                <a:latin typeface="Calisto MT" panose="02040603050505030304" pitchFamily="18" charset="0"/>
              </a:rPr>
              <a:t>a.artist_id</a:t>
            </a:r>
            <a:r>
              <a:rPr lang="en-US" dirty="0">
                <a:latin typeface="Calisto MT" panose="02040603050505030304" pitchFamily="18" charset="0"/>
              </a:rPr>
              <a:t>) as </a:t>
            </a:r>
            <a:r>
              <a:rPr lang="en-US" dirty="0" err="1">
                <a:latin typeface="Calisto MT" panose="02040603050505030304" pitchFamily="18" charset="0"/>
              </a:rPr>
              <a:t>no_of_songs</a:t>
            </a:r>
            <a:r>
              <a:rPr lang="en-US" dirty="0">
                <a:latin typeface="Calisto MT" panose="02040603050505030304" pitchFamily="18" charset="0"/>
              </a:rPr>
              <a:t> from track t</a:t>
            </a:r>
          </a:p>
          <a:p>
            <a:r>
              <a:rPr lang="en-US" dirty="0">
                <a:latin typeface="Calisto MT" panose="02040603050505030304" pitchFamily="18" charset="0"/>
              </a:rPr>
              <a:t>   join album al on </a:t>
            </a:r>
            <a:r>
              <a:rPr lang="en-US" dirty="0" err="1">
                <a:latin typeface="Calisto MT" panose="02040603050505030304" pitchFamily="18" charset="0"/>
              </a:rPr>
              <a:t>t.album_id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al.album_id</a:t>
            </a:r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   join artist a on </a:t>
            </a:r>
            <a:r>
              <a:rPr lang="en-US" dirty="0" err="1">
                <a:latin typeface="Calisto MT" panose="02040603050505030304" pitchFamily="18" charset="0"/>
              </a:rPr>
              <a:t>al.artist_id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a.artist_id</a:t>
            </a:r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   join genre g on </a:t>
            </a:r>
            <a:r>
              <a:rPr lang="en-US" dirty="0" err="1">
                <a:latin typeface="Calisto MT" panose="02040603050505030304" pitchFamily="18" charset="0"/>
              </a:rPr>
              <a:t>t.genre_id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g.genre_id</a:t>
            </a:r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   where g.name like 'Rock'</a:t>
            </a:r>
          </a:p>
          <a:p>
            <a:r>
              <a:rPr lang="en-US" dirty="0">
                <a:latin typeface="Calisto MT" panose="02040603050505030304" pitchFamily="18" charset="0"/>
              </a:rPr>
              <a:t>   group by 1</a:t>
            </a:r>
          </a:p>
          <a:p>
            <a:r>
              <a:rPr lang="en-US" dirty="0">
                <a:latin typeface="Calisto MT" panose="02040603050505030304" pitchFamily="18" charset="0"/>
              </a:rPr>
              <a:t>   order by 3 desc limit 10;</a:t>
            </a:r>
          </a:p>
          <a:p>
            <a:endParaRPr lang="en-US" dirty="0">
              <a:latin typeface="Calisto MT" panose="02040603050505030304" pitchFamily="18" charset="0"/>
            </a:endParaRPr>
          </a:p>
        </p:txBody>
      </p:sp>
      <p:pic>
        <p:nvPicPr>
          <p:cNvPr id="14" name="Graphic 13" descr="A brushstroke">
            <a:extLst>
              <a:ext uri="{FF2B5EF4-FFF2-40B4-BE49-F238E27FC236}">
                <a16:creationId xmlns:a16="http://schemas.microsoft.com/office/drawing/2014/main" id="{D2BF8DFD-03BE-E3C5-8012-1DCA31CA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27" y="3032020"/>
            <a:ext cx="1958196" cy="21872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D1A557-F917-54E0-8676-D7B1E524FA54}"/>
              </a:ext>
            </a:extLst>
          </p:cNvPr>
          <p:cNvSpPr txBox="1"/>
          <p:nvPr/>
        </p:nvSpPr>
        <p:spPr>
          <a:xfrm>
            <a:off x="760023" y="3900653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BDBFF-0EB5-FBC2-B08A-C30F4A5D9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0" y="3947014"/>
            <a:ext cx="4491528" cy="25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8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 brushstroke">
            <a:extLst>
              <a:ext uri="{FF2B5EF4-FFF2-40B4-BE49-F238E27FC236}">
                <a16:creationId xmlns:a16="http://schemas.microsoft.com/office/drawing/2014/main" id="{84D029E3-9AFB-487D-C1AE-82446611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46" y="-67088"/>
            <a:ext cx="1958196" cy="2187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D797A-B5A7-5408-9DB8-A7E9A86A2F8D}"/>
              </a:ext>
            </a:extLst>
          </p:cNvPr>
          <p:cNvSpPr txBox="1"/>
          <p:nvPr/>
        </p:nvSpPr>
        <p:spPr>
          <a:xfrm>
            <a:off x="645902" y="854054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Request 8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90655-9076-F745-D008-5A296F0BC90A}"/>
              </a:ext>
            </a:extLst>
          </p:cNvPr>
          <p:cNvSpPr txBox="1"/>
          <p:nvPr/>
        </p:nvSpPr>
        <p:spPr>
          <a:xfrm>
            <a:off x="1984076" y="854054"/>
            <a:ext cx="941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Return all the track names that have a song length longer than the average song length. Return the name and milliseconds for each track. Order by  the song length in descending ?</a:t>
            </a:r>
          </a:p>
        </p:txBody>
      </p:sp>
      <p:pic>
        <p:nvPicPr>
          <p:cNvPr id="8" name="Graphic 7" descr="A brushstroke">
            <a:extLst>
              <a:ext uri="{FF2B5EF4-FFF2-40B4-BE49-F238E27FC236}">
                <a16:creationId xmlns:a16="http://schemas.microsoft.com/office/drawing/2014/main" id="{BBDB3782-6AFF-4596-C51A-9C1FD3773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27" y="759698"/>
            <a:ext cx="1958196" cy="21872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295918-AB77-C598-652D-00D02AFAB667}"/>
              </a:ext>
            </a:extLst>
          </p:cNvPr>
          <p:cNvSpPr txBox="1"/>
          <p:nvPr/>
        </p:nvSpPr>
        <p:spPr>
          <a:xfrm>
            <a:off x="804053" y="1638690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46609-8A98-4BF1-76E3-EE8551C1B6E5}"/>
              </a:ext>
            </a:extLst>
          </p:cNvPr>
          <p:cNvSpPr txBox="1"/>
          <p:nvPr/>
        </p:nvSpPr>
        <p:spPr>
          <a:xfrm>
            <a:off x="1984076" y="1638690"/>
            <a:ext cx="5780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  select name , milliseconds from track </a:t>
            </a:r>
          </a:p>
          <a:p>
            <a:r>
              <a:rPr lang="en-US" dirty="0">
                <a:latin typeface="Calisto MT" panose="02040603050505030304" pitchFamily="18" charset="0"/>
              </a:rPr>
              <a:t>   where milliseconds &gt; </a:t>
            </a:r>
          </a:p>
          <a:p>
            <a:r>
              <a:rPr lang="en-US" dirty="0">
                <a:latin typeface="Calisto MT" panose="02040603050505030304" pitchFamily="18" charset="0"/>
              </a:rPr>
              <a:t>        (</a:t>
            </a:r>
          </a:p>
          <a:p>
            <a:r>
              <a:rPr lang="en-US" dirty="0">
                <a:latin typeface="Calisto MT" panose="02040603050505030304" pitchFamily="18" charset="0"/>
              </a:rPr>
              <a:t>	select avg(milliseconds) from track </a:t>
            </a:r>
          </a:p>
          <a:p>
            <a:r>
              <a:rPr lang="en-US" dirty="0">
                <a:latin typeface="Calisto MT" panose="02040603050505030304" pitchFamily="18" charset="0"/>
              </a:rPr>
              <a:t>	)</a:t>
            </a:r>
          </a:p>
          <a:p>
            <a:r>
              <a:rPr lang="en-US" dirty="0">
                <a:latin typeface="Calisto MT" panose="02040603050505030304" pitchFamily="18" charset="0"/>
              </a:rPr>
              <a:t>   order by 2 desc;</a:t>
            </a:r>
          </a:p>
        </p:txBody>
      </p:sp>
      <p:pic>
        <p:nvPicPr>
          <p:cNvPr id="14" name="Graphic 13" descr="A brushstroke">
            <a:extLst>
              <a:ext uri="{FF2B5EF4-FFF2-40B4-BE49-F238E27FC236}">
                <a16:creationId xmlns:a16="http://schemas.microsoft.com/office/drawing/2014/main" id="{D2BF8DFD-03BE-E3C5-8012-1DCA31CA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411" y="2452027"/>
            <a:ext cx="1958196" cy="21872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D1A557-F917-54E0-8676-D7B1E524FA54}"/>
              </a:ext>
            </a:extLst>
          </p:cNvPr>
          <p:cNvSpPr txBox="1"/>
          <p:nvPr/>
        </p:nvSpPr>
        <p:spPr>
          <a:xfrm>
            <a:off x="631176" y="3331019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39F50-5234-DABF-374F-723C0D893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15" y="3099691"/>
            <a:ext cx="4154905" cy="346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6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 brushstroke">
            <a:extLst>
              <a:ext uri="{FF2B5EF4-FFF2-40B4-BE49-F238E27FC236}">
                <a16:creationId xmlns:a16="http://schemas.microsoft.com/office/drawing/2014/main" id="{84D029E3-9AFB-487D-C1AE-82446611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46" y="-67088"/>
            <a:ext cx="1958196" cy="2187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D797A-B5A7-5408-9DB8-A7E9A86A2F8D}"/>
              </a:ext>
            </a:extLst>
          </p:cNvPr>
          <p:cNvSpPr txBox="1"/>
          <p:nvPr/>
        </p:nvSpPr>
        <p:spPr>
          <a:xfrm>
            <a:off x="645902" y="854054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Request 9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90655-9076-F745-D008-5A296F0BC90A}"/>
              </a:ext>
            </a:extLst>
          </p:cNvPr>
          <p:cNvSpPr txBox="1"/>
          <p:nvPr/>
        </p:nvSpPr>
        <p:spPr>
          <a:xfrm>
            <a:off x="1984076" y="854054"/>
            <a:ext cx="941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Find how much amount spent by each customer on artists? Write a query to return customer name , artist name &amp; total spent?</a:t>
            </a:r>
          </a:p>
        </p:txBody>
      </p:sp>
      <p:pic>
        <p:nvPicPr>
          <p:cNvPr id="8" name="Graphic 7" descr="A brushstroke">
            <a:extLst>
              <a:ext uri="{FF2B5EF4-FFF2-40B4-BE49-F238E27FC236}">
                <a16:creationId xmlns:a16="http://schemas.microsoft.com/office/drawing/2014/main" id="{BBDB3782-6AFF-4596-C51A-9C1FD3773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27" y="759698"/>
            <a:ext cx="1958196" cy="21872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295918-AB77-C598-652D-00D02AFAB667}"/>
              </a:ext>
            </a:extLst>
          </p:cNvPr>
          <p:cNvSpPr txBox="1"/>
          <p:nvPr/>
        </p:nvSpPr>
        <p:spPr>
          <a:xfrm>
            <a:off x="804053" y="1638690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46609-8A98-4BF1-76E3-EE8551C1B6E5}"/>
              </a:ext>
            </a:extLst>
          </p:cNvPr>
          <p:cNvSpPr txBox="1"/>
          <p:nvPr/>
        </p:nvSpPr>
        <p:spPr>
          <a:xfrm>
            <a:off x="1913986" y="1594741"/>
            <a:ext cx="114912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  with </a:t>
            </a:r>
            <a:r>
              <a:rPr lang="en-US" dirty="0" err="1">
                <a:latin typeface="Calisto MT" panose="02040603050505030304" pitchFamily="18" charset="0"/>
              </a:rPr>
              <a:t>best_selling_artist</a:t>
            </a:r>
            <a:r>
              <a:rPr lang="en-US" dirty="0">
                <a:latin typeface="Calisto MT" panose="02040603050505030304" pitchFamily="18" charset="0"/>
              </a:rPr>
              <a:t> as</a:t>
            </a:r>
          </a:p>
          <a:p>
            <a:r>
              <a:rPr lang="en-US" dirty="0">
                <a:latin typeface="Calisto MT" panose="02040603050505030304" pitchFamily="18" charset="0"/>
              </a:rPr>
              <a:t>	(</a:t>
            </a:r>
          </a:p>
          <a:p>
            <a:r>
              <a:rPr lang="en-US" dirty="0">
                <a:latin typeface="Calisto MT" panose="02040603050505030304" pitchFamily="18" charset="0"/>
              </a:rPr>
              <a:t>	select </a:t>
            </a:r>
            <a:r>
              <a:rPr lang="en-US" dirty="0" err="1">
                <a:latin typeface="Calisto MT" panose="02040603050505030304" pitchFamily="18" charset="0"/>
              </a:rPr>
              <a:t>a.artist_id</a:t>
            </a:r>
            <a:r>
              <a:rPr lang="en-US" dirty="0">
                <a:latin typeface="Calisto MT" panose="02040603050505030304" pitchFamily="18" charset="0"/>
              </a:rPr>
              <a:t>, a.name, sum(</a:t>
            </a:r>
            <a:r>
              <a:rPr lang="en-US" dirty="0" err="1">
                <a:latin typeface="Calisto MT" panose="02040603050505030304" pitchFamily="18" charset="0"/>
              </a:rPr>
              <a:t>il.unit_price</a:t>
            </a:r>
            <a:r>
              <a:rPr lang="en-US" dirty="0">
                <a:latin typeface="Calisto MT" panose="02040603050505030304" pitchFamily="18" charset="0"/>
              </a:rPr>
              <a:t>*quantity) as </a:t>
            </a:r>
            <a:r>
              <a:rPr lang="en-US" dirty="0" err="1">
                <a:latin typeface="Calisto MT" panose="02040603050505030304" pitchFamily="18" charset="0"/>
              </a:rPr>
              <a:t>total_spend</a:t>
            </a:r>
            <a:r>
              <a:rPr lang="en-US" dirty="0">
                <a:latin typeface="Calisto MT" panose="02040603050505030304" pitchFamily="18" charset="0"/>
              </a:rPr>
              <a:t> from </a:t>
            </a:r>
            <a:r>
              <a:rPr lang="en-US" dirty="0" err="1">
                <a:latin typeface="Calisto MT" panose="02040603050505030304" pitchFamily="18" charset="0"/>
              </a:rPr>
              <a:t>invoice_line</a:t>
            </a:r>
            <a:r>
              <a:rPr lang="en-US" dirty="0">
                <a:latin typeface="Calisto MT" panose="02040603050505030304" pitchFamily="18" charset="0"/>
              </a:rPr>
              <a:t> il</a:t>
            </a:r>
          </a:p>
          <a:p>
            <a:r>
              <a:rPr lang="en-US" dirty="0">
                <a:latin typeface="Calisto MT" panose="02040603050505030304" pitchFamily="18" charset="0"/>
              </a:rPr>
              <a:t>	join  track t on </a:t>
            </a:r>
            <a:r>
              <a:rPr lang="en-US" dirty="0" err="1">
                <a:latin typeface="Calisto MT" panose="02040603050505030304" pitchFamily="18" charset="0"/>
              </a:rPr>
              <a:t>il.track_id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t.track_id</a:t>
            </a:r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	join album al on </a:t>
            </a:r>
            <a:r>
              <a:rPr lang="en-US" dirty="0" err="1">
                <a:latin typeface="Calisto MT" panose="02040603050505030304" pitchFamily="18" charset="0"/>
              </a:rPr>
              <a:t>t.album_id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al.album_id</a:t>
            </a:r>
            <a:r>
              <a:rPr lang="en-US" dirty="0">
                <a:latin typeface="Calisto MT" panose="02040603050505030304" pitchFamily="18" charset="0"/>
              </a:rPr>
              <a:t> </a:t>
            </a:r>
          </a:p>
          <a:p>
            <a:r>
              <a:rPr lang="en-US" dirty="0">
                <a:latin typeface="Calisto MT" panose="02040603050505030304" pitchFamily="18" charset="0"/>
              </a:rPr>
              <a:t>	join artist a on </a:t>
            </a:r>
            <a:r>
              <a:rPr lang="en-US" dirty="0" err="1">
                <a:latin typeface="Calisto MT" panose="02040603050505030304" pitchFamily="18" charset="0"/>
              </a:rPr>
              <a:t>al.artist_id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a.artist_id</a:t>
            </a:r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	group by 1</a:t>
            </a:r>
          </a:p>
          <a:p>
            <a:r>
              <a:rPr lang="en-US" dirty="0">
                <a:latin typeface="Calisto MT" panose="02040603050505030304" pitchFamily="18" charset="0"/>
              </a:rPr>
              <a:t>	order by 3 desc limit 1</a:t>
            </a:r>
          </a:p>
          <a:p>
            <a:r>
              <a:rPr lang="en-US" dirty="0">
                <a:latin typeface="Calisto MT" panose="02040603050505030304" pitchFamily="18" charset="0"/>
              </a:rPr>
              <a:t>	)</a:t>
            </a:r>
          </a:p>
          <a:p>
            <a:r>
              <a:rPr lang="en-US" dirty="0">
                <a:latin typeface="Calisto MT" panose="02040603050505030304" pitchFamily="18" charset="0"/>
              </a:rPr>
              <a:t>   select </a:t>
            </a:r>
            <a:r>
              <a:rPr lang="en-US" dirty="0" err="1">
                <a:latin typeface="Calisto MT" panose="02040603050505030304" pitchFamily="18" charset="0"/>
              </a:rPr>
              <a:t>c.customer_id</a:t>
            </a:r>
            <a:r>
              <a:rPr lang="en-US" dirty="0">
                <a:latin typeface="Calisto MT" panose="02040603050505030304" pitchFamily="18" charset="0"/>
              </a:rPr>
              <a:t>, </a:t>
            </a:r>
            <a:r>
              <a:rPr lang="en-US" dirty="0" err="1">
                <a:latin typeface="Calisto MT" panose="02040603050505030304" pitchFamily="18" charset="0"/>
              </a:rPr>
              <a:t>c.first_name</a:t>
            </a:r>
            <a:r>
              <a:rPr lang="en-US" dirty="0">
                <a:latin typeface="Calisto MT" panose="02040603050505030304" pitchFamily="18" charset="0"/>
              </a:rPr>
              <a:t>, </a:t>
            </a:r>
            <a:r>
              <a:rPr lang="en-US" dirty="0" err="1">
                <a:latin typeface="Calisto MT" panose="02040603050505030304" pitchFamily="18" charset="0"/>
              </a:rPr>
              <a:t>c.last_name</a:t>
            </a:r>
            <a:r>
              <a:rPr lang="en-US" dirty="0">
                <a:latin typeface="Calisto MT" panose="02040603050505030304" pitchFamily="18" charset="0"/>
              </a:rPr>
              <a:t>, bsa.name, sum(</a:t>
            </a:r>
            <a:r>
              <a:rPr lang="en-US" dirty="0" err="1">
                <a:latin typeface="Calisto MT" panose="02040603050505030304" pitchFamily="18" charset="0"/>
              </a:rPr>
              <a:t>il.unit_price</a:t>
            </a:r>
            <a:r>
              <a:rPr lang="en-US" dirty="0">
                <a:latin typeface="Calisto MT" panose="02040603050505030304" pitchFamily="18" charset="0"/>
              </a:rPr>
              <a:t>*quantity) as spend</a:t>
            </a:r>
          </a:p>
          <a:p>
            <a:r>
              <a:rPr lang="en-US" dirty="0">
                <a:latin typeface="Calisto MT" panose="02040603050505030304" pitchFamily="18" charset="0"/>
              </a:rPr>
              <a:t> from invoice </a:t>
            </a:r>
            <a:r>
              <a:rPr lang="en-US" dirty="0" err="1">
                <a:latin typeface="Calisto MT" panose="02040603050505030304" pitchFamily="18" charset="0"/>
              </a:rPr>
              <a:t>i</a:t>
            </a:r>
            <a:r>
              <a:rPr lang="en-US" dirty="0">
                <a:latin typeface="Calisto MT" panose="02040603050505030304" pitchFamily="18" charset="0"/>
              </a:rPr>
              <a:t> </a:t>
            </a:r>
          </a:p>
          <a:p>
            <a:r>
              <a:rPr lang="en-US" dirty="0">
                <a:latin typeface="Calisto MT" panose="02040603050505030304" pitchFamily="18" charset="0"/>
              </a:rPr>
              <a:t>   join customer c on </a:t>
            </a:r>
            <a:r>
              <a:rPr lang="en-US" dirty="0" err="1">
                <a:latin typeface="Calisto MT" panose="02040603050505030304" pitchFamily="18" charset="0"/>
              </a:rPr>
              <a:t>c.customer_id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i.customer_id</a:t>
            </a:r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   join </a:t>
            </a:r>
            <a:r>
              <a:rPr lang="en-US" dirty="0" err="1">
                <a:latin typeface="Calisto MT" panose="02040603050505030304" pitchFamily="18" charset="0"/>
              </a:rPr>
              <a:t>invoice_line</a:t>
            </a:r>
            <a:r>
              <a:rPr lang="en-US" dirty="0">
                <a:latin typeface="Calisto MT" panose="02040603050505030304" pitchFamily="18" charset="0"/>
              </a:rPr>
              <a:t> il on </a:t>
            </a:r>
            <a:r>
              <a:rPr lang="en-US" dirty="0" err="1">
                <a:latin typeface="Calisto MT" panose="02040603050505030304" pitchFamily="18" charset="0"/>
              </a:rPr>
              <a:t>i.invoice_id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il.invoice_id</a:t>
            </a:r>
            <a:r>
              <a:rPr lang="en-US" dirty="0">
                <a:latin typeface="Calisto MT" panose="02040603050505030304" pitchFamily="18" charset="0"/>
              </a:rPr>
              <a:t> </a:t>
            </a:r>
          </a:p>
          <a:p>
            <a:r>
              <a:rPr lang="en-US" dirty="0">
                <a:latin typeface="Calisto MT" panose="02040603050505030304" pitchFamily="18" charset="0"/>
              </a:rPr>
              <a:t>   join track t on  </a:t>
            </a:r>
            <a:r>
              <a:rPr lang="en-US" dirty="0" err="1">
                <a:latin typeface="Calisto MT" panose="02040603050505030304" pitchFamily="18" charset="0"/>
              </a:rPr>
              <a:t>il.track_id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t.track_id</a:t>
            </a:r>
            <a:r>
              <a:rPr lang="en-US" dirty="0">
                <a:latin typeface="Calisto MT" panose="02040603050505030304" pitchFamily="18" charset="0"/>
              </a:rPr>
              <a:t> </a:t>
            </a:r>
          </a:p>
          <a:p>
            <a:r>
              <a:rPr lang="en-US" dirty="0">
                <a:latin typeface="Calisto MT" panose="02040603050505030304" pitchFamily="18" charset="0"/>
              </a:rPr>
              <a:t>   join album al on </a:t>
            </a:r>
            <a:r>
              <a:rPr lang="en-US" dirty="0" err="1">
                <a:latin typeface="Calisto MT" panose="02040603050505030304" pitchFamily="18" charset="0"/>
              </a:rPr>
              <a:t>t.album_id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al.album_id</a:t>
            </a:r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   join </a:t>
            </a:r>
            <a:r>
              <a:rPr lang="en-US" dirty="0" err="1">
                <a:latin typeface="Calisto MT" panose="02040603050505030304" pitchFamily="18" charset="0"/>
              </a:rPr>
              <a:t>best_selling_artist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bsa</a:t>
            </a:r>
            <a:r>
              <a:rPr lang="en-US" dirty="0">
                <a:latin typeface="Calisto MT" panose="02040603050505030304" pitchFamily="18" charset="0"/>
              </a:rPr>
              <a:t> on </a:t>
            </a:r>
            <a:r>
              <a:rPr lang="en-US" dirty="0" err="1">
                <a:latin typeface="Calisto MT" panose="02040603050505030304" pitchFamily="18" charset="0"/>
              </a:rPr>
              <a:t>al.artist_id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bsa.artist_id</a:t>
            </a:r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   group by 1,2,3,4</a:t>
            </a:r>
          </a:p>
          <a:p>
            <a:r>
              <a:rPr lang="en-US" dirty="0">
                <a:latin typeface="Calisto MT" panose="02040603050505030304" pitchFamily="18" charset="0"/>
              </a:rPr>
              <a:t>   order by 5 desc;</a:t>
            </a:r>
          </a:p>
          <a:p>
            <a:endParaRPr lang="en-US" dirty="0">
              <a:latin typeface="Calisto MT" panose="02040603050505030304" pitchFamily="18" charset="0"/>
            </a:endParaRPr>
          </a:p>
          <a:p>
            <a:endParaRPr lang="en-US" dirty="0">
              <a:latin typeface="Calisto MT" panose="02040603050505030304" pitchFamily="18" charset="0"/>
            </a:endParaRPr>
          </a:p>
          <a:p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7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 brushstroke">
            <a:extLst>
              <a:ext uri="{FF2B5EF4-FFF2-40B4-BE49-F238E27FC236}">
                <a16:creationId xmlns:a16="http://schemas.microsoft.com/office/drawing/2014/main" id="{84D029E3-9AFB-487D-C1AE-82446611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46" y="-67088"/>
            <a:ext cx="1958196" cy="2187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D797A-B5A7-5408-9DB8-A7E9A86A2F8D}"/>
              </a:ext>
            </a:extLst>
          </p:cNvPr>
          <p:cNvSpPr txBox="1"/>
          <p:nvPr/>
        </p:nvSpPr>
        <p:spPr>
          <a:xfrm>
            <a:off x="645902" y="841891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output</a:t>
            </a: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DFE9C14C-3EE6-27B0-BF31-35301C208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11" y="1098752"/>
            <a:ext cx="6323187" cy="4043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67D490-26A5-A277-F6FB-8CA0AA1C5236}"/>
              </a:ext>
            </a:extLst>
          </p:cNvPr>
          <p:cNvSpPr txBox="1"/>
          <p:nvPr/>
        </p:nvSpPr>
        <p:spPr>
          <a:xfrm>
            <a:off x="5776702" y="5142524"/>
            <a:ext cx="658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sto MT" panose="02040603050505030304" pitchFamily="18" charset="0"/>
              </a:rPr>
              <a:t>* Full output in file : </a:t>
            </a:r>
            <a:r>
              <a:rPr lang="en-US" sz="1200" dirty="0">
                <a:latin typeface="Calisto MT" panose="02040603050505030304" pitchFamily="18" charset="0"/>
              </a:rPr>
              <a:t>Q.9(spend by customer )</a:t>
            </a:r>
            <a:r>
              <a:rPr lang="en-IN" sz="1200" dirty="0">
                <a:latin typeface="Calisto MT" panose="0204060305050503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64239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 brushstroke">
            <a:extLst>
              <a:ext uri="{FF2B5EF4-FFF2-40B4-BE49-F238E27FC236}">
                <a16:creationId xmlns:a16="http://schemas.microsoft.com/office/drawing/2014/main" id="{84D029E3-9AFB-487D-C1AE-82446611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46" y="-67088"/>
            <a:ext cx="1958196" cy="2187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D797A-B5A7-5408-9DB8-A7E9A86A2F8D}"/>
              </a:ext>
            </a:extLst>
          </p:cNvPr>
          <p:cNvSpPr txBox="1"/>
          <p:nvPr/>
        </p:nvSpPr>
        <p:spPr>
          <a:xfrm>
            <a:off x="602951" y="829862"/>
            <a:ext cx="149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Request 10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90655-9076-F745-D008-5A296F0BC90A}"/>
              </a:ext>
            </a:extLst>
          </p:cNvPr>
          <p:cNvSpPr txBox="1"/>
          <p:nvPr/>
        </p:nvSpPr>
        <p:spPr>
          <a:xfrm>
            <a:off x="1984076" y="585157"/>
            <a:ext cx="990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We want to find out the most popular music genre for each country. We determine the most popular genre as the genre with the highest amount of purchase. Write a query that returns each country along with the top genre. For countries where the maximum no of purchases is shared return all genres</a:t>
            </a:r>
          </a:p>
        </p:txBody>
      </p:sp>
      <p:pic>
        <p:nvPicPr>
          <p:cNvPr id="8" name="Graphic 7" descr="A brushstroke">
            <a:extLst>
              <a:ext uri="{FF2B5EF4-FFF2-40B4-BE49-F238E27FC236}">
                <a16:creationId xmlns:a16="http://schemas.microsoft.com/office/drawing/2014/main" id="{BBDB3782-6AFF-4596-C51A-9C1FD3773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185" y="920118"/>
            <a:ext cx="1958196" cy="21872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295918-AB77-C598-652D-00D02AFAB667}"/>
              </a:ext>
            </a:extLst>
          </p:cNvPr>
          <p:cNvSpPr txBox="1"/>
          <p:nvPr/>
        </p:nvSpPr>
        <p:spPr>
          <a:xfrm>
            <a:off x="804053" y="1767026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46609-8A98-4BF1-76E3-EE8551C1B6E5}"/>
              </a:ext>
            </a:extLst>
          </p:cNvPr>
          <p:cNvSpPr txBox="1"/>
          <p:nvPr/>
        </p:nvSpPr>
        <p:spPr>
          <a:xfrm>
            <a:off x="1984076" y="1875742"/>
            <a:ext cx="102079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with </a:t>
            </a:r>
            <a:r>
              <a:rPr lang="en-US" dirty="0" err="1">
                <a:latin typeface="Calisto MT" panose="02040603050505030304" pitchFamily="18" charset="0"/>
              </a:rPr>
              <a:t>popular_genre</a:t>
            </a:r>
            <a:r>
              <a:rPr lang="en-US" dirty="0">
                <a:latin typeface="Calisto MT" panose="02040603050505030304" pitchFamily="18" charset="0"/>
              </a:rPr>
              <a:t> as </a:t>
            </a:r>
          </a:p>
          <a:p>
            <a:r>
              <a:rPr lang="en-US" dirty="0">
                <a:latin typeface="Calisto MT" panose="02040603050505030304" pitchFamily="18" charset="0"/>
              </a:rPr>
              <a:t>	(</a:t>
            </a:r>
          </a:p>
          <a:p>
            <a:r>
              <a:rPr lang="en-US" dirty="0">
                <a:latin typeface="Calisto MT" panose="02040603050505030304" pitchFamily="18" charset="0"/>
              </a:rPr>
              <a:t>	select </a:t>
            </a:r>
            <a:r>
              <a:rPr lang="en-US" dirty="0" err="1">
                <a:latin typeface="Calisto MT" panose="02040603050505030304" pitchFamily="18" charset="0"/>
              </a:rPr>
              <a:t>c.country</a:t>
            </a:r>
            <a:r>
              <a:rPr lang="en-US" dirty="0">
                <a:latin typeface="Calisto MT" panose="02040603050505030304" pitchFamily="18" charset="0"/>
              </a:rPr>
              <a:t> , sum(quantity) , g.name , </a:t>
            </a:r>
            <a:r>
              <a:rPr lang="en-US" dirty="0" err="1">
                <a:latin typeface="Calisto MT" panose="02040603050505030304" pitchFamily="18" charset="0"/>
              </a:rPr>
              <a:t>g.genre_id</a:t>
            </a:r>
            <a:r>
              <a:rPr lang="en-US" dirty="0">
                <a:latin typeface="Calisto MT" panose="02040603050505030304" pitchFamily="18" charset="0"/>
              </a:rPr>
              <a:t> ,</a:t>
            </a:r>
          </a:p>
          <a:p>
            <a:r>
              <a:rPr lang="en-US" dirty="0">
                <a:latin typeface="Calisto MT" panose="02040603050505030304" pitchFamily="18" charset="0"/>
              </a:rPr>
              <a:t>	</a:t>
            </a:r>
            <a:r>
              <a:rPr lang="en-US" dirty="0" err="1">
                <a:latin typeface="Calisto MT" panose="02040603050505030304" pitchFamily="18" charset="0"/>
              </a:rPr>
              <a:t>row_number</a:t>
            </a:r>
            <a:r>
              <a:rPr lang="en-US" dirty="0">
                <a:latin typeface="Calisto MT" panose="02040603050505030304" pitchFamily="18" charset="0"/>
              </a:rPr>
              <a:t>() over(partition by </a:t>
            </a:r>
            <a:r>
              <a:rPr lang="en-US" dirty="0" err="1">
                <a:latin typeface="Calisto MT" panose="02040603050505030304" pitchFamily="18" charset="0"/>
              </a:rPr>
              <a:t>c.country</a:t>
            </a:r>
            <a:r>
              <a:rPr lang="en-US" dirty="0">
                <a:latin typeface="Calisto MT" panose="02040603050505030304" pitchFamily="18" charset="0"/>
              </a:rPr>
              <a:t> order by sum(</a:t>
            </a:r>
            <a:r>
              <a:rPr lang="en-US" dirty="0" err="1">
                <a:latin typeface="Calisto MT" panose="02040603050505030304" pitchFamily="18" charset="0"/>
              </a:rPr>
              <a:t>il.quantity</a:t>
            </a:r>
            <a:r>
              <a:rPr lang="en-US" dirty="0">
                <a:latin typeface="Calisto MT" panose="02040603050505030304" pitchFamily="18" charset="0"/>
              </a:rPr>
              <a:t>) desc) as </a:t>
            </a:r>
            <a:r>
              <a:rPr lang="en-US" dirty="0" err="1">
                <a:latin typeface="Calisto MT" panose="02040603050505030304" pitchFamily="18" charset="0"/>
              </a:rPr>
              <a:t>rowno</a:t>
            </a:r>
            <a:r>
              <a:rPr lang="en-US" dirty="0">
                <a:latin typeface="Calisto MT" panose="02040603050505030304" pitchFamily="18" charset="0"/>
              </a:rPr>
              <a:t> from customer c</a:t>
            </a:r>
          </a:p>
          <a:p>
            <a:r>
              <a:rPr lang="en-US" dirty="0">
                <a:latin typeface="Calisto MT" panose="02040603050505030304" pitchFamily="18" charset="0"/>
              </a:rPr>
              <a:t>	join invoice </a:t>
            </a:r>
            <a:r>
              <a:rPr lang="en-US" dirty="0" err="1">
                <a:latin typeface="Calisto MT" panose="02040603050505030304" pitchFamily="18" charset="0"/>
              </a:rPr>
              <a:t>i</a:t>
            </a:r>
            <a:r>
              <a:rPr lang="en-US" dirty="0">
                <a:latin typeface="Calisto MT" panose="02040603050505030304" pitchFamily="18" charset="0"/>
              </a:rPr>
              <a:t> on </a:t>
            </a:r>
            <a:r>
              <a:rPr lang="en-US" dirty="0" err="1">
                <a:latin typeface="Calisto MT" panose="02040603050505030304" pitchFamily="18" charset="0"/>
              </a:rPr>
              <a:t>c.customer_id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i.customer_id</a:t>
            </a:r>
            <a:r>
              <a:rPr lang="en-US" dirty="0">
                <a:latin typeface="Calisto MT" panose="02040603050505030304" pitchFamily="18" charset="0"/>
              </a:rPr>
              <a:t> </a:t>
            </a:r>
          </a:p>
          <a:p>
            <a:r>
              <a:rPr lang="en-US" dirty="0">
                <a:latin typeface="Calisto MT" panose="02040603050505030304" pitchFamily="18" charset="0"/>
              </a:rPr>
              <a:t>	join </a:t>
            </a:r>
            <a:r>
              <a:rPr lang="en-US" dirty="0" err="1">
                <a:latin typeface="Calisto MT" panose="02040603050505030304" pitchFamily="18" charset="0"/>
              </a:rPr>
              <a:t>invoice_line</a:t>
            </a:r>
            <a:r>
              <a:rPr lang="en-US" dirty="0">
                <a:latin typeface="Calisto MT" panose="02040603050505030304" pitchFamily="18" charset="0"/>
              </a:rPr>
              <a:t> il on </a:t>
            </a:r>
            <a:r>
              <a:rPr lang="en-US" dirty="0" err="1">
                <a:latin typeface="Calisto MT" panose="02040603050505030304" pitchFamily="18" charset="0"/>
              </a:rPr>
              <a:t>il.invoice_id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i.invoice_id</a:t>
            </a:r>
            <a:r>
              <a:rPr lang="en-US" dirty="0">
                <a:latin typeface="Calisto MT" panose="02040603050505030304" pitchFamily="18" charset="0"/>
              </a:rPr>
              <a:t> </a:t>
            </a:r>
          </a:p>
          <a:p>
            <a:r>
              <a:rPr lang="en-US" dirty="0">
                <a:latin typeface="Calisto MT" panose="02040603050505030304" pitchFamily="18" charset="0"/>
              </a:rPr>
              <a:t>	join track t on </a:t>
            </a:r>
            <a:r>
              <a:rPr lang="en-US" dirty="0" err="1">
                <a:latin typeface="Calisto MT" panose="02040603050505030304" pitchFamily="18" charset="0"/>
              </a:rPr>
              <a:t>t.track_id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il.track_id</a:t>
            </a:r>
            <a:r>
              <a:rPr lang="en-US" dirty="0">
                <a:latin typeface="Calisto MT" panose="02040603050505030304" pitchFamily="18" charset="0"/>
              </a:rPr>
              <a:t> </a:t>
            </a:r>
          </a:p>
          <a:p>
            <a:r>
              <a:rPr lang="en-US" dirty="0">
                <a:latin typeface="Calisto MT" panose="02040603050505030304" pitchFamily="18" charset="0"/>
              </a:rPr>
              <a:t>	join genre g on </a:t>
            </a:r>
            <a:r>
              <a:rPr lang="en-US" dirty="0" err="1">
                <a:latin typeface="Calisto MT" panose="02040603050505030304" pitchFamily="18" charset="0"/>
              </a:rPr>
              <a:t>g.genre_id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t.genre_id</a:t>
            </a:r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	group by 1 ,3 , 4</a:t>
            </a:r>
          </a:p>
          <a:p>
            <a:r>
              <a:rPr lang="en-US" dirty="0">
                <a:latin typeface="Calisto MT" panose="02040603050505030304" pitchFamily="18" charset="0"/>
              </a:rPr>
              <a:t>	order by 1 </a:t>
            </a:r>
            <a:r>
              <a:rPr lang="en-US" dirty="0" err="1">
                <a:latin typeface="Calisto MT" panose="02040603050505030304" pitchFamily="18" charset="0"/>
              </a:rPr>
              <a:t>asc</a:t>
            </a:r>
            <a:r>
              <a:rPr lang="en-US" dirty="0">
                <a:latin typeface="Calisto MT" panose="02040603050505030304" pitchFamily="18" charset="0"/>
              </a:rPr>
              <a:t> , 2  desc </a:t>
            </a:r>
          </a:p>
          <a:p>
            <a:r>
              <a:rPr lang="en-US" dirty="0">
                <a:latin typeface="Calisto MT" panose="02040603050505030304" pitchFamily="18" charset="0"/>
              </a:rPr>
              <a:t>	)</a:t>
            </a:r>
          </a:p>
          <a:p>
            <a:r>
              <a:rPr lang="en-US" dirty="0">
                <a:latin typeface="Calisto MT" panose="02040603050505030304" pitchFamily="18" charset="0"/>
              </a:rPr>
              <a:t>    select * from </a:t>
            </a:r>
            <a:r>
              <a:rPr lang="en-US" dirty="0" err="1">
                <a:latin typeface="Calisto MT" panose="02040603050505030304" pitchFamily="18" charset="0"/>
              </a:rPr>
              <a:t>popular_genre</a:t>
            </a:r>
            <a:r>
              <a:rPr lang="en-US" dirty="0">
                <a:latin typeface="Calisto MT" panose="02040603050505030304" pitchFamily="18" charset="0"/>
              </a:rPr>
              <a:t> where </a:t>
            </a:r>
            <a:r>
              <a:rPr lang="en-US" dirty="0" err="1">
                <a:latin typeface="Calisto MT" panose="02040603050505030304" pitchFamily="18" charset="0"/>
              </a:rPr>
              <a:t>rowno</a:t>
            </a:r>
            <a:r>
              <a:rPr lang="en-US" dirty="0">
                <a:latin typeface="Calisto MT" panose="02040603050505030304" pitchFamily="18" charset="0"/>
              </a:rPr>
              <a:t> = 1 ;</a:t>
            </a:r>
          </a:p>
        </p:txBody>
      </p:sp>
    </p:spTree>
    <p:extLst>
      <p:ext uri="{BB962C8B-B14F-4D97-AF65-F5344CB8AC3E}">
        <p14:creationId xmlns:p14="http://schemas.microsoft.com/office/powerpoint/2010/main" val="265750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 brushstroke">
            <a:extLst>
              <a:ext uri="{FF2B5EF4-FFF2-40B4-BE49-F238E27FC236}">
                <a16:creationId xmlns:a16="http://schemas.microsoft.com/office/drawing/2014/main" id="{84D029E3-9AFB-487D-C1AE-82446611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46" y="-67088"/>
            <a:ext cx="1958196" cy="2187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D797A-B5A7-5408-9DB8-A7E9A86A2F8D}"/>
              </a:ext>
            </a:extLst>
          </p:cNvPr>
          <p:cNvSpPr txBox="1"/>
          <p:nvPr/>
        </p:nvSpPr>
        <p:spPr>
          <a:xfrm>
            <a:off x="645902" y="854054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output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223AAF6-CEF2-9E50-DC91-C0ABC893A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80" y="1338608"/>
            <a:ext cx="7535327" cy="35152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05C452-3316-C658-3D93-9707F4176E15}"/>
              </a:ext>
            </a:extLst>
          </p:cNvPr>
          <p:cNvSpPr txBox="1"/>
          <p:nvPr/>
        </p:nvSpPr>
        <p:spPr>
          <a:xfrm>
            <a:off x="6799386" y="4869925"/>
            <a:ext cx="322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sto MT" panose="02040603050505030304" pitchFamily="18" charset="0"/>
              </a:rPr>
              <a:t>* Full output in file : Q.10(most popular genre)</a:t>
            </a:r>
          </a:p>
        </p:txBody>
      </p:sp>
    </p:spTree>
    <p:extLst>
      <p:ext uri="{BB962C8B-B14F-4D97-AF65-F5344CB8AC3E}">
        <p14:creationId xmlns:p14="http://schemas.microsoft.com/office/powerpoint/2010/main" val="122765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B7397-D204-1213-88C9-802E1B8E9DFF}"/>
              </a:ext>
            </a:extLst>
          </p:cNvPr>
          <p:cNvSpPr txBox="1"/>
          <p:nvPr/>
        </p:nvSpPr>
        <p:spPr>
          <a:xfrm>
            <a:off x="2891692" y="526534"/>
            <a:ext cx="64086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96B24">
                    <a:lumMod val="5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Recommendations </a:t>
            </a:r>
            <a:endParaRPr lang="en-IN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64AA8-A8E9-1D23-E2DA-AF3CD0C7BDC6}"/>
              </a:ext>
            </a:extLst>
          </p:cNvPr>
          <p:cNvSpPr txBox="1"/>
          <p:nvPr/>
        </p:nvSpPr>
        <p:spPr>
          <a:xfrm>
            <a:off x="859047" y="1811547"/>
            <a:ext cx="10473905" cy="335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sto MT" panose="02040603050505030304" pitchFamily="18" charset="0"/>
              </a:rPr>
              <a:t>Partner with rock artists because it is the most sold genre with the top in 23 out of 24 countries.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sto MT" panose="02040603050505030304" pitchFamily="18" charset="0"/>
              </a:rPr>
              <a:t>Personalization of new released to potential customers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sto MT" panose="02040603050505030304" pitchFamily="18" charset="0"/>
              </a:rPr>
              <a:t>Prague is the city with highest sum of invoice total of 273 .we can host the promotional music festival here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sto MT" panose="02040603050505030304" pitchFamily="18" charset="0"/>
              </a:rPr>
              <a:t>Optimize Pricing Models for each country can help us to grow </a:t>
            </a:r>
          </a:p>
        </p:txBody>
      </p:sp>
    </p:spTree>
    <p:extLst>
      <p:ext uri="{BB962C8B-B14F-4D97-AF65-F5344CB8AC3E}">
        <p14:creationId xmlns:p14="http://schemas.microsoft.com/office/powerpoint/2010/main" val="67177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A1F095-6B10-B28D-59D7-C6C89B985163}"/>
              </a:ext>
            </a:extLst>
          </p:cNvPr>
          <p:cNvSpPr txBox="1"/>
          <p:nvPr/>
        </p:nvSpPr>
        <p:spPr>
          <a:xfrm>
            <a:off x="3829538" y="666391"/>
            <a:ext cx="38361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60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Content</a:t>
            </a:r>
            <a:endParaRPr lang="en-IN" sz="6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56B0B-4181-0FA0-8F63-97E949D7DBA2}"/>
              </a:ext>
            </a:extLst>
          </p:cNvPr>
          <p:cNvSpPr txBox="1"/>
          <p:nvPr/>
        </p:nvSpPr>
        <p:spPr>
          <a:xfrm>
            <a:off x="3654760" y="2027987"/>
            <a:ext cx="4185749" cy="279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marR="0" lvl="0" indent="0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1.</a:t>
            </a:r>
            <a: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glow rad="63500">
                    <a:srgbClr val="A55A43">
                      <a:satMod val="175000"/>
                      <a:alpha val="40000"/>
                    </a:srgbClr>
                  </a:glo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 Overview</a:t>
            </a:r>
            <a:b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</a:br>
            <a: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2.  Problem</a:t>
            </a:r>
            <a: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glow rad="63500">
                    <a:srgbClr val="A55A43">
                      <a:satMod val="175000"/>
                      <a:alpha val="40000"/>
                    </a:srgbClr>
                  </a:glo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statement</a:t>
            </a:r>
            <a: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glow rad="63500">
                    <a:srgbClr val="A55A43">
                      <a:satMod val="175000"/>
                      <a:alpha val="40000"/>
                    </a:srgbClr>
                  </a:glo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</a:t>
            </a:r>
            <a:b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</a:br>
            <a: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3.</a:t>
            </a:r>
            <a: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Dataset and model diagram</a:t>
            </a:r>
            <a:b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</a:br>
            <a: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4.</a:t>
            </a:r>
            <a: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glow rad="63500">
                    <a:srgbClr val="A55A43">
                      <a:satMod val="175000"/>
                      <a:alpha val="40000"/>
                    </a:srgbClr>
                  </a:glo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 </a:t>
            </a:r>
            <a:r>
              <a:rPr lang="en-IN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Calisto MT" panose="02040603050505030304"/>
              </a:rPr>
              <a:t>Report </a:t>
            </a:r>
            <a:b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</a:br>
            <a: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5.</a:t>
            </a:r>
            <a:r>
              <a:rPr kumimoji="0" lang="en-IN" sz="20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 </a:t>
            </a:r>
            <a:r>
              <a:rPr kumimoji="0" lang="en-IN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089256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AA5F49-D3A8-0952-83B5-F7F6881D0AD4}"/>
              </a:ext>
            </a:extLst>
          </p:cNvPr>
          <p:cNvSpPr txBox="1"/>
          <p:nvPr/>
        </p:nvSpPr>
        <p:spPr>
          <a:xfrm>
            <a:off x="3962040" y="2921168"/>
            <a:ext cx="42679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96B24">
                    <a:lumMod val="5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Thank you 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00312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23CED7-9F7C-CE61-3869-F57472DFF620}"/>
              </a:ext>
            </a:extLst>
          </p:cNvPr>
          <p:cNvSpPr txBox="1"/>
          <p:nvPr/>
        </p:nvSpPr>
        <p:spPr>
          <a:xfrm>
            <a:off x="2543907" y="784071"/>
            <a:ext cx="71041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96B24">
                    <a:lumMod val="5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Company </a:t>
            </a:r>
            <a:r>
              <a:rPr kumimoji="0" lang="en-IN" sz="60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96B24">
                    <a:lumMod val="5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Overview</a:t>
            </a:r>
            <a:endParaRPr lang="en-IN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25A5C-A517-7432-CB99-E210A68663E9}"/>
              </a:ext>
            </a:extLst>
          </p:cNvPr>
          <p:cNvSpPr txBox="1"/>
          <p:nvPr/>
        </p:nvSpPr>
        <p:spPr>
          <a:xfrm>
            <a:off x="879532" y="2738413"/>
            <a:ext cx="10351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Calisto MT" panose="02040603050505030304"/>
              </a:rPr>
              <a:t>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sto MT" panose="02040603050505030304" pitchFamily="18" charset="0"/>
              </a:rPr>
              <a:t>Sangeet , a digital music store 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</a:rPr>
              <a:t>which takes care the demand of all music fans and provides their services all over world </a:t>
            </a: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sto MT" panose="02040603050505030304" pitchFamily="18" charset="0"/>
            </a:endParaRPr>
          </a:p>
          <a:p>
            <a:pPr algn="ctr"/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EBCB15-FE8B-CDC7-AD7F-50DDD0D3AF0D}"/>
              </a:ext>
            </a:extLst>
          </p:cNvPr>
          <p:cNvSpPr txBox="1"/>
          <p:nvPr/>
        </p:nvSpPr>
        <p:spPr>
          <a:xfrm>
            <a:off x="2801967" y="802763"/>
            <a:ext cx="65880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96B24">
                    <a:lumMod val="5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Problem statement</a:t>
            </a:r>
            <a:endParaRPr lang="en-IN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44D8F-8F3D-BF76-EA70-5EEF41D180C4}"/>
              </a:ext>
            </a:extLst>
          </p:cNvPr>
          <p:cNvSpPr txBox="1"/>
          <p:nvPr/>
        </p:nvSpPr>
        <p:spPr>
          <a:xfrm>
            <a:off x="969107" y="2459504"/>
            <a:ext cx="102537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sto MT" panose="02040603050505030304" pitchFamily="18" charset="0"/>
              </a:rPr>
              <a:t>A new team has been formed to analyze the company's current state with the objective of driving strategic business growth and improving user experience. As a junior data analyst, I have been assigned the task of creating a report that addresses all questions, which will help the team to understand the data and make informed decisions.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3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9E2BA9-21C9-C67E-928D-AB6FB21A6FDF}"/>
              </a:ext>
            </a:extLst>
          </p:cNvPr>
          <p:cNvSpPr txBox="1"/>
          <p:nvPr/>
        </p:nvSpPr>
        <p:spPr>
          <a:xfrm>
            <a:off x="1016119" y="673661"/>
            <a:ext cx="28790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96B24">
                    <a:lumMod val="5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Dataset</a:t>
            </a:r>
            <a:endParaRPr lang="en-IN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9BB63-87D0-5EA8-3287-9B4394242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745" y="544987"/>
            <a:ext cx="5729445" cy="5768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36DEE2-136F-4491-20C7-3A91325B1BCC}"/>
              </a:ext>
            </a:extLst>
          </p:cNvPr>
          <p:cNvSpPr txBox="1"/>
          <p:nvPr/>
        </p:nvSpPr>
        <p:spPr>
          <a:xfrm>
            <a:off x="940279" y="2320506"/>
            <a:ext cx="415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sto MT" panose="02040603050505030304" pitchFamily="18" charset="0"/>
              </a:rPr>
              <a:t>[</a:t>
            </a:r>
            <a:r>
              <a:rPr lang="en-IN" dirty="0" err="1">
                <a:latin typeface="Calisto MT" panose="02040603050505030304" pitchFamily="18" charset="0"/>
              </a:rPr>
              <a:t>Music_Store_database</a:t>
            </a:r>
            <a:r>
              <a:rPr lang="en-IN" dirty="0">
                <a:latin typeface="Calisto MT" panose="02040603050505030304" pitchFamily="18" charset="0"/>
              </a:rPr>
              <a:t>]– SQL file to analyse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sto MT" panose="02040603050505030304" pitchFamily="18" charset="0"/>
              </a:rPr>
              <a:t>And csv file for each table </a:t>
            </a:r>
          </a:p>
        </p:txBody>
      </p:sp>
    </p:spTree>
    <p:extLst>
      <p:ext uri="{BB962C8B-B14F-4D97-AF65-F5344CB8AC3E}">
        <p14:creationId xmlns:p14="http://schemas.microsoft.com/office/powerpoint/2010/main" val="295703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 brushstroke">
            <a:extLst>
              <a:ext uri="{FF2B5EF4-FFF2-40B4-BE49-F238E27FC236}">
                <a16:creationId xmlns:a16="http://schemas.microsoft.com/office/drawing/2014/main" id="{84D029E3-9AFB-487D-C1AE-82446611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23" y="957533"/>
            <a:ext cx="1958196" cy="2187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26A205-43A7-5292-509C-A4DC2006AAA3}"/>
              </a:ext>
            </a:extLst>
          </p:cNvPr>
          <p:cNvSpPr txBox="1"/>
          <p:nvPr/>
        </p:nvSpPr>
        <p:spPr>
          <a:xfrm>
            <a:off x="1097711" y="60427"/>
            <a:ext cx="10358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Calisto MT" panose="02040603050505030304" pitchFamily="18" charset="0"/>
              </a:rPr>
              <a:t>R</a:t>
            </a:r>
            <a:r>
              <a:rPr lang="en-IN" sz="60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equests , output and insights</a:t>
            </a:r>
            <a:endParaRPr lang="en-IN" sz="6000" dirty="0">
              <a:latin typeface="Calisto MT" panose="02040603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D797A-B5A7-5408-9DB8-A7E9A86A2F8D}"/>
              </a:ext>
            </a:extLst>
          </p:cNvPr>
          <p:cNvSpPr txBox="1"/>
          <p:nvPr/>
        </p:nvSpPr>
        <p:spPr>
          <a:xfrm>
            <a:off x="483079" y="1866512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Request 1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90655-9076-F745-D008-5A296F0BC90A}"/>
              </a:ext>
            </a:extLst>
          </p:cNvPr>
          <p:cNvSpPr txBox="1"/>
          <p:nvPr/>
        </p:nvSpPr>
        <p:spPr>
          <a:xfrm>
            <a:off x="1751163" y="1866512"/>
            <a:ext cx="941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Who is the senior most employee based on job title ?</a:t>
            </a:r>
          </a:p>
        </p:txBody>
      </p:sp>
      <p:pic>
        <p:nvPicPr>
          <p:cNvPr id="8" name="Graphic 7" descr="A brushstroke">
            <a:extLst>
              <a:ext uri="{FF2B5EF4-FFF2-40B4-BE49-F238E27FC236}">
                <a16:creationId xmlns:a16="http://schemas.microsoft.com/office/drawing/2014/main" id="{BBDB3782-6AFF-4596-C51A-9C1FD3773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613" y="1644770"/>
            <a:ext cx="1958196" cy="21872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295918-AB77-C598-652D-00D02AFAB667}"/>
              </a:ext>
            </a:extLst>
          </p:cNvPr>
          <p:cNvSpPr txBox="1"/>
          <p:nvPr/>
        </p:nvSpPr>
        <p:spPr>
          <a:xfrm>
            <a:off x="645902" y="2553419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46609-8A98-4BF1-76E3-EE8551C1B6E5}"/>
              </a:ext>
            </a:extLst>
          </p:cNvPr>
          <p:cNvSpPr txBox="1"/>
          <p:nvPr/>
        </p:nvSpPr>
        <p:spPr>
          <a:xfrm>
            <a:off x="1751162" y="2553419"/>
            <a:ext cx="9411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  select * from employee</a:t>
            </a:r>
          </a:p>
          <a:p>
            <a:r>
              <a:rPr lang="en-US" dirty="0">
                <a:latin typeface="Calisto MT" panose="02040603050505030304" pitchFamily="18" charset="0"/>
              </a:rPr>
              <a:t>  order by levels desc limit 1 ;</a:t>
            </a:r>
          </a:p>
          <a:p>
            <a:endParaRPr lang="en-US" dirty="0">
              <a:latin typeface="Calisto MT" panose="02040603050505030304" pitchFamily="18" charset="0"/>
            </a:endParaRPr>
          </a:p>
          <a:p>
            <a:endParaRPr lang="en-US" dirty="0">
              <a:latin typeface="Calisto MT" panose="02040603050505030304" pitchFamily="18" charset="0"/>
            </a:endParaRPr>
          </a:p>
          <a:p>
            <a:endParaRPr lang="en-US" dirty="0">
              <a:latin typeface="Calisto MT" panose="02040603050505030304" pitchFamily="18" charset="0"/>
            </a:endParaRPr>
          </a:p>
        </p:txBody>
      </p:sp>
      <p:pic>
        <p:nvPicPr>
          <p:cNvPr id="14" name="Graphic 13" descr="A brushstroke">
            <a:extLst>
              <a:ext uri="{FF2B5EF4-FFF2-40B4-BE49-F238E27FC236}">
                <a16:creationId xmlns:a16="http://schemas.microsoft.com/office/drawing/2014/main" id="{D2BF8DFD-03BE-E3C5-8012-1DCA31CA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18" y="2553419"/>
            <a:ext cx="1958196" cy="21872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D1A557-F917-54E0-8676-D7B1E524FA54}"/>
              </a:ext>
            </a:extLst>
          </p:cNvPr>
          <p:cNvSpPr txBox="1"/>
          <p:nvPr/>
        </p:nvSpPr>
        <p:spPr>
          <a:xfrm>
            <a:off x="559098" y="3462068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output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DBAE677-6424-E27B-20EB-25B46BF3C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70" y="4611948"/>
            <a:ext cx="10278014" cy="6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3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 brushstroke">
            <a:extLst>
              <a:ext uri="{FF2B5EF4-FFF2-40B4-BE49-F238E27FC236}">
                <a16:creationId xmlns:a16="http://schemas.microsoft.com/office/drawing/2014/main" id="{84D029E3-9AFB-487D-C1AE-82446611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46" y="-67088"/>
            <a:ext cx="1958196" cy="2187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D797A-B5A7-5408-9DB8-A7E9A86A2F8D}"/>
              </a:ext>
            </a:extLst>
          </p:cNvPr>
          <p:cNvSpPr txBox="1"/>
          <p:nvPr/>
        </p:nvSpPr>
        <p:spPr>
          <a:xfrm>
            <a:off x="645902" y="854054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Request 2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90655-9076-F745-D008-5A296F0BC90A}"/>
              </a:ext>
            </a:extLst>
          </p:cNvPr>
          <p:cNvSpPr txBox="1"/>
          <p:nvPr/>
        </p:nvSpPr>
        <p:spPr>
          <a:xfrm>
            <a:off x="1984076" y="854054"/>
            <a:ext cx="941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Which country have the most invoices ?</a:t>
            </a:r>
          </a:p>
        </p:txBody>
      </p:sp>
      <p:pic>
        <p:nvPicPr>
          <p:cNvPr id="8" name="Graphic 7" descr="A brushstroke">
            <a:extLst>
              <a:ext uri="{FF2B5EF4-FFF2-40B4-BE49-F238E27FC236}">
                <a16:creationId xmlns:a16="http://schemas.microsoft.com/office/drawing/2014/main" id="{BBDB3782-6AFF-4596-C51A-9C1FD3773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27" y="759698"/>
            <a:ext cx="1958196" cy="21872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295918-AB77-C598-652D-00D02AFAB667}"/>
              </a:ext>
            </a:extLst>
          </p:cNvPr>
          <p:cNvSpPr txBox="1"/>
          <p:nvPr/>
        </p:nvSpPr>
        <p:spPr>
          <a:xfrm>
            <a:off x="804053" y="1638690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46609-8A98-4BF1-76E3-EE8551C1B6E5}"/>
              </a:ext>
            </a:extLst>
          </p:cNvPr>
          <p:cNvSpPr txBox="1"/>
          <p:nvPr/>
        </p:nvSpPr>
        <p:spPr>
          <a:xfrm>
            <a:off x="1984076" y="1646988"/>
            <a:ext cx="9411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select </a:t>
            </a:r>
            <a:r>
              <a:rPr lang="en-US" dirty="0" err="1">
                <a:latin typeface="Calisto MT" panose="02040603050505030304" pitchFamily="18" charset="0"/>
              </a:rPr>
              <a:t>billing_country</a:t>
            </a:r>
            <a:r>
              <a:rPr lang="en-US" dirty="0">
                <a:latin typeface="Calisto MT" panose="02040603050505030304" pitchFamily="18" charset="0"/>
              </a:rPr>
              <a:t> , count ( </a:t>
            </a:r>
            <a:r>
              <a:rPr lang="en-US" dirty="0" err="1">
                <a:latin typeface="Calisto MT" panose="02040603050505030304" pitchFamily="18" charset="0"/>
              </a:rPr>
              <a:t>billing_country</a:t>
            </a:r>
            <a:r>
              <a:rPr lang="en-US" dirty="0">
                <a:latin typeface="Calisto MT" panose="02040603050505030304" pitchFamily="18" charset="0"/>
              </a:rPr>
              <a:t> ) from invoice</a:t>
            </a:r>
          </a:p>
          <a:p>
            <a:r>
              <a:rPr lang="en-US" dirty="0">
                <a:latin typeface="Calisto MT" panose="02040603050505030304" pitchFamily="18" charset="0"/>
              </a:rPr>
              <a:t>group by </a:t>
            </a:r>
            <a:r>
              <a:rPr lang="en-US" dirty="0" err="1">
                <a:latin typeface="Calisto MT" panose="02040603050505030304" pitchFamily="18" charset="0"/>
              </a:rPr>
              <a:t>billing_country</a:t>
            </a:r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order by 2 desc;</a:t>
            </a:r>
          </a:p>
          <a:p>
            <a:endParaRPr lang="en-US" dirty="0">
              <a:latin typeface="Calisto MT" panose="02040603050505030304" pitchFamily="18" charset="0"/>
            </a:endParaRPr>
          </a:p>
          <a:p>
            <a:endParaRPr lang="en-US" dirty="0">
              <a:latin typeface="Calisto MT" panose="02040603050505030304" pitchFamily="18" charset="0"/>
            </a:endParaRPr>
          </a:p>
        </p:txBody>
      </p:sp>
      <p:pic>
        <p:nvPicPr>
          <p:cNvPr id="14" name="Graphic 13" descr="A brushstroke">
            <a:extLst>
              <a:ext uri="{FF2B5EF4-FFF2-40B4-BE49-F238E27FC236}">
                <a16:creationId xmlns:a16="http://schemas.microsoft.com/office/drawing/2014/main" id="{D2BF8DFD-03BE-E3C5-8012-1DCA31CA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27" y="2123752"/>
            <a:ext cx="1958196" cy="21872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D1A557-F917-54E0-8676-D7B1E524FA54}"/>
              </a:ext>
            </a:extLst>
          </p:cNvPr>
          <p:cNvSpPr txBox="1"/>
          <p:nvPr/>
        </p:nvSpPr>
        <p:spPr>
          <a:xfrm>
            <a:off x="715992" y="3015330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F176A-3205-606A-0B03-61386025B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06" y="3117487"/>
            <a:ext cx="9900567" cy="2554559"/>
          </a:xfrm>
          <a:prstGeom prst="rect">
            <a:avLst/>
          </a:prstGeom>
        </p:spPr>
      </p:pic>
      <p:pic>
        <p:nvPicPr>
          <p:cNvPr id="5" name="Graphic 4" descr="A brushstroke">
            <a:extLst>
              <a:ext uri="{FF2B5EF4-FFF2-40B4-BE49-F238E27FC236}">
                <a16:creationId xmlns:a16="http://schemas.microsoft.com/office/drawing/2014/main" id="{04BEDFB2-9554-9386-4B18-7BF766774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27" y="4594815"/>
            <a:ext cx="1958196" cy="2187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14316C-1388-4806-47EF-CA865551CF75}"/>
              </a:ext>
            </a:extLst>
          </p:cNvPr>
          <p:cNvSpPr txBox="1"/>
          <p:nvPr/>
        </p:nvSpPr>
        <p:spPr>
          <a:xfrm>
            <a:off x="724122" y="5487380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158769-59B8-FA0C-C3E7-6BFD0F206F4B}"/>
              </a:ext>
            </a:extLst>
          </p:cNvPr>
          <p:cNvSpPr txBox="1"/>
          <p:nvPr/>
        </p:nvSpPr>
        <p:spPr>
          <a:xfrm>
            <a:off x="2072137" y="5579195"/>
            <a:ext cx="941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Country with most no. of invoices is USA followed by Canada &amp; </a:t>
            </a:r>
            <a:r>
              <a:rPr lang="en-IN" dirty="0" err="1">
                <a:latin typeface="Calisto MT" panose="02040603050505030304" pitchFamily="18" charset="0"/>
              </a:rPr>
              <a:t>brazil</a:t>
            </a:r>
            <a:r>
              <a:rPr lang="en-IN" dirty="0">
                <a:latin typeface="Calisto MT" panose="0204060305050503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12933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 brushstroke">
            <a:extLst>
              <a:ext uri="{FF2B5EF4-FFF2-40B4-BE49-F238E27FC236}">
                <a16:creationId xmlns:a16="http://schemas.microsoft.com/office/drawing/2014/main" id="{84D029E3-9AFB-487D-C1AE-82446611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46" y="-67088"/>
            <a:ext cx="1958196" cy="2187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D797A-B5A7-5408-9DB8-A7E9A86A2F8D}"/>
              </a:ext>
            </a:extLst>
          </p:cNvPr>
          <p:cNvSpPr txBox="1"/>
          <p:nvPr/>
        </p:nvSpPr>
        <p:spPr>
          <a:xfrm>
            <a:off x="645902" y="854054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Request 3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90655-9076-F745-D008-5A296F0BC90A}"/>
              </a:ext>
            </a:extLst>
          </p:cNvPr>
          <p:cNvSpPr txBox="1"/>
          <p:nvPr/>
        </p:nvSpPr>
        <p:spPr>
          <a:xfrm>
            <a:off x="1984076" y="854054"/>
            <a:ext cx="941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What are top 3 values of total invoice ?</a:t>
            </a:r>
          </a:p>
        </p:txBody>
      </p:sp>
      <p:pic>
        <p:nvPicPr>
          <p:cNvPr id="8" name="Graphic 7" descr="A brushstroke">
            <a:extLst>
              <a:ext uri="{FF2B5EF4-FFF2-40B4-BE49-F238E27FC236}">
                <a16:creationId xmlns:a16="http://schemas.microsoft.com/office/drawing/2014/main" id="{BBDB3782-6AFF-4596-C51A-9C1FD3773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27" y="759698"/>
            <a:ext cx="1958196" cy="21872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295918-AB77-C598-652D-00D02AFAB667}"/>
              </a:ext>
            </a:extLst>
          </p:cNvPr>
          <p:cNvSpPr txBox="1"/>
          <p:nvPr/>
        </p:nvSpPr>
        <p:spPr>
          <a:xfrm>
            <a:off x="804053" y="1638690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46609-8A98-4BF1-76E3-EE8551C1B6E5}"/>
              </a:ext>
            </a:extLst>
          </p:cNvPr>
          <p:cNvSpPr txBox="1"/>
          <p:nvPr/>
        </p:nvSpPr>
        <p:spPr>
          <a:xfrm>
            <a:off x="1984076" y="1638690"/>
            <a:ext cx="941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  select total from invoice</a:t>
            </a:r>
          </a:p>
          <a:p>
            <a:r>
              <a:rPr lang="en-US" dirty="0">
                <a:latin typeface="Calisto MT" panose="02040603050505030304" pitchFamily="18" charset="0"/>
              </a:rPr>
              <a:t>  order by 1 desc limit 3;</a:t>
            </a:r>
          </a:p>
        </p:txBody>
      </p:sp>
      <p:pic>
        <p:nvPicPr>
          <p:cNvPr id="14" name="Graphic 13" descr="A brushstroke">
            <a:extLst>
              <a:ext uri="{FF2B5EF4-FFF2-40B4-BE49-F238E27FC236}">
                <a16:creationId xmlns:a16="http://schemas.microsoft.com/office/drawing/2014/main" id="{D2BF8DFD-03BE-E3C5-8012-1DCA31CA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27" y="2123752"/>
            <a:ext cx="1958196" cy="21872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D1A557-F917-54E0-8676-D7B1E524FA54}"/>
              </a:ext>
            </a:extLst>
          </p:cNvPr>
          <p:cNvSpPr txBox="1"/>
          <p:nvPr/>
        </p:nvSpPr>
        <p:spPr>
          <a:xfrm>
            <a:off x="715992" y="3015330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output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F614CC1-A02D-B505-9933-61064C600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492" y="3461926"/>
            <a:ext cx="4040296" cy="25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8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 brushstroke">
            <a:extLst>
              <a:ext uri="{FF2B5EF4-FFF2-40B4-BE49-F238E27FC236}">
                <a16:creationId xmlns:a16="http://schemas.microsoft.com/office/drawing/2014/main" id="{84D029E3-9AFB-487D-C1AE-82446611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27" y="-548600"/>
            <a:ext cx="1958196" cy="2187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D797A-B5A7-5408-9DB8-A7E9A86A2F8D}"/>
              </a:ext>
            </a:extLst>
          </p:cNvPr>
          <p:cNvSpPr txBox="1"/>
          <p:nvPr/>
        </p:nvSpPr>
        <p:spPr>
          <a:xfrm>
            <a:off x="644283" y="342978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Request 4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90655-9076-F745-D008-5A296F0BC90A}"/>
              </a:ext>
            </a:extLst>
          </p:cNvPr>
          <p:cNvSpPr txBox="1"/>
          <p:nvPr/>
        </p:nvSpPr>
        <p:spPr>
          <a:xfrm>
            <a:off x="1984075" y="342978"/>
            <a:ext cx="9411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Which city has the best customers? We would like to through a promotional music festival in the city we made the most money. Write a query that returns one city that has the highest sum of invoice total. Return both city name &amp; sum of all invoice totals</a:t>
            </a:r>
          </a:p>
        </p:txBody>
      </p:sp>
      <p:pic>
        <p:nvPicPr>
          <p:cNvPr id="8" name="Graphic 7" descr="A brushstroke">
            <a:extLst>
              <a:ext uri="{FF2B5EF4-FFF2-40B4-BE49-F238E27FC236}">
                <a16:creationId xmlns:a16="http://schemas.microsoft.com/office/drawing/2014/main" id="{BBDB3782-6AFF-4596-C51A-9C1FD3773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27" y="572546"/>
            <a:ext cx="1958196" cy="21872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295918-AB77-C598-652D-00D02AFAB667}"/>
              </a:ext>
            </a:extLst>
          </p:cNvPr>
          <p:cNvSpPr txBox="1"/>
          <p:nvPr/>
        </p:nvSpPr>
        <p:spPr>
          <a:xfrm>
            <a:off x="796505" y="1474473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46609-8A98-4BF1-76E3-EE8551C1B6E5}"/>
              </a:ext>
            </a:extLst>
          </p:cNvPr>
          <p:cNvSpPr txBox="1"/>
          <p:nvPr/>
        </p:nvSpPr>
        <p:spPr>
          <a:xfrm>
            <a:off x="1912367" y="1484173"/>
            <a:ext cx="9411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  select </a:t>
            </a:r>
            <a:r>
              <a:rPr lang="en-US" dirty="0" err="1">
                <a:latin typeface="Calisto MT" panose="02040603050505030304" pitchFamily="18" charset="0"/>
              </a:rPr>
              <a:t>billing_city</a:t>
            </a:r>
            <a:r>
              <a:rPr lang="en-US" dirty="0">
                <a:latin typeface="Calisto MT" panose="02040603050505030304" pitchFamily="18" charset="0"/>
              </a:rPr>
              <a:t>, sum(total) as </a:t>
            </a:r>
            <a:r>
              <a:rPr lang="en-US" dirty="0" err="1">
                <a:latin typeface="Calisto MT" panose="02040603050505030304" pitchFamily="18" charset="0"/>
              </a:rPr>
              <a:t>grand_total</a:t>
            </a:r>
            <a:r>
              <a:rPr lang="en-US" dirty="0">
                <a:latin typeface="Calisto MT" panose="02040603050505030304" pitchFamily="18" charset="0"/>
              </a:rPr>
              <a:t> from invoice </a:t>
            </a:r>
          </a:p>
          <a:p>
            <a:r>
              <a:rPr lang="en-US" dirty="0">
                <a:latin typeface="Calisto MT" panose="02040603050505030304" pitchFamily="18" charset="0"/>
              </a:rPr>
              <a:t>  group by </a:t>
            </a:r>
            <a:r>
              <a:rPr lang="en-US" dirty="0" err="1">
                <a:latin typeface="Calisto MT" panose="02040603050505030304" pitchFamily="18" charset="0"/>
              </a:rPr>
              <a:t>billing_city</a:t>
            </a:r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  order by 2 desc limit 1;</a:t>
            </a:r>
          </a:p>
          <a:p>
            <a:endParaRPr lang="en-US" dirty="0">
              <a:latin typeface="Calisto MT" panose="02040603050505030304" pitchFamily="18" charset="0"/>
            </a:endParaRPr>
          </a:p>
          <a:p>
            <a:endParaRPr lang="en-US" dirty="0">
              <a:latin typeface="Calisto MT" panose="02040603050505030304" pitchFamily="18" charset="0"/>
            </a:endParaRPr>
          </a:p>
        </p:txBody>
      </p:sp>
      <p:pic>
        <p:nvPicPr>
          <p:cNvPr id="14" name="Graphic 13" descr="A brushstroke">
            <a:extLst>
              <a:ext uri="{FF2B5EF4-FFF2-40B4-BE49-F238E27FC236}">
                <a16:creationId xmlns:a16="http://schemas.microsoft.com/office/drawing/2014/main" id="{D2BF8DFD-03BE-E3C5-8012-1DCA31CA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27" y="2123752"/>
            <a:ext cx="1958196" cy="21872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D1A557-F917-54E0-8676-D7B1E524FA54}"/>
              </a:ext>
            </a:extLst>
          </p:cNvPr>
          <p:cNvSpPr txBox="1"/>
          <p:nvPr/>
        </p:nvSpPr>
        <p:spPr>
          <a:xfrm>
            <a:off x="715991" y="3008460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3058C-F871-B315-A7B9-AE5FC17C8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3" y="3107011"/>
            <a:ext cx="5027247" cy="1019512"/>
          </a:xfrm>
          <a:prstGeom prst="rect">
            <a:avLst/>
          </a:prstGeom>
        </p:spPr>
      </p:pic>
      <p:pic>
        <p:nvPicPr>
          <p:cNvPr id="5" name="Graphic 4" descr="A brushstroke">
            <a:extLst>
              <a:ext uri="{FF2B5EF4-FFF2-40B4-BE49-F238E27FC236}">
                <a16:creationId xmlns:a16="http://schemas.microsoft.com/office/drawing/2014/main" id="{9E6CCBE5-5473-8263-593D-7EF9DB135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27" y="3648572"/>
            <a:ext cx="1958196" cy="2187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249FD7-99A3-26CA-C7FD-E2025F049661}"/>
              </a:ext>
            </a:extLst>
          </p:cNvPr>
          <p:cNvSpPr txBox="1"/>
          <p:nvPr/>
        </p:nvSpPr>
        <p:spPr>
          <a:xfrm>
            <a:off x="715991" y="4519454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C7A57-5F28-E5C2-23C1-07090EC68632}"/>
              </a:ext>
            </a:extLst>
          </p:cNvPr>
          <p:cNvSpPr txBox="1"/>
          <p:nvPr/>
        </p:nvSpPr>
        <p:spPr>
          <a:xfrm>
            <a:off x="2257423" y="4567019"/>
            <a:ext cx="941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sto MT" panose="02040603050505030304" pitchFamily="18" charset="0"/>
              </a:rPr>
              <a:t>Prague is the city with highest sum of invoice total of $273 we can host the promotional music festival their.</a:t>
            </a:r>
          </a:p>
        </p:txBody>
      </p:sp>
    </p:spTree>
    <p:extLst>
      <p:ext uri="{BB962C8B-B14F-4D97-AF65-F5344CB8AC3E}">
        <p14:creationId xmlns:p14="http://schemas.microsoft.com/office/powerpoint/2010/main" val="248827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1377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Calisto MT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PAL</dc:creator>
  <cp:lastModifiedBy>SACHIN PAL</cp:lastModifiedBy>
  <cp:revision>8</cp:revision>
  <dcterms:created xsi:type="dcterms:W3CDTF">2024-10-14T11:34:44Z</dcterms:created>
  <dcterms:modified xsi:type="dcterms:W3CDTF">2024-10-16T09:17:38Z</dcterms:modified>
</cp:coreProperties>
</file>