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B1C89C2-8099-4121-9623-541517946F48}">
          <p14:sldIdLst>
            <p14:sldId id="256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6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1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5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6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9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5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5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2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097A-3E85-704D-4EC0-3CA97F34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7949" y="2248606"/>
            <a:ext cx="6572250" cy="3155419"/>
          </a:xfrm>
        </p:spPr>
        <p:txBody>
          <a:bodyPr anchor="b">
            <a:noAutofit/>
          </a:bodyPr>
          <a:lstStyle/>
          <a:p>
            <a:pPr algn="l"/>
            <a:r>
              <a:rPr lang="en-IN" sz="11000" dirty="0">
                <a:solidFill>
                  <a:srgbClr val="FB7E21"/>
                </a:solidFill>
              </a:rPr>
              <a:t>SWIGGY</a:t>
            </a:r>
            <a:br>
              <a:rPr lang="en-IN" sz="11000" dirty="0">
                <a:solidFill>
                  <a:srgbClr val="FB7E21"/>
                </a:solidFill>
              </a:rPr>
            </a:br>
            <a:r>
              <a:rPr lang="en-IN" sz="11000" dirty="0">
                <a:solidFill>
                  <a:srgbClr val="FB7E21"/>
                </a:solidFill>
              </a:rPr>
              <a:t>CASE </a:t>
            </a:r>
            <a:br>
              <a:rPr lang="en-IN" sz="11000" dirty="0">
                <a:solidFill>
                  <a:srgbClr val="FB7E21"/>
                </a:solidFill>
              </a:rPr>
            </a:br>
            <a:r>
              <a:rPr lang="en-IN" sz="11000" dirty="0">
                <a:solidFill>
                  <a:srgbClr val="FB7E21"/>
                </a:solidFill>
              </a:rPr>
              <a:t>STUDY</a:t>
            </a:r>
          </a:p>
        </p:txBody>
      </p:sp>
      <p:pic>
        <p:nvPicPr>
          <p:cNvPr id="5" name="Picture 4" descr="A person riding a scooter with a box&#10;&#10;Description automatically generated">
            <a:extLst>
              <a:ext uri="{FF2B5EF4-FFF2-40B4-BE49-F238E27FC236}">
                <a16:creationId xmlns:a16="http://schemas.microsoft.com/office/drawing/2014/main" id="{77233794-B7F9-B982-663F-D7EC289E2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2" y="599518"/>
            <a:ext cx="5458258" cy="5458258"/>
          </a:xfrm>
          <a:prstGeom prst="rect">
            <a:avLst/>
          </a:prstGeom>
        </p:spPr>
      </p:pic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DE8F6D34-95C0-6A76-E30B-44127F5B1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6" t="13150" r="10452" b="15633"/>
          <a:stretch/>
        </p:blipFill>
        <p:spPr>
          <a:xfrm rot="19355622">
            <a:off x="1078516" y="3195644"/>
            <a:ext cx="783441" cy="8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93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151D9F8E-62FD-66B6-CCA8-270D506C89BA}"/>
              </a:ext>
            </a:extLst>
          </p:cNvPr>
          <p:cNvSpPr/>
          <p:nvPr/>
        </p:nvSpPr>
        <p:spPr>
          <a:xfrm>
            <a:off x="193519" y="0"/>
            <a:ext cx="11169425" cy="2699972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940139"/>
            <a:ext cx="10772775" cy="165819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FIND THE TOP 5 MOST EXPENSIVE RESTAURANTS THAT OFFER CUISINE OTHER THAN INDIAN CUISINE?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415395"/>
            <a:ext cx="4663440" cy="3496715"/>
          </a:xfrm>
          <a:solidFill>
            <a:srgbClr val="AB240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distinct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cost_per_person</a:t>
            </a:r>
            <a:r>
              <a:rPr lang="en-US" dirty="0">
                <a:solidFill>
                  <a:schemeClr val="bg2"/>
                </a:solidFill>
              </a:rPr>
              <a:t>, cuisine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cuisine not like '</a:t>
            </a:r>
            <a:r>
              <a:rPr lang="en-US" dirty="0" err="1">
                <a:solidFill>
                  <a:schemeClr val="bg2"/>
                </a:solidFill>
              </a:rPr>
              <a:t>indian</a:t>
            </a:r>
            <a:r>
              <a:rPr lang="en-US" dirty="0">
                <a:solidFill>
                  <a:schemeClr val="bg2"/>
                </a:solidFill>
              </a:rPr>
              <a:t> cuisine'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ORDER BY </a:t>
            </a:r>
            <a:r>
              <a:rPr lang="en-US" dirty="0" err="1">
                <a:solidFill>
                  <a:schemeClr val="bg2"/>
                </a:solidFill>
              </a:rPr>
              <a:t>cost_per_person</a:t>
            </a:r>
            <a:r>
              <a:rPr lang="en-US" dirty="0">
                <a:solidFill>
                  <a:schemeClr val="bg2"/>
                </a:solidFill>
              </a:rPr>
              <a:t> DESC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LIMIT 5;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30258E-E4B4-3AA1-2B42-293A068D68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87469" y="1798821"/>
            <a:ext cx="6176351" cy="4485448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F7C28B-2E91-1AD1-797D-5CB46125B67E}"/>
              </a:ext>
            </a:extLst>
          </p:cNvPr>
          <p:cNvSpPr txBox="1">
            <a:spLocks/>
          </p:cNvSpPr>
          <p:nvPr/>
        </p:nvSpPr>
        <p:spPr>
          <a:xfrm>
            <a:off x="829056" y="2421146"/>
            <a:ext cx="4663440" cy="349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93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269F5B0E-9047-36C2-F37C-435445EC2382}"/>
              </a:ext>
            </a:extLst>
          </p:cNvPr>
          <p:cNvSpPr/>
          <p:nvPr/>
        </p:nvSpPr>
        <p:spPr>
          <a:xfrm>
            <a:off x="179882" y="0"/>
            <a:ext cx="10762937" cy="2909834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650245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WHICH RESTAURANT OFFERS THE MOST NUMBER OF ITEMS IN THE 'MAIN COURSE'CATEGORY?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415395"/>
            <a:ext cx="4663440" cy="3496715"/>
          </a:xfrm>
          <a:solidFill>
            <a:srgbClr val="AB240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, COUNT(item) AS </a:t>
            </a:r>
            <a:r>
              <a:rPr lang="en-US" dirty="0" err="1">
                <a:solidFill>
                  <a:schemeClr val="bg2"/>
                </a:solidFill>
              </a:rPr>
              <a:t>no_of_items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menu_category</a:t>
            </a:r>
            <a:r>
              <a:rPr lang="en-US" dirty="0">
                <a:solidFill>
                  <a:schemeClr val="bg2"/>
                </a:solidFill>
              </a:rPr>
              <a:t> = 'main course'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GROUP BY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ORDER BY </a:t>
            </a:r>
            <a:r>
              <a:rPr lang="en-US" dirty="0" err="1">
                <a:solidFill>
                  <a:schemeClr val="bg2"/>
                </a:solidFill>
              </a:rPr>
              <a:t>no_of_items</a:t>
            </a:r>
            <a:r>
              <a:rPr lang="en-US" dirty="0">
                <a:solidFill>
                  <a:schemeClr val="bg2"/>
                </a:solidFill>
              </a:rPr>
              <a:t> DESC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LIMIT 1;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F7C28B-2E91-1AD1-797D-5CB46125B67E}"/>
              </a:ext>
            </a:extLst>
          </p:cNvPr>
          <p:cNvSpPr txBox="1">
            <a:spLocks/>
          </p:cNvSpPr>
          <p:nvPr/>
        </p:nvSpPr>
        <p:spPr>
          <a:xfrm>
            <a:off x="829056" y="2421146"/>
            <a:ext cx="4663440" cy="349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ADE2B6-D1A4-3FC8-B636-9FF83A93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70" y="1783830"/>
            <a:ext cx="6036873" cy="47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8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20A09DC4-F703-52DC-31BD-27D6B5B400CE}"/>
              </a:ext>
            </a:extLst>
          </p:cNvPr>
          <p:cNvSpPr/>
          <p:nvPr/>
        </p:nvSpPr>
        <p:spPr>
          <a:xfrm>
            <a:off x="215958" y="-139135"/>
            <a:ext cx="10912290" cy="2834884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555286"/>
            <a:ext cx="10610936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WHICH TOP 5 RESTAURANT OFFERS HIGHEST NUMBER OF CATEGORIES?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001327"/>
            <a:ext cx="4663440" cy="3496715"/>
          </a:xfrm>
          <a:solidFill>
            <a:srgbClr val="AB240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COUNT(DISTINCT </a:t>
            </a:r>
            <a:r>
              <a:rPr lang="en-US" dirty="0" err="1">
                <a:solidFill>
                  <a:schemeClr val="bg2"/>
                </a:solidFill>
              </a:rPr>
              <a:t>menu_category</a:t>
            </a:r>
            <a:r>
              <a:rPr lang="en-US" dirty="0">
                <a:solidFill>
                  <a:schemeClr val="bg2"/>
                </a:solidFill>
              </a:rPr>
              <a:t>) AS </a:t>
            </a:r>
            <a:r>
              <a:rPr lang="en-US" dirty="0" err="1">
                <a:solidFill>
                  <a:schemeClr val="bg2"/>
                </a:solidFill>
              </a:rPr>
              <a:t>no_of_category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GROUP BY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ORDER BY </a:t>
            </a:r>
            <a:r>
              <a:rPr lang="en-US" dirty="0" err="1">
                <a:solidFill>
                  <a:schemeClr val="bg2"/>
                </a:solidFill>
              </a:rPr>
              <a:t>no_of_category</a:t>
            </a:r>
            <a:r>
              <a:rPr lang="en-US" dirty="0">
                <a:solidFill>
                  <a:schemeClr val="bg2"/>
                </a:solidFill>
              </a:rPr>
              <a:t> DESC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LIMIT 5;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F7C28B-2E91-1AD1-797D-5CB46125B67E}"/>
              </a:ext>
            </a:extLst>
          </p:cNvPr>
          <p:cNvSpPr txBox="1">
            <a:spLocks/>
          </p:cNvSpPr>
          <p:nvPr/>
        </p:nvSpPr>
        <p:spPr>
          <a:xfrm>
            <a:off x="829056" y="2421146"/>
            <a:ext cx="4663440" cy="349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7D3A7-7136-A0D5-1826-2F9B7E07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333" y="1700364"/>
            <a:ext cx="6166611" cy="47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6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556048-66BE-BD28-44D1-0117F0545220}"/>
              </a:ext>
            </a:extLst>
          </p:cNvPr>
          <p:cNvSpPr txBox="1"/>
          <p:nvPr/>
        </p:nvSpPr>
        <p:spPr>
          <a:xfrm>
            <a:off x="584615" y="284814"/>
            <a:ext cx="1217201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MANY RESTAURANTS HAVE A RATING GREATER THAN 4.5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IS THE TOP ONE CITY WITH THE HIGHEST NO OF RESTAURANTS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BANGLORE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MANY RESTAURANTS HAVE THE WORD "PIZZA" IN THEIR NAME?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THE MOST COMMON CUISINE AMONG THE RESTAURANTS IN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NORTH INDIAN, CHINESE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THE AVERAGE RATING OF RESTAURANTS IN EACH 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AHEMDABAD = 4.06   &amp;   BANGLORE = 4.11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RETRIEVE THE DETAILS OF RESTAURANTS THAT HAVE THE SAME NAME BUT ARE LOCATED IN DIFFERENT CITIES?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SUBWAY , MACDONALDS , KFC , SWEET TRUTH , PIZZAHUT , MAILAND CHINA , OWEN STORY PIZZA , BURGER KING , FIRANGI BAKE , NATURRAL ICE-CREAM , CAFÉ COFFEE DAY , BEHROUZ BIRYANI , FAASOS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THE HIGHEST PRICE OF ITEM UNDER THE 'RECOMMENDED' MENU CATEGORY FOR EACH RESTAURANT?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SLIDE (9)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THE TOP 5 MOST EXPENSIVE RESTAURANTS THAT OFFER CUISINE OTHER THAN ONLY INDIAN CUISINE?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1)CHINA PEARL – CHINESE , ASIAN    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2)ANUPAMS COAST II COAST – CHINESE , NORTH INDIAN           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3)CHINITA REAL MAXICAN FOOD – MAXICAN           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4)ONCE UPON A FLAME – CONTINENTAL             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5)PARIKA - CHINESE , NORTH INDIAN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RESTAURANT OFFERS THE MOST NUMBER OF ITEMS IN THE 'MAIN COURSE'CATEGORY?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SPICEUP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TOP 5 RESTAURANT OFFERS HIGHEST NUMBER OF CATEGORIES?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IMPERIAL REESTAURANT , ASHA SWEET CENTER , HOTEL EMPIRE , UDUPI PALACE , ANGAT 22 </a:t>
            </a:r>
            <a:b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  </a:t>
            </a:r>
            <a:br>
              <a:rPr lang="en-US" sz="1600" dirty="0"/>
            </a:b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F7898DF5-D563-A785-F9A1-84281EA5E283}"/>
              </a:ext>
            </a:extLst>
          </p:cNvPr>
          <p:cNvSpPr/>
          <p:nvPr/>
        </p:nvSpPr>
        <p:spPr>
          <a:xfrm>
            <a:off x="286911" y="238100"/>
            <a:ext cx="10610937" cy="2030646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HOW MANY RESTAURANTS HAVE A RATING GREATER THAN 4.5 ?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268746"/>
            <a:ext cx="4663440" cy="3496715"/>
          </a:xfrm>
          <a:solidFill>
            <a:srgbClr val="AB24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SELECT </a:t>
            </a:r>
          </a:p>
          <a:p>
            <a:r>
              <a:rPr lang="en-US" dirty="0">
                <a:solidFill>
                  <a:schemeClr val="bg2"/>
                </a:solidFill>
              </a:rPr>
              <a:t>    COUNT( DISTINCT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 ) AS </a:t>
            </a:r>
            <a:r>
              <a:rPr lang="en-US" dirty="0" err="1">
                <a:solidFill>
                  <a:schemeClr val="bg2"/>
                </a:solidFill>
              </a:rPr>
              <a:t>no_of_high_rated_restaurant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WHERE</a:t>
            </a:r>
          </a:p>
          <a:p>
            <a:r>
              <a:rPr lang="en-US" dirty="0">
                <a:solidFill>
                  <a:schemeClr val="bg2"/>
                </a:solidFill>
              </a:rPr>
              <a:t>    rating &gt; 4.5;</a:t>
            </a:r>
          </a:p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661032-B281-A1EA-216E-0A6F12693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50056" y="2044887"/>
            <a:ext cx="6172096" cy="4328481"/>
          </a:xfrm>
        </p:spPr>
      </p:pic>
    </p:spTree>
    <p:extLst>
      <p:ext uri="{BB962C8B-B14F-4D97-AF65-F5344CB8AC3E}">
        <p14:creationId xmlns:p14="http://schemas.microsoft.com/office/powerpoint/2010/main" val="179801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80C45DBE-E675-B017-EC10-06C9D7D3849E}"/>
              </a:ext>
            </a:extLst>
          </p:cNvPr>
          <p:cNvSpPr/>
          <p:nvPr/>
        </p:nvSpPr>
        <p:spPr>
          <a:xfrm>
            <a:off x="511215" y="112871"/>
            <a:ext cx="9547185" cy="1784114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632"/>
            <a:ext cx="10058400" cy="17841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WHICH IS THE TOP ONE CITY WITH THE HIGHEST NO OF RESTAURANTS ?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268746"/>
            <a:ext cx="4663440" cy="3496715"/>
          </a:xfrm>
          <a:solidFill>
            <a:srgbClr val="AB24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city, COUNT(DISTINCT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) AS </a:t>
            </a:r>
            <a:r>
              <a:rPr lang="en-US" dirty="0" err="1">
                <a:solidFill>
                  <a:schemeClr val="bg2"/>
                </a:solidFill>
              </a:rPr>
              <a:t>no_of_restaurant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GROUP BY city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ORDER BY </a:t>
            </a:r>
            <a:r>
              <a:rPr lang="en-US" dirty="0" err="1">
                <a:solidFill>
                  <a:schemeClr val="bg2"/>
                </a:solidFill>
              </a:rPr>
              <a:t>no_of_restaurant</a:t>
            </a:r>
            <a:r>
              <a:rPr lang="en-US" dirty="0">
                <a:solidFill>
                  <a:schemeClr val="bg2"/>
                </a:solidFill>
              </a:rPr>
              <a:t> DESC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LIMIT 1;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042050-D829-F414-97FD-59305EF26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0096" y="1780446"/>
            <a:ext cx="6096621" cy="4473314"/>
          </a:xfrm>
        </p:spPr>
      </p:pic>
    </p:spTree>
    <p:extLst>
      <p:ext uri="{BB962C8B-B14F-4D97-AF65-F5344CB8AC3E}">
        <p14:creationId xmlns:p14="http://schemas.microsoft.com/office/powerpoint/2010/main" val="132996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2BF2A430-4D90-D06D-5037-D48D8263A3E9}"/>
              </a:ext>
            </a:extLst>
          </p:cNvPr>
          <p:cNvSpPr/>
          <p:nvPr/>
        </p:nvSpPr>
        <p:spPr>
          <a:xfrm>
            <a:off x="511215" y="0"/>
            <a:ext cx="10610937" cy="2030646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371" y="627141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HOW MANY RESTAURANTS HAVE THE WORD "PIZZA" IN THEIR NAME? 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268746"/>
            <a:ext cx="4663440" cy="4089721"/>
          </a:xfrm>
          <a:solidFill>
            <a:srgbClr val="AB24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SELECT </a:t>
            </a:r>
          </a:p>
          <a:p>
            <a:r>
              <a:rPr lang="en-US" dirty="0">
                <a:solidFill>
                  <a:schemeClr val="bg2"/>
                </a:solidFill>
              </a:rPr>
              <a:t>    COUNT(DISTINCT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) AS </a:t>
            </a:r>
            <a:r>
              <a:rPr lang="en-US" dirty="0" err="1">
                <a:solidFill>
                  <a:schemeClr val="bg2"/>
                </a:solidFill>
              </a:rPr>
              <a:t>pizza_restaurant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WHERE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 LIKE '%pizza%';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689370-27A9-6478-E86C-57DE7D580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5200160" y="1828799"/>
            <a:ext cx="6038611" cy="4402060"/>
          </a:xfrm>
        </p:spPr>
      </p:pic>
    </p:spTree>
    <p:extLst>
      <p:ext uri="{BB962C8B-B14F-4D97-AF65-F5344CB8AC3E}">
        <p14:creationId xmlns:p14="http://schemas.microsoft.com/office/powerpoint/2010/main" val="379222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52DC7B56-004E-AA17-D4A5-D64016E15094}"/>
              </a:ext>
            </a:extLst>
          </p:cNvPr>
          <p:cNvSpPr/>
          <p:nvPr/>
        </p:nvSpPr>
        <p:spPr>
          <a:xfrm>
            <a:off x="511215" y="214793"/>
            <a:ext cx="10610937" cy="2030646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IS THE MOST COMMON CUISINE AMONG THE RESTAURANTS IN THE DATASET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268746"/>
            <a:ext cx="4663440" cy="3496715"/>
          </a:xfrm>
          <a:solidFill>
            <a:srgbClr val="AB24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cuisine, COUNT(*) AS </a:t>
            </a:r>
            <a:r>
              <a:rPr lang="en-US" dirty="0" err="1">
                <a:solidFill>
                  <a:schemeClr val="bg2"/>
                </a:solidFill>
              </a:rPr>
              <a:t>no_of_restaurant_serve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GROUP BY cuisine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ORDER BY </a:t>
            </a:r>
            <a:r>
              <a:rPr lang="en-US" dirty="0" err="1">
                <a:solidFill>
                  <a:schemeClr val="bg2"/>
                </a:solidFill>
              </a:rPr>
              <a:t>no_of_restaurant_serve</a:t>
            </a:r>
            <a:r>
              <a:rPr lang="en-US" dirty="0">
                <a:solidFill>
                  <a:schemeClr val="bg2"/>
                </a:solidFill>
              </a:rPr>
              <a:t> DESC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LIMIT 1;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F85754-6AC0-3C6B-57FD-3D0627E309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9977" y="1975600"/>
            <a:ext cx="6052175" cy="4548893"/>
          </a:xfrm>
        </p:spPr>
      </p:pic>
    </p:spTree>
    <p:extLst>
      <p:ext uri="{BB962C8B-B14F-4D97-AF65-F5344CB8AC3E}">
        <p14:creationId xmlns:p14="http://schemas.microsoft.com/office/powerpoint/2010/main" val="131378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13ECABCA-AF6B-C94A-8220-5BBD45E4E0FE}"/>
              </a:ext>
            </a:extLst>
          </p:cNvPr>
          <p:cNvSpPr/>
          <p:nvPr/>
        </p:nvSpPr>
        <p:spPr>
          <a:xfrm>
            <a:off x="286911" y="238100"/>
            <a:ext cx="10610937" cy="2030646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IS THE AVERAGE RATING OF RESTAURANTS IN EACH CITY?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268746"/>
            <a:ext cx="4663440" cy="3496715"/>
          </a:xfrm>
          <a:solidFill>
            <a:srgbClr val="AB24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city, AVG(rating) AS </a:t>
            </a:r>
            <a:r>
              <a:rPr lang="en-US" dirty="0" err="1">
                <a:solidFill>
                  <a:schemeClr val="bg2"/>
                </a:solidFill>
              </a:rPr>
              <a:t>average_rating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GROUP BY city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ORDER BY </a:t>
            </a:r>
            <a:r>
              <a:rPr lang="en-US" dirty="0" err="1">
                <a:solidFill>
                  <a:schemeClr val="bg2"/>
                </a:solidFill>
              </a:rPr>
              <a:t>average_rating</a:t>
            </a:r>
            <a:r>
              <a:rPr lang="en-US" dirty="0">
                <a:solidFill>
                  <a:schemeClr val="bg2"/>
                </a:solidFill>
              </a:rPr>
              <a:t> 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297388-6CCE-AB7C-D397-2DE2B0ED7B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2496" y="1931042"/>
            <a:ext cx="5626354" cy="4442326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F7C28B-2E91-1AD1-797D-5CB46125B67E}"/>
              </a:ext>
            </a:extLst>
          </p:cNvPr>
          <p:cNvSpPr txBox="1">
            <a:spLocks/>
          </p:cNvSpPr>
          <p:nvPr/>
        </p:nvSpPr>
        <p:spPr>
          <a:xfrm>
            <a:off x="829056" y="2421146"/>
            <a:ext cx="4663440" cy="349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36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B2363363-CB9C-9627-4FF1-DF2D67A7D56B}"/>
              </a:ext>
            </a:extLst>
          </p:cNvPr>
          <p:cNvSpPr/>
          <p:nvPr/>
        </p:nvSpPr>
        <p:spPr>
          <a:xfrm>
            <a:off x="316891" y="0"/>
            <a:ext cx="10610937" cy="2714962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04969"/>
            <a:ext cx="10772775" cy="16581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RETRIEVE THE DETAILS OF RESTAURANTS THAT HAVE THE SAME NAME BUT ARE LOCATED IN DIFFERENT CITIES?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562041"/>
            <a:ext cx="4663440" cy="3496715"/>
          </a:xfrm>
          <a:solidFill>
            <a:srgbClr val="AB24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DISTINCT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x.restaurant_name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r>
              <a:rPr lang="en-US" dirty="0">
                <a:solidFill>
                  <a:schemeClr val="bg2"/>
                </a:solidFill>
              </a:rPr>
              <a:t> x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    JOIN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r>
              <a:rPr lang="en-US" dirty="0">
                <a:solidFill>
                  <a:schemeClr val="bg2"/>
                </a:solidFill>
              </a:rPr>
              <a:t> y ON </a:t>
            </a:r>
            <a:r>
              <a:rPr lang="en-US" dirty="0" err="1">
                <a:solidFill>
                  <a:schemeClr val="bg2"/>
                </a:solidFill>
              </a:rPr>
              <a:t>x.restaurant_name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y.restaurant_name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    AND </a:t>
            </a:r>
            <a:r>
              <a:rPr lang="en-US" dirty="0" err="1">
                <a:solidFill>
                  <a:schemeClr val="bg2"/>
                </a:solidFill>
              </a:rPr>
              <a:t>x.city</a:t>
            </a:r>
            <a:r>
              <a:rPr lang="en-US" dirty="0">
                <a:solidFill>
                  <a:schemeClr val="bg2"/>
                </a:solidFill>
              </a:rPr>
              <a:t> &lt;&gt; </a:t>
            </a:r>
            <a:r>
              <a:rPr lang="en-US" dirty="0" err="1">
                <a:solidFill>
                  <a:schemeClr val="bg2"/>
                </a:solidFill>
              </a:rPr>
              <a:t>y.city</a:t>
            </a:r>
            <a:r>
              <a:rPr lang="en-US" dirty="0">
                <a:solidFill>
                  <a:schemeClr val="bg2"/>
                </a:solidFill>
              </a:rPr>
              <a:t> 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42DCC8-F827-7122-5D1C-3D136F0182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0096" y="1734068"/>
            <a:ext cx="5902273" cy="4615023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F7C28B-2E91-1AD1-797D-5CB46125B67E}"/>
              </a:ext>
            </a:extLst>
          </p:cNvPr>
          <p:cNvSpPr txBox="1">
            <a:spLocks/>
          </p:cNvSpPr>
          <p:nvPr/>
        </p:nvSpPr>
        <p:spPr>
          <a:xfrm>
            <a:off x="829056" y="2421146"/>
            <a:ext cx="4663440" cy="349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20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8104A35A-2D47-8F92-4A59-39B4A7323FE4}"/>
              </a:ext>
            </a:extLst>
          </p:cNvPr>
          <p:cNvSpPr/>
          <p:nvPr/>
        </p:nvSpPr>
        <p:spPr>
          <a:xfrm>
            <a:off x="137010" y="0"/>
            <a:ext cx="11063541" cy="2704625"/>
          </a:xfrm>
          <a:prstGeom prst="horizontalScrol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A1B4A-5987-D26A-B689-B2E88E0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284527"/>
            <a:ext cx="10772775" cy="16581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IS THE HIGHEST PRICE OF ITEM UNDER THE 'RECOMMENDED' MENU CATEGORY FOR EACH RESTAURANT?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9BA-5120-6BDD-2F43-46BAB17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562041"/>
            <a:ext cx="4663440" cy="3496715"/>
          </a:xfrm>
          <a:solidFill>
            <a:srgbClr val="AB240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SELECT DISTINCT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menu_category</a:t>
            </a:r>
            <a:r>
              <a:rPr lang="en-US" dirty="0">
                <a:solidFill>
                  <a:schemeClr val="bg2"/>
                </a:solidFill>
              </a:rPr>
              <a:t>, MAX(price)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swiggy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menu_category</a:t>
            </a:r>
            <a:r>
              <a:rPr lang="en-US" dirty="0">
                <a:solidFill>
                  <a:schemeClr val="bg2"/>
                </a:solidFill>
              </a:rPr>
              <a:t> = 'recommended'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GROUP BY </a:t>
            </a:r>
            <a:r>
              <a:rPr lang="en-US" dirty="0" err="1">
                <a:solidFill>
                  <a:schemeClr val="bg2"/>
                </a:solidFill>
              </a:rPr>
              <a:t>restaurant_name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241804-8B30-9DFA-AEA8-9157A8186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1626" y="1760841"/>
            <a:ext cx="5669893" cy="4801956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F7C28B-2E91-1AD1-797D-5CB46125B67E}"/>
              </a:ext>
            </a:extLst>
          </p:cNvPr>
          <p:cNvSpPr txBox="1">
            <a:spLocks/>
          </p:cNvSpPr>
          <p:nvPr/>
        </p:nvSpPr>
        <p:spPr>
          <a:xfrm>
            <a:off x="829056" y="2421146"/>
            <a:ext cx="4663440" cy="349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529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bg1">
            <a:lumMod val="6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266</TotalTime>
  <Words>733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SWIGGY CASE  STUDY</vt:lpstr>
      <vt:lpstr>PowerPoint Presentation</vt:lpstr>
      <vt:lpstr>HOW MANY RESTAURANTS HAVE A RATING GREATER THAN 4.5 ?</vt:lpstr>
      <vt:lpstr>WHICH IS THE TOP ONE CITY WITH THE HIGHEST NO OF RESTAURANTS ? </vt:lpstr>
      <vt:lpstr>HOW MANY RESTAURANTS HAVE THE WORD "PIZZA" IN THEIR NAME?  </vt:lpstr>
      <vt:lpstr>WHAT IS THE MOST COMMON CUISINE AMONG THE RESTAURANTS IN THE DATASET</vt:lpstr>
      <vt:lpstr>WHAT IS THE AVERAGE RATING OF RESTAURANTS IN EACH CITY?</vt:lpstr>
      <vt:lpstr>RETRIEVE THE DETAILS OF RESTAURANTS THAT HAVE THE SAME NAME BUT ARE LOCATED IN DIFFERENT CITIES? </vt:lpstr>
      <vt:lpstr>WHAT IS THE HIGHEST PRICE OF ITEM UNDER THE 'RECOMMENDED' MENU CATEGORY FOR EACH RESTAURANT?  </vt:lpstr>
      <vt:lpstr> FIND THE TOP 5 MOST EXPENSIVE RESTAURANTS THAT OFFER CUISINE OTHER THAN INDIAN CUISINE?  </vt:lpstr>
      <vt:lpstr>WHICH RESTAURANT OFFERS THE MOST NUMBER OF ITEMS IN THE 'MAIN COURSE'CATEGORY?</vt:lpstr>
      <vt:lpstr>WHICH TOP 5 RESTAURANT OFFERS HIGHEST NUMBER OF CATEGORIES?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PAL</dc:creator>
  <cp:lastModifiedBy>SACHIN PAL</cp:lastModifiedBy>
  <cp:revision>5</cp:revision>
  <dcterms:created xsi:type="dcterms:W3CDTF">2024-08-24T15:12:33Z</dcterms:created>
  <dcterms:modified xsi:type="dcterms:W3CDTF">2024-12-21T10:45:55Z</dcterms:modified>
</cp:coreProperties>
</file>