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9" r:id="rId6"/>
    <p:sldId id="278" r:id="rId7"/>
    <p:sldId id="277" r:id="rId8"/>
    <p:sldId id="273" r:id="rId9"/>
    <p:sldId id="274" r:id="rId10"/>
    <p:sldId id="275" r:id="rId11"/>
    <p:sldId id="27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171"/>
    <a:srgbClr val="0099A8"/>
    <a:srgbClr val="001689"/>
    <a:srgbClr val="24346C"/>
    <a:srgbClr val="00A0AD"/>
    <a:srgbClr val="999A9B"/>
    <a:srgbClr val="0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7053" autoAdjust="0"/>
  </p:normalViewPr>
  <p:slideViewPr>
    <p:cSldViewPr snapToGrid="0" snapToObjects="1" showGuides="1">
      <p:cViewPr varScale="1">
        <p:scale>
          <a:sx n="77" d="100"/>
          <a:sy n="77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9A26-F32D-4524-895B-368B70E38F7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558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1C2AF-2957-B147-97F8-9DD44FE1FBD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14F2B-D44F-2743-9DCA-772AB150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204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2685" cy="6858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689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60067" y="1369778"/>
            <a:ext cx="5358802" cy="704433"/>
          </a:xfrm>
        </p:spPr>
        <p:txBody>
          <a:bodyPr anchor="b">
            <a:normAutofit/>
          </a:bodyPr>
          <a:lstStyle>
            <a:lvl1pPr algn="r">
              <a:defRPr sz="2800" baseline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608221" y="2099594"/>
            <a:ext cx="4977063" cy="242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half" idx="2" hasCustomPrompt="1"/>
          </p:nvPr>
        </p:nvSpPr>
        <p:spPr>
          <a:xfrm>
            <a:off x="6460067" y="2220870"/>
            <a:ext cx="5358801" cy="4421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99A8"/>
                </a:solidFill>
              </a:defRPr>
            </a:lvl1pPr>
          </a:lstStyle>
          <a:p>
            <a:r>
              <a:rPr lang="en-GB" sz="2400" dirty="0"/>
              <a:t>Subtitle of presentation</a:t>
            </a:r>
            <a:endParaRPr lang="en-GB" dirty="0"/>
          </a:p>
        </p:txBody>
      </p:sp>
      <p:sp>
        <p:nvSpPr>
          <p:cNvPr id="22" name="Text Placeholder 1">
            <a:extLst>
              <a:ext uri="{FF2B5EF4-FFF2-40B4-BE49-F238E27FC236}">
                <a16:creationId xmlns="" xmlns:a16="http://schemas.microsoft.com/office/drawing/2014/main" id="{54CBB3A6-1FD1-4E81-8D59-071C3DCFA35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301524" y="6331849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Date of Presentation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="" xmlns:a16="http://schemas.microsoft.com/office/drawing/2014/main" id="{53A941E4-8150-49D2-8A51-C07DA3F1CD7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301523" y="5847346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Prepared by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94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56" userDrawn="1">
          <p15:clr>
            <a:srgbClr val="FBAE40"/>
          </p15:clr>
        </p15:guide>
        <p15:guide id="2" pos="7129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5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3 points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2473325" y="1806430"/>
            <a:ext cx="955675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5673623" y="1803255"/>
            <a:ext cx="957262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Oval 36"/>
          <p:cNvSpPr/>
          <p:nvPr userDrawn="1"/>
        </p:nvSpPr>
        <p:spPr>
          <a:xfrm>
            <a:off x="8861425" y="1803255"/>
            <a:ext cx="957263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 userDrawn="1"/>
        </p:nvSpPr>
        <p:spPr bwMode="auto">
          <a:xfrm>
            <a:off x="2789238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3</a:t>
            </a:r>
          </a:p>
        </p:txBody>
      </p:sp>
      <p:sp>
        <p:nvSpPr>
          <p:cNvPr id="39" name="TextBox 38"/>
          <p:cNvSpPr txBox="1">
            <a:spLocks noChangeArrowheads="1"/>
          </p:cNvSpPr>
          <p:nvPr userDrawn="1"/>
        </p:nvSpPr>
        <p:spPr bwMode="auto">
          <a:xfrm>
            <a:off x="5970485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</a:p>
        </p:txBody>
      </p:sp>
      <p:sp>
        <p:nvSpPr>
          <p:cNvPr id="40" name="TextBox 39"/>
          <p:cNvSpPr txBox="1">
            <a:spLocks noChangeArrowheads="1"/>
          </p:cNvSpPr>
          <p:nvPr userDrawn="1"/>
        </p:nvSpPr>
        <p:spPr bwMode="auto">
          <a:xfrm>
            <a:off x="9158288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A0AD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A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11818869" y="6492875"/>
            <a:ext cx="371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015171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="" xmlns:a16="http://schemas.microsoft.com/office/drawing/2014/main" id="{3F8C7E1D-03DE-45D2-9DDF-4F9EA8EE3D0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8C60D6A-DDE5-43B6-8C1A-0DDE65B5B8D7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2A772F5-66EC-4168-9E55-95027BF4473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point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 userDrawn="1"/>
        </p:nvSpPr>
        <p:spPr>
          <a:xfrm>
            <a:off x="2473325" y="1806430"/>
            <a:ext cx="955675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5673623" y="1803255"/>
            <a:ext cx="957262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8861425" y="1803255"/>
            <a:ext cx="957263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="" xmlns:a16="http://schemas.microsoft.com/office/drawing/2014/main" id="{E9E323D5-DC3E-4123-93FA-286F1205D23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C14C21B-3A46-4417-9AD9-13EA31C872D3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7647190-517C-4597-A934-2032B06030E8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2D4232EC-3679-4624-8929-E6720449FA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231" t="40572" r="26652" b="40762"/>
          <a:stretch/>
        </p:blipFill>
        <p:spPr>
          <a:xfrm>
            <a:off x="10405243" y="439972"/>
            <a:ext cx="1413625" cy="39605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A8062D7-C77B-4BF9-818D-F89FCEED21DA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EBBD972-7CA7-473B-AF5B-1705A1BF33BD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A84AD1E-DD21-489B-B03B-093BA876DF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2200" y="2063718"/>
            <a:ext cx="437925" cy="43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EA7466C-8103-4EE0-A411-910351D112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2453" y="2086303"/>
            <a:ext cx="515206" cy="386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BDF22E3-E6E0-418F-95D5-EC4E43C8DD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04133" y="2060543"/>
            <a:ext cx="296243" cy="437925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 userDrawn="1"/>
        </p:nvSpPr>
        <p:spPr bwMode="auto">
          <a:xfrm>
            <a:off x="9158288" y="2230601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 flipH="1">
            <a:off x="2373495" y="2090123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2378160" y="327151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H="1">
            <a:off x="2378160" y="4452911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6896000" y="2090123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6891334" y="327151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882004" y="445494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2"/>
          <p:cNvSpPr txBox="1"/>
          <p:nvPr userDrawn="1"/>
        </p:nvSpPr>
        <p:spPr>
          <a:xfrm>
            <a:off x="1854328" y="21465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sp>
        <p:nvSpPr>
          <p:cNvPr id="45" name="TextBox 23"/>
          <p:cNvSpPr txBox="1"/>
          <p:nvPr userDrawn="1"/>
        </p:nvSpPr>
        <p:spPr>
          <a:xfrm>
            <a:off x="1837940" y="33214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46" name="TextBox 24"/>
          <p:cNvSpPr txBox="1"/>
          <p:nvPr userDrawn="1"/>
        </p:nvSpPr>
        <p:spPr>
          <a:xfrm>
            <a:off x="1828799" y="45083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</a:p>
        </p:txBody>
      </p:sp>
      <p:sp>
        <p:nvSpPr>
          <p:cNvPr id="47" name="TextBox 25"/>
          <p:cNvSpPr txBox="1"/>
          <p:nvPr userDrawn="1"/>
        </p:nvSpPr>
        <p:spPr>
          <a:xfrm>
            <a:off x="6380184" y="21372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</a:p>
        </p:txBody>
      </p:sp>
      <p:sp>
        <p:nvSpPr>
          <p:cNvPr id="48" name="TextBox 26"/>
          <p:cNvSpPr txBox="1"/>
          <p:nvPr userDrawn="1"/>
        </p:nvSpPr>
        <p:spPr>
          <a:xfrm>
            <a:off x="6362718" y="33226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</a:p>
        </p:txBody>
      </p:sp>
      <p:sp>
        <p:nvSpPr>
          <p:cNvPr id="49" name="TextBox 27"/>
          <p:cNvSpPr txBox="1"/>
          <p:nvPr userDrawn="1"/>
        </p:nvSpPr>
        <p:spPr>
          <a:xfrm>
            <a:off x="6334060" y="45083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609174" y="1971520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609174" y="3159632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609174" y="4347744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183796" y="1971520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83796" y="3159632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183796" y="4347744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="" xmlns:a16="http://schemas.microsoft.com/office/drawing/2014/main" id="{24D9879A-0333-433A-89CD-4CABD3FFCC5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E6D8E3-7933-4126-AD56-8C707624A7C6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FA4920D-9CB2-42B7-B476-F923AF1E32F4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1540F55-2D8F-46D0-B522-63252577DD7B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02D5A02D-40CA-45B9-B11B-16A328998488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17434" y="3806126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013700" y="3817925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209967" y="3787947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17434" y="4257796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013700" y="4269502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209967" y="4248023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1" name="Straight Connector 70"/>
          <p:cNvCxnSpPr>
            <a:stCxn id="72" idx="2"/>
          </p:cNvCxnSpPr>
          <p:nvPr userDrawn="1"/>
        </p:nvCxnSpPr>
        <p:spPr>
          <a:xfrm>
            <a:off x="2902026" y="3554595"/>
            <a:ext cx="6481802" cy="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 userDrawn="1"/>
        </p:nvSpPr>
        <p:spPr>
          <a:xfrm>
            <a:off x="2902026" y="346163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3" name="Oval 72"/>
          <p:cNvSpPr/>
          <p:nvPr userDrawn="1"/>
        </p:nvSpPr>
        <p:spPr>
          <a:xfrm>
            <a:off x="4507842" y="346163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4" name="Oval 73"/>
          <p:cNvSpPr/>
          <p:nvPr userDrawn="1"/>
        </p:nvSpPr>
        <p:spPr>
          <a:xfrm>
            <a:off x="6103585" y="348121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5" name="Oval 74"/>
          <p:cNvSpPr/>
          <p:nvPr userDrawn="1"/>
        </p:nvSpPr>
        <p:spPr>
          <a:xfrm>
            <a:off x="7699221" y="3465527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6" name="Oval 75"/>
          <p:cNvSpPr/>
          <p:nvPr userDrawn="1"/>
        </p:nvSpPr>
        <p:spPr>
          <a:xfrm>
            <a:off x="9300001" y="3456467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7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412919" y="3017118"/>
            <a:ext cx="2347722" cy="367834"/>
          </a:xfrm>
        </p:spPr>
        <p:txBody>
          <a:bodyPr>
            <a:no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412919" y="1706954"/>
            <a:ext cx="2347722" cy="125334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9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9335" y="3023594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09335" y="1713430"/>
            <a:ext cx="2347722" cy="125334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="" xmlns:a16="http://schemas.microsoft.com/office/drawing/2014/main" id="{DD003BEF-86CB-4055-89D8-CE9D6126761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2E92E2A-5191-462D-BDA8-DEE6966C037C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DB4AE27-FA19-44FC-AF4F-4D4DFC2685E4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0C7E019-29CC-41A2-9D60-9DA73EE64D6F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D42A0C3-43C2-4D2C-8598-0BC92684F4C3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44781" y="1868477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799" y="2460412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Isosceles Triangle 4"/>
          <p:cNvSpPr/>
          <p:nvPr userDrawn="1"/>
        </p:nvSpPr>
        <p:spPr>
          <a:xfrm rot="10800000">
            <a:off x="2492985" y="2219919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54932" y="1868476"/>
            <a:ext cx="1437922" cy="355435"/>
          </a:xfrm>
          <a:solidFill>
            <a:srgbClr val="00A0AD"/>
          </a:solidFill>
          <a:ln>
            <a:solidFill>
              <a:srgbClr val="0099A8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474467" y="1868476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284618" y="1867923"/>
            <a:ext cx="1437922" cy="355435"/>
          </a:xfrm>
          <a:solidFill>
            <a:srgbClr val="00A0AD"/>
          </a:solidFill>
          <a:ln>
            <a:solidFill>
              <a:srgbClr val="0099A8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13537" y="1867923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38951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49103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59255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97556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Isosceles Triangle 39"/>
          <p:cNvSpPr/>
          <p:nvPr userDrawn="1"/>
        </p:nvSpPr>
        <p:spPr>
          <a:xfrm rot="10800000">
            <a:off x="6119372" y="2229629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5" name="Isosceles Triangle 40"/>
          <p:cNvSpPr/>
          <p:nvPr userDrawn="1"/>
        </p:nvSpPr>
        <p:spPr>
          <a:xfrm rot="10800000">
            <a:off x="9761741" y="2226097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6" name="Isosceles Triangle 41"/>
          <p:cNvSpPr/>
          <p:nvPr userDrawn="1"/>
        </p:nvSpPr>
        <p:spPr>
          <a:xfrm rot="10800000">
            <a:off x="7927501" y="2228229"/>
            <a:ext cx="141513" cy="161925"/>
          </a:xfrm>
          <a:prstGeom prst="triangle">
            <a:avLst/>
          </a:prstGeom>
          <a:solidFill>
            <a:srgbClr val="03AFDB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7" name="Isosceles Triangle 43"/>
          <p:cNvSpPr/>
          <p:nvPr userDrawn="1"/>
        </p:nvSpPr>
        <p:spPr>
          <a:xfrm rot="10800000">
            <a:off x="4309221" y="2211349"/>
            <a:ext cx="141513" cy="161925"/>
          </a:xfrm>
          <a:prstGeom prst="triangle">
            <a:avLst/>
          </a:prstGeom>
          <a:solidFill>
            <a:srgbClr val="03AFDB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="" xmlns:a16="http://schemas.microsoft.com/office/drawing/2014/main" id="{0FB8014B-7A86-4213-8D15-EA14E1522FB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D0B7AAF-5145-43C7-AA38-B9B3B3B2D0F0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3945DBA-79FE-4730-AA20-D4167EC0E07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366AD3FE-AFDC-4EF7-AE3A-8F89E2BFCD9F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7BDBE4F-5874-4E08-8D1C-E453E956B63E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79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rrow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hevron 28"/>
          <p:cNvSpPr/>
          <p:nvPr userDrawn="1"/>
        </p:nvSpPr>
        <p:spPr>
          <a:xfrm>
            <a:off x="7263220" y="1677803"/>
            <a:ext cx="1402526" cy="817325"/>
          </a:xfrm>
          <a:prstGeom prst="chevron">
            <a:avLst/>
          </a:prstGeom>
          <a:solidFill>
            <a:srgbClr val="0099A8"/>
          </a:solidFill>
          <a:ln w="9525">
            <a:solidFill>
              <a:srgbClr val="8AB4DB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 userDrawn="1"/>
        </p:nvSpPr>
        <p:spPr>
          <a:xfrm>
            <a:off x="3653885" y="1677803"/>
            <a:ext cx="1372156" cy="817325"/>
          </a:xfrm>
          <a:prstGeom prst="chevron">
            <a:avLst/>
          </a:prstGeom>
          <a:solidFill>
            <a:srgbClr val="0099A8"/>
          </a:solidFill>
          <a:ln w="9525">
            <a:solidFill>
              <a:srgbClr val="8AB4DB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 userDrawn="1"/>
        </p:nvSpPr>
        <p:spPr>
          <a:xfrm>
            <a:off x="9090091" y="1677803"/>
            <a:ext cx="1394556" cy="817325"/>
          </a:xfrm>
          <a:prstGeom prst="chevron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Chevron 49"/>
          <p:cNvSpPr/>
          <p:nvPr userDrawn="1"/>
        </p:nvSpPr>
        <p:spPr>
          <a:xfrm>
            <a:off x="5445645" y="1677803"/>
            <a:ext cx="1376101" cy="817325"/>
          </a:xfrm>
          <a:prstGeom prst="chevron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1" name="Pentagon 50"/>
          <p:cNvSpPr/>
          <p:nvPr userDrawn="1"/>
        </p:nvSpPr>
        <p:spPr>
          <a:xfrm>
            <a:off x="1821332" y="1677803"/>
            <a:ext cx="1394557" cy="822960"/>
          </a:xfrm>
          <a:prstGeom prst="homePlate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44371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799" y="2615653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54522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474057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307066" y="1913031"/>
            <a:ext cx="1424858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03743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9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38951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49103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59255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97556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="" xmlns:a16="http://schemas.microsoft.com/office/drawing/2014/main" id="{AD30ACAE-1298-4E65-9E6D-E4DD9BC4038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F2713EC-B968-4E64-B49D-C66DFF376ECF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67315A2-7A48-4E69-A94E-26A3A03A1186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3927BA6-6CD7-4F68-A509-FFDE69F4852E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46C282F4-8B04-421A-9C32-8D37F35672F5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79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67F1D744-1E49-4873-8A3E-39DD6A5A5B8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6ABA7FB-38AF-4A38-8A16-7F7BF5A177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64157" y="2286675"/>
            <a:ext cx="463685" cy="43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ack u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0" i="0" spc="150" baseline="0" dirty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rPr>
              <a:t>BACK-UP SLIDES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48869952-9127-4D58-B59E-BB22CF5155E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38E72A4A-B695-45CB-B2DA-9AB722CB198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Any 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4FB54D72-3CF7-4C78-81B4-6471ABA2380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3609EE5-EEBD-4960-A6BE-4E335694A3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1956" y="2286675"/>
            <a:ext cx="528086" cy="43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60067" y="1369778"/>
            <a:ext cx="5358802" cy="704433"/>
          </a:xfrm>
        </p:spPr>
        <p:txBody>
          <a:bodyPr anchor="b">
            <a:normAutofit/>
          </a:bodyPr>
          <a:lstStyle>
            <a:lvl1pPr algn="r">
              <a:defRPr sz="2800" baseline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115243" cy="6858000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half" idx="2" hasCustomPrompt="1"/>
          </p:nvPr>
        </p:nvSpPr>
        <p:spPr>
          <a:xfrm>
            <a:off x="6460067" y="2220870"/>
            <a:ext cx="5358801" cy="4421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99A8"/>
                </a:solidFill>
              </a:defRPr>
            </a:lvl1pPr>
          </a:lstStyle>
          <a:p>
            <a:r>
              <a:rPr lang="en-GB" sz="2400" dirty="0"/>
              <a:t>Subtitle of presentation</a:t>
            </a:r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3AC4D2AE-E2A3-4392-9334-CED39A072416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301524" y="6331849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Date of Presentation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A68CAC5C-9405-44B4-9BD7-74EE505DC9B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301523" y="5847346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Prepared by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56">
          <p15:clr>
            <a:srgbClr val="FBAE40"/>
          </p15:clr>
        </p15:guide>
        <p15:guide id="2" pos="7129">
          <p15:clr>
            <a:srgbClr val="FBAE40"/>
          </p15:clr>
        </p15:guide>
        <p15:guide id="3" pos="234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59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INTERMISSION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BED09062-FD55-466D-958A-BDA19771D35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4920FA2-A443-4D8D-AD07-7924680A7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1957" y="2305996"/>
            <a:ext cx="528086" cy="399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06202" y="2905842"/>
            <a:ext cx="25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#</a:t>
            </a:r>
            <a:r>
              <a:rPr lang="en-US" dirty="0" err="1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MastekDeliversDigital</a:t>
            </a:r>
            <a:endParaRPr lang="en-US" dirty="0">
              <a:solidFill>
                <a:srgbClr val="001689"/>
              </a:solidFill>
              <a:latin typeface="+mn-lt"/>
              <a:ea typeface="Trebuchet MS" charset="0"/>
              <a:cs typeface="Trebuchet MS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55343" y="5594145"/>
            <a:ext cx="20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www.mastek.com</a:t>
            </a:r>
            <a:endParaRPr lang="en-US" dirty="0">
              <a:solidFill>
                <a:srgbClr val="001689"/>
              </a:solidFill>
              <a:latin typeface="+mn-lt"/>
              <a:ea typeface="Trebuchet MS" charset="0"/>
              <a:cs typeface="Trebuchet MS" charset="0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6104467" cy="6756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689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7564627" y="2034862"/>
            <a:ext cx="2824916" cy="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07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7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13061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4540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2434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33365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6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4061013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68700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47590" y="1666068"/>
            <a:ext cx="4303870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A0AD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="" xmlns:a16="http://schemas.microsoft.com/office/drawing/2014/main" id="{E694A394-4A10-47C3-AD2F-4BEF3D575A0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D7DC24-E7D1-4D9D-88FA-F226BC0EDDAE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E157177-C485-41B0-AE66-CF46338C313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7100" y="1672731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691312" y="1672731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815723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22261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B29611BB-7595-4A98-BA6C-FB136EBAAA3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DFD2787-8379-4359-B31B-FE4152C0D79B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11C0F24-00E2-4CBD-AEE3-37899ECFB4D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4470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55859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650675CA-3590-4589-8E0B-E40CEA6374D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74412E3-5C8F-40C8-84FC-5C64246DB73F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22F6631-10A4-46BF-8806-7C6F7E32C5F9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33365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840943" y="1666068"/>
            <a:ext cx="571051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7C5B36DB-69D7-4374-B8FE-0725DBAB2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="" xmlns:a16="http://schemas.microsoft.com/office/drawing/2014/main" id="{9781D497-6432-481E-9355-64236815E34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35D6B1E-EAFD-4FF3-BF88-289F8A4D0C19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FA8AFA6-2278-4D3E-B014-A86B00E30C15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ith title and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A407B624-2690-4C42-8A7A-E44EAC0A8D8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E1736F5-B9DC-432C-A9D5-464DAFE746A3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BCBBEE-709A-49EC-928C-3D315E4FF533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3 points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2473325" y="2269726"/>
            <a:ext cx="955675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5673623" y="2266551"/>
            <a:ext cx="957262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861425" y="2266551"/>
            <a:ext cx="957263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789238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970485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</a:p>
        </p:txBody>
      </p:sp>
      <p:sp>
        <p:nvSpPr>
          <p:cNvPr id="23" name="TextBox 22"/>
          <p:cNvSpPr txBox="1">
            <a:spLocks noChangeArrowheads="1"/>
          </p:cNvSpPr>
          <p:nvPr userDrawn="1"/>
        </p:nvSpPr>
        <p:spPr bwMode="auto">
          <a:xfrm>
            <a:off x="9158288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3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/>
          <p:cNvSpPr txBox="1">
            <a:spLocks/>
          </p:cNvSpPr>
          <p:nvPr userDrawn="1"/>
        </p:nvSpPr>
        <p:spPr>
          <a:xfrm>
            <a:off x="11818869" y="6492875"/>
            <a:ext cx="371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015171"/>
              </a:solidFill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A2973D0A-4858-4538-9CC3-0312978135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IN" dirty="0" smtClean="0"/>
              <a:t>Slide 1 © Mastek Ltd. 2018 – Confidential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55BEC8F-CD16-440A-8651-60D63D9CC771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00BA00C-AF7B-40EE-8174-166D78752EAA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1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B925E98D-F2C8-4F9D-8FDD-28FBE5130B4B}"/>
              </a:ext>
            </a:extLst>
          </p:cNvPr>
          <p:cNvSpPr txBox="1">
            <a:spLocks/>
          </p:cNvSpPr>
          <p:nvPr userDrawn="1"/>
        </p:nvSpPr>
        <p:spPr>
          <a:xfrm>
            <a:off x="6087533" y="6394961"/>
            <a:ext cx="2482852" cy="369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1517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999A9B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3741D668-736F-4EE0-BBB4-68A51837D39B}"/>
              </a:ext>
            </a:extLst>
          </p:cNvPr>
          <p:cNvSpPr txBox="1">
            <a:spLocks/>
          </p:cNvSpPr>
          <p:nvPr userDrawn="1"/>
        </p:nvSpPr>
        <p:spPr>
          <a:xfrm>
            <a:off x="3790951" y="6394867"/>
            <a:ext cx="2237318" cy="369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1517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999A9B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75F7EF4-93F0-42A2-927C-2A330DA10F82}"/>
              </a:ext>
            </a:extLst>
          </p:cNvPr>
          <p:cNvCxnSpPr/>
          <p:nvPr userDrawn="1"/>
        </p:nvCxnSpPr>
        <p:spPr>
          <a:xfrm>
            <a:off x="6068483" y="6462588"/>
            <a:ext cx="0" cy="245533"/>
          </a:xfrm>
          <a:prstGeom prst="line">
            <a:avLst/>
          </a:prstGeom>
          <a:ln w="19050">
            <a:solidFill>
              <a:srgbClr val="999A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73" r:id="rId8"/>
    <p:sldLayoutId id="2147483666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4" r:id="rId16"/>
    <p:sldLayoutId id="2147483668" r:id="rId17"/>
    <p:sldLayoutId id="2147483669" r:id="rId18"/>
    <p:sldLayoutId id="2147483670" r:id="rId19"/>
    <p:sldLayoutId id="2147483671" r:id="rId20"/>
    <p:sldLayoutId id="2147483655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00F32-7F60-4078-B501-DE54E6965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Future </a:t>
            </a:r>
            <a:r>
              <a:rPr lang="en-IN" dirty="0"/>
              <a:t>of Mobility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93D559-8713-4A9D-9916-7B824772C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Clean &amp; Efficient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CC01DA8-8C48-4709-9906-9BE0732344E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28A85D-5517-4814-BDF5-D07A97257DCA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1928191" y="1818861"/>
            <a:ext cx="8776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Adoption of Electric Vehicle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availability </a:t>
            </a:r>
            <a:r>
              <a:rPr lang="en-IN" dirty="0"/>
              <a:t>of infrastructure such </a:t>
            </a:r>
            <a:r>
              <a:rPr lang="en-IN" dirty="0" smtClean="0"/>
              <a:t>as Space and Electricity for a EV Batteries charging and </a:t>
            </a:r>
            <a:r>
              <a:rPr lang="en-IN" dirty="0"/>
              <a:t>swapping. </a:t>
            </a:r>
            <a:r>
              <a:rPr lang="en-IN"/>
              <a:t>Sale of electricity is a licensed </a:t>
            </a:r>
            <a:r>
              <a:rPr lang="en-IN" smtClean="0"/>
              <a:t>activity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Charging protocols / Different charging standards/socket types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Supercharger/</a:t>
            </a:r>
            <a:r>
              <a:rPr lang="en-IN" b="1" dirty="0"/>
              <a:t> </a:t>
            </a:r>
            <a:r>
              <a:rPr lang="en-IN" dirty="0" smtClean="0"/>
              <a:t>Lack </a:t>
            </a:r>
            <a:r>
              <a:rPr lang="en-IN" dirty="0"/>
              <a:t>Of Charging </a:t>
            </a:r>
            <a:r>
              <a:rPr lang="en-IN" dirty="0" smtClean="0"/>
              <a:t>Infrastructure/ </a:t>
            </a:r>
            <a:r>
              <a:rPr lang="en-IN" dirty="0"/>
              <a:t>Long Charging </a:t>
            </a:r>
            <a:r>
              <a:rPr lang="en-IN" dirty="0" smtClean="0"/>
              <a:t>Times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Battery </a:t>
            </a:r>
            <a:r>
              <a:rPr lang="en-IN" dirty="0"/>
              <a:t>storage </a:t>
            </a:r>
            <a:r>
              <a:rPr lang="en-IN" dirty="0" smtClean="0"/>
              <a:t>capacity/ Efficient Batteries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Lower </a:t>
            </a:r>
            <a:r>
              <a:rPr lang="en-IN" dirty="0"/>
              <a:t>Battery Life, High Battery </a:t>
            </a:r>
            <a:r>
              <a:rPr lang="en-IN" dirty="0" smtClean="0"/>
              <a:t>Costs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Traffic Regulations.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Asda.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68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Public Transportation –</a:t>
            </a:r>
          </a:p>
          <a:p>
            <a:endParaRPr lang="en-IN" dirty="0"/>
          </a:p>
          <a:p>
            <a:r>
              <a:rPr lang="en-IN" dirty="0" smtClean="0"/>
              <a:t>The shared transportation such as Buses, Auto-Rickshaws, Taxis and some commercial transport like UBER and OLA can opt for swapping of batteries.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IN" dirty="0" smtClean="0"/>
              <a:t>Private Transportation – </a:t>
            </a:r>
          </a:p>
          <a:p>
            <a:endParaRPr lang="en-IN" dirty="0"/>
          </a:p>
          <a:p>
            <a:r>
              <a:rPr lang="en-IN" dirty="0" smtClean="0"/>
              <a:t>Given that vehicle is self-owned, the owner might be hesitant to swap their EV batteries and hence the best suitable option for them would be charging.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Who will prefer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9992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Battery Categories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252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Our Solution - Suitability of Location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  <p:sp>
        <p:nvSpPr>
          <p:cNvPr id="2" name="TextBox 1"/>
          <p:cNvSpPr txBox="1"/>
          <p:nvPr/>
        </p:nvSpPr>
        <p:spPr>
          <a:xfrm>
            <a:off x="1928191" y="1798983"/>
            <a:ext cx="8766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Our </a:t>
            </a:r>
            <a:r>
              <a:rPr lang="en-IN" dirty="0"/>
              <a:t>solution would help those who are willing to offer charging service</a:t>
            </a:r>
            <a:r>
              <a:rPr lang="en-IN" dirty="0" smtClean="0"/>
              <a:t>. 		  (</a:t>
            </a:r>
            <a:r>
              <a:rPr lang="en-IN" dirty="0" smtClean="0"/>
              <a:t>For </a:t>
            </a:r>
            <a:r>
              <a:rPr lang="en-IN" dirty="0" smtClean="0"/>
              <a:t>a given state we have list of suitable places like Parking area, Bus Depot</a:t>
            </a:r>
            <a:r>
              <a:rPr lang="en-IN" dirty="0"/>
              <a:t>, </a:t>
            </a:r>
            <a:r>
              <a:rPr lang="en-IN" dirty="0" smtClean="0"/>
              <a:t>Taxi Stand, Airport, Shopping Mall and many more places where </a:t>
            </a:r>
            <a:r>
              <a:rPr lang="en-IN" dirty="0"/>
              <a:t>availability of Space &amp; Electricity is not a </a:t>
            </a:r>
            <a:r>
              <a:rPr lang="en-IN" dirty="0" smtClean="0"/>
              <a:t>issue. Also </a:t>
            </a:r>
            <a:r>
              <a:rPr lang="en-IN" dirty="0" smtClean="0"/>
              <a:t>considering the accessibility to this places in given traffic </a:t>
            </a:r>
            <a:r>
              <a:rPr lang="en-IN" dirty="0" smtClean="0"/>
              <a:t>condition.)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 smtClean="0"/>
              <a:t>Inputs –  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Select location and location type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Space available</a:t>
            </a:r>
            <a:r>
              <a:rPr lang="en-IN" dirty="0" smtClean="0"/>
              <a:t>                                                                                                                                                    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10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22437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mtClean="0"/>
              <a:t>Benefits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71991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Mobility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Levels of Battery</a:t>
            </a:r>
            <a:endParaRPr lang="en-IN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3154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="" xmlns:a16="http://schemas.microsoft.com/office/drawing/2014/main" id="{DBC5E109-4AE1-4AF9-A4BE-B98C790931C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087AB4-5F74-4B75-9249-A2843D7765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Slide 1 © Mastek Ltd. 2017 –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6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k-template-v4 [Read-Only]" id="{29218CD3-AFC4-40C3-B83B-3C661CF5CB9F}" vid="{22E677F2-7E7D-4EF0-A704-34986D7F4F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A8F44B21A7BD4F87792DDD02D5E737" ma:contentTypeVersion="27" ma:contentTypeDescription="Create a new document." ma:contentTypeScope="" ma:versionID="d0c694e0183e46bd68c1b344704b5b02">
  <xsd:schema xmlns:xsd="http://www.w3.org/2001/XMLSchema" xmlns:xs="http://www.w3.org/2001/XMLSchema" xmlns:p="http://schemas.microsoft.com/office/2006/metadata/properties" xmlns:ns2="489abc5b-bdf6-4e50-9c28-6745d929bd9c" xmlns:ns3="3508eb69-905d-4d96-b582-f8c956ab1b25" targetNamespace="http://schemas.microsoft.com/office/2006/metadata/properties" ma:root="true" ma:fieldsID="03f1f06334d79309bebda60593ffb970" ns2:_="" ns3:_="">
    <xsd:import namespace="489abc5b-bdf6-4e50-9c28-6745d929bd9c"/>
    <xsd:import namespace="3508eb69-905d-4d96-b582-f8c956ab1b2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TaxKeywordTaxHTField" minOccurs="0"/>
                <xsd:element ref="ns2:TaxCatchAll" minOccurs="0"/>
                <xsd:element ref="ns3:Category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abc5b-bdf6-4e50-9c28-6745d929bd9c" elementFormDefault="qualified">
    <xsd:import namespace="http://schemas.microsoft.com/office/2006/documentManagement/types"/>
    <xsd:import namespace="http://schemas.microsoft.com/office/infopath/2007/PartnerControls"/>
    <xsd:element name="SharedWithUsers" ma:index="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79436181-6ac7-4620-95a8-5fa159db9a5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list="{9ebe014d-bb3c-48de-9087-885b1c78817e}" ma:internalName="TaxCatchAll" ma:readOnly="false" ma:showField="CatchAllData" ma:web="489abc5b-bdf6-4e50-9c28-6745d929bd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eb69-905d-4d96-b582-f8c956ab1b25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internalName="Categor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489abc5b-bdf6-4e50-9c28-6745d929bd9c">
      <Terms xmlns="http://schemas.microsoft.com/office/infopath/2007/PartnerControls"/>
    </TaxKeywordTaxHTField>
    <Category xmlns="3508eb69-905d-4d96-b582-f8c956ab1b25" xsi:nil="true"/>
    <TaxCatchAll xmlns="489abc5b-bdf6-4e50-9c28-6745d929bd9c"/>
  </documentManagement>
</p:properties>
</file>

<file path=customXml/itemProps1.xml><?xml version="1.0" encoding="utf-8"?>
<ds:datastoreItem xmlns:ds="http://schemas.openxmlformats.org/officeDocument/2006/customXml" ds:itemID="{D435BFF9-6A34-4BBE-ADFE-F4A68138C6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FE8C-246F-44F8-A946-22496B650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abc5b-bdf6-4e50-9c28-6745d929bd9c"/>
    <ds:schemaRef ds:uri="3508eb69-905d-4d96-b582-f8c956ab1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A187C-DCED-4D3F-BBD2-B4DFBBFAFA64}">
  <ds:schemaRefs>
    <ds:schemaRef ds:uri="http://purl.org/dc/dcmitype/"/>
    <ds:schemaRef ds:uri="3508eb69-905d-4d96-b582-f8c956ab1b2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89abc5b-bdf6-4e50-9c28-6745d929bd9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Mastek-template-v5</Template>
  <TotalTime>5050</TotalTime>
  <Words>163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 Bold</vt:lpstr>
      <vt:lpstr>Calibri</vt:lpstr>
      <vt:lpstr>Calibri Light</vt:lpstr>
      <vt:lpstr>Trebuchet MS</vt:lpstr>
      <vt:lpstr>Office Theme</vt:lpstr>
      <vt:lpstr>Future of Mobility</vt:lpstr>
      <vt:lpstr>Future of Mobility</vt:lpstr>
      <vt:lpstr>Future of Mobility</vt:lpstr>
      <vt:lpstr>Future of Mobility</vt:lpstr>
      <vt:lpstr>Future of Mobility</vt:lpstr>
      <vt:lpstr>Future of Mobility</vt:lpstr>
      <vt:lpstr>Future of Mobility</vt:lpstr>
      <vt:lpstr>Future of Mobility</vt:lpstr>
      <vt:lpstr>PowerPoint Presentation</vt:lpstr>
    </vt:vector>
  </TitlesOfParts>
  <Company>Mastek Ltd</Company>
  <LinksUpToDate>false</LinksUpToDate>
  <SharedDoc>false</SharedDoc>
  <HyperlinkBase>www.mastek.com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Mastek Corporate presentation Template</dc:title>
  <dc:creator>Shalini Sharma</dc:creator>
  <cp:keywords/>
  <dc:description>© Mastek Ltd.</dc:description>
  <cp:lastModifiedBy>Sachin</cp:lastModifiedBy>
  <cp:revision>231</cp:revision>
  <dcterms:created xsi:type="dcterms:W3CDTF">2017-06-14T09:47:50Z</dcterms:created>
  <dcterms:modified xsi:type="dcterms:W3CDTF">2018-08-22T16:43:00Z</dcterms:modified>
  <cp:category>#MastekDeliversDigital, Agile, Digility, Digital Commerce, Growth , Agile Consulting, Business Intelligence, Application Development, Application Support and Maintenance, Assurance and Testing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0x010100F5A8F44B21A7BD4F87792DDD02D5E737</vt:lpwstr>
  </property>
  <property fmtid="{D5CDD505-2E9C-101B-9397-08002B2CF9AE}" pid="3" name="TaxKeyword">
    <vt:lpwstr/>
  </property>
</Properties>
</file>