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92" r:id="rId6"/>
    <p:sldId id="284" r:id="rId7"/>
    <p:sldId id="260" r:id="rId8"/>
    <p:sldId id="288" r:id="rId9"/>
    <p:sldId id="266" r:id="rId10"/>
    <p:sldId id="295" r:id="rId11"/>
    <p:sldId id="29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171"/>
    <a:srgbClr val="0099A8"/>
    <a:srgbClr val="001689"/>
    <a:srgbClr val="24346C"/>
    <a:srgbClr val="00A0AD"/>
    <a:srgbClr val="999A9B"/>
    <a:srgbClr val="03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705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DCA67-4708-4889-B853-479A7D8F8420}" type="doc">
      <dgm:prSet loTypeId="urn:microsoft.com/office/officeart/2005/8/layout/cycle2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6BFBE39-1920-470F-B74A-90F7BD4DE66D}">
      <dgm:prSet custT="1"/>
      <dgm:spPr/>
      <dgm:t>
        <a:bodyPr/>
        <a:lstStyle/>
        <a:p>
          <a:pPr rtl="0"/>
          <a:r>
            <a:rPr lang="en-US" sz="1200" b="1" i="1" dirty="0" smtClean="0"/>
            <a:t>Descriptive Analytics</a:t>
          </a:r>
        </a:p>
        <a:p>
          <a:pPr rtl="0"/>
          <a:r>
            <a:rPr lang="en-US" sz="1200" dirty="0" smtClean="0"/>
            <a:t>We explain through modern data visualization techniques the ‘as is’ scenarios to visually identify segments, clusters and trends in the data.</a:t>
          </a:r>
          <a:endParaRPr lang="en-IN" sz="1200" dirty="0"/>
        </a:p>
      </dgm:t>
    </dgm:pt>
    <dgm:pt modelId="{44A6841F-B63C-4F1D-9F3A-2980066DF9A6}" type="parTrans" cxnId="{E48D8AFC-5EA3-4F20-9801-285AB3C07CB0}">
      <dgm:prSet/>
      <dgm:spPr/>
      <dgm:t>
        <a:bodyPr/>
        <a:lstStyle/>
        <a:p>
          <a:endParaRPr lang="en-US" sz="1200"/>
        </a:p>
      </dgm:t>
    </dgm:pt>
    <dgm:pt modelId="{274C9AA6-0D77-4433-850C-4B0DB506BDF3}" type="sibTrans" cxnId="{E48D8AFC-5EA3-4F20-9801-285AB3C07CB0}">
      <dgm:prSet custT="1"/>
      <dgm:spPr/>
      <dgm:t>
        <a:bodyPr/>
        <a:lstStyle/>
        <a:p>
          <a:endParaRPr lang="en-US" sz="1200" dirty="0"/>
        </a:p>
      </dgm:t>
    </dgm:pt>
    <dgm:pt modelId="{CBA45AC2-AE2C-4540-BA77-7FBA047D467F}">
      <dgm:prSet custT="1"/>
      <dgm:spPr/>
      <dgm:t>
        <a:bodyPr/>
        <a:lstStyle/>
        <a:p>
          <a:pPr rtl="0"/>
          <a:r>
            <a:rPr lang="en-US" sz="1200" b="1" i="1" dirty="0" smtClean="0"/>
            <a:t>Predictive analytics</a:t>
          </a:r>
        </a:p>
        <a:p>
          <a:pPr rtl="0"/>
          <a:r>
            <a:rPr lang="en-US" sz="1200" dirty="0" smtClean="0"/>
            <a:t>We use advanced statistical modelling and machine learning to identify patterns in data to predict what may happen next. This helps the business in anticipating and planning resources</a:t>
          </a:r>
          <a:endParaRPr lang="en-IN" sz="1200" dirty="0"/>
        </a:p>
      </dgm:t>
    </dgm:pt>
    <dgm:pt modelId="{D8DC7E08-0929-4D48-81C4-935AC4B2B573}" type="parTrans" cxnId="{626FD5D4-73EA-43E2-928B-57B76FD0E3CB}">
      <dgm:prSet/>
      <dgm:spPr/>
      <dgm:t>
        <a:bodyPr/>
        <a:lstStyle/>
        <a:p>
          <a:endParaRPr lang="en-US" sz="1200"/>
        </a:p>
      </dgm:t>
    </dgm:pt>
    <dgm:pt modelId="{AF852DFB-DCB5-4F36-9D53-D0DA87EBC86C}" type="sibTrans" cxnId="{626FD5D4-73EA-43E2-928B-57B76FD0E3CB}">
      <dgm:prSet custT="1"/>
      <dgm:spPr/>
      <dgm:t>
        <a:bodyPr/>
        <a:lstStyle/>
        <a:p>
          <a:endParaRPr lang="en-US" sz="1200" dirty="0"/>
        </a:p>
      </dgm:t>
    </dgm:pt>
    <dgm:pt modelId="{C85667C1-A62D-4EE0-95F5-74A986B69BA6}">
      <dgm:prSet custT="1"/>
      <dgm:spPr/>
      <dgm:t>
        <a:bodyPr/>
        <a:lstStyle/>
        <a:p>
          <a:pPr rtl="0"/>
          <a:r>
            <a:rPr lang="en-US" sz="1200" b="1" i="1" dirty="0" smtClean="0"/>
            <a:t>Prescriptive Analytics </a:t>
          </a:r>
        </a:p>
        <a:p>
          <a:pPr rtl="0"/>
          <a:r>
            <a:rPr lang="en-US" sz="1200" dirty="0" smtClean="0"/>
            <a:t>We go a step further and recommend actionable so that your business can mitigate risks and is ready to exploit probable opportunities.</a:t>
          </a:r>
          <a:endParaRPr lang="en-IN" sz="1200" dirty="0"/>
        </a:p>
      </dgm:t>
    </dgm:pt>
    <dgm:pt modelId="{3B2E2A2D-E1D0-4EE4-88A0-D1346895B163}" type="parTrans" cxnId="{E9F08EB9-619C-44DB-9E97-B98F303197C5}">
      <dgm:prSet/>
      <dgm:spPr/>
      <dgm:t>
        <a:bodyPr/>
        <a:lstStyle/>
        <a:p>
          <a:endParaRPr lang="en-US" sz="1200"/>
        </a:p>
      </dgm:t>
    </dgm:pt>
    <dgm:pt modelId="{C92B564B-FCFA-4833-A3AC-A5EC48773C32}" type="sibTrans" cxnId="{E9F08EB9-619C-44DB-9E97-B98F303197C5}">
      <dgm:prSet custT="1"/>
      <dgm:spPr/>
      <dgm:t>
        <a:bodyPr/>
        <a:lstStyle/>
        <a:p>
          <a:endParaRPr lang="en-US" sz="1200" dirty="0"/>
        </a:p>
      </dgm:t>
    </dgm:pt>
    <dgm:pt modelId="{E36D3AD1-8CBE-419C-B407-B67D1A42B31E}" type="pres">
      <dgm:prSet presAssocID="{BBCDCA67-4708-4889-B853-479A7D8F84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CEDBA-C4F9-445B-A2B3-DD068E48DB55}" type="pres">
      <dgm:prSet presAssocID="{56BFBE39-1920-470F-B74A-90F7BD4DE6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BF966-7960-46FD-8396-23BD9BF27F46}" type="pres">
      <dgm:prSet presAssocID="{274C9AA6-0D77-4433-850C-4B0DB506BDF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651F520-1AA9-411D-BC01-A0C071F7F10B}" type="pres">
      <dgm:prSet presAssocID="{274C9AA6-0D77-4433-850C-4B0DB506BDF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A5BC82-ED69-412C-BD2F-BB684C2A518D}" type="pres">
      <dgm:prSet presAssocID="{CBA45AC2-AE2C-4540-BA77-7FBA047D46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5BF92-649C-4AEE-BFE6-E4C45DD7A309}" type="pres">
      <dgm:prSet presAssocID="{AF852DFB-DCB5-4F36-9D53-D0DA87EBC86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62396D0-E47D-4D61-97A7-472F491DB2B7}" type="pres">
      <dgm:prSet presAssocID="{AF852DFB-DCB5-4F36-9D53-D0DA87EBC86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70334A-015E-46C0-85E4-CACFD4D1EE48}" type="pres">
      <dgm:prSet presAssocID="{C85667C1-A62D-4EE0-95F5-74A986B69B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28BB8-E961-4737-8484-EB140EA1388A}" type="pres">
      <dgm:prSet presAssocID="{C92B564B-FCFA-4833-A3AC-A5EC48773C3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F5B55D7-564D-4E8A-B1B2-A3836E61460E}" type="pres">
      <dgm:prSet presAssocID="{C92B564B-FCFA-4833-A3AC-A5EC48773C3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FB695AD-A63A-44DE-8029-356CF96BB9E9}" type="presOf" srcId="{274C9AA6-0D77-4433-850C-4B0DB506BDF3}" destId="{B651F520-1AA9-411D-BC01-A0C071F7F10B}" srcOrd="1" destOrd="0" presId="urn:microsoft.com/office/officeart/2005/8/layout/cycle2"/>
    <dgm:cxn modelId="{0859B8BD-0379-4086-998C-7A1AA09FA348}" type="presOf" srcId="{AF852DFB-DCB5-4F36-9D53-D0DA87EBC86C}" destId="{F025BF92-649C-4AEE-BFE6-E4C45DD7A309}" srcOrd="0" destOrd="0" presId="urn:microsoft.com/office/officeart/2005/8/layout/cycle2"/>
    <dgm:cxn modelId="{CCF20895-D20E-4198-9C6B-E7C41891F82D}" type="presOf" srcId="{AF852DFB-DCB5-4F36-9D53-D0DA87EBC86C}" destId="{E62396D0-E47D-4D61-97A7-472F491DB2B7}" srcOrd="1" destOrd="0" presId="urn:microsoft.com/office/officeart/2005/8/layout/cycle2"/>
    <dgm:cxn modelId="{1783CF1E-7DDD-408F-9E45-32E4CFABA592}" type="presOf" srcId="{BBCDCA67-4708-4889-B853-479A7D8F8420}" destId="{E36D3AD1-8CBE-419C-B407-B67D1A42B31E}" srcOrd="0" destOrd="0" presId="urn:microsoft.com/office/officeart/2005/8/layout/cycle2"/>
    <dgm:cxn modelId="{E9F08EB9-619C-44DB-9E97-B98F303197C5}" srcId="{BBCDCA67-4708-4889-B853-479A7D8F8420}" destId="{C85667C1-A62D-4EE0-95F5-74A986B69BA6}" srcOrd="2" destOrd="0" parTransId="{3B2E2A2D-E1D0-4EE4-88A0-D1346895B163}" sibTransId="{C92B564B-FCFA-4833-A3AC-A5EC48773C32}"/>
    <dgm:cxn modelId="{02F71E47-4B54-4702-9DEC-4E52671340D6}" type="presOf" srcId="{274C9AA6-0D77-4433-850C-4B0DB506BDF3}" destId="{C02BF966-7960-46FD-8396-23BD9BF27F46}" srcOrd="0" destOrd="0" presId="urn:microsoft.com/office/officeart/2005/8/layout/cycle2"/>
    <dgm:cxn modelId="{FEC035AF-7EB4-44DB-84E2-3D5664C9616A}" type="presOf" srcId="{C92B564B-FCFA-4833-A3AC-A5EC48773C32}" destId="{DF5B55D7-564D-4E8A-B1B2-A3836E61460E}" srcOrd="1" destOrd="0" presId="urn:microsoft.com/office/officeart/2005/8/layout/cycle2"/>
    <dgm:cxn modelId="{EAEE96C9-AC3D-49C6-99F9-AE1EBF50B25C}" type="presOf" srcId="{CBA45AC2-AE2C-4540-BA77-7FBA047D467F}" destId="{34A5BC82-ED69-412C-BD2F-BB684C2A518D}" srcOrd="0" destOrd="0" presId="urn:microsoft.com/office/officeart/2005/8/layout/cycle2"/>
    <dgm:cxn modelId="{F0CA7490-80D1-4CFF-9060-D6836D2C4CA0}" type="presOf" srcId="{C85667C1-A62D-4EE0-95F5-74A986B69BA6}" destId="{4370334A-015E-46C0-85E4-CACFD4D1EE48}" srcOrd="0" destOrd="0" presId="urn:microsoft.com/office/officeart/2005/8/layout/cycle2"/>
    <dgm:cxn modelId="{E48D8AFC-5EA3-4F20-9801-285AB3C07CB0}" srcId="{BBCDCA67-4708-4889-B853-479A7D8F8420}" destId="{56BFBE39-1920-470F-B74A-90F7BD4DE66D}" srcOrd="0" destOrd="0" parTransId="{44A6841F-B63C-4F1D-9F3A-2980066DF9A6}" sibTransId="{274C9AA6-0D77-4433-850C-4B0DB506BDF3}"/>
    <dgm:cxn modelId="{D1C5CD3E-1559-4199-A3B2-1CFC53EEB5CD}" type="presOf" srcId="{C92B564B-FCFA-4833-A3AC-A5EC48773C32}" destId="{CE228BB8-E961-4737-8484-EB140EA1388A}" srcOrd="0" destOrd="0" presId="urn:microsoft.com/office/officeart/2005/8/layout/cycle2"/>
    <dgm:cxn modelId="{626FD5D4-73EA-43E2-928B-57B76FD0E3CB}" srcId="{BBCDCA67-4708-4889-B853-479A7D8F8420}" destId="{CBA45AC2-AE2C-4540-BA77-7FBA047D467F}" srcOrd="1" destOrd="0" parTransId="{D8DC7E08-0929-4D48-81C4-935AC4B2B573}" sibTransId="{AF852DFB-DCB5-4F36-9D53-D0DA87EBC86C}"/>
    <dgm:cxn modelId="{F0314D9F-20B5-48E3-ADAA-D63DE5D89B73}" type="presOf" srcId="{56BFBE39-1920-470F-B74A-90F7BD4DE66D}" destId="{E6BCEDBA-C4F9-445B-A2B3-DD068E48DB55}" srcOrd="0" destOrd="0" presId="urn:microsoft.com/office/officeart/2005/8/layout/cycle2"/>
    <dgm:cxn modelId="{677339AC-BB9B-4342-8885-DB4D9848CFF4}" type="presParOf" srcId="{E36D3AD1-8CBE-419C-B407-B67D1A42B31E}" destId="{E6BCEDBA-C4F9-445B-A2B3-DD068E48DB55}" srcOrd="0" destOrd="0" presId="urn:microsoft.com/office/officeart/2005/8/layout/cycle2"/>
    <dgm:cxn modelId="{C8F001CB-4981-4414-98A0-47E03D3C19B7}" type="presParOf" srcId="{E36D3AD1-8CBE-419C-B407-B67D1A42B31E}" destId="{C02BF966-7960-46FD-8396-23BD9BF27F46}" srcOrd="1" destOrd="0" presId="urn:microsoft.com/office/officeart/2005/8/layout/cycle2"/>
    <dgm:cxn modelId="{A853F248-248B-4367-AF9C-F4F5B814FF35}" type="presParOf" srcId="{C02BF966-7960-46FD-8396-23BD9BF27F46}" destId="{B651F520-1AA9-411D-BC01-A0C071F7F10B}" srcOrd="0" destOrd="0" presId="urn:microsoft.com/office/officeart/2005/8/layout/cycle2"/>
    <dgm:cxn modelId="{E8B9D122-BE40-4F4E-A43B-E980D08E52D8}" type="presParOf" srcId="{E36D3AD1-8CBE-419C-B407-B67D1A42B31E}" destId="{34A5BC82-ED69-412C-BD2F-BB684C2A518D}" srcOrd="2" destOrd="0" presId="urn:microsoft.com/office/officeart/2005/8/layout/cycle2"/>
    <dgm:cxn modelId="{BB95A166-38A7-4B5B-B7E2-6627EE229638}" type="presParOf" srcId="{E36D3AD1-8CBE-419C-B407-B67D1A42B31E}" destId="{F025BF92-649C-4AEE-BFE6-E4C45DD7A309}" srcOrd="3" destOrd="0" presId="urn:microsoft.com/office/officeart/2005/8/layout/cycle2"/>
    <dgm:cxn modelId="{95154B2B-9D30-40EF-9C91-2BB9B308B707}" type="presParOf" srcId="{F025BF92-649C-4AEE-BFE6-E4C45DD7A309}" destId="{E62396D0-E47D-4D61-97A7-472F491DB2B7}" srcOrd="0" destOrd="0" presId="urn:microsoft.com/office/officeart/2005/8/layout/cycle2"/>
    <dgm:cxn modelId="{C6691B99-8255-425A-9823-AD32F18D6253}" type="presParOf" srcId="{E36D3AD1-8CBE-419C-B407-B67D1A42B31E}" destId="{4370334A-015E-46C0-85E4-CACFD4D1EE48}" srcOrd="4" destOrd="0" presId="urn:microsoft.com/office/officeart/2005/8/layout/cycle2"/>
    <dgm:cxn modelId="{4F2A5D1B-8D0A-44B0-8EF6-659D1F15F98B}" type="presParOf" srcId="{E36D3AD1-8CBE-419C-B407-B67D1A42B31E}" destId="{CE228BB8-E961-4737-8484-EB140EA1388A}" srcOrd="5" destOrd="0" presId="urn:microsoft.com/office/officeart/2005/8/layout/cycle2"/>
    <dgm:cxn modelId="{68467419-3E86-49B5-9059-500B81093220}" type="presParOf" srcId="{CE228BB8-E961-4737-8484-EB140EA1388A}" destId="{DF5B55D7-564D-4E8A-B1B2-A3836E61460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A8C57-0AA1-4491-A28E-43072581C85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66BBAD-4D4D-4368-9458-A226C0F12F8B}">
      <dgm:prSet phldrT="[Text]"/>
      <dgm:spPr/>
      <dgm:t>
        <a:bodyPr/>
        <a:lstStyle/>
        <a:p>
          <a:r>
            <a:rPr lang="en-US" b="1" dirty="0" smtClean="0"/>
            <a:t>Prescribing Data</a:t>
          </a:r>
          <a:r>
            <a:rPr lang="en-US" dirty="0" smtClean="0"/>
            <a:t>: Number and cost of prescriptions issued and dispensed</a:t>
          </a:r>
          <a:endParaRPr lang="en-US" dirty="0"/>
        </a:p>
      </dgm:t>
    </dgm:pt>
    <dgm:pt modelId="{78F72B50-A724-4D33-9FEC-9CE17A202F68}" type="parTrans" cxnId="{DFFBB085-4696-45CF-90AF-74BE1E192847}">
      <dgm:prSet/>
      <dgm:spPr/>
      <dgm:t>
        <a:bodyPr/>
        <a:lstStyle/>
        <a:p>
          <a:endParaRPr lang="en-US"/>
        </a:p>
      </dgm:t>
    </dgm:pt>
    <dgm:pt modelId="{0A11F8EE-508F-4586-B748-B1450817EAC0}" type="sibTrans" cxnId="{DFFBB085-4696-45CF-90AF-74BE1E192847}">
      <dgm:prSet/>
      <dgm:spPr/>
      <dgm:t>
        <a:bodyPr/>
        <a:lstStyle/>
        <a:p>
          <a:endParaRPr lang="en-US"/>
        </a:p>
      </dgm:t>
    </dgm:pt>
    <dgm:pt modelId="{BBF41EB2-EB6B-4857-9D1C-162E84BC1BFE}">
      <dgm:prSet phldrT="[Text]"/>
      <dgm:spPr/>
      <dgm:t>
        <a:bodyPr/>
        <a:lstStyle/>
        <a:p>
          <a:r>
            <a:rPr lang="en-US" b="1" dirty="0" smtClean="0"/>
            <a:t>Estate and Facilities Data</a:t>
          </a:r>
          <a:r>
            <a:rPr lang="en-US" dirty="0" smtClean="0"/>
            <a:t>: Estates-related indicators such as available beds, occupied beds</a:t>
          </a:r>
          <a:endParaRPr lang="en-US" dirty="0"/>
        </a:p>
      </dgm:t>
    </dgm:pt>
    <dgm:pt modelId="{9E76356F-A1C1-4E83-A7D5-CE37C14E87F5}" type="parTrans" cxnId="{C1147493-88D5-4782-8DE0-C8472A2C5F72}">
      <dgm:prSet/>
      <dgm:spPr/>
      <dgm:t>
        <a:bodyPr/>
        <a:lstStyle/>
        <a:p>
          <a:endParaRPr lang="en-US"/>
        </a:p>
      </dgm:t>
    </dgm:pt>
    <dgm:pt modelId="{D85D43B9-76CA-4B3F-8A3D-724F9D79B967}" type="sibTrans" cxnId="{C1147493-88D5-4782-8DE0-C8472A2C5F72}">
      <dgm:prSet/>
      <dgm:spPr/>
      <dgm:t>
        <a:bodyPr/>
        <a:lstStyle/>
        <a:p>
          <a:endParaRPr lang="en-US"/>
        </a:p>
      </dgm:t>
    </dgm:pt>
    <dgm:pt modelId="{C5F0F26B-7CE4-420B-AFD4-325B10B3F498}">
      <dgm:prSet phldrT="[Text]"/>
      <dgm:spPr/>
      <dgm:t>
        <a:bodyPr/>
        <a:lstStyle/>
        <a:p>
          <a:r>
            <a:rPr lang="en-US" b="1" dirty="0" smtClean="0"/>
            <a:t>Diagnostic Imaging Data</a:t>
          </a:r>
          <a:r>
            <a:rPr lang="en-US" dirty="0" smtClean="0"/>
            <a:t>: Diagnostic imaging tests extracted from Radiology Information Systems</a:t>
          </a:r>
          <a:endParaRPr lang="en-US" dirty="0"/>
        </a:p>
      </dgm:t>
    </dgm:pt>
    <dgm:pt modelId="{0942297B-F94E-45B9-A62E-90FA85CDFE69}" type="parTrans" cxnId="{739C9828-B5E5-41D1-813A-B4CB473B6A79}">
      <dgm:prSet/>
      <dgm:spPr/>
      <dgm:t>
        <a:bodyPr/>
        <a:lstStyle/>
        <a:p>
          <a:endParaRPr lang="en-US"/>
        </a:p>
      </dgm:t>
    </dgm:pt>
    <dgm:pt modelId="{62B1F333-3A3E-4A0C-91BF-F364E35D8DC0}" type="sibTrans" cxnId="{739C9828-B5E5-41D1-813A-B4CB473B6A79}">
      <dgm:prSet/>
      <dgm:spPr/>
      <dgm:t>
        <a:bodyPr/>
        <a:lstStyle/>
        <a:p>
          <a:endParaRPr lang="en-US"/>
        </a:p>
      </dgm:t>
    </dgm:pt>
    <dgm:pt modelId="{1FDB2616-F634-4BE3-9D89-0537D6FDB979}">
      <dgm:prSet phldrT="[Text]"/>
      <dgm:spPr/>
      <dgm:t>
        <a:bodyPr/>
        <a:lstStyle/>
        <a:p>
          <a:r>
            <a:rPr lang="en-US" b="1" dirty="0" smtClean="0"/>
            <a:t>Population Statistics and Demographics</a:t>
          </a:r>
          <a:endParaRPr lang="en-US" dirty="0"/>
        </a:p>
      </dgm:t>
    </dgm:pt>
    <dgm:pt modelId="{D4A213A2-E84A-4605-86CB-9458A23DF9AA}" type="parTrans" cxnId="{4F27DCB8-4E6B-4893-8D0C-08D23EBD720F}">
      <dgm:prSet/>
      <dgm:spPr/>
      <dgm:t>
        <a:bodyPr/>
        <a:lstStyle/>
        <a:p>
          <a:endParaRPr lang="en-US"/>
        </a:p>
      </dgm:t>
    </dgm:pt>
    <dgm:pt modelId="{1F301483-C3FB-4887-8894-37A3A03A47D8}" type="sibTrans" cxnId="{4F27DCB8-4E6B-4893-8D0C-08D23EBD720F}">
      <dgm:prSet/>
      <dgm:spPr/>
      <dgm:t>
        <a:bodyPr/>
        <a:lstStyle/>
        <a:p>
          <a:endParaRPr lang="en-US"/>
        </a:p>
      </dgm:t>
    </dgm:pt>
    <dgm:pt modelId="{0B763456-CDBA-4A8B-A61F-C4849C11AD6F}">
      <dgm:prSet phldrT="[Text]"/>
      <dgm:spPr/>
      <dgm:t>
        <a:bodyPr/>
        <a:lstStyle/>
        <a:p>
          <a:r>
            <a:rPr lang="en-US" b="1" dirty="0" smtClean="0"/>
            <a:t>Dental Activity Data</a:t>
          </a:r>
          <a:r>
            <a:rPr lang="en-US" dirty="0" smtClean="0"/>
            <a:t>: Courses of treatments and number of patients seen</a:t>
          </a:r>
          <a:endParaRPr lang="en-US" dirty="0"/>
        </a:p>
      </dgm:t>
    </dgm:pt>
    <dgm:pt modelId="{67DF0AB5-A36F-4B1F-BA6B-CD00E1C8E2CF}" type="parTrans" cxnId="{F0A33226-2696-4526-9C6A-E21441CD7736}">
      <dgm:prSet/>
      <dgm:spPr/>
      <dgm:t>
        <a:bodyPr/>
        <a:lstStyle/>
        <a:p>
          <a:endParaRPr lang="en-US"/>
        </a:p>
      </dgm:t>
    </dgm:pt>
    <dgm:pt modelId="{F505BA21-F9B4-419D-82BB-865A4C976DE2}" type="sibTrans" cxnId="{F0A33226-2696-4526-9C6A-E21441CD7736}">
      <dgm:prSet/>
      <dgm:spPr/>
      <dgm:t>
        <a:bodyPr/>
        <a:lstStyle/>
        <a:p>
          <a:endParaRPr lang="en-US"/>
        </a:p>
      </dgm:t>
    </dgm:pt>
    <dgm:pt modelId="{106C5520-8988-486C-9195-C315CD412B99}">
      <dgm:prSet phldrT="[Text]"/>
      <dgm:spPr/>
      <dgm:t>
        <a:bodyPr/>
        <a:lstStyle/>
        <a:p>
          <a:r>
            <a:rPr lang="en-US" b="1" dirty="0" smtClean="0"/>
            <a:t>Workforce Data</a:t>
          </a:r>
          <a:r>
            <a:rPr lang="en-US" dirty="0" smtClean="0"/>
            <a:t>: Data on numbers of staff collected for the annual workforce census on GPs, General Practice staff, Hospital and Community Medical &amp; Dental and Non-Medical staff. </a:t>
          </a:r>
          <a:endParaRPr lang="en-US" dirty="0"/>
        </a:p>
      </dgm:t>
    </dgm:pt>
    <dgm:pt modelId="{A5910EFB-CA90-4E3B-8684-58B52E6D7A3D}" type="parTrans" cxnId="{11F43D1E-9C85-42D8-A873-3B920734C252}">
      <dgm:prSet/>
      <dgm:spPr/>
      <dgm:t>
        <a:bodyPr/>
        <a:lstStyle/>
        <a:p>
          <a:endParaRPr lang="en-US"/>
        </a:p>
      </dgm:t>
    </dgm:pt>
    <dgm:pt modelId="{B17BF162-1EBE-48C5-9F69-D2D916A8355E}" type="sibTrans" cxnId="{11F43D1E-9C85-42D8-A873-3B920734C252}">
      <dgm:prSet/>
      <dgm:spPr/>
      <dgm:t>
        <a:bodyPr/>
        <a:lstStyle/>
        <a:p>
          <a:endParaRPr lang="en-US"/>
        </a:p>
      </dgm:t>
    </dgm:pt>
    <dgm:pt modelId="{8F76904C-4EDF-4E83-B058-78F8D2F6DC18}" type="pres">
      <dgm:prSet presAssocID="{51DA8C57-0AA1-4491-A28E-43072581C8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80CFCD-8099-4C7A-A1D0-C1A7F3DEA6C8}" type="pres">
      <dgm:prSet presAssocID="{7B66BBAD-4D4D-4368-9458-A226C0F12F8B}" presName="composite" presStyleCnt="0"/>
      <dgm:spPr/>
    </dgm:pt>
    <dgm:pt modelId="{FA4C4636-19F4-44AB-B8A7-C1EF76DC5C97}" type="pres">
      <dgm:prSet presAssocID="{7B66BBAD-4D4D-4368-9458-A226C0F12F8B}" presName="rect1" presStyleLbl="tr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522AF-C534-496E-9519-3EFCC6632380}" type="pres">
      <dgm:prSet presAssocID="{7B66BBAD-4D4D-4368-9458-A226C0F12F8B}" presName="rect2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5C7B23CB-1620-471E-8B78-04E1FB833BED}" type="pres">
      <dgm:prSet presAssocID="{0A11F8EE-508F-4586-B748-B1450817EAC0}" presName="sibTrans" presStyleCnt="0"/>
      <dgm:spPr/>
    </dgm:pt>
    <dgm:pt modelId="{5F315EBD-5D01-4039-BD46-5FBE711CE754}" type="pres">
      <dgm:prSet presAssocID="{BBF41EB2-EB6B-4857-9D1C-162E84BC1BFE}" presName="composite" presStyleCnt="0"/>
      <dgm:spPr/>
    </dgm:pt>
    <dgm:pt modelId="{7760CFD9-38CD-4373-8540-CF4910086586}" type="pres">
      <dgm:prSet presAssocID="{BBF41EB2-EB6B-4857-9D1C-162E84BC1BFE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7418D-FD4D-4045-997F-2A56A9A3338F}" type="pres">
      <dgm:prSet presAssocID="{BBF41EB2-EB6B-4857-9D1C-162E84BC1BFE}" presName="rect2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</dgm:pt>
    <dgm:pt modelId="{5CDDF030-772A-4FF3-BB4B-3983FE2B6F0E}" type="pres">
      <dgm:prSet presAssocID="{D85D43B9-76CA-4B3F-8A3D-724F9D79B967}" presName="sibTrans" presStyleCnt="0"/>
      <dgm:spPr/>
    </dgm:pt>
    <dgm:pt modelId="{992FEAE8-A217-4447-BF1F-CFD1903AF489}" type="pres">
      <dgm:prSet presAssocID="{C5F0F26B-7CE4-420B-AFD4-325B10B3F498}" presName="composite" presStyleCnt="0"/>
      <dgm:spPr/>
    </dgm:pt>
    <dgm:pt modelId="{FBB469AC-3533-49BB-9B7B-6BCF0D09D12B}" type="pres">
      <dgm:prSet presAssocID="{C5F0F26B-7CE4-420B-AFD4-325B10B3F498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94E41-D824-4087-959C-EA87269F3A91}" type="pres">
      <dgm:prSet presAssocID="{C5F0F26B-7CE4-420B-AFD4-325B10B3F498}" presName="rect2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B1837FA7-CC83-4A29-8AEA-544CE684F6CD}" type="pres">
      <dgm:prSet presAssocID="{62B1F333-3A3E-4A0C-91BF-F364E35D8DC0}" presName="sibTrans" presStyleCnt="0"/>
      <dgm:spPr/>
    </dgm:pt>
    <dgm:pt modelId="{71A96D2E-EC3C-44DA-9885-184386B6259A}" type="pres">
      <dgm:prSet presAssocID="{1FDB2616-F634-4BE3-9D89-0537D6FDB979}" presName="composite" presStyleCnt="0"/>
      <dgm:spPr/>
    </dgm:pt>
    <dgm:pt modelId="{79C30640-8252-402B-A8CC-26016ADD8064}" type="pres">
      <dgm:prSet presAssocID="{1FDB2616-F634-4BE3-9D89-0537D6FDB979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414CE-7EB4-4FF6-ABE1-2BC883C9995E}" type="pres">
      <dgm:prSet presAssocID="{1FDB2616-F634-4BE3-9D89-0537D6FDB979}" presName="rect2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</dgm:pt>
    <dgm:pt modelId="{965610B7-965C-4CA4-BDFC-1675006E5D8F}" type="pres">
      <dgm:prSet presAssocID="{1F301483-C3FB-4887-8894-37A3A03A47D8}" presName="sibTrans" presStyleCnt="0"/>
      <dgm:spPr/>
    </dgm:pt>
    <dgm:pt modelId="{8FE8474A-7609-490F-AD5A-93B069B4DD78}" type="pres">
      <dgm:prSet presAssocID="{0B763456-CDBA-4A8B-A61F-C4849C11AD6F}" presName="composite" presStyleCnt="0"/>
      <dgm:spPr/>
    </dgm:pt>
    <dgm:pt modelId="{8D7369EE-DFE4-44F8-861C-16A2058C1A20}" type="pres">
      <dgm:prSet presAssocID="{0B763456-CDBA-4A8B-A61F-C4849C11AD6F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BEDB9-1385-4908-8F2D-109F27969205}" type="pres">
      <dgm:prSet presAssocID="{0B763456-CDBA-4A8B-A61F-C4849C11AD6F}" presName="rect2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</dgm:spPr>
    </dgm:pt>
    <dgm:pt modelId="{56D8CD80-712D-4124-947E-51400892E1C4}" type="pres">
      <dgm:prSet presAssocID="{F505BA21-F9B4-419D-82BB-865A4C976DE2}" presName="sibTrans" presStyleCnt="0"/>
      <dgm:spPr/>
    </dgm:pt>
    <dgm:pt modelId="{A1EE2F1B-F507-4DEB-AE01-999817D9E698}" type="pres">
      <dgm:prSet presAssocID="{106C5520-8988-486C-9195-C315CD412B99}" presName="composite" presStyleCnt="0"/>
      <dgm:spPr/>
    </dgm:pt>
    <dgm:pt modelId="{87FC1B6C-85C7-40CF-AA58-37A356783E7F}" type="pres">
      <dgm:prSet presAssocID="{106C5520-8988-486C-9195-C315CD412B99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DC91E-3C0B-4AF1-B114-FAFA73EFBDD5}" type="pres">
      <dgm:prSet presAssocID="{106C5520-8988-486C-9195-C315CD412B99}" presName="rect2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</dgm:pt>
  </dgm:ptLst>
  <dgm:cxnLst>
    <dgm:cxn modelId="{F0A33226-2696-4526-9C6A-E21441CD7736}" srcId="{51DA8C57-0AA1-4491-A28E-43072581C854}" destId="{0B763456-CDBA-4A8B-A61F-C4849C11AD6F}" srcOrd="4" destOrd="0" parTransId="{67DF0AB5-A36F-4B1F-BA6B-CD00E1C8E2CF}" sibTransId="{F505BA21-F9B4-419D-82BB-865A4C976DE2}"/>
    <dgm:cxn modelId="{FF1B6144-CBA2-4CB9-AD8E-711C70258DEB}" type="presOf" srcId="{106C5520-8988-486C-9195-C315CD412B99}" destId="{87FC1B6C-85C7-40CF-AA58-37A356783E7F}" srcOrd="0" destOrd="0" presId="urn:microsoft.com/office/officeart/2008/layout/PictureStrips"/>
    <dgm:cxn modelId="{B9792400-589A-4618-9C14-C5FE4BCC646D}" type="presOf" srcId="{BBF41EB2-EB6B-4857-9D1C-162E84BC1BFE}" destId="{7760CFD9-38CD-4373-8540-CF4910086586}" srcOrd="0" destOrd="0" presId="urn:microsoft.com/office/officeart/2008/layout/PictureStrips"/>
    <dgm:cxn modelId="{CE37B451-77D6-471C-A45B-09C959809C59}" type="presOf" srcId="{51DA8C57-0AA1-4491-A28E-43072581C854}" destId="{8F76904C-4EDF-4E83-B058-78F8D2F6DC18}" srcOrd="0" destOrd="0" presId="urn:microsoft.com/office/officeart/2008/layout/PictureStrips"/>
    <dgm:cxn modelId="{98D436E9-D133-477C-BFD6-A311C5B1C902}" type="presOf" srcId="{7B66BBAD-4D4D-4368-9458-A226C0F12F8B}" destId="{FA4C4636-19F4-44AB-B8A7-C1EF76DC5C97}" srcOrd="0" destOrd="0" presId="urn:microsoft.com/office/officeart/2008/layout/PictureStrips"/>
    <dgm:cxn modelId="{11F43D1E-9C85-42D8-A873-3B920734C252}" srcId="{51DA8C57-0AA1-4491-A28E-43072581C854}" destId="{106C5520-8988-486C-9195-C315CD412B99}" srcOrd="5" destOrd="0" parTransId="{A5910EFB-CA90-4E3B-8684-58B52E6D7A3D}" sibTransId="{B17BF162-1EBE-48C5-9F69-D2D916A8355E}"/>
    <dgm:cxn modelId="{EEAB7FD1-44A2-43DA-B213-4C57218FFB53}" type="presOf" srcId="{0B763456-CDBA-4A8B-A61F-C4849C11AD6F}" destId="{8D7369EE-DFE4-44F8-861C-16A2058C1A20}" srcOrd="0" destOrd="0" presId="urn:microsoft.com/office/officeart/2008/layout/PictureStrips"/>
    <dgm:cxn modelId="{78B27F62-7524-48E5-9F71-A549A624923C}" type="presOf" srcId="{C5F0F26B-7CE4-420B-AFD4-325B10B3F498}" destId="{FBB469AC-3533-49BB-9B7B-6BCF0D09D12B}" srcOrd="0" destOrd="0" presId="urn:microsoft.com/office/officeart/2008/layout/PictureStrips"/>
    <dgm:cxn modelId="{DFFBB085-4696-45CF-90AF-74BE1E192847}" srcId="{51DA8C57-0AA1-4491-A28E-43072581C854}" destId="{7B66BBAD-4D4D-4368-9458-A226C0F12F8B}" srcOrd="0" destOrd="0" parTransId="{78F72B50-A724-4D33-9FEC-9CE17A202F68}" sibTransId="{0A11F8EE-508F-4586-B748-B1450817EAC0}"/>
    <dgm:cxn modelId="{1DC74E13-A646-4E42-8972-251BD6D221B2}" type="presOf" srcId="{1FDB2616-F634-4BE3-9D89-0537D6FDB979}" destId="{79C30640-8252-402B-A8CC-26016ADD8064}" srcOrd="0" destOrd="0" presId="urn:microsoft.com/office/officeart/2008/layout/PictureStrips"/>
    <dgm:cxn modelId="{C1147493-88D5-4782-8DE0-C8472A2C5F72}" srcId="{51DA8C57-0AA1-4491-A28E-43072581C854}" destId="{BBF41EB2-EB6B-4857-9D1C-162E84BC1BFE}" srcOrd="1" destOrd="0" parTransId="{9E76356F-A1C1-4E83-A7D5-CE37C14E87F5}" sibTransId="{D85D43B9-76CA-4B3F-8A3D-724F9D79B967}"/>
    <dgm:cxn modelId="{739C9828-B5E5-41D1-813A-B4CB473B6A79}" srcId="{51DA8C57-0AA1-4491-A28E-43072581C854}" destId="{C5F0F26B-7CE4-420B-AFD4-325B10B3F498}" srcOrd="2" destOrd="0" parTransId="{0942297B-F94E-45B9-A62E-90FA85CDFE69}" sibTransId="{62B1F333-3A3E-4A0C-91BF-F364E35D8DC0}"/>
    <dgm:cxn modelId="{4F27DCB8-4E6B-4893-8D0C-08D23EBD720F}" srcId="{51DA8C57-0AA1-4491-A28E-43072581C854}" destId="{1FDB2616-F634-4BE3-9D89-0537D6FDB979}" srcOrd="3" destOrd="0" parTransId="{D4A213A2-E84A-4605-86CB-9458A23DF9AA}" sibTransId="{1F301483-C3FB-4887-8894-37A3A03A47D8}"/>
    <dgm:cxn modelId="{F3AEFF83-A7CC-44B8-8817-1F854D1C55AB}" type="presParOf" srcId="{8F76904C-4EDF-4E83-B058-78F8D2F6DC18}" destId="{E180CFCD-8099-4C7A-A1D0-C1A7F3DEA6C8}" srcOrd="0" destOrd="0" presId="urn:microsoft.com/office/officeart/2008/layout/PictureStrips"/>
    <dgm:cxn modelId="{75AB5D93-B7CA-41D3-8756-882968C46204}" type="presParOf" srcId="{E180CFCD-8099-4C7A-A1D0-C1A7F3DEA6C8}" destId="{FA4C4636-19F4-44AB-B8A7-C1EF76DC5C97}" srcOrd="0" destOrd="0" presId="urn:microsoft.com/office/officeart/2008/layout/PictureStrips"/>
    <dgm:cxn modelId="{ED92057D-5C8E-47DB-A499-54181ED603C5}" type="presParOf" srcId="{E180CFCD-8099-4C7A-A1D0-C1A7F3DEA6C8}" destId="{993522AF-C534-496E-9519-3EFCC6632380}" srcOrd="1" destOrd="0" presId="urn:microsoft.com/office/officeart/2008/layout/PictureStrips"/>
    <dgm:cxn modelId="{F88F5887-AA45-496D-84A7-90B24ADDCD29}" type="presParOf" srcId="{8F76904C-4EDF-4E83-B058-78F8D2F6DC18}" destId="{5C7B23CB-1620-471E-8B78-04E1FB833BED}" srcOrd="1" destOrd="0" presId="urn:microsoft.com/office/officeart/2008/layout/PictureStrips"/>
    <dgm:cxn modelId="{FFED62B8-08F7-4A5C-9F8E-270ABFF4490C}" type="presParOf" srcId="{8F76904C-4EDF-4E83-B058-78F8D2F6DC18}" destId="{5F315EBD-5D01-4039-BD46-5FBE711CE754}" srcOrd="2" destOrd="0" presId="urn:microsoft.com/office/officeart/2008/layout/PictureStrips"/>
    <dgm:cxn modelId="{11C05F0F-28FE-4EF1-9556-5F1273F87282}" type="presParOf" srcId="{5F315EBD-5D01-4039-BD46-5FBE711CE754}" destId="{7760CFD9-38CD-4373-8540-CF4910086586}" srcOrd="0" destOrd="0" presId="urn:microsoft.com/office/officeart/2008/layout/PictureStrips"/>
    <dgm:cxn modelId="{08BF8BCA-EBA5-4146-AA27-06FD415455FD}" type="presParOf" srcId="{5F315EBD-5D01-4039-BD46-5FBE711CE754}" destId="{7D27418D-FD4D-4045-997F-2A56A9A3338F}" srcOrd="1" destOrd="0" presId="urn:microsoft.com/office/officeart/2008/layout/PictureStrips"/>
    <dgm:cxn modelId="{BE8E836D-8B42-4008-9EA6-28EA6D2F0AC1}" type="presParOf" srcId="{8F76904C-4EDF-4E83-B058-78F8D2F6DC18}" destId="{5CDDF030-772A-4FF3-BB4B-3983FE2B6F0E}" srcOrd="3" destOrd="0" presId="urn:microsoft.com/office/officeart/2008/layout/PictureStrips"/>
    <dgm:cxn modelId="{5BF58071-6A63-4A46-A644-B613002BE99B}" type="presParOf" srcId="{8F76904C-4EDF-4E83-B058-78F8D2F6DC18}" destId="{992FEAE8-A217-4447-BF1F-CFD1903AF489}" srcOrd="4" destOrd="0" presId="urn:microsoft.com/office/officeart/2008/layout/PictureStrips"/>
    <dgm:cxn modelId="{40E763CE-24D1-49CD-828C-78DC3293324F}" type="presParOf" srcId="{992FEAE8-A217-4447-BF1F-CFD1903AF489}" destId="{FBB469AC-3533-49BB-9B7B-6BCF0D09D12B}" srcOrd="0" destOrd="0" presId="urn:microsoft.com/office/officeart/2008/layout/PictureStrips"/>
    <dgm:cxn modelId="{5893E93B-8798-4C1A-9F62-CFE88C30AFAF}" type="presParOf" srcId="{992FEAE8-A217-4447-BF1F-CFD1903AF489}" destId="{63794E41-D824-4087-959C-EA87269F3A91}" srcOrd="1" destOrd="0" presId="urn:microsoft.com/office/officeart/2008/layout/PictureStrips"/>
    <dgm:cxn modelId="{623F6D79-28CC-4111-A8AC-9B65129938EB}" type="presParOf" srcId="{8F76904C-4EDF-4E83-B058-78F8D2F6DC18}" destId="{B1837FA7-CC83-4A29-8AEA-544CE684F6CD}" srcOrd="5" destOrd="0" presId="urn:microsoft.com/office/officeart/2008/layout/PictureStrips"/>
    <dgm:cxn modelId="{4FEC72D9-CD42-44E0-B41B-3057A448CC01}" type="presParOf" srcId="{8F76904C-4EDF-4E83-B058-78F8D2F6DC18}" destId="{71A96D2E-EC3C-44DA-9885-184386B6259A}" srcOrd="6" destOrd="0" presId="urn:microsoft.com/office/officeart/2008/layout/PictureStrips"/>
    <dgm:cxn modelId="{1A6969A0-7151-4208-9AFC-4B261EE85040}" type="presParOf" srcId="{71A96D2E-EC3C-44DA-9885-184386B6259A}" destId="{79C30640-8252-402B-A8CC-26016ADD8064}" srcOrd="0" destOrd="0" presId="urn:microsoft.com/office/officeart/2008/layout/PictureStrips"/>
    <dgm:cxn modelId="{AA102304-141B-4A99-8C33-2F7962B1C26E}" type="presParOf" srcId="{71A96D2E-EC3C-44DA-9885-184386B6259A}" destId="{D85414CE-7EB4-4FF6-ABE1-2BC883C9995E}" srcOrd="1" destOrd="0" presId="urn:microsoft.com/office/officeart/2008/layout/PictureStrips"/>
    <dgm:cxn modelId="{6CEB6DD1-D10A-4F69-B457-69B17985A9DB}" type="presParOf" srcId="{8F76904C-4EDF-4E83-B058-78F8D2F6DC18}" destId="{965610B7-965C-4CA4-BDFC-1675006E5D8F}" srcOrd="7" destOrd="0" presId="urn:microsoft.com/office/officeart/2008/layout/PictureStrips"/>
    <dgm:cxn modelId="{D58A1B65-7AB5-47ED-A59B-D229D2F17CC0}" type="presParOf" srcId="{8F76904C-4EDF-4E83-B058-78F8D2F6DC18}" destId="{8FE8474A-7609-490F-AD5A-93B069B4DD78}" srcOrd="8" destOrd="0" presId="urn:microsoft.com/office/officeart/2008/layout/PictureStrips"/>
    <dgm:cxn modelId="{8D7A607E-29B9-40F5-BC50-28E5C7780A35}" type="presParOf" srcId="{8FE8474A-7609-490F-AD5A-93B069B4DD78}" destId="{8D7369EE-DFE4-44F8-861C-16A2058C1A20}" srcOrd="0" destOrd="0" presId="urn:microsoft.com/office/officeart/2008/layout/PictureStrips"/>
    <dgm:cxn modelId="{498D3CCC-37A2-4630-BAC1-91FA505592B8}" type="presParOf" srcId="{8FE8474A-7609-490F-AD5A-93B069B4DD78}" destId="{1E3BEDB9-1385-4908-8F2D-109F27969205}" srcOrd="1" destOrd="0" presId="urn:microsoft.com/office/officeart/2008/layout/PictureStrips"/>
    <dgm:cxn modelId="{5BC8E412-C007-4D3E-857F-E536908A1318}" type="presParOf" srcId="{8F76904C-4EDF-4E83-B058-78F8D2F6DC18}" destId="{56D8CD80-712D-4124-947E-51400892E1C4}" srcOrd="9" destOrd="0" presId="urn:microsoft.com/office/officeart/2008/layout/PictureStrips"/>
    <dgm:cxn modelId="{2ECC7D5C-2809-4F66-AB5B-0CCC0E8EE19D}" type="presParOf" srcId="{8F76904C-4EDF-4E83-B058-78F8D2F6DC18}" destId="{A1EE2F1B-F507-4DEB-AE01-999817D9E698}" srcOrd="10" destOrd="0" presId="urn:microsoft.com/office/officeart/2008/layout/PictureStrips"/>
    <dgm:cxn modelId="{EE99359D-94A0-4B56-989D-4FCC80426FA0}" type="presParOf" srcId="{A1EE2F1B-F507-4DEB-AE01-999817D9E698}" destId="{87FC1B6C-85C7-40CF-AA58-37A356783E7F}" srcOrd="0" destOrd="0" presId="urn:microsoft.com/office/officeart/2008/layout/PictureStrips"/>
    <dgm:cxn modelId="{276D548C-1EB4-40AF-9382-46F3705ABBBB}" type="presParOf" srcId="{A1EE2F1B-F507-4DEB-AE01-999817D9E698}" destId="{BA4DC91E-3C0B-4AF1-B114-FAFA73EFBDD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EDBA-C4F9-445B-A2B3-DD068E48DB55}">
      <dsp:nvSpPr>
        <dsp:cNvPr id="0" name=""/>
        <dsp:cNvSpPr/>
      </dsp:nvSpPr>
      <dsp:spPr>
        <a:xfrm>
          <a:off x="3716692" y="816"/>
          <a:ext cx="2229308" cy="22293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Descriptive Analytics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 explain through modern data visualization techniques the ‘as is’ scenarios to visually identify segments, clusters and trends in the data.</a:t>
          </a:r>
          <a:endParaRPr lang="en-IN" sz="1200" kern="1200" dirty="0"/>
        </a:p>
      </dsp:txBody>
      <dsp:txXfrm>
        <a:off x="4043167" y="327291"/>
        <a:ext cx="1576358" cy="1576358"/>
      </dsp:txXfrm>
    </dsp:sp>
    <dsp:sp modelId="{C02BF966-7960-46FD-8396-23BD9BF27F46}">
      <dsp:nvSpPr>
        <dsp:cNvPr id="0" name=""/>
        <dsp:cNvSpPr/>
      </dsp:nvSpPr>
      <dsp:spPr>
        <a:xfrm rot="3600000">
          <a:off x="5363451" y="2175445"/>
          <a:ext cx="594138" cy="752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408011" y="2248742"/>
        <a:ext cx="415897" cy="451435"/>
      </dsp:txXfrm>
    </dsp:sp>
    <dsp:sp modelId="{34A5BC82-ED69-412C-BD2F-BB684C2A518D}">
      <dsp:nvSpPr>
        <dsp:cNvPr id="0" name=""/>
        <dsp:cNvSpPr/>
      </dsp:nvSpPr>
      <dsp:spPr>
        <a:xfrm>
          <a:off x="5391855" y="2902282"/>
          <a:ext cx="2229308" cy="22293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Predictive analytics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 use advanced statistical modelling and machine learning to identify patterns in data to predict what may happen next. This helps the business in anticipating and planning resources</a:t>
          </a:r>
          <a:endParaRPr lang="en-IN" sz="1200" kern="1200" dirty="0"/>
        </a:p>
      </dsp:txBody>
      <dsp:txXfrm>
        <a:off x="5718330" y="3228757"/>
        <a:ext cx="1576358" cy="1576358"/>
      </dsp:txXfrm>
    </dsp:sp>
    <dsp:sp modelId="{F025BF92-649C-4AEE-BFE6-E4C45DD7A309}">
      <dsp:nvSpPr>
        <dsp:cNvPr id="0" name=""/>
        <dsp:cNvSpPr/>
      </dsp:nvSpPr>
      <dsp:spPr>
        <a:xfrm rot="10800000">
          <a:off x="4551092" y="3640740"/>
          <a:ext cx="594138" cy="752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4729333" y="3791218"/>
        <a:ext cx="415897" cy="451435"/>
      </dsp:txXfrm>
    </dsp:sp>
    <dsp:sp modelId="{4370334A-015E-46C0-85E4-CACFD4D1EE48}">
      <dsp:nvSpPr>
        <dsp:cNvPr id="0" name=""/>
        <dsp:cNvSpPr/>
      </dsp:nvSpPr>
      <dsp:spPr>
        <a:xfrm>
          <a:off x="2041530" y="2902282"/>
          <a:ext cx="2229308" cy="22293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Prescriptive Analytics 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 go a step further and recommend actionable so that your business can mitigate risks and is ready to exploit probable opportunities.</a:t>
          </a:r>
          <a:endParaRPr lang="en-IN" sz="1200" kern="1200" dirty="0"/>
        </a:p>
      </dsp:txBody>
      <dsp:txXfrm>
        <a:off x="2368005" y="3228757"/>
        <a:ext cx="1576358" cy="1576358"/>
      </dsp:txXfrm>
    </dsp:sp>
    <dsp:sp modelId="{CE228BB8-E961-4737-8484-EB140EA1388A}">
      <dsp:nvSpPr>
        <dsp:cNvPr id="0" name=""/>
        <dsp:cNvSpPr/>
      </dsp:nvSpPr>
      <dsp:spPr>
        <a:xfrm rot="18000000">
          <a:off x="3688288" y="2204570"/>
          <a:ext cx="594138" cy="752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732848" y="2432229"/>
        <a:ext cx="415897" cy="451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C4636-19F4-44AB-B8A7-C1EF76DC5C97}">
      <dsp:nvSpPr>
        <dsp:cNvPr id="0" name=""/>
        <dsp:cNvSpPr/>
      </dsp:nvSpPr>
      <dsp:spPr>
        <a:xfrm>
          <a:off x="2024761" y="169974"/>
          <a:ext cx="3561957" cy="11131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948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Prescribing Data</a:t>
          </a:r>
          <a:r>
            <a:rPr lang="en-US" sz="1300" kern="1200" dirty="0" smtClean="0"/>
            <a:t>: Number and cost of prescriptions issued and dispensed</a:t>
          </a:r>
          <a:endParaRPr lang="en-US" sz="1300" kern="1200" dirty="0"/>
        </a:p>
      </dsp:txBody>
      <dsp:txXfrm>
        <a:off x="2024761" y="169974"/>
        <a:ext cx="3561957" cy="1113111"/>
      </dsp:txXfrm>
    </dsp:sp>
    <dsp:sp modelId="{993522AF-C534-496E-9519-3EFCC6632380}">
      <dsp:nvSpPr>
        <dsp:cNvPr id="0" name=""/>
        <dsp:cNvSpPr/>
      </dsp:nvSpPr>
      <dsp:spPr>
        <a:xfrm>
          <a:off x="1876347" y="9192"/>
          <a:ext cx="779178" cy="1168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0CFD9-38CD-4373-8540-CF4910086586}">
      <dsp:nvSpPr>
        <dsp:cNvPr id="0" name=""/>
        <dsp:cNvSpPr/>
      </dsp:nvSpPr>
      <dsp:spPr>
        <a:xfrm>
          <a:off x="5869495" y="169974"/>
          <a:ext cx="3561957" cy="11131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948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Estate and Facilities Data</a:t>
          </a:r>
          <a:r>
            <a:rPr lang="en-US" sz="1300" kern="1200" dirty="0" smtClean="0"/>
            <a:t>: Estates-related indicators such as available beds, occupied beds</a:t>
          </a:r>
          <a:endParaRPr lang="en-US" sz="1300" kern="1200" dirty="0"/>
        </a:p>
      </dsp:txBody>
      <dsp:txXfrm>
        <a:off x="5869495" y="169974"/>
        <a:ext cx="3561957" cy="1113111"/>
      </dsp:txXfrm>
    </dsp:sp>
    <dsp:sp modelId="{7D27418D-FD4D-4045-997F-2A56A9A3338F}">
      <dsp:nvSpPr>
        <dsp:cNvPr id="0" name=""/>
        <dsp:cNvSpPr/>
      </dsp:nvSpPr>
      <dsp:spPr>
        <a:xfrm>
          <a:off x="5721081" y="9192"/>
          <a:ext cx="779178" cy="116876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469AC-3533-49BB-9B7B-6BCF0D09D12B}">
      <dsp:nvSpPr>
        <dsp:cNvPr id="0" name=""/>
        <dsp:cNvSpPr/>
      </dsp:nvSpPr>
      <dsp:spPr>
        <a:xfrm>
          <a:off x="2024761" y="1571258"/>
          <a:ext cx="3561957" cy="11131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948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Diagnostic Imaging Data</a:t>
          </a:r>
          <a:r>
            <a:rPr lang="en-US" sz="1300" kern="1200" dirty="0" smtClean="0"/>
            <a:t>: Diagnostic imaging tests extracted from Radiology Information Systems</a:t>
          </a:r>
          <a:endParaRPr lang="en-US" sz="1300" kern="1200" dirty="0"/>
        </a:p>
      </dsp:txBody>
      <dsp:txXfrm>
        <a:off x="2024761" y="1571258"/>
        <a:ext cx="3561957" cy="1113111"/>
      </dsp:txXfrm>
    </dsp:sp>
    <dsp:sp modelId="{63794E41-D824-4087-959C-EA87269F3A91}">
      <dsp:nvSpPr>
        <dsp:cNvPr id="0" name=""/>
        <dsp:cNvSpPr/>
      </dsp:nvSpPr>
      <dsp:spPr>
        <a:xfrm>
          <a:off x="1876347" y="1410475"/>
          <a:ext cx="779178" cy="1168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0640-8252-402B-A8CC-26016ADD8064}">
      <dsp:nvSpPr>
        <dsp:cNvPr id="0" name=""/>
        <dsp:cNvSpPr/>
      </dsp:nvSpPr>
      <dsp:spPr>
        <a:xfrm>
          <a:off x="5869495" y="1571258"/>
          <a:ext cx="3561957" cy="11131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948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Population Statistics and Demographics</a:t>
          </a:r>
          <a:endParaRPr lang="en-US" sz="1300" kern="1200" dirty="0"/>
        </a:p>
      </dsp:txBody>
      <dsp:txXfrm>
        <a:off x="5869495" y="1571258"/>
        <a:ext cx="3561957" cy="1113111"/>
      </dsp:txXfrm>
    </dsp:sp>
    <dsp:sp modelId="{D85414CE-7EB4-4FF6-ABE1-2BC883C9995E}">
      <dsp:nvSpPr>
        <dsp:cNvPr id="0" name=""/>
        <dsp:cNvSpPr/>
      </dsp:nvSpPr>
      <dsp:spPr>
        <a:xfrm>
          <a:off x="5721081" y="1410475"/>
          <a:ext cx="779178" cy="116876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369EE-DFE4-44F8-861C-16A2058C1A20}">
      <dsp:nvSpPr>
        <dsp:cNvPr id="0" name=""/>
        <dsp:cNvSpPr/>
      </dsp:nvSpPr>
      <dsp:spPr>
        <a:xfrm>
          <a:off x="2024761" y="2972542"/>
          <a:ext cx="3561957" cy="11131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948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Dental Activity Data</a:t>
          </a:r>
          <a:r>
            <a:rPr lang="en-US" sz="1300" kern="1200" dirty="0" smtClean="0"/>
            <a:t>: Courses of treatments and number of patients seen</a:t>
          </a:r>
          <a:endParaRPr lang="en-US" sz="1300" kern="1200" dirty="0"/>
        </a:p>
      </dsp:txBody>
      <dsp:txXfrm>
        <a:off x="2024761" y="2972542"/>
        <a:ext cx="3561957" cy="1113111"/>
      </dsp:txXfrm>
    </dsp:sp>
    <dsp:sp modelId="{1E3BEDB9-1385-4908-8F2D-109F27969205}">
      <dsp:nvSpPr>
        <dsp:cNvPr id="0" name=""/>
        <dsp:cNvSpPr/>
      </dsp:nvSpPr>
      <dsp:spPr>
        <a:xfrm>
          <a:off x="1876347" y="2811759"/>
          <a:ext cx="779178" cy="1168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C1B6C-85C7-40CF-AA58-37A356783E7F}">
      <dsp:nvSpPr>
        <dsp:cNvPr id="0" name=""/>
        <dsp:cNvSpPr/>
      </dsp:nvSpPr>
      <dsp:spPr>
        <a:xfrm>
          <a:off x="5869495" y="2972542"/>
          <a:ext cx="3561957" cy="11131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948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Workforce Data</a:t>
          </a:r>
          <a:r>
            <a:rPr lang="en-US" sz="1300" kern="1200" dirty="0" smtClean="0"/>
            <a:t>: Data on numbers of staff collected for the annual workforce census on GPs, General Practice staff, Hospital and Community Medical &amp; Dental and Non-Medical staff. </a:t>
          </a:r>
          <a:endParaRPr lang="en-US" sz="1300" kern="1200" dirty="0"/>
        </a:p>
      </dsp:txBody>
      <dsp:txXfrm>
        <a:off x="5869495" y="2972542"/>
        <a:ext cx="3561957" cy="1113111"/>
      </dsp:txXfrm>
    </dsp:sp>
    <dsp:sp modelId="{BA4DC91E-3C0B-4AF1-B114-FAFA73EFBDD5}">
      <dsp:nvSpPr>
        <dsp:cNvPr id="0" name=""/>
        <dsp:cNvSpPr/>
      </dsp:nvSpPr>
      <dsp:spPr>
        <a:xfrm>
          <a:off x="5721081" y="2811759"/>
          <a:ext cx="779178" cy="116876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9A26-F32D-4524-895B-368B70E38F7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558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1C2AF-2957-B147-97F8-9DD44FE1FBD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14F2B-D44F-2743-9DCA-772AB150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204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2685" cy="6858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689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60067" y="1369778"/>
            <a:ext cx="5358802" cy="704433"/>
          </a:xfrm>
        </p:spPr>
        <p:txBody>
          <a:bodyPr anchor="b">
            <a:normAutofit/>
          </a:bodyPr>
          <a:lstStyle>
            <a:lvl1pPr algn="r">
              <a:defRPr sz="2800" baseline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608221" y="2099594"/>
            <a:ext cx="4977063" cy="242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half" idx="2" hasCustomPrompt="1"/>
          </p:nvPr>
        </p:nvSpPr>
        <p:spPr>
          <a:xfrm>
            <a:off x="6460067" y="2220870"/>
            <a:ext cx="5358801" cy="4421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99A8"/>
                </a:solidFill>
              </a:defRPr>
            </a:lvl1pPr>
          </a:lstStyle>
          <a:p>
            <a:r>
              <a:rPr lang="en-GB" sz="2400" dirty="0"/>
              <a:t>Subtitle of presentation</a:t>
            </a:r>
            <a:endParaRPr lang="en-GB" dirty="0"/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54CBB3A6-1FD1-4E81-8D59-071C3DCFA35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0301524" y="6331849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Date of Presentation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53A941E4-8150-49D2-8A51-C07DA3F1CD7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301523" y="5847346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Prepared by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947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56" userDrawn="1">
          <p15:clr>
            <a:srgbClr val="FBAE40"/>
          </p15:clr>
        </p15:guide>
        <p15:guide id="2" pos="7129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5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3 points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2473325" y="1806430"/>
            <a:ext cx="955675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5673623" y="1803255"/>
            <a:ext cx="957262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Oval 36"/>
          <p:cNvSpPr/>
          <p:nvPr userDrawn="1"/>
        </p:nvSpPr>
        <p:spPr>
          <a:xfrm>
            <a:off x="8861425" y="1803255"/>
            <a:ext cx="957263" cy="952500"/>
          </a:xfrm>
          <a:prstGeom prst="ellipse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 userDrawn="1"/>
        </p:nvSpPr>
        <p:spPr bwMode="auto">
          <a:xfrm>
            <a:off x="2789238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3</a:t>
            </a:r>
          </a:p>
        </p:txBody>
      </p:sp>
      <p:sp>
        <p:nvSpPr>
          <p:cNvPr id="39" name="TextBox 38"/>
          <p:cNvSpPr txBox="1">
            <a:spLocks noChangeArrowheads="1"/>
          </p:cNvSpPr>
          <p:nvPr userDrawn="1"/>
        </p:nvSpPr>
        <p:spPr bwMode="auto">
          <a:xfrm>
            <a:off x="5970485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2</a:t>
            </a:r>
          </a:p>
        </p:txBody>
      </p:sp>
      <p:sp>
        <p:nvSpPr>
          <p:cNvPr id="40" name="TextBox 39"/>
          <p:cNvSpPr txBox="1">
            <a:spLocks noChangeArrowheads="1"/>
          </p:cNvSpPr>
          <p:nvPr userDrawn="1"/>
        </p:nvSpPr>
        <p:spPr bwMode="auto">
          <a:xfrm>
            <a:off x="9158288" y="202391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A0AD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A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11818869" y="6492875"/>
            <a:ext cx="371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015171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C7E1D-03DE-45D2-9DDF-4F9EA8EE3D0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C60D6A-DDE5-43B6-8C1A-0DDE65B5B8D7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A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A772F5-66EC-4168-9E55-95027BF4473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point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 userDrawn="1"/>
        </p:nvSpPr>
        <p:spPr>
          <a:xfrm>
            <a:off x="2473325" y="1806430"/>
            <a:ext cx="955675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5673623" y="1803255"/>
            <a:ext cx="957262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8861425" y="1803255"/>
            <a:ext cx="957263" cy="952500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2928337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3759837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9E323D5-DC3E-4123-93FA-286F1205D23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14C21B-3A46-4417-9AD9-13EA31C872D3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647190-517C-4597-A934-2032B06030E8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D4232EC-3679-4624-8929-E6720449FA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231" t="40572" r="26652" b="40762"/>
          <a:stretch/>
        </p:blipFill>
        <p:spPr>
          <a:xfrm>
            <a:off x="10405243" y="439972"/>
            <a:ext cx="1413625" cy="39605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8062D7-C77B-4BF9-818D-F89FCEED21DA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BBD972-7CA7-473B-AF5B-1705A1BF33BD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84AD1E-DD21-489B-B03B-093BA876DF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2200" y="2063718"/>
            <a:ext cx="437925" cy="43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7466C-8103-4EE0-A411-910351D112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2453" y="2086303"/>
            <a:ext cx="515206" cy="386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F22E3-E6E0-418F-95D5-EC4E43C8DD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04133" y="2060543"/>
            <a:ext cx="296243" cy="437925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 userDrawn="1"/>
        </p:nvSpPr>
        <p:spPr bwMode="auto">
          <a:xfrm>
            <a:off x="9158288" y="2230601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 flipH="1">
            <a:off x="2373495" y="2090123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2378160" y="327151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H="1">
            <a:off x="2378160" y="4452911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6896000" y="2090123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6891334" y="327151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882004" y="4454947"/>
            <a:ext cx="9330" cy="68473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2"/>
          <p:cNvSpPr txBox="1"/>
          <p:nvPr userDrawn="1"/>
        </p:nvSpPr>
        <p:spPr>
          <a:xfrm>
            <a:off x="1854328" y="21465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sp>
        <p:nvSpPr>
          <p:cNvPr id="45" name="TextBox 23"/>
          <p:cNvSpPr txBox="1"/>
          <p:nvPr userDrawn="1"/>
        </p:nvSpPr>
        <p:spPr>
          <a:xfrm>
            <a:off x="1837940" y="33214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46" name="TextBox 24"/>
          <p:cNvSpPr txBox="1"/>
          <p:nvPr userDrawn="1"/>
        </p:nvSpPr>
        <p:spPr>
          <a:xfrm>
            <a:off x="1828799" y="45083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</a:p>
        </p:txBody>
      </p:sp>
      <p:sp>
        <p:nvSpPr>
          <p:cNvPr id="47" name="TextBox 25"/>
          <p:cNvSpPr txBox="1"/>
          <p:nvPr userDrawn="1"/>
        </p:nvSpPr>
        <p:spPr>
          <a:xfrm>
            <a:off x="6380184" y="21372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</a:p>
        </p:txBody>
      </p:sp>
      <p:sp>
        <p:nvSpPr>
          <p:cNvPr id="48" name="TextBox 26"/>
          <p:cNvSpPr txBox="1"/>
          <p:nvPr userDrawn="1"/>
        </p:nvSpPr>
        <p:spPr>
          <a:xfrm>
            <a:off x="6362718" y="33226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</a:p>
        </p:txBody>
      </p:sp>
      <p:sp>
        <p:nvSpPr>
          <p:cNvPr id="49" name="TextBox 27"/>
          <p:cNvSpPr txBox="1"/>
          <p:nvPr userDrawn="1"/>
        </p:nvSpPr>
        <p:spPr>
          <a:xfrm>
            <a:off x="6334060" y="45083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sz="3200" dirty="0">
                <a:solidFill>
                  <a:srgbClr val="0099A8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</a:p>
        </p:txBody>
      </p:sp>
      <p:sp>
        <p:nvSpPr>
          <p:cNvPr id="5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609174" y="1971520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609174" y="3159632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609174" y="4347744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183796" y="1971520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83796" y="3159632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183796" y="4347744"/>
            <a:ext cx="3367663" cy="91053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24D9879A-0333-433A-89CD-4CABD3FFCC5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E6D8E3-7933-4126-AD56-8C707624A7C6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A4920D-9CB2-42B7-B476-F923AF1E32F4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540F55-2D8F-46D0-B522-63252577DD7B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D5A02D-40CA-45B9-B11B-16A328998488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17434" y="3806126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013700" y="3817925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209967" y="3787947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17434" y="4257796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013700" y="4269502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209967" y="4248023"/>
            <a:ext cx="2347722" cy="1253343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1" name="Straight Connector 70"/>
          <p:cNvCxnSpPr>
            <a:stCxn id="72" idx="2"/>
          </p:cNvCxnSpPr>
          <p:nvPr userDrawn="1"/>
        </p:nvCxnSpPr>
        <p:spPr>
          <a:xfrm>
            <a:off x="2902026" y="3554595"/>
            <a:ext cx="6481802" cy="0"/>
          </a:xfrm>
          <a:prstGeom prst="line">
            <a:avLst/>
          </a:prstGeom>
          <a:ln w="28575">
            <a:solidFill>
              <a:srgbClr val="0099A8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 userDrawn="1"/>
        </p:nvSpPr>
        <p:spPr>
          <a:xfrm>
            <a:off x="2902026" y="346163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3" name="Oval 72"/>
          <p:cNvSpPr/>
          <p:nvPr userDrawn="1"/>
        </p:nvSpPr>
        <p:spPr>
          <a:xfrm>
            <a:off x="4507842" y="346163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4" name="Oval 73"/>
          <p:cNvSpPr/>
          <p:nvPr userDrawn="1"/>
        </p:nvSpPr>
        <p:spPr>
          <a:xfrm>
            <a:off x="6103585" y="3481211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5" name="Oval 74"/>
          <p:cNvSpPr/>
          <p:nvPr userDrawn="1"/>
        </p:nvSpPr>
        <p:spPr>
          <a:xfrm>
            <a:off x="7699221" y="3465527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6" name="Oval 75"/>
          <p:cNvSpPr/>
          <p:nvPr userDrawn="1"/>
        </p:nvSpPr>
        <p:spPr>
          <a:xfrm>
            <a:off x="9300001" y="3456467"/>
            <a:ext cx="167951" cy="185928"/>
          </a:xfrm>
          <a:prstGeom prst="ellipse">
            <a:avLst/>
          </a:prstGeom>
          <a:solidFill>
            <a:srgbClr val="0099A8"/>
          </a:solidFill>
          <a:ln w="9525">
            <a:solidFill>
              <a:srgbClr val="0099A8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 dirty="0"/>
          </a:p>
        </p:txBody>
      </p:sp>
      <p:sp>
        <p:nvSpPr>
          <p:cNvPr id="77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412919" y="3017118"/>
            <a:ext cx="2347722" cy="367834"/>
          </a:xfrm>
        </p:spPr>
        <p:txBody>
          <a:bodyPr>
            <a:no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412919" y="1706954"/>
            <a:ext cx="2347722" cy="125334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9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9335" y="3023594"/>
            <a:ext cx="2347722" cy="367834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09335" y="1713430"/>
            <a:ext cx="2347722" cy="125334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cap="none" baseline="0">
                <a:solidFill>
                  <a:srgbClr val="001689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DD003BEF-86CB-4055-89D8-CE9D6126761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92E2A-5191-462D-BDA8-DEE6966C037C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B4AE27-FA19-44FC-AF4F-4D4DFC2685E4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C7E019-29CC-41A2-9D60-9DA73EE64D6F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42A0C3-43C2-4D2C-8598-0BC92684F4C3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44781" y="1868477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799" y="2460412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Isosceles Triangle 4"/>
          <p:cNvSpPr/>
          <p:nvPr userDrawn="1"/>
        </p:nvSpPr>
        <p:spPr>
          <a:xfrm rot="10800000">
            <a:off x="2492985" y="2219919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54932" y="1868476"/>
            <a:ext cx="1437922" cy="355435"/>
          </a:xfrm>
          <a:solidFill>
            <a:srgbClr val="00A0AD"/>
          </a:solidFill>
          <a:ln>
            <a:solidFill>
              <a:srgbClr val="0099A8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474467" y="1868476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284618" y="1867923"/>
            <a:ext cx="1437922" cy="355435"/>
          </a:xfrm>
          <a:solidFill>
            <a:srgbClr val="00A0AD"/>
          </a:solidFill>
          <a:ln>
            <a:solidFill>
              <a:srgbClr val="0099A8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9113537" y="1867923"/>
            <a:ext cx="1437922" cy="355435"/>
          </a:xfrm>
          <a:solidFill>
            <a:srgbClr val="001689"/>
          </a:solidFill>
          <a:ln>
            <a:solidFill>
              <a:srgbClr val="28466E"/>
            </a:solidFill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638951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49103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7259255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9097556" y="2458784"/>
            <a:ext cx="1377706" cy="3098572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Isosceles Triangle 39"/>
          <p:cNvSpPr/>
          <p:nvPr userDrawn="1"/>
        </p:nvSpPr>
        <p:spPr>
          <a:xfrm rot="10800000">
            <a:off x="6119372" y="2229629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5" name="Isosceles Triangle 40"/>
          <p:cNvSpPr/>
          <p:nvPr userDrawn="1"/>
        </p:nvSpPr>
        <p:spPr>
          <a:xfrm rot="10800000">
            <a:off x="9761741" y="2226097"/>
            <a:ext cx="141513" cy="161925"/>
          </a:xfrm>
          <a:prstGeom prst="triangle">
            <a:avLst/>
          </a:prstGeom>
          <a:solidFill>
            <a:srgbClr val="015171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6" name="Isosceles Triangle 41"/>
          <p:cNvSpPr/>
          <p:nvPr userDrawn="1"/>
        </p:nvSpPr>
        <p:spPr>
          <a:xfrm rot="10800000">
            <a:off x="7927501" y="2228229"/>
            <a:ext cx="141513" cy="161925"/>
          </a:xfrm>
          <a:prstGeom prst="triangle">
            <a:avLst/>
          </a:prstGeom>
          <a:solidFill>
            <a:srgbClr val="03AFDB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47" name="Isosceles Triangle 43"/>
          <p:cNvSpPr/>
          <p:nvPr userDrawn="1"/>
        </p:nvSpPr>
        <p:spPr>
          <a:xfrm rot="10800000">
            <a:off x="4309221" y="2211349"/>
            <a:ext cx="141513" cy="161925"/>
          </a:xfrm>
          <a:prstGeom prst="triangle">
            <a:avLst/>
          </a:prstGeom>
          <a:solidFill>
            <a:srgbClr val="03AFDB"/>
          </a:solidFill>
          <a:ln w="9525">
            <a:noFill/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0FB8014B-7A86-4213-8D15-EA14E1522FB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B7AAF-5145-43C7-AA38-B9B3B3B2D0F0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945DBA-79FE-4730-AA20-D4167EC0E07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6AD3FE-AFDC-4EF7-AE3A-8F89E2BFCD9F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BDBE4F-5874-4E08-8D1C-E453E956B63E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79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rrow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hevron 28"/>
          <p:cNvSpPr/>
          <p:nvPr userDrawn="1"/>
        </p:nvSpPr>
        <p:spPr>
          <a:xfrm>
            <a:off x="7263220" y="1677803"/>
            <a:ext cx="1402526" cy="817325"/>
          </a:xfrm>
          <a:prstGeom prst="chevron">
            <a:avLst/>
          </a:prstGeom>
          <a:solidFill>
            <a:srgbClr val="0099A8"/>
          </a:solidFill>
          <a:ln w="9525">
            <a:solidFill>
              <a:srgbClr val="8AB4DB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 userDrawn="1"/>
        </p:nvSpPr>
        <p:spPr>
          <a:xfrm>
            <a:off x="3653885" y="1677803"/>
            <a:ext cx="1372156" cy="817325"/>
          </a:xfrm>
          <a:prstGeom prst="chevron">
            <a:avLst/>
          </a:prstGeom>
          <a:solidFill>
            <a:srgbClr val="0099A8"/>
          </a:solidFill>
          <a:ln w="9525">
            <a:solidFill>
              <a:srgbClr val="8AB4DB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 userDrawn="1"/>
        </p:nvSpPr>
        <p:spPr>
          <a:xfrm>
            <a:off x="9090091" y="1677803"/>
            <a:ext cx="1394556" cy="817325"/>
          </a:xfrm>
          <a:prstGeom prst="chevron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0" name="Chevron 49"/>
          <p:cNvSpPr/>
          <p:nvPr userDrawn="1"/>
        </p:nvSpPr>
        <p:spPr>
          <a:xfrm>
            <a:off x="5445645" y="1677803"/>
            <a:ext cx="1376101" cy="817325"/>
          </a:xfrm>
          <a:prstGeom prst="chevron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1" name="Pentagon 50"/>
          <p:cNvSpPr/>
          <p:nvPr userDrawn="1"/>
        </p:nvSpPr>
        <p:spPr>
          <a:xfrm>
            <a:off x="1821332" y="1677803"/>
            <a:ext cx="1394557" cy="822960"/>
          </a:xfrm>
          <a:prstGeom prst="homePlate">
            <a:avLst/>
          </a:prstGeom>
          <a:solidFill>
            <a:srgbClr val="001689"/>
          </a:solidFill>
          <a:ln w="9525">
            <a:solidFill>
              <a:srgbClr val="28466E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100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44371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799" y="2615653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54522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474057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7307066" y="1913031"/>
            <a:ext cx="1424858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9103743" y="1913031"/>
            <a:ext cx="1447716" cy="355435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9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638951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449103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7259255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9097556" y="2615652"/>
            <a:ext cx="1387090" cy="2941704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999A9B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D30ACAE-1298-4E65-9E6D-E4DD9BC4038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713EC-B968-4E64-B49D-C66DFF376ECF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7315A2-7A48-4E69-A94E-26A3A03A1186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927BA6-6CD7-4F68-A509-FFDE69F4852E}"/>
              </a:ext>
            </a:extLst>
          </p:cNvPr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C282F4-8B04-421A-9C32-8D37F35672F5}"/>
              </a:ext>
            </a:extLst>
          </p:cNvPr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orient="horz" pos="179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7F1D744-1E49-4873-8A3E-39DD6A5A5B8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BA7FB-38AF-4A38-8A16-7F7BF5A177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64157" y="2286675"/>
            <a:ext cx="463685" cy="437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ack u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0" i="0" spc="150" baseline="0" dirty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rPr>
              <a:t>BACK-UP SLIDES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869952-9127-4D58-B59E-BB22CF5155E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E72A4A-B695-45CB-B2DA-9AB722CB198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Any 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FB54D72-3CF7-4C78-81B4-6471ABA2380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09EE5-EEBD-4960-A6BE-4E335694A3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1956" y="2286675"/>
            <a:ext cx="528086" cy="43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60067" y="1369778"/>
            <a:ext cx="5358802" cy="704433"/>
          </a:xfrm>
        </p:spPr>
        <p:txBody>
          <a:bodyPr anchor="b">
            <a:normAutofit/>
          </a:bodyPr>
          <a:lstStyle>
            <a:lvl1pPr algn="r">
              <a:defRPr sz="2800" baseline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115243" cy="6858000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half" idx="2" hasCustomPrompt="1"/>
          </p:nvPr>
        </p:nvSpPr>
        <p:spPr>
          <a:xfrm>
            <a:off x="6460067" y="2220870"/>
            <a:ext cx="5358801" cy="4421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0099A8"/>
                </a:solidFill>
              </a:defRPr>
            </a:lvl1pPr>
          </a:lstStyle>
          <a:p>
            <a:r>
              <a:rPr lang="en-GB" sz="2400" dirty="0"/>
              <a:t>Subtitle of presentation</a:t>
            </a:r>
            <a:endParaRPr lang="en-GB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AC4D2AE-E2A3-4392-9334-CED39A072416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0301524" y="6331849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Date of Presentation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68CAC5C-9405-44B4-9BD7-74EE505DC9B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301523" y="5847346"/>
            <a:ext cx="1517345" cy="360948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999A9B"/>
                </a:solidFill>
              </a:defRPr>
            </a:lvl1pPr>
          </a:lstStyle>
          <a:p>
            <a:r>
              <a:rPr lang="en-GB" dirty="0"/>
              <a:t>Prepared by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56">
          <p15:clr>
            <a:srgbClr val="FBAE40"/>
          </p15:clr>
        </p15:guide>
        <p15:guide id="2" pos="7129">
          <p15:clr>
            <a:srgbClr val="FBAE40"/>
          </p15:clr>
        </p15:guide>
        <p15:guide id="3" pos="234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59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0161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kern="1200" spc="150" baseline="0" dirty="0">
                <a:solidFill>
                  <a:srgbClr val="001689"/>
                </a:solidFill>
                <a:latin typeface="+mn-lt"/>
                <a:ea typeface="+mn-ea"/>
                <a:cs typeface="+mn-cs"/>
              </a:rPr>
              <a:t>INTERMISSION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1986" y="3452329"/>
            <a:ext cx="2964382" cy="4103"/>
          </a:xfrm>
          <a:prstGeom prst="line">
            <a:avLst/>
          </a:prstGeom>
          <a:ln w="28575">
            <a:solidFill>
              <a:srgbClr val="001689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5617826" y="2029306"/>
            <a:ext cx="956348" cy="952664"/>
          </a:xfrm>
          <a:prstGeom prst="ellipse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 Neue Bold" panose="020B0606020202050201" pitchFamily="34" charset="-94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ED09062-FD55-466D-958A-BDA19771D35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20FA2-A443-4D8D-AD07-7924680A7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1957" y="2305996"/>
            <a:ext cx="528086" cy="399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06202" y="2905842"/>
            <a:ext cx="25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#</a:t>
            </a:r>
            <a:r>
              <a:rPr lang="en-US" dirty="0" err="1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MastekDeliversDigital</a:t>
            </a:r>
            <a:endParaRPr lang="en-US" dirty="0">
              <a:solidFill>
                <a:srgbClr val="001689"/>
              </a:solidFill>
              <a:latin typeface="+mn-lt"/>
              <a:ea typeface="Trebuchet MS" charset="0"/>
              <a:cs typeface="Trebuchet MS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55343" y="5594145"/>
            <a:ext cx="20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rPr>
              <a:t>www.mastek.com</a:t>
            </a:r>
            <a:endParaRPr lang="en-US" dirty="0">
              <a:solidFill>
                <a:srgbClr val="001689"/>
              </a:solidFill>
              <a:latin typeface="+mn-lt"/>
              <a:ea typeface="Trebuchet MS" charset="0"/>
              <a:cs typeface="Trebuchet MS" charset="0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6104467" cy="6756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1689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7564627" y="2034862"/>
            <a:ext cx="2824916" cy="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07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7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13061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4540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2434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33365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6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4061013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68700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/>
          <p:cNvSpPr>
            <a:spLocks noGrp="1"/>
          </p:cNvSpPr>
          <p:nvPr>
            <p:ph type="body" sz="half" idx="13"/>
          </p:nvPr>
        </p:nvSpPr>
        <p:spPr>
          <a:xfrm>
            <a:off x="6247590" y="1666068"/>
            <a:ext cx="4303870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A0AD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694A394-4A10-47C3-AD2F-4BEF3D575A0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D7DC24-E7D1-4D9D-88FA-F226BC0EDDAE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157177-C485-41B0-AE66-CF46338C313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7100" y="1672731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691312" y="1672731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815723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22261" y="1666068"/>
            <a:ext cx="273573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29611BB-7595-4A98-BA6C-FB136EBAAA3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D2787-8379-4359-B31B-FE4152C0D79B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C0F24-00E2-4CBD-AEE3-37899ECFB4D0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4470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55859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50675CA-3590-4589-8E0B-E40CEA6374D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412E3-5C8F-40C8-84FC-5C64246DB73F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F6631-10A4-46BF-8806-7C6F7E32C5F9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9" y="1666068"/>
            <a:ext cx="2796989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33365" y="1666067"/>
            <a:ext cx="0" cy="4432583"/>
          </a:xfrm>
          <a:prstGeom prst="line">
            <a:avLst/>
          </a:prstGeom>
          <a:ln w="19050">
            <a:solidFill>
              <a:srgbClr val="015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840943" y="1666068"/>
            <a:ext cx="5710516" cy="44325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168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C5B36DB-69D7-4374-B8FE-0725DBAB2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781D497-6432-481E-9355-64236815E34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D6B1E-EAFD-4FF3-BF88-289F8A4D0C19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8AFA6-2278-4D3E-B014-A86B00E30C15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ith title and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407B624-2690-4C42-8A7A-E44EAC0A8D8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1736F5-B9DC-432C-A9D5-464DAFE746A3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CBBEE-709A-49EC-928C-3D315E4FF533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3 points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2473325" y="2269726"/>
            <a:ext cx="955675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5673623" y="2266551"/>
            <a:ext cx="957262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861425" y="2266551"/>
            <a:ext cx="957263" cy="952500"/>
          </a:xfrm>
          <a:prstGeom prst="ellipse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789238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1</a:t>
            </a:r>
          </a:p>
        </p:txBody>
      </p: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970485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2</a:t>
            </a:r>
          </a:p>
        </p:txBody>
      </p:sp>
      <p:sp>
        <p:nvSpPr>
          <p:cNvPr id="23" name="TextBox 22"/>
          <p:cNvSpPr txBox="1">
            <a:spLocks noChangeArrowheads="1"/>
          </p:cNvSpPr>
          <p:nvPr userDrawn="1"/>
        </p:nvSpPr>
        <p:spPr bwMode="auto">
          <a:xfrm>
            <a:off x="9158288" y="2487214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z="28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3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53050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753050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978393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978393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203737" y="3391633"/>
            <a:ext cx="2347722" cy="638597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203737" y="4223133"/>
            <a:ext cx="2347722" cy="1797519"/>
          </a:xfrm>
        </p:spPr>
        <p:txBody>
          <a:bodyPr>
            <a:normAutofit/>
          </a:bodyPr>
          <a:lstStyle>
            <a:lvl1pPr marL="0" indent="0" algn="ctr">
              <a:buNone/>
              <a:defRPr sz="1600" cap="none" baseline="0">
                <a:solidFill>
                  <a:srgbClr val="00168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1009044"/>
            <a:ext cx="8722660" cy="36412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99A8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1828799" y="545510"/>
            <a:ext cx="8722660" cy="374537"/>
          </a:xfrm>
        </p:spPr>
        <p:txBody>
          <a:bodyPr>
            <a:noAutofit/>
          </a:bodyPr>
          <a:lstStyle>
            <a:lvl1pPr>
              <a:defRPr sz="2800">
                <a:solidFill>
                  <a:srgbClr val="001689"/>
                </a:solidFill>
                <a:latin typeface="+mn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828799" y="920048"/>
            <a:ext cx="1977888" cy="0"/>
          </a:xfrm>
          <a:prstGeom prst="line">
            <a:avLst/>
          </a:prstGeom>
          <a:ln w="28575">
            <a:solidFill>
              <a:srgbClr val="001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806687" y="920048"/>
            <a:ext cx="6744772" cy="0"/>
          </a:xfrm>
          <a:prstGeom prst="line">
            <a:avLst/>
          </a:prstGeom>
          <a:ln w="28575">
            <a:solidFill>
              <a:srgbClr val="009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5"/>
          <p:cNvSpPr txBox="1">
            <a:spLocks/>
          </p:cNvSpPr>
          <p:nvPr userDrawn="1"/>
        </p:nvSpPr>
        <p:spPr>
          <a:xfrm>
            <a:off x="11818869" y="6492875"/>
            <a:ext cx="371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015171"/>
              </a:solidFill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idx="12"/>
          </p:nvPr>
        </p:nvSpPr>
        <p:spPr>
          <a:xfrm>
            <a:off x="10979453" y="5934033"/>
            <a:ext cx="839415" cy="558841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A2973D0A-4858-4538-9CC3-0312978135B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IN" dirty="0" smtClean="0"/>
              <a:t>Slide 1 © Mastek Ltd. 2018 – Confidential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5BEC8F-CD16-440A-8651-60D63D9CC771}"/>
              </a:ext>
            </a:extLst>
          </p:cNvPr>
          <p:cNvSpPr/>
          <p:nvPr userDrawn="1"/>
        </p:nvSpPr>
        <p:spPr>
          <a:xfrm flipH="1">
            <a:off x="-2" y="920048"/>
            <a:ext cx="120348" cy="5937951"/>
          </a:xfrm>
          <a:prstGeom prst="rect">
            <a:avLst/>
          </a:prstGeom>
          <a:solidFill>
            <a:srgbClr val="009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BA00C-AF7B-40EE-8174-166D78752EAA}"/>
              </a:ext>
            </a:extLst>
          </p:cNvPr>
          <p:cNvSpPr/>
          <p:nvPr userDrawn="1"/>
        </p:nvSpPr>
        <p:spPr>
          <a:xfrm>
            <a:off x="1477" y="0"/>
            <a:ext cx="118870" cy="920048"/>
          </a:xfrm>
          <a:prstGeom prst="rect">
            <a:avLst/>
          </a:prstGeom>
          <a:solidFill>
            <a:srgbClr val="001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39437" r="25873" b="39718"/>
          <a:stretch/>
        </p:blipFill>
        <p:spPr>
          <a:xfrm>
            <a:off x="10050650" y="356091"/>
            <a:ext cx="1768218" cy="54520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10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Slide 1 © Mastek Ltd. 2017 –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25E98D-F2C8-4F9D-8FDD-28FBE5130B4B}"/>
              </a:ext>
            </a:extLst>
          </p:cNvPr>
          <p:cNvSpPr txBox="1">
            <a:spLocks/>
          </p:cNvSpPr>
          <p:nvPr userDrawn="1"/>
        </p:nvSpPr>
        <p:spPr>
          <a:xfrm>
            <a:off x="6087533" y="6394961"/>
            <a:ext cx="2482852" cy="369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1517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999A9B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741D668-736F-4EE0-BBB4-68A51837D39B}"/>
              </a:ext>
            </a:extLst>
          </p:cNvPr>
          <p:cNvSpPr txBox="1">
            <a:spLocks/>
          </p:cNvSpPr>
          <p:nvPr userDrawn="1"/>
        </p:nvSpPr>
        <p:spPr>
          <a:xfrm>
            <a:off x="3790951" y="6394867"/>
            <a:ext cx="2237318" cy="369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1517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999A9B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5F7EF4-93F0-42A2-927C-2A330DA10F82}"/>
              </a:ext>
            </a:extLst>
          </p:cNvPr>
          <p:cNvCxnSpPr/>
          <p:nvPr userDrawn="1"/>
        </p:nvCxnSpPr>
        <p:spPr>
          <a:xfrm>
            <a:off x="6068483" y="6462588"/>
            <a:ext cx="0" cy="245533"/>
          </a:xfrm>
          <a:prstGeom prst="line">
            <a:avLst/>
          </a:prstGeom>
          <a:ln w="19050">
            <a:solidFill>
              <a:srgbClr val="999A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2" r:id="rId3"/>
    <p:sldLayoutId id="2147483657" r:id="rId4"/>
    <p:sldLayoutId id="2147483658" r:id="rId5"/>
    <p:sldLayoutId id="2147483659" r:id="rId6"/>
    <p:sldLayoutId id="2147483660" r:id="rId7"/>
    <p:sldLayoutId id="2147483673" r:id="rId8"/>
    <p:sldLayoutId id="2147483666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4" r:id="rId16"/>
    <p:sldLayoutId id="2147483668" r:id="rId17"/>
    <p:sldLayoutId id="2147483669" r:id="rId18"/>
    <p:sldLayoutId id="2147483670" r:id="rId19"/>
    <p:sldLayoutId id="2147483671" r:id="rId20"/>
    <p:sldLayoutId id="2147483655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F32-7F60-4078-B501-DE54E6965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Artificial Intelligence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D559-8713-4A9D-9916-7B824772C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From big data to sharp insight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1DA8-8C48-4709-9906-9BE0732344E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8A85D-5517-4814-BDF5-D07A97257DCA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AB7CA-4C4A-4CD0-AF97-57E9F4CE2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i="1" dirty="0" smtClean="0"/>
              <a:t>Scalability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B91C-7514-4129-8990-99A32F3619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Continuous </a:t>
            </a:r>
            <a:r>
              <a:rPr lang="en-IN" dirty="0"/>
              <a:t>improvement in tools and technologies which leverage the process of analytics, business is now able to use </a:t>
            </a:r>
            <a:r>
              <a:rPr lang="en-IN" dirty="0" smtClean="0"/>
              <a:t>“all” </a:t>
            </a:r>
            <a:r>
              <a:rPr lang="en-IN" dirty="0"/>
              <a:t>available and relevant data to draw sharper insights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89CFA-9E87-4DBE-8083-6B0C47A300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i="1" dirty="0" smtClean="0"/>
              <a:t>Speed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4CBFF-13E6-408C-B199-5D934C6612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With automation in pattern discovery, decision making is now faster 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DDE7C2-2C88-4D6C-BC50-02F4B497FD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i="1" dirty="0" smtClean="0"/>
              <a:t>Accuracy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5854CE-6C32-47D8-A38C-E75D8B900F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With ability to bring granular data from multiple sources and weaving it into decision making process, we have systems which evolve continuously for achieving higher accuracy</a:t>
            </a:r>
          </a:p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0CF3AD4-B92D-4ED4-A529-1FDF4320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UPGRADE TO SYSTEMIC INTELLIGENCE</a:t>
            </a:r>
            <a:endParaRPr lang="en-IN" sz="240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F1DAC17-D8E8-4C0D-B8C3-2008F147E2C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7AF7CA9-BD88-45C0-B55D-07AC5AE458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885F59-5307-4278-94C6-8FA62E36DDB5}" type="slidenum">
              <a:rPr lang="en-US" smtClean="0"/>
              <a:t>2</a:t>
            </a:fld>
            <a:r>
              <a:rPr lang="en-US" dirty="0" smtClean="0"/>
              <a:t>© </a:t>
            </a:r>
            <a:r>
              <a:rPr lang="en-US" dirty="0"/>
              <a:t>Mastek Ltd. </a:t>
            </a:r>
            <a:r>
              <a:rPr lang="en-US" dirty="0" smtClean="0"/>
              <a:t>2018 </a:t>
            </a:r>
            <a:r>
              <a:rPr lang="en-US" dirty="0"/>
              <a:t>– Confidential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PROCESS OF ANALYTICS</a:t>
            </a:r>
            <a:endParaRPr lang="en-GB" sz="24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38E45BC-0B23-4AB2-B5A8-74C197444141}" type="slidenum">
              <a:rPr lang="en-US" smtClean="0"/>
              <a:t>3</a:t>
            </a:fld>
            <a:r>
              <a:rPr lang="en-US" dirty="0" smtClean="0"/>
              <a:t> © Mastek Ltd. 2018 – Confidential</a:t>
            </a:r>
            <a:endParaRPr lang="en-GB" dirty="0"/>
          </a:p>
        </p:txBody>
      </p:sp>
      <p:sp>
        <p:nvSpPr>
          <p:cNvPr id="6" name="Date Placeholder 2"/>
          <p:cNvSpPr txBox="1">
            <a:spLocks/>
          </p:cNvSpPr>
          <p:nvPr/>
        </p:nvSpPr>
        <p:spPr>
          <a:xfrm>
            <a:off x="74543" y="65818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GB" sz="800" kern="120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91344" y="116632"/>
            <a:ext cx="11305256" cy="400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graphicFrame>
        <p:nvGraphicFramePr>
          <p:cNvPr id="8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065568"/>
              </p:ext>
            </p:extLst>
          </p:nvPr>
        </p:nvGraphicFramePr>
        <p:xfrm>
          <a:off x="1264653" y="1046097"/>
          <a:ext cx="9662694" cy="513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ouble Brace 9"/>
          <p:cNvSpPr/>
          <p:nvPr/>
        </p:nvSpPr>
        <p:spPr>
          <a:xfrm>
            <a:off x="3193366" y="2897945"/>
            <a:ext cx="1533379" cy="74558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Feedback loop – </a:t>
            </a:r>
            <a:r>
              <a:rPr lang="en-GB" sz="1200" dirty="0"/>
              <a:t>How well did the model perform</a:t>
            </a:r>
          </a:p>
        </p:txBody>
      </p:sp>
      <p:sp>
        <p:nvSpPr>
          <p:cNvPr id="11" name="Double Brace 10"/>
          <p:cNvSpPr/>
          <p:nvPr/>
        </p:nvSpPr>
        <p:spPr>
          <a:xfrm>
            <a:off x="7568418" y="2897945"/>
            <a:ext cx="1252025" cy="74558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Segmentation Strategy</a:t>
            </a:r>
          </a:p>
        </p:txBody>
      </p:sp>
      <p:sp>
        <p:nvSpPr>
          <p:cNvPr id="12" name="Double Brace 11"/>
          <p:cNvSpPr/>
          <p:nvPr/>
        </p:nvSpPr>
        <p:spPr>
          <a:xfrm>
            <a:off x="5514537" y="5765219"/>
            <a:ext cx="1195753" cy="55884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Pick </a:t>
            </a:r>
            <a:r>
              <a:rPr lang="en-GB" sz="1200" b="1" i="1" dirty="0" smtClean="0"/>
              <a:t>actionable</a:t>
            </a:r>
            <a:endParaRPr lang="en-GB" sz="1200" b="1" i="1" dirty="0"/>
          </a:p>
        </p:txBody>
      </p:sp>
    </p:spTree>
    <p:extLst>
      <p:ext uri="{BB962C8B-B14F-4D97-AF65-F5344CB8AC3E}">
        <p14:creationId xmlns:p14="http://schemas.microsoft.com/office/powerpoint/2010/main" val="19934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B5A05-079D-4368-93DE-3B374930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N" sz="2000" b="1" dirty="0" smtClean="0">
                <a:solidFill>
                  <a:srgbClr val="0099A8"/>
                </a:solidFill>
              </a:rPr>
              <a:t>D</a:t>
            </a:r>
            <a:r>
              <a:rPr lang="en-IN" sz="1800" b="1" dirty="0" smtClean="0">
                <a:solidFill>
                  <a:srgbClr val="0099A8"/>
                </a:solidFill>
              </a:rPr>
              <a:t>IGITAL</a:t>
            </a:r>
            <a:r>
              <a:rPr lang="en-IN" sz="2000" b="1" dirty="0" smtClean="0">
                <a:solidFill>
                  <a:srgbClr val="0099A8"/>
                </a:solidFill>
              </a:rPr>
              <a:t> O</a:t>
            </a:r>
            <a:r>
              <a:rPr lang="en-IN" sz="1800" b="1" dirty="0" smtClean="0">
                <a:solidFill>
                  <a:srgbClr val="0099A8"/>
                </a:solidFill>
              </a:rPr>
              <a:t>N</a:t>
            </a:r>
            <a:r>
              <a:rPr lang="en-IN" sz="2000" b="1" dirty="0" smtClean="0">
                <a:solidFill>
                  <a:srgbClr val="0099A8"/>
                </a:solidFill>
              </a:rPr>
              <a:t> </a:t>
            </a:r>
            <a:r>
              <a:rPr lang="en-IN" sz="1800" b="1" dirty="0" smtClean="0">
                <a:solidFill>
                  <a:srgbClr val="0099A8"/>
                </a:solidFill>
              </a:rPr>
              <a:t>BOARDING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Registration, identity </a:t>
            </a:r>
            <a:r>
              <a:rPr lang="en-IN" sz="1800" dirty="0"/>
              <a:t>verification </a:t>
            </a:r>
            <a:r>
              <a:rPr lang="en-IN" sz="1800" b="1" dirty="0"/>
              <a:t># Voice recognition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Statement analysis and social media analytics for risk </a:t>
            </a:r>
            <a:r>
              <a:rPr lang="en-IN" sz="1800" dirty="0" smtClean="0"/>
              <a:t>score </a:t>
            </a:r>
            <a:r>
              <a:rPr lang="en-IN" sz="1800" b="1" dirty="0" smtClean="0"/>
              <a:t>#ML</a:t>
            </a:r>
            <a:endParaRPr lang="en-IN" sz="1800" b="1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Validation of documents </a:t>
            </a:r>
            <a:r>
              <a:rPr lang="en-IN" sz="1800" b="1" dirty="0" smtClean="0"/>
              <a:t>#OCR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Valuation </a:t>
            </a:r>
            <a:r>
              <a:rPr lang="en-IN" sz="1800" dirty="0"/>
              <a:t>of </a:t>
            </a:r>
            <a:r>
              <a:rPr lang="en-IN" sz="1800" dirty="0" smtClean="0"/>
              <a:t>collateral such as house</a:t>
            </a:r>
            <a:r>
              <a:rPr lang="en-IN" sz="1800" b="1" dirty="0" smtClean="0"/>
              <a:t> #CNN #Transfer Learning</a:t>
            </a:r>
            <a:endParaRPr lang="en-IN" sz="1800" b="1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02C28-02C0-4D34-968C-92271D7F5D2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815723" y="1666068"/>
            <a:ext cx="2946062" cy="4432582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99A8"/>
                </a:solidFill>
              </a:rPr>
              <a:t>IMROVE OPERATIONAL EFFICIENCY</a:t>
            </a:r>
            <a:endParaRPr lang="en-IN" sz="1800" b="1" dirty="0" smtClean="0">
              <a:solidFill>
                <a:srgbClr val="0099A8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Automate allocation of service requests </a:t>
            </a:r>
            <a:r>
              <a:rPr lang="en-IN" b="1" dirty="0" smtClean="0"/>
              <a:t>#RPA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 force </a:t>
            </a:r>
            <a:r>
              <a:rPr lang="en-US" dirty="0" smtClean="0"/>
              <a:t>effectiveness</a:t>
            </a:r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US" dirty="0" smtClean="0"/>
              <a:t>Early </a:t>
            </a:r>
            <a:r>
              <a:rPr lang="en-US" dirty="0"/>
              <a:t>warning system for </a:t>
            </a:r>
            <a:r>
              <a:rPr lang="en-US" dirty="0" smtClean="0"/>
              <a:t>defaulters </a:t>
            </a:r>
            <a:r>
              <a:rPr lang="en-US" b="1" dirty="0" smtClean="0"/>
              <a:t>#ML</a:t>
            </a:r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Call Center audit </a:t>
            </a:r>
            <a:r>
              <a:rPr lang="en-IN" b="1" dirty="0" smtClean="0"/>
              <a:t>#Transcribe </a:t>
            </a:r>
            <a:r>
              <a:rPr lang="en-IN" dirty="0" smtClean="0"/>
              <a:t>(speech to text conversion) </a:t>
            </a:r>
            <a:r>
              <a:rPr lang="en-IN" b="1" dirty="0" smtClean="0"/>
              <a:t>#Sentiment Analysis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44AD2-8592-431F-9C9C-96934913D80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99A8"/>
                </a:solidFill>
              </a:rPr>
              <a:t>CUSTOMER INSIGHTS</a:t>
            </a:r>
          </a:p>
          <a:p>
            <a:r>
              <a:rPr lang="en-US" sz="2100" dirty="0">
                <a:solidFill>
                  <a:srgbClr val="0099A8"/>
                </a:solidFill>
              </a:rPr>
              <a:t>Leverage s</a:t>
            </a:r>
            <a:r>
              <a:rPr lang="en-US" sz="2100" dirty="0" smtClean="0">
                <a:solidFill>
                  <a:srgbClr val="0099A8"/>
                </a:solidFill>
              </a:rPr>
              <a:t>ocial </a:t>
            </a:r>
            <a:r>
              <a:rPr lang="en-US" sz="2100" dirty="0">
                <a:solidFill>
                  <a:srgbClr val="0099A8"/>
                </a:solidFill>
              </a:rPr>
              <a:t>data, modern </a:t>
            </a:r>
            <a:r>
              <a:rPr lang="en-US" sz="2100" b="1" dirty="0"/>
              <a:t>#NLU #RNN </a:t>
            </a:r>
            <a:r>
              <a:rPr lang="en-US" sz="2100" dirty="0" smtClean="0">
                <a:solidFill>
                  <a:srgbClr val="0099A8"/>
                </a:solidFill>
              </a:rPr>
              <a:t>techniques </a:t>
            </a:r>
            <a:r>
              <a:rPr lang="en-US" sz="2100" dirty="0">
                <a:solidFill>
                  <a:srgbClr val="0099A8"/>
                </a:solidFill>
              </a:rPr>
              <a:t>to create a better CAR – Customer Analytical Record </a:t>
            </a:r>
            <a:endParaRPr lang="en-IN" sz="2400" dirty="0">
              <a:solidFill>
                <a:srgbClr val="0099A8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Segment and target customers to gain a bigger share of wallet</a:t>
            </a: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Finding opportunities to raise product penetration within segments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Focus marketing effort based on propensity to buy</a:t>
            </a: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Enhance sales-channel potential</a:t>
            </a:r>
            <a:endParaRPr lang="en-IN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F3F8C2-04B4-4A9E-A6CC-8C7B3FF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ANALYTICS IN BANKING AND FINANCE</a:t>
            </a:r>
            <a:endParaRPr lang="en-IN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36EB36-E3EF-4635-8990-DEFA8144DDB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0DB0707-6D94-4F45-A1D5-0D0662351987}" type="slidenum">
              <a:rPr lang="en-US" smtClean="0"/>
              <a:t>4</a:t>
            </a:fld>
            <a:r>
              <a:rPr lang="en-US" dirty="0" smtClean="0"/>
              <a:t> </a:t>
            </a:r>
            <a:r>
              <a:rPr lang="en-US" dirty="0"/>
              <a:t>© Mastek Ltd. </a:t>
            </a:r>
            <a:r>
              <a:rPr lang="en-US" dirty="0" smtClean="0"/>
              <a:t>20178– </a:t>
            </a:r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01C91C-1F89-435F-9C49-B69E9B84F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1009044"/>
            <a:ext cx="8722660" cy="364126"/>
          </a:xfrm>
        </p:spPr>
        <p:txBody>
          <a:bodyPr/>
          <a:lstStyle/>
          <a:p>
            <a:r>
              <a:rPr lang="en-IN" sz="2000" b="1" dirty="0"/>
              <a:t>Analytics has the potential to reshape old patterns of work in the </a:t>
            </a:r>
            <a:r>
              <a:rPr lang="en-IN" sz="2000" b="1" dirty="0" smtClean="0"/>
              <a:t>bank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573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AI FOR HEALTHCARE – AVAILABLE DATASETS</a:t>
            </a:r>
            <a:endParaRPr lang="en-GB" sz="24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64453029"/>
              </p:ext>
            </p:extLst>
          </p:nvPr>
        </p:nvGraphicFramePr>
        <p:xfrm>
          <a:off x="692727" y="1573450"/>
          <a:ext cx="11307800" cy="409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>
          <a:xfrm>
            <a:off x="74543" y="6581869"/>
            <a:ext cx="2743200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E8F36643-0ED1-489B-AA19-D40F05E81103}" type="slidenum">
              <a:rPr lang="en-US"/>
              <a:t>5</a:t>
            </a:fld>
            <a:r>
              <a:rPr lang="en-US" dirty="0" smtClean="0"/>
              <a:t> © Mastek Ltd. 2018 –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1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EAFE1-43AF-44FA-B554-4DF1D543E9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Automated image analysis for skin disease / </a:t>
            </a:r>
            <a:r>
              <a:rPr lang="en-US" dirty="0"/>
              <a:t>lung Cancer/ diabetic retinopathy </a:t>
            </a:r>
            <a:r>
              <a:rPr lang="en-US" b="1" dirty="0"/>
              <a:t>#CNN #COMPUTER VISION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B533-3474-4C05-A457-4046F5FEF1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Case finding tool for Type 2 Diabetes (</a:t>
            </a:r>
            <a:r>
              <a:rPr lang="en-US" dirty="0" smtClean="0"/>
              <a:t>T2D) </a:t>
            </a:r>
            <a:r>
              <a:rPr lang="en-US" b="1" dirty="0"/>
              <a:t>#</a:t>
            </a:r>
            <a:r>
              <a:rPr lang="en-US" b="1" dirty="0" smtClean="0"/>
              <a:t>ML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23696-8B26-4B35-9B39-4845F072E3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Improve intervention efforts for preventable diseases e.g. Cervical </a:t>
            </a:r>
            <a:r>
              <a:rPr lang="en-US" dirty="0" smtClean="0"/>
              <a:t>Cancer </a:t>
            </a:r>
            <a:r>
              <a:rPr lang="en-US" b="1" dirty="0" smtClean="0"/>
              <a:t>#ML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25B57-346A-4959-97EC-2BA98814A3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83796" y="2166424"/>
            <a:ext cx="3367663" cy="715631"/>
          </a:xfrm>
        </p:spPr>
        <p:txBody>
          <a:bodyPr>
            <a:normAutofit/>
          </a:bodyPr>
          <a:lstStyle/>
          <a:p>
            <a:r>
              <a:rPr lang="en-IN" dirty="0"/>
              <a:t>AI-powered </a:t>
            </a:r>
            <a:r>
              <a:rPr lang="en-IN" dirty="0" smtClean="0"/>
              <a:t>nurse </a:t>
            </a:r>
            <a:r>
              <a:rPr lang="en-IN" b="1" dirty="0" smtClean="0"/>
              <a:t>#NLU #Speech Recognition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982AE2-6665-478A-BD59-0DE2A04C06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Improve resource management to respond to change in population </a:t>
            </a:r>
            <a:r>
              <a:rPr lang="en-US" dirty="0" smtClean="0"/>
              <a:t>demographics </a:t>
            </a:r>
            <a:r>
              <a:rPr lang="en-US" b="1" dirty="0" smtClean="0"/>
              <a:t>#Demand Forecasting</a:t>
            </a:r>
            <a:endParaRPr lang="en-IN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3F3FBC-4E1F-44F5-BBCB-074D8381F94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At-risk </a:t>
            </a:r>
            <a:r>
              <a:rPr lang="en-IN" dirty="0"/>
              <a:t>population </a:t>
            </a:r>
            <a:r>
              <a:rPr lang="en-IN" dirty="0" smtClean="0"/>
              <a:t>detection </a:t>
            </a:r>
            <a:r>
              <a:rPr lang="en-IN" b="1" dirty="0" smtClean="0"/>
              <a:t>#Clustering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01C91C-1F89-435F-9C49-B69E9B84F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C61DBDD-7D82-47DE-8309-1852BDF6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AI FOR HEALTHCARE – PRAGMATIC USE OF DATASETS</a:t>
            </a:r>
            <a:endParaRPr lang="en-IN" sz="240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6376792-AD91-4390-867C-C370F2617C8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5DD6D05-3000-4C59-826E-FA8F793A1DA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56B36B59-EC03-4D1D-B42C-2E2DE87BF54C}" type="slidenum">
              <a:rPr lang="en-US" smtClean="0"/>
              <a:t>6</a:t>
            </a:fld>
            <a:r>
              <a:rPr lang="en-US" dirty="0" smtClean="0"/>
              <a:t> </a:t>
            </a:r>
            <a:r>
              <a:rPr lang="en-US" dirty="0"/>
              <a:t>© Mastek Ltd. </a:t>
            </a:r>
            <a:r>
              <a:rPr lang="en-US" dirty="0" smtClean="0"/>
              <a:t>2018 </a:t>
            </a:r>
            <a:r>
              <a:rPr lang="en-US" dirty="0"/>
              <a:t>–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B5A05-079D-4368-93DE-3B374930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IN" sz="2000" b="1" dirty="0" smtClean="0">
                <a:solidFill>
                  <a:srgbClr val="0099A8"/>
                </a:solidFill>
              </a:rPr>
              <a:t>Customer Analytics</a:t>
            </a:r>
            <a:endParaRPr lang="en-IN" sz="1800" b="1" dirty="0" smtClean="0">
              <a:solidFill>
                <a:srgbClr val="0099A8"/>
              </a:solidFill>
            </a:endParaRP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800" b="1" dirty="0" smtClean="0"/>
              <a:t>Customer Segmentation: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Increase granularity of attributes and accuracy in assigning them to </a:t>
            </a:r>
            <a:r>
              <a:rPr lang="en-IN" sz="1600" dirty="0" smtClean="0">
                <a:solidFill>
                  <a:srgbClr val="001689"/>
                </a:solidFill>
              </a:rPr>
              <a:t>customers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1689"/>
                </a:solidFill>
              </a:rPr>
              <a:t>Identify drivers for conversion for each segment</a:t>
            </a:r>
            <a:endParaRPr lang="en-IN" sz="1600" dirty="0">
              <a:solidFill>
                <a:srgbClr val="001689"/>
              </a:solidFill>
            </a:endParaRP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800" b="1" dirty="0" smtClean="0"/>
              <a:t>Personalisation</a:t>
            </a:r>
            <a:r>
              <a:rPr lang="en-IN" sz="1800" dirty="0" smtClean="0"/>
              <a:t>: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Product recommendation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Product Search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Landing page design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800" b="1" dirty="0" smtClean="0"/>
              <a:t>Sentiment Analysis</a:t>
            </a:r>
            <a:r>
              <a:rPr lang="en-IN" sz="1800" dirty="0" smtClean="0"/>
              <a:t>: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Feedback on customer service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Testing marketing concepts</a:t>
            </a:r>
          </a:p>
          <a:p>
            <a:pPr lvl="1">
              <a:lnSpc>
                <a:spcPct val="70000"/>
              </a:lnSpc>
            </a:pPr>
            <a:endParaRPr lang="en-IN" sz="1600" dirty="0" smtClean="0"/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02C28-02C0-4D34-968C-92271D7F5D2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815723" y="1666068"/>
            <a:ext cx="2946062" cy="4432582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99A8"/>
                </a:solidFill>
              </a:rPr>
              <a:t>Strategy </a:t>
            </a:r>
            <a:r>
              <a:rPr lang="en-US" sz="2000" b="1" dirty="0">
                <a:solidFill>
                  <a:srgbClr val="0099A8"/>
                </a:solidFill>
              </a:rPr>
              <a:t>and E</a:t>
            </a:r>
            <a:r>
              <a:rPr lang="en-US" sz="2000" b="1" dirty="0" smtClean="0">
                <a:solidFill>
                  <a:srgbClr val="0099A8"/>
                </a:solidFill>
              </a:rPr>
              <a:t>xecution</a:t>
            </a:r>
            <a:endParaRPr lang="en-IN" sz="1800" b="1" dirty="0" smtClean="0">
              <a:solidFill>
                <a:srgbClr val="0099A8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Growth </a:t>
            </a:r>
            <a:r>
              <a:rPr lang="en-IN" sz="1800" b="1" dirty="0" smtClean="0"/>
              <a:t>hacking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Identifying opportunities for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Extract Seller and market </a:t>
            </a:r>
            <a:r>
              <a:rPr lang="en-IN" sz="1800" b="1" dirty="0" smtClean="0"/>
              <a:t>characteristics</a:t>
            </a:r>
            <a:r>
              <a:rPr lang="en-US" b="1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b="1" dirty="0" smtClean="0"/>
              <a:t>Simulate </a:t>
            </a:r>
            <a:r>
              <a:rPr lang="en-IN" sz="1800" b="1" dirty="0"/>
              <a:t>entire business model </a:t>
            </a:r>
            <a:r>
              <a:rPr lang="en-IN" sz="1800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Build, track </a:t>
            </a:r>
            <a:r>
              <a:rPr lang="en-IN" sz="1600" dirty="0" smtClean="0">
                <a:solidFill>
                  <a:srgbClr val="001689"/>
                </a:solidFill>
              </a:rPr>
              <a:t>deep KPI </a:t>
            </a:r>
            <a:r>
              <a:rPr lang="en-IN" sz="1600" dirty="0">
                <a:solidFill>
                  <a:srgbClr val="001689"/>
                </a:solidFill>
              </a:rPr>
              <a:t>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Facilitate changing levers to projected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44AD2-8592-431F-9C9C-96934913D80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b="1" dirty="0">
                <a:solidFill>
                  <a:srgbClr val="0099A8"/>
                </a:solidFill>
              </a:rPr>
              <a:t>Operational Excellence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Demand Forecasting</a:t>
            </a:r>
            <a:r>
              <a:rPr lang="en-US" sz="1800" b="1" dirty="0" smtClean="0"/>
              <a:t>: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predict what customers will buy a week before they order.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Dynamic </a:t>
            </a:r>
            <a:r>
              <a:rPr lang="en-IN" sz="1800" b="1" dirty="0" smtClean="0"/>
              <a:t>Pricing: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Set pricing based on business goals, cost, inventory, margin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Fraud Detection: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1689"/>
                </a:solidFill>
              </a:rPr>
              <a:t>Learn transaction attributes and activity patterns associated with fraud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F3F8C2-04B4-4A9E-A6CC-8C7B3FF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ANALYTICS </a:t>
            </a:r>
            <a:r>
              <a:rPr lang="en-GB" sz="2400" dirty="0" smtClean="0"/>
              <a:t>Digital Commerce</a:t>
            </a:r>
            <a:endParaRPr lang="en-IN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36EB36-E3EF-4635-8990-DEFA8144DDB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0DB0707-6D94-4F45-A1D5-0D0662351987}" type="slidenum">
              <a:rPr lang="en-US" smtClean="0"/>
              <a:t>7</a:t>
            </a:fld>
            <a:r>
              <a:rPr lang="en-US" dirty="0" smtClean="0"/>
              <a:t> </a:t>
            </a:r>
            <a:r>
              <a:rPr lang="en-US" dirty="0"/>
              <a:t>© Mastek Ltd. </a:t>
            </a:r>
            <a:r>
              <a:rPr lang="en-US" dirty="0" smtClean="0"/>
              <a:t>20178– </a:t>
            </a:r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01C91C-1F89-435F-9C49-B69E9B84F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1009044"/>
            <a:ext cx="8722660" cy="364126"/>
          </a:xfrm>
        </p:spPr>
        <p:txBody>
          <a:bodyPr/>
          <a:lstStyle/>
          <a:p>
            <a:r>
              <a:rPr lang="en-IN" sz="2000" b="1" dirty="0"/>
              <a:t>Analytics has the potential to reshape old patterns of work in the </a:t>
            </a:r>
            <a:r>
              <a:rPr lang="en-IN" sz="2000" b="1" dirty="0" smtClean="0"/>
              <a:t>bank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613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B5A05-079D-4368-93DE-3B374930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200" b="1" dirty="0" smtClean="0">
                <a:solidFill>
                  <a:srgbClr val="0099A8"/>
                </a:solidFill>
              </a:rPr>
              <a:t>Production</a:t>
            </a:r>
            <a:endParaRPr lang="en-GB" sz="2200" b="1" dirty="0">
              <a:solidFill>
                <a:srgbClr val="0099A8"/>
              </a:solidFill>
            </a:endParaRPr>
          </a:p>
          <a:p>
            <a:pPr marL="571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Process optimization</a:t>
            </a:r>
          </a:p>
          <a:p>
            <a:pPr marL="571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Consolidate </a:t>
            </a:r>
            <a:r>
              <a:rPr lang="en-GB" dirty="0"/>
              <a:t>and prioritize orders from various customers</a:t>
            </a:r>
          </a:p>
          <a:p>
            <a:pPr marL="571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dirty="0"/>
              <a:t>Make an ingredient instead of buying it</a:t>
            </a:r>
          </a:p>
          <a:p>
            <a:pPr marL="571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dirty="0"/>
              <a:t>Optimize inventory planning</a:t>
            </a:r>
          </a:p>
          <a:p>
            <a:pPr marL="571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dirty="0"/>
              <a:t>Optimize equipment </a:t>
            </a:r>
            <a:r>
              <a:rPr lang="en-GB" dirty="0" smtClean="0"/>
              <a:t>usage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02C28-02C0-4D34-968C-92271D7F5D2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815723" y="1666068"/>
            <a:ext cx="2946062" cy="4432582"/>
          </a:xfrm>
        </p:spPr>
        <p:txBody>
          <a:bodyPr/>
          <a:lstStyle/>
          <a:p>
            <a:r>
              <a:rPr lang="en-GB" sz="2200" b="1" dirty="0" smtClean="0">
                <a:solidFill>
                  <a:srgbClr val="0099A8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 Machine part </a:t>
            </a:r>
            <a:r>
              <a:rPr lang="en-GB" dirty="0" smtClean="0"/>
              <a:t>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Optimize maintenance cycles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44AD2-8592-431F-9C9C-96934913D80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GB" sz="2200" b="1" dirty="0">
                <a:solidFill>
                  <a:srgbClr val="0099A8"/>
                </a:solidFill>
              </a:rPr>
              <a:t>Quality Control</a:t>
            </a:r>
            <a:endParaRPr lang="en-US" sz="2200" b="1" dirty="0">
              <a:solidFill>
                <a:srgbClr val="0099A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</a:t>
            </a:r>
            <a:r>
              <a:rPr lang="en-GB" dirty="0"/>
              <a:t>and predict faulty product based only on </a:t>
            </a:r>
            <a:r>
              <a:rPr lang="en-GB" dirty="0" smtClean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Track </a:t>
            </a:r>
            <a:r>
              <a:rPr lang="en-IN" dirty="0"/>
              <a:t>and </a:t>
            </a:r>
            <a:r>
              <a:rPr lang="en-IN" dirty="0" smtClean="0"/>
              <a:t>report scrap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</a:t>
            </a:r>
            <a:r>
              <a:rPr lang="en-IN" dirty="0" smtClean="0"/>
              <a:t>ecord </a:t>
            </a:r>
            <a:r>
              <a:rPr lang="en-IN" dirty="0"/>
              <a:t>scrap reasons as they are discovered</a:t>
            </a: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16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F3F8C2-04B4-4A9E-A6CC-8C7B3FF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AI for Manufacturing</a:t>
            </a:r>
            <a:endParaRPr lang="en-IN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36EB36-E3EF-4635-8990-DEFA8144DDB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0DB0707-6D94-4F45-A1D5-0D0662351987}" type="slidenum">
              <a:rPr lang="en-US" smtClean="0"/>
              <a:t>8</a:t>
            </a:fld>
            <a:r>
              <a:rPr lang="en-US" dirty="0" smtClean="0"/>
              <a:t> </a:t>
            </a:r>
            <a:r>
              <a:rPr lang="en-US" dirty="0"/>
              <a:t>© Mastek Ltd. </a:t>
            </a:r>
            <a:r>
              <a:rPr lang="en-US" dirty="0" smtClean="0"/>
              <a:t>20178– </a:t>
            </a:r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01C91C-1F89-435F-9C49-B69E9B84F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1009044"/>
            <a:ext cx="8722660" cy="364126"/>
          </a:xfrm>
        </p:spPr>
        <p:txBody>
          <a:bodyPr/>
          <a:lstStyle/>
          <a:p>
            <a:r>
              <a:rPr lang="en-IN" sz="2000" b="1" dirty="0"/>
              <a:t>Analytics has the potential to reshape old patterns of work in the </a:t>
            </a:r>
            <a:r>
              <a:rPr lang="en-IN" sz="2000" b="1" dirty="0" smtClean="0"/>
              <a:t>bank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932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BC5E109-4AE1-4AF9-A4BE-B98C790931C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87AB4-5F74-4B75-9249-A2843D7765D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Slide 1 © Mastek Ltd. 2017 –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6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k-template-v4 [Read-Only]" id="{29218CD3-AFC4-40C3-B83B-3C661CF5CB9F}" vid="{22E677F2-7E7D-4EF0-A704-34986D7F4F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A8F44B21A7BD4F87792DDD02D5E737" ma:contentTypeVersion="27" ma:contentTypeDescription="Create a new document." ma:contentTypeScope="" ma:versionID="d0c694e0183e46bd68c1b344704b5b02">
  <xsd:schema xmlns:xsd="http://www.w3.org/2001/XMLSchema" xmlns:xs="http://www.w3.org/2001/XMLSchema" xmlns:p="http://schemas.microsoft.com/office/2006/metadata/properties" xmlns:ns2="489abc5b-bdf6-4e50-9c28-6745d929bd9c" xmlns:ns3="3508eb69-905d-4d96-b582-f8c956ab1b25" targetNamespace="http://schemas.microsoft.com/office/2006/metadata/properties" ma:root="true" ma:fieldsID="03f1f06334d79309bebda60593ffb970" ns2:_="" ns3:_="">
    <xsd:import namespace="489abc5b-bdf6-4e50-9c28-6745d929bd9c"/>
    <xsd:import namespace="3508eb69-905d-4d96-b582-f8c956ab1b2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TaxKeywordTaxHTField" minOccurs="0"/>
                <xsd:element ref="ns2:TaxCatchAll" minOccurs="0"/>
                <xsd:element ref="ns3:Category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abc5b-bdf6-4e50-9c28-6745d929bd9c" elementFormDefault="qualified">
    <xsd:import namespace="http://schemas.microsoft.com/office/2006/documentManagement/types"/>
    <xsd:import namespace="http://schemas.microsoft.com/office/infopath/2007/PartnerControls"/>
    <xsd:element name="SharedWithUsers" ma:index="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79436181-6ac7-4620-95a8-5fa159db9a5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list="{9ebe014d-bb3c-48de-9087-885b1c78817e}" ma:internalName="TaxCatchAll" ma:readOnly="false" ma:showField="CatchAllData" ma:web="489abc5b-bdf6-4e50-9c28-6745d929bd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eb69-905d-4d96-b582-f8c956ab1b25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internalName="Category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489abc5b-bdf6-4e50-9c28-6745d929bd9c">
      <Terms xmlns="http://schemas.microsoft.com/office/infopath/2007/PartnerControls"/>
    </TaxKeywordTaxHTField>
    <Category xmlns="3508eb69-905d-4d96-b582-f8c956ab1b25" xsi:nil="true"/>
    <TaxCatchAll xmlns="489abc5b-bdf6-4e50-9c28-6745d929bd9c"/>
  </documentManagement>
</p:properties>
</file>

<file path=customXml/itemProps1.xml><?xml version="1.0" encoding="utf-8"?>
<ds:datastoreItem xmlns:ds="http://schemas.openxmlformats.org/officeDocument/2006/customXml" ds:itemID="{D435BFF9-6A34-4BBE-ADFE-F4A68138C6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FE8C-246F-44F8-A946-22496B650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abc5b-bdf6-4e50-9c28-6745d929bd9c"/>
    <ds:schemaRef ds:uri="3508eb69-905d-4d96-b582-f8c956ab1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A187C-DCED-4D3F-BBD2-B4DFBBFAFA64}">
  <ds:schemaRefs>
    <ds:schemaRef ds:uri="http://purl.org/dc/dcmitype/"/>
    <ds:schemaRef ds:uri="3508eb69-905d-4d96-b582-f8c956ab1b2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489abc5b-bdf6-4e50-9c28-6745d929bd9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Mastek-template-v5</Template>
  <TotalTime>4733</TotalTime>
  <Words>749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 Bold</vt:lpstr>
      <vt:lpstr>Calibri</vt:lpstr>
      <vt:lpstr>Calibri Light</vt:lpstr>
      <vt:lpstr>Trebuchet MS</vt:lpstr>
      <vt:lpstr>Office Theme</vt:lpstr>
      <vt:lpstr>Artificial Intelligence</vt:lpstr>
      <vt:lpstr>UPGRADE TO SYSTEMIC INTELLIGENCE</vt:lpstr>
      <vt:lpstr>PROCESS OF ANALYTICS</vt:lpstr>
      <vt:lpstr>ANALYTICS IN BANKING AND FINANCE</vt:lpstr>
      <vt:lpstr>AI FOR HEALTHCARE – AVAILABLE DATASETS</vt:lpstr>
      <vt:lpstr>AI FOR HEALTHCARE – PRAGMATIC USE OF DATASETS</vt:lpstr>
      <vt:lpstr>ANALYTICS Digital Commerce</vt:lpstr>
      <vt:lpstr>AI for Manufacturing</vt:lpstr>
      <vt:lpstr>PowerPoint Presentation</vt:lpstr>
    </vt:vector>
  </TitlesOfParts>
  <Company>Mastek Ltd</Company>
  <LinksUpToDate>false</LinksUpToDate>
  <SharedDoc>false</SharedDoc>
  <HyperlinkBase>www.mastek.com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Mastek Corporate presentation Template</dc:title>
  <dc:creator>Shalini Sharma</dc:creator>
  <cp:keywords/>
  <dc:description>© Mastek Ltd.</dc:description>
  <cp:lastModifiedBy>Anjali Sohoni</cp:lastModifiedBy>
  <cp:revision>213</cp:revision>
  <dcterms:created xsi:type="dcterms:W3CDTF">2017-06-14T09:47:50Z</dcterms:created>
  <dcterms:modified xsi:type="dcterms:W3CDTF">2018-08-20T13:18:34Z</dcterms:modified>
  <cp:category>#MastekDeliversDigital, Agile, Digility, Digital Commerce, Growth , Agile Consulting, Business Intelligence, Application Development, Application Support and Maintenance, Assurance and Testing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0x010100F5A8F44B21A7BD4F87792DDD02D5E737</vt:lpwstr>
  </property>
  <property fmtid="{D5CDD505-2E9C-101B-9397-08002B2CF9AE}" pid="3" name="TaxKeyword">
    <vt:lpwstr/>
  </property>
</Properties>
</file>