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57" r:id="rId3"/>
    <p:sldId id="258" r:id="rId4"/>
    <p:sldId id="259" r:id="rId5"/>
    <p:sldId id="260" r:id="rId6"/>
    <p:sldId id="261" r:id="rId7"/>
    <p:sldId id="262" r:id="rId8"/>
    <p:sldId id="263" r:id="rId9"/>
    <p:sldId id="353" r:id="rId10"/>
    <p:sldId id="265" r:id="rId11"/>
    <p:sldId id="352" r:id="rId12"/>
    <p:sldId id="349" r:id="rId13"/>
    <p:sldId id="348" r:id="rId14"/>
    <p:sldId id="350" r:id="rId15"/>
    <p:sldId id="35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62" autoAdjust="0"/>
  </p:normalViewPr>
  <p:slideViewPr>
    <p:cSldViewPr>
      <p:cViewPr>
        <p:scale>
          <a:sx n="77" d="100"/>
          <a:sy n="77" d="100"/>
        </p:scale>
        <p:origin x="-1176" y="-78"/>
      </p:cViewPr>
      <p:guideLst>
        <p:guide orient="horz" pos="2160"/>
        <p:guide pos="2880"/>
      </p:guideLst>
    </p:cSldViewPr>
  </p:slideViewPr>
  <p:outlineViewPr>
    <p:cViewPr>
      <p:scale>
        <a:sx n="33" d="100"/>
        <a:sy n="33" d="100"/>
      </p:scale>
      <p:origin x="48" y="28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extLst>
      <p:ext uri="{BB962C8B-B14F-4D97-AF65-F5344CB8AC3E}">
        <p14:creationId xmlns:p14="http://schemas.microsoft.com/office/powerpoint/2010/main" xmlns="" val="10030201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9/2/2023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9/2/2023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9/2/2023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Rectangle 3"/>
          <p:cNvSpPr/>
          <p:nvPr/>
        </p:nvSpPr>
        <p:spPr>
          <a:xfrm>
            <a:off x="0" y="2743200"/>
            <a:ext cx="9067800" cy="341632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IN" sz="72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 </a:t>
            </a:r>
            <a:r>
              <a:rPr lang="en-IN" sz="7200" dirty="0">
                <a:ln w="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Presentation</a:t>
            </a:r>
            <a:r>
              <a:rPr lang="en-IN" sz="72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br>
              <a:rPr lang="en-IN" sz="72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br>
            <a:r>
              <a:rPr lang="en-IN" sz="7200" dirty="0">
                <a:ln w="0"/>
                <a:effectLst>
                  <a:outerShdw blurRad="38100" dist="25400" dir="5400000" algn="ctr" rotWithShape="0">
                    <a:srgbClr val="6E747A">
                      <a:alpha val="43000"/>
                    </a:srgbClr>
                  </a:outerShdw>
                </a:effectLst>
                <a:latin typeface="Vivaldi" panose="03020602050506090804" pitchFamily="66" charset="0"/>
                <a:cs typeface="Times New Roman" panose="02020603050405020304" pitchFamily="18" charset="0"/>
              </a:rPr>
              <a:t>on</a:t>
            </a:r>
            <a:r>
              <a:rPr lang="en-GB" sz="72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r>
            <a:br>
              <a:rPr lang="en-GB" sz="72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br>
            <a:r>
              <a:rPr lang="en-GB" sz="7200" dirty="0" smtClean="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r>
              <a:rPr lang="en-GB" sz="7200" dirty="0" err="1" smtClean="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TravelGo</a:t>
            </a:r>
            <a:r>
              <a:rPr lang="en-GB" sz="7200" dirty="0" smtClean="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sz="7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sp>
        <p:nvSpPr>
          <p:cNvPr id="1048610" name="Title 1"/>
          <p:cNvSpPr txBox="1"/>
          <p:nvPr/>
        </p:nvSpPr>
        <p:spPr>
          <a:xfrm>
            <a:off x="304800" y="1752600"/>
            <a:ext cx="8458200" cy="1288256"/>
          </a:xfrm>
          <a:prstGeom prst="rect">
            <a:avLst/>
          </a:prstGeom>
          <a:effectLst/>
        </p:spPr>
        <p:txBody>
          <a:bodyPr anchor="b">
            <a:normAutofit fontScale="25000" lnSpcReduction="20000"/>
          </a:bodyPr>
          <a:lstStyle/>
          <a:p>
            <a:pPr algn="ctr" defTabSz="457200" eaLnBrk="1" fontAlgn="auto" hangingPunct="1">
              <a:spcAft>
                <a:spcPts val="0"/>
              </a:spcAft>
            </a:pPr>
            <a:r>
              <a:rPr lang="en-IN" sz="5400" dirty="0">
                <a:ln w="0"/>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t/>
            </a:r>
            <a:br>
              <a:rPr lang="en-IN" sz="5400" dirty="0">
                <a:ln w="0"/>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r>
              <a:rPr lang="en-IN" sz="5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t/>
            </a:r>
            <a:br>
              <a:rPr lang="en-IN" sz="5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r>
              <a:rPr lang="en-IN" sz="5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t/>
            </a:r>
            <a:br>
              <a:rPr lang="en-IN" sz="5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r>
              <a:rPr lang="en-IN" sz="5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t/>
            </a:r>
            <a:br>
              <a:rPr lang="en-IN" sz="5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r>
              <a:rPr lang="en-IN" sz="5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t/>
            </a:r>
            <a:br>
              <a:rPr lang="en-IN" sz="5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r>
              <a:rPr lang="en-IN" sz="5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t/>
            </a:r>
            <a:br>
              <a:rPr lang="en-IN" sz="5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r>
              <a:rPr lang="en-IN" sz="5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t/>
            </a:r>
            <a:br>
              <a:rPr lang="en-IN" sz="5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r>
              <a:rPr lang="en-IN" sz="5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t/>
            </a:r>
            <a:br>
              <a:rPr lang="en-IN" sz="5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r>
              <a:rPr lang="en-IN" sz="5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t/>
            </a:r>
            <a:br>
              <a:rPr lang="en-IN" sz="5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r>
              <a:rPr lang="en-IN" sz="5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t/>
            </a:r>
            <a:br>
              <a:rPr lang="en-IN" sz="5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r>
              <a:rPr lang="en-IN" sz="112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t/>
            </a:r>
            <a:br>
              <a:rPr lang="en-IN" sz="112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r>
              <a:rPr lang="en-IN" sz="11200" dirty="0" smtClean="0">
                <a:ln w="0"/>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t>Know </a:t>
            </a:r>
            <a:r>
              <a:rPr lang="en-IN" sz="11200" dirty="0">
                <a:ln w="0"/>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t>It </a:t>
            </a:r>
            <a:br>
              <a:rPr lang="en-IN" sz="11200" dirty="0">
                <a:ln w="0"/>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r>
              <a:rPr lang="en-IN" sz="11200" dirty="0">
                <a:ln w="0"/>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t>CDAC- ACTS, </a:t>
            </a:r>
            <a:r>
              <a:rPr lang="en-IN" sz="11200" dirty="0" err="1" smtClean="0">
                <a:ln w="0"/>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t>Pune</a:t>
            </a:r>
            <a:r>
              <a:rPr lang="en-IN" sz="11200" dirty="0" smtClean="0">
                <a:ln w="0"/>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t>                      </a:t>
            </a:r>
            <a:r>
              <a:rPr lang="en-IN" sz="5400" dirty="0">
                <a:ln w="0"/>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t/>
            </a:r>
            <a:br>
              <a:rPr lang="en-IN" sz="5400" dirty="0">
                <a:ln w="0"/>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r>
              <a:rPr lang="en-GB" sz="5400" dirty="0">
                <a:ln w="0"/>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t/>
            </a:r>
            <a:br>
              <a:rPr lang="en-GB" sz="5400" dirty="0">
                <a:ln w="0"/>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r>
              <a:rPr lang="en-GB" sz="5400" dirty="0">
                <a:ln w="0"/>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t/>
            </a:r>
            <a:br>
              <a:rPr lang="en-GB" sz="5400" dirty="0">
                <a:ln w="0"/>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r>
              <a:rPr lang="en-IN" sz="5400" dirty="0">
                <a:ln w="0"/>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t/>
            </a:r>
            <a:br>
              <a:rPr lang="en-IN" sz="5400" dirty="0">
                <a:ln w="0"/>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endParaRPr lang="en-IN" sz="5400" dirty="0">
              <a:ln w="3175" cmpd="sng">
                <a:noFill/>
              </a:ln>
              <a:solidFill>
                <a:schemeClr val="tx2">
                  <a:lumMod val="75000"/>
                  <a:lumOff val="25000"/>
                </a:schemeClr>
              </a:solidFill>
              <a:latin typeface="+mj-lt"/>
              <a:ea typeface="+mj-ea"/>
              <a:cs typeface="+mj-cs"/>
            </a:endParaRPr>
          </a:p>
        </p:txBody>
      </p:sp>
      <p:pic>
        <p:nvPicPr>
          <p:cNvPr id="2097152" name="Picture 3"/>
          <p:cNvPicPr>
            <a:picLocks noChangeAspect="1" noChangeArrowheads="1"/>
          </p:cNvPicPr>
          <p:nvPr/>
        </p:nvPicPr>
        <p:blipFill>
          <a:blip r:embed="rId2"/>
          <a:srcRect/>
          <a:stretch>
            <a:fillRect/>
          </a:stretch>
        </p:blipFill>
        <p:spPr bwMode="auto">
          <a:xfrm>
            <a:off x="6186488" y="0"/>
            <a:ext cx="2957512" cy="1000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402079" y="304800"/>
            <a:ext cx="8305800" cy="1143000"/>
          </a:xfrm>
        </p:spPr>
        <p:txBody>
          <a:bodyPr/>
          <a:lstStyle/>
          <a:p>
            <a:r>
              <a:rPr lang="en-US" dirty="0"/>
              <a:t>Project Architecture </a:t>
            </a:r>
            <a:endParaRPr lang="en-IN" dirty="0"/>
          </a:p>
        </p:txBody>
      </p:sp>
      <p:sp>
        <p:nvSpPr>
          <p:cNvPr id="1048668" name="Rectangle: Rounded Corners 3"/>
          <p:cNvSpPr/>
          <p:nvPr/>
        </p:nvSpPr>
        <p:spPr>
          <a:xfrm>
            <a:off x="228600" y="2378972"/>
            <a:ext cx="1991956" cy="1264191"/>
          </a:xfrm>
          <a:prstGeom prst="roundRect">
            <a:avLst/>
          </a:prstGeom>
          <a:solidFill>
            <a:srgbClr val="F4B183"/>
          </a:solidFill>
          <a:ln w="12700" cap="flat" cmpd="sng" algn="ctr">
            <a:solidFill>
              <a:srgbClr val="172C51"/>
            </a:solidFill>
            <a:prstDash val="solid"/>
            <a:miter lim="800000"/>
          </a:ln>
        </p:spPr>
        <p:txBody>
          <a:bodyPr rtlCol="0" anchor="ctr"/>
          <a:lstStyle>
            <a:defPPr>
              <a:defRPr lang="en-US"/>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r>
              <a:rPr lang="en-IN" dirty="0">
                <a:ln w="0"/>
                <a:solidFill>
                  <a:srgbClr val="000000"/>
                </a:solidFill>
                <a:effectLst>
                  <a:outerShdw blurRad="38100" dist="19050" dir="2700000" algn="tl" rotWithShape="0">
                    <a:srgbClr val="000000">
                      <a:alpha val="40000"/>
                    </a:srgbClr>
                  </a:outerShdw>
                </a:effectLst>
                <a:latin typeface="Calibri"/>
              </a:rPr>
              <a:t>Front End Layer</a:t>
            </a:r>
          </a:p>
        </p:txBody>
      </p:sp>
      <p:sp>
        <p:nvSpPr>
          <p:cNvPr id="1048669" name="Rectangle 4"/>
          <p:cNvSpPr/>
          <p:nvPr/>
        </p:nvSpPr>
        <p:spPr>
          <a:xfrm>
            <a:off x="2743200" y="2823925"/>
            <a:ext cx="2042160" cy="1398294"/>
          </a:xfrm>
          <a:prstGeom prst="rect">
            <a:avLst/>
          </a:prstGeom>
          <a:solidFill>
            <a:srgbClr val="7C7C7C"/>
          </a:solidFill>
          <a:ln w="12700" cap="flat" cmpd="sng" algn="ctr">
            <a:solidFill>
              <a:srgbClr val="172C51"/>
            </a:solidFill>
            <a:prstDash val="solid"/>
            <a:miter lim="800000"/>
          </a:ln>
        </p:spPr>
        <p:txBody>
          <a:bodyPr rtlCol="0" anchor="ctr"/>
          <a:lstStyle>
            <a:defPPr>
              <a:defRPr lang="en-US"/>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r>
              <a:rPr lang="en-IN" dirty="0">
                <a:ln w="0"/>
                <a:solidFill>
                  <a:srgbClr val="000000"/>
                </a:solidFill>
                <a:effectLst>
                  <a:outerShdw blurRad="38100" dist="19050" dir="2700000" algn="tl" rotWithShape="0">
                    <a:srgbClr val="000000">
                      <a:alpha val="40000"/>
                    </a:srgbClr>
                  </a:outerShdw>
                </a:effectLst>
                <a:latin typeface="Calibri"/>
              </a:rPr>
              <a:t>Server Layer</a:t>
            </a:r>
          </a:p>
        </p:txBody>
      </p:sp>
      <p:sp>
        <p:nvSpPr>
          <p:cNvPr id="1048670" name="Cylinder 5"/>
          <p:cNvSpPr/>
          <p:nvPr/>
        </p:nvSpPr>
        <p:spPr>
          <a:xfrm>
            <a:off x="5791200" y="3523072"/>
            <a:ext cx="2360185" cy="1017765"/>
          </a:xfrm>
          <a:prstGeom prst="can">
            <a:avLst>
              <a:gd name="adj" fmla="val 28642"/>
            </a:avLst>
          </a:prstGeom>
          <a:solidFill>
            <a:srgbClr val="4472C4"/>
          </a:solidFill>
          <a:ln w="12700" cap="flat" cmpd="sng" algn="ctr">
            <a:solidFill>
              <a:srgbClr val="172C51"/>
            </a:solidFill>
            <a:prstDash val="solid"/>
            <a:miter lim="800000"/>
          </a:ln>
        </p:spPr>
        <p:txBody>
          <a:bodyPr rtlCol="0" anchor="ctr"/>
          <a:lstStyle>
            <a:defPPr>
              <a:defRPr lang="en-US"/>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r>
              <a:rPr lang="en-IN" dirty="0">
                <a:ln w="0"/>
                <a:solidFill>
                  <a:srgbClr val="000000"/>
                </a:solidFill>
                <a:effectLst>
                  <a:outerShdw blurRad="38100" dist="19050" dir="2700000" algn="tl" rotWithShape="0">
                    <a:srgbClr val="000000">
                      <a:alpha val="40000"/>
                    </a:srgbClr>
                  </a:outerShdw>
                </a:effectLst>
                <a:latin typeface="Calibri"/>
              </a:rPr>
              <a:t>Database Layer</a:t>
            </a:r>
          </a:p>
        </p:txBody>
      </p:sp>
      <p:cxnSp>
        <p:nvCxnSpPr>
          <p:cNvPr id="3145728" name="Connector: Elbow 7"/>
          <p:cNvCxnSpPr>
            <a:cxnSpLocks/>
          </p:cNvCxnSpPr>
          <p:nvPr/>
        </p:nvCxnSpPr>
        <p:spPr>
          <a:xfrm>
            <a:off x="2065082" y="3341085"/>
            <a:ext cx="1038316" cy="801366"/>
          </a:xfrm>
          <a:prstGeom prst="bentConnector3">
            <a:avLst/>
          </a:prstGeom>
          <a:ln>
            <a:tailEnd type="triangle"/>
          </a:ln>
        </p:spPr>
      </p:cxnSp>
      <p:cxnSp>
        <p:nvCxnSpPr>
          <p:cNvPr id="3145729" name="Connector: Elbow 11"/>
          <p:cNvCxnSpPr>
            <a:cxnSpLocks/>
          </p:cNvCxnSpPr>
          <p:nvPr/>
        </p:nvCxnSpPr>
        <p:spPr>
          <a:xfrm>
            <a:off x="5236409" y="3894346"/>
            <a:ext cx="894206" cy="655746"/>
          </a:xfrm>
          <a:prstGeom prst="bentConnector3">
            <a:avLst/>
          </a:prstGeom>
          <a:ln>
            <a:tailEnd type="triangle"/>
          </a:ln>
        </p:spPr>
      </p:cxnSp>
      <p:sp>
        <p:nvSpPr>
          <p:cNvPr id="9" name="Content Placeholder 2"/>
          <p:cNvSpPr>
            <a:spLocks noGrp="1"/>
          </p:cNvSpPr>
          <p:nvPr/>
        </p:nvSpPr>
        <p:spPr>
          <a:xfrm rot="21600000">
            <a:off x="152400" y="1381401"/>
            <a:ext cx="8839200" cy="4638399"/>
          </a:xfrm>
          <a:prstGeom prst="rect">
            <a:avLst/>
          </a:prstGeom>
          <a:ln>
            <a:solidFill>
              <a:schemeClr val="accent1"/>
            </a:solidFill>
          </a:ln>
        </p:spPr>
        <p:txBody>
          <a:bodyPr vert="horz" lIns="91440" tIns="45720" rIns="91440" bIns="45720" rtlCol="0">
            <a:normAutofit fontScale="92778"/>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9pPr>
          </a:lstStyle>
          <a:p>
            <a:r>
              <a:rPr lang="en-IN" sz="1400" dirty="0">
                <a:solidFill>
                  <a:srgbClr val="FF0000"/>
                </a:solidFill>
                <a:latin typeface="Times New Roman" panose="02020603050405020304" pitchFamily="18" charset="0"/>
                <a:cs typeface="Times New Roman" panose="02020603050405020304" pitchFamily="18" charset="0"/>
              </a:rPr>
              <a:t>Used</a:t>
            </a:r>
            <a:r>
              <a:rPr lang="en-IN" sz="1400" dirty="0">
                <a:solidFill>
                  <a:srgbClr val="7030A0"/>
                </a:solidFill>
                <a:latin typeface="Times New Roman" panose="02020603050405020304" pitchFamily="18" charset="0"/>
                <a:cs typeface="Times New Roman" panose="02020603050405020304" pitchFamily="18" charset="0"/>
              </a:rPr>
              <a:t> </a:t>
            </a:r>
            <a:r>
              <a:rPr lang="en-IN" sz="1400" dirty="0">
                <a:solidFill>
                  <a:srgbClr val="FF0000"/>
                </a:solidFill>
                <a:latin typeface="Times New Roman" panose="02020603050405020304" pitchFamily="18" charset="0"/>
                <a:cs typeface="Times New Roman" panose="02020603050405020304" pitchFamily="18" charset="0"/>
              </a:rPr>
              <a:t>For</a:t>
            </a:r>
            <a:r>
              <a:rPr lang="en-IN" sz="1400" dirty="0">
                <a:solidFill>
                  <a:srgbClr val="7030A0"/>
                </a:solidFill>
                <a:latin typeface="Times New Roman" panose="02020603050405020304" pitchFamily="18" charset="0"/>
                <a:cs typeface="Times New Roman" panose="02020603050405020304" pitchFamily="18" charset="0"/>
              </a:rPr>
              <a:t>                                                         </a:t>
            </a:r>
            <a:r>
              <a:rPr lang="en-IN" sz="1400" dirty="0">
                <a:solidFill>
                  <a:srgbClr val="FF0000"/>
                </a:solidFill>
                <a:latin typeface="Times New Roman" panose="02020603050405020304" pitchFamily="18" charset="0"/>
                <a:cs typeface="Times New Roman" panose="02020603050405020304" pitchFamily="18" charset="0"/>
              </a:rPr>
              <a:t>Used</a:t>
            </a:r>
            <a:r>
              <a:rPr lang="en-IN" sz="1400" dirty="0">
                <a:solidFill>
                  <a:srgbClr val="7030A0"/>
                </a:solidFill>
                <a:latin typeface="Times New Roman" panose="02020603050405020304" pitchFamily="18" charset="0"/>
                <a:cs typeface="Times New Roman" panose="02020603050405020304" pitchFamily="18" charset="0"/>
              </a:rPr>
              <a:t> </a:t>
            </a:r>
            <a:r>
              <a:rPr lang="en-IN" sz="1400" dirty="0">
                <a:solidFill>
                  <a:srgbClr val="FF0000"/>
                </a:solidFill>
                <a:latin typeface="Times New Roman" panose="02020603050405020304" pitchFamily="18" charset="0"/>
                <a:cs typeface="Times New Roman" panose="02020603050405020304" pitchFamily="18" charset="0"/>
              </a:rPr>
              <a:t>For</a:t>
            </a:r>
            <a:r>
              <a:rPr lang="en-IN" sz="1400" dirty="0">
                <a:solidFill>
                  <a:srgbClr val="7030A0"/>
                </a:solidFill>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				</a:t>
            </a:r>
          </a:p>
          <a:p>
            <a:pPr marL="342900" indent="-342900">
              <a:buFont typeface="+mj-lt"/>
              <a:buAutoNum type="arabicPeriod"/>
            </a:pPr>
            <a:r>
              <a:rPr lang="en-IN" sz="1400" dirty="0">
                <a:solidFill>
                  <a:srgbClr val="C55A11"/>
                </a:solidFill>
                <a:latin typeface="Times New Roman" panose="02020603050405020304" pitchFamily="18" charset="0"/>
                <a:cs typeface="Times New Roman" panose="02020603050405020304" pitchFamily="18" charset="0"/>
              </a:rPr>
              <a:t>User </a:t>
            </a:r>
            <a:r>
              <a:rPr lang="en-IN" sz="1400" dirty="0" smtClean="0">
                <a:solidFill>
                  <a:srgbClr val="C55A11"/>
                </a:solidFill>
                <a:latin typeface="Times New Roman" panose="02020603050405020304" pitchFamily="18" charset="0"/>
                <a:cs typeface="Times New Roman" panose="02020603050405020304" pitchFamily="18" charset="0"/>
              </a:rPr>
              <a:t>Interfacing</a:t>
            </a: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1. </a:t>
            </a:r>
            <a:r>
              <a:rPr lang="en-IN" sz="1400" dirty="0">
                <a:solidFill>
                  <a:srgbClr val="535353"/>
                </a:solidFill>
                <a:latin typeface="Times New Roman" panose="02020603050405020304" pitchFamily="18" charset="0"/>
                <a:cs typeface="Times New Roman" panose="02020603050405020304" pitchFamily="18" charset="0"/>
              </a:rPr>
              <a:t>Server Side Validation, If Needed</a:t>
            </a:r>
          </a:p>
          <a:p>
            <a:pPr marL="342900" indent="-342900">
              <a:buFont typeface="+mj-lt"/>
              <a:buAutoNum type="arabicPeriod"/>
            </a:pPr>
            <a:r>
              <a:rPr lang="en-IN" sz="1400" dirty="0">
                <a:solidFill>
                  <a:srgbClr val="C55A11"/>
                </a:solidFill>
                <a:latin typeface="Times New Roman" panose="02020603050405020304" pitchFamily="18" charset="0"/>
                <a:cs typeface="Times New Roman" panose="02020603050405020304" pitchFamily="18" charset="0"/>
              </a:rPr>
              <a:t>Basic Data Validation                                   </a:t>
            </a:r>
            <a:r>
              <a:rPr lang="en-IN" sz="1400" dirty="0">
                <a:latin typeface="Times New Roman" panose="02020603050405020304" pitchFamily="18" charset="0"/>
                <a:cs typeface="Times New Roman" panose="02020603050405020304" pitchFamily="18" charset="0"/>
              </a:rPr>
              <a:t>2. </a:t>
            </a:r>
            <a:r>
              <a:rPr lang="en-IN" sz="1400" dirty="0">
                <a:solidFill>
                  <a:srgbClr val="535353"/>
                </a:solidFill>
                <a:latin typeface="Times New Roman" panose="02020603050405020304" pitchFamily="18" charset="0"/>
                <a:cs typeface="Times New Roman" panose="02020603050405020304" pitchFamily="18" charset="0"/>
              </a:rPr>
              <a:t>Response Handling</a:t>
            </a:r>
          </a:p>
          <a:p>
            <a:pPr marL="0" indent="0">
              <a:buNone/>
            </a:pP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3. </a:t>
            </a:r>
            <a:r>
              <a:rPr lang="en-IN" sz="1400" dirty="0">
                <a:solidFill>
                  <a:srgbClr val="535353"/>
                </a:solidFill>
                <a:latin typeface="Times New Roman" panose="02020603050405020304" pitchFamily="18" charset="0"/>
                <a:cs typeface="Times New Roman" panose="02020603050405020304" pitchFamily="18" charset="0"/>
              </a:rPr>
              <a:t>Business</a:t>
            </a:r>
            <a:r>
              <a:rPr lang="en-IN" sz="1400" dirty="0">
                <a:latin typeface="Times New Roman" panose="02020603050405020304" pitchFamily="18" charset="0"/>
                <a:cs typeface="Times New Roman" panose="02020603050405020304" pitchFamily="18" charset="0"/>
              </a:rPr>
              <a:t> </a:t>
            </a:r>
            <a:r>
              <a:rPr lang="en-IN" sz="1400" dirty="0">
                <a:solidFill>
                  <a:srgbClr val="535353"/>
                </a:solidFill>
                <a:latin typeface="Times New Roman" panose="02020603050405020304" pitchFamily="18" charset="0"/>
                <a:cs typeface="Times New Roman" panose="02020603050405020304" pitchFamily="18" charset="0"/>
              </a:rPr>
              <a:t>Logic</a:t>
            </a: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      </a:t>
            </a:r>
            <a:r>
              <a:rPr lang="en-IN" sz="1400" dirty="0" smtClean="0">
                <a:solidFill>
                  <a:srgbClr val="FF0000"/>
                </a:solidFill>
                <a:latin typeface="Times New Roman" panose="02020603050405020304" pitchFamily="18" charset="0"/>
                <a:cs typeface="Times New Roman" panose="02020603050405020304" pitchFamily="18" charset="0"/>
              </a:rPr>
              <a:t>Used</a:t>
            </a:r>
            <a:r>
              <a:rPr lang="en-IN" sz="1400" dirty="0" smtClean="0">
                <a:solidFill>
                  <a:srgbClr val="7030A0"/>
                </a:solidFill>
                <a:latin typeface="Times New Roman" panose="02020603050405020304" pitchFamily="18" charset="0"/>
                <a:cs typeface="Times New Roman" panose="02020603050405020304" pitchFamily="18" charset="0"/>
              </a:rPr>
              <a:t> </a:t>
            </a:r>
            <a:r>
              <a:rPr lang="en-IN" sz="1400" dirty="0">
                <a:solidFill>
                  <a:srgbClr val="FF0000"/>
                </a:solidFill>
                <a:latin typeface="Times New Roman" panose="02020603050405020304" pitchFamily="18" charset="0"/>
                <a:cs typeface="Times New Roman" panose="02020603050405020304" pitchFamily="18" charset="0"/>
              </a:rPr>
              <a:t>For</a:t>
            </a:r>
          </a:p>
          <a:p>
            <a:pPr marL="0" indent="0">
              <a:buNone/>
            </a:pP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4. </a:t>
            </a:r>
            <a:r>
              <a:rPr lang="en-IN" sz="1400" dirty="0">
                <a:solidFill>
                  <a:srgbClr val="535353"/>
                </a:solidFill>
                <a:latin typeface="Times New Roman" panose="02020603050405020304" pitchFamily="18" charset="0"/>
                <a:cs typeface="Times New Roman" panose="02020603050405020304" pitchFamily="18" charset="0"/>
              </a:rPr>
              <a:t>Database</a:t>
            </a:r>
            <a:r>
              <a:rPr lang="en-IN" sz="1400" dirty="0">
                <a:latin typeface="Times New Roman" panose="02020603050405020304" pitchFamily="18" charset="0"/>
                <a:cs typeface="Times New Roman" panose="02020603050405020304" pitchFamily="18" charset="0"/>
              </a:rPr>
              <a:t> </a:t>
            </a:r>
            <a:r>
              <a:rPr lang="en-IN" sz="1400" dirty="0" smtClean="0">
                <a:solidFill>
                  <a:srgbClr val="535353"/>
                </a:solidFill>
                <a:latin typeface="Times New Roman" panose="02020603050405020304" pitchFamily="18" charset="0"/>
                <a:cs typeface="Times New Roman" panose="02020603050405020304" pitchFamily="18" charset="0"/>
              </a:rPr>
              <a:t>Operations</a:t>
            </a: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                     1</a:t>
            </a:r>
            <a:r>
              <a:rPr lang="en-IN" sz="1400" dirty="0">
                <a:latin typeface="Times New Roman" panose="02020603050405020304" pitchFamily="18" charset="0"/>
                <a:cs typeface="Times New Roman" panose="02020603050405020304" pitchFamily="18" charset="0"/>
              </a:rPr>
              <a:t>. </a:t>
            </a:r>
            <a:r>
              <a:rPr lang="en-IN" sz="1400" dirty="0">
                <a:solidFill>
                  <a:srgbClr val="2F5597"/>
                </a:solidFill>
                <a:latin typeface="Times New Roman" panose="02020603050405020304" pitchFamily="18" charset="0"/>
                <a:cs typeface="Times New Roman" panose="02020603050405020304" pitchFamily="18" charset="0"/>
              </a:rPr>
              <a:t>Permanent</a:t>
            </a:r>
            <a:r>
              <a:rPr lang="en-IN" sz="1400" dirty="0">
                <a:latin typeface="Times New Roman" panose="02020603050405020304" pitchFamily="18" charset="0"/>
                <a:cs typeface="Times New Roman" panose="02020603050405020304" pitchFamily="18" charset="0"/>
              </a:rPr>
              <a:t> </a:t>
            </a:r>
            <a:r>
              <a:rPr lang="en-IN" sz="1400" dirty="0">
                <a:solidFill>
                  <a:srgbClr val="2F5597"/>
                </a:solidFill>
                <a:latin typeface="Times New Roman" panose="02020603050405020304" pitchFamily="18" charset="0"/>
                <a:cs typeface="Times New Roman" panose="02020603050405020304" pitchFamily="18" charset="0"/>
              </a:rPr>
              <a:t>Storage</a:t>
            </a:r>
          </a:p>
          <a:p>
            <a:pPr marL="0" indent="0">
              <a:buNone/>
            </a:pP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     2.</a:t>
            </a:r>
            <a:r>
              <a:rPr lang="en-IN" sz="1400" dirty="0" smtClean="0">
                <a:solidFill>
                  <a:srgbClr val="2F5597"/>
                </a:solidFill>
                <a:latin typeface="Times New Roman" panose="02020603050405020304" pitchFamily="18" charset="0"/>
                <a:cs typeface="Times New Roman" panose="02020603050405020304" pitchFamily="18" charset="0"/>
              </a:rPr>
              <a:t>Database</a:t>
            </a:r>
            <a:r>
              <a:rPr lang="en-IN" sz="1400" dirty="0" smtClean="0">
                <a:latin typeface="Times New Roman" panose="02020603050405020304" pitchFamily="18" charset="0"/>
                <a:cs typeface="Times New Roman" panose="02020603050405020304" pitchFamily="18" charset="0"/>
              </a:rPr>
              <a:t> </a:t>
            </a:r>
            <a:r>
              <a:rPr lang="en-IN" sz="1400" dirty="0">
                <a:solidFill>
                  <a:srgbClr val="2F5597"/>
                </a:solidFill>
                <a:latin typeface="Times New Roman" panose="02020603050405020304" pitchFamily="18" charset="0"/>
                <a:cs typeface="Times New Roman" panose="02020603050405020304" pitchFamily="18" charset="0"/>
              </a:rPr>
              <a:t>Level</a:t>
            </a:r>
            <a:r>
              <a:rPr lang="en-IN" sz="1400" dirty="0">
                <a:latin typeface="Times New Roman" panose="02020603050405020304" pitchFamily="18" charset="0"/>
                <a:cs typeface="Times New Roman" panose="02020603050405020304" pitchFamily="18" charset="0"/>
              </a:rPr>
              <a:t> </a:t>
            </a:r>
            <a:r>
              <a:rPr lang="en-IN" sz="1400" dirty="0" smtClean="0">
                <a:solidFill>
                  <a:srgbClr val="2F5597"/>
                </a:solidFill>
                <a:latin typeface="Times New Roman" panose="02020603050405020304" pitchFamily="18" charset="0"/>
                <a:cs typeface="Times New Roman" panose="02020603050405020304" pitchFamily="18" charset="0"/>
              </a:rPr>
              <a:t>Validations</a:t>
            </a:r>
          </a:p>
          <a:p>
            <a:pPr marL="0" indent="0">
              <a:buNone/>
            </a:pPr>
            <a:r>
              <a:rPr lang="en-IN" sz="1400" dirty="0" smtClean="0">
                <a:latin typeface="Times New Roman" panose="02020603050405020304" pitchFamily="18" charset="0"/>
                <a:cs typeface="Times New Roman" panose="02020603050405020304" pitchFamily="18" charset="0"/>
              </a:rPr>
              <a:t>						     3. </a:t>
            </a:r>
            <a:r>
              <a:rPr lang="en-IN" sz="1400" dirty="0" smtClean="0">
                <a:solidFill>
                  <a:srgbClr val="2F5597"/>
                </a:solidFill>
                <a:latin typeface="Times New Roman" panose="02020603050405020304" pitchFamily="18" charset="0"/>
                <a:cs typeface="Times New Roman" panose="02020603050405020304" pitchFamily="18" charset="0"/>
              </a:rPr>
              <a:t>Database</a:t>
            </a:r>
            <a:r>
              <a:rPr lang="en-IN" sz="1400" dirty="0" smtClean="0">
                <a:latin typeface="Times New Roman" panose="02020603050405020304" pitchFamily="18" charset="0"/>
                <a:cs typeface="Times New Roman" panose="02020603050405020304" pitchFamily="18" charset="0"/>
              </a:rPr>
              <a:t> </a:t>
            </a:r>
            <a:r>
              <a:rPr lang="en-IN" sz="1400" dirty="0" smtClean="0">
                <a:solidFill>
                  <a:srgbClr val="2F5597"/>
                </a:solidFill>
                <a:latin typeface="Times New Roman" panose="02020603050405020304" pitchFamily="18" charset="0"/>
                <a:cs typeface="Times New Roman" panose="02020603050405020304" pitchFamily="18" charset="0"/>
              </a:rPr>
              <a:t>Access</a:t>
            </a:r>
            <a:r>
              <a:rPr lang="en-IN" sz="1400" dirty="0" smtClean="0">
                <a:latin typeface="Times New Roman" panose="02020603050405020304" pitchFamily="18" charset="0"/>
                <a:cs typeface="Times New Roman" panose="02020603050405020304" pitchFamily="18" charset="0"/>
              </a:rPr>
              <a:t> </a:t>
            </a:r>
            <a:r>
              <a:rPr lang="en-IN" sz="1400" dirty="0" smtClean="0">
                <a:solidFill>
                  <a:srgbClr val="2F5597"/>
                </a:solidFill>
                <a:latin typeface="Times New Roman" panose="02020603050405020304" pitchFamily="18" charset="0"/>
                <a:cs typeface="Times New Roman" panose="02020603050405020304" pitchFamily="18" charset="0"/>
              </a:rPr>
              <a:t>Using</a:t>
            </a:r>
            <a:r>
              <a:rPr lang="en-IN" sz="1400" dirty="0" smtClean="0">
                <a:latin typeface="Times New Roman" panose="02020603050405020304" pitchFamily="18" charset="0"/>
                <a:cs typeface="Times New Roman" panose="02020603050405020304" pitchFamily="18" charset="0"/>
              </a:rPr>
              <a:t> </a:t>
            </a:r>
            <a:r>
              <a:rPr lang="en-IN" sz="1400" dirty="0" smtClean="0">
                <a:solidFill>
                  <a:srgbClr val="2F5597"/>
                </a:solidFill>
                <a:latin typeface="Times New Roman" panose="02020603050405020304" pitchFamily="18" charset="0"/>
                <a:cs typeface="Times New Roman" panose="02020603050405020304" pitchFamily="18" charset="0"/>
              </a:rPr>
              <a:t>Stored Procedures</a:t>
            </a:r>
            <a:endParaRPr lang="en-IN" sz="1400" dirty="0">
              <a:solidFill>
                <a:srgbClr val="2F5597"/>
              </a:solidFill>
              <a:latin typeface="Times New Roman" panose="02020603050405020304" pitchFamily="18" charset="0"/>
              <a:cs typeface="Times New Roman" panose="02020603050405020304" pitchFamily="18" charset="0"/>
            </a:endParaRPr>
          </a:p>
          <a:p>
            <a:pPr marL="0" indent="0">
              <a:buNone/>
            </a:pPr>
            <a:r>
              <a:rPr lang="en-IN" sz="1400" dirty="0" smtClean="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 </a:t>
            </a:r>
            <a:r>
              <a:rPr lang="en-IN" sz="1400" dirty="0">
                <a:solidFill>
                  <a:srgbClr val="FF0000"/>
                </a:solidFill>
                <a:latin typeface="Times New Roman" panose="02020603050405020304" pitchFamily="18" charset="0"/>
                <a:cs typeface="Times New Roman" panose="02020603050405020304" pitchFamily="18" charset="0"/>
              </a:rPr>
              <a:t>Technology</a:t>
            </a:r>
            <a:r>
              <a:rPr lang="en-IN" sz="1400" dirty="0">
                <a:solidFill>
                  <a:srgbClr val="7030A0"/>
                </a:solidFill>
                <a:latin typeface="Times New Roman" panose="02020603050405020304" pitchFamily="18" charset="0"/>
                <a:cs typeface="Times New Roman" panose="02020603050405020304" pitchFamily="18" charset="0"/>
              </a:rPr>
              <a:t> </a:t>
            </a:r>
            <a:r>
              <a:rPr lang="en-IN" sz="1400" dirty="0">
                <a:solidFill>
                  <a:srgbClr val="FF0000"/>
                </a:solidFill>
                <a:latin typeface="Times New Roman" panose="02020603050405020304" pitchFamily="18" charset="0"/>
                <a:cs typeface="Times New Roman" panose="02020603050405020304" pitchFamily="18" charset="0"/>
              </a:rPr>
              <a:t>Used</a:t>
            </a:r>
            <a:r>
              <a:rPr lang="en-IN" sz="1400" dirty="0">
                <a:solidFill>
                  <a:srgbClr val="7030A0"/>
                </a:solidFill>
                <a:latin typeface="Times New Roman" panose="02020603050405020304" pitchFamily="18" charset="0"/>
                <a:cs typeface="Times New Roman" panose="02020603050405020304" pitchFamily="18" charset="0"/>
              </a:rPr>
              <a:t> </a:t>
            </a:r>
          </a:p>
          <a:p>
            <a:pPr marL="342900" indent="-342900">
              <a:buAutoNum type="arabicPeriod"/>
            </a:pPr>
            <a:r>
              <a:rPr lang="en-IN" sz="1400" dirty="0">
                <a:solidFill>
                  <a:srgbClr val="C55A11"/>
                </a:solidFill>
                <a:latin typeface="Times New Roman" panose="02020603050405020304" pitchFamily="18" charset="0"/>
                <a:cs typeface="Times New Roman" panose="02020603050405020304" pitchFamily="18" charset="0"/>
              </a:rPr>
              <a:t>HTML, CSS</a:t>
            </a:r>
          </a:p>
          <a:p>
            <a:pPr marL="342900" indent="-342900">
              <a:buAutoNum type="arabicPeriod"/>
            </a:pPr>
            <a:r>
              <a:rPr lang="en-IN" sz="1400" dirty="0">
                <a:solidFill>
                  <a:srgbClr val="C55A11"/>
                </a:solidFill>
                <a:latin typeface="Times New Roman" panose="02020603050405020304" pitchFamily="18" charset="0"/>
                <a:cs typeface="Times New Roman" panose="02020603050405020304" pitchFamily="18" charset="0"/>
              </a:rPr>
              <a:t>JavaScript, jQuery</a:t>
            </a:r>
            <a:r>
              <a:rPr lang="en-IN" sz="1400" dirty="0">
                <a:latin typeface="Times New Roman" panose="02020603050405020304" pitchFamily="18" charset="0"/>
                <a:cs typeface="Times New Roman" panose="02020603050405020304" pitchFamily="18" charset="0"/>
              </a:rPr>
              <a:t>		           </a:t>
            </a:r>
            <a:r>
              <a:rPr lang="en-IN" sz="1400" dirty="0">
                <a:solidFill>
                  <a:srgbClr val="FF0000"/>
                </a:solidFill>
                <a:latin typeface="Times New Roman" panose="02020603050405020304" pitchFamily="18" charset="0"/>
                <a:cs typeface="Times New Roman" panose="02020603050405020304" pitchFamily="18" charset="0"/>
              </a:rPr>
              <a:t>Technology</a:t>
            </a:r>
            <a:r>
              <a:rPr lang="en-IN" sz="1400" dirty="0">
                <a:solidFill>
                  <a:srgbClr val="7030A0"/>
                </a:solidFill>
                <a:latin typeface="Times New Roman" panose="02020603050405020304" pitchFamily="18" charset="0"/>
                <a:cs typeface="Times New Roman" panose="02020603050405020304" pitchFamily="18" charset="0"/>
              </a:rPr>
              <a:t> </a:t>
            </a:r>
            <a:r>
              <a:rPr lang="en-IN" sz="1400" dirty="0">
                <a:solidFill>
                  <a:srgbClr val="FF0000"/>
                </a:solidFill>
                <a:latin typeface="Times New Roman" panose="02020603050405020304" pitchFamily="18" charset="0"/>
                <a:cs typeface="Times New Roman" panose="02020603050405020304" pitchFamily="18" charset="0"/>
              </a:rPr>
              <a:t>Used</a:t>
            </a:r>
          </a:p>
          <a:p>
            <a:pPr marL="342900" indent="-342900">
              <a:buAutoNum type="arabicPeriod"/>
            </a:pPr>
            <a:r>
              <a:rPr lang="en-IN" sz="1400" dirty="0">
                <a:solidFill>
                  <a:srgbClr val="C55A11"/>
                </a:solidFill>
                <a:latin typeface="Times New Roman" panose="02020603050405020304" pitchFamily="18" charset="0"/>
                <a:cs typeface="Times New Roman" panose="02020603050405020304" pitchFamily="18" charset="0"/>
              </a:rPr>
              <a:t>React </a:t>
            </a:r>
            <a:r>
              <a:rPr lang="en-IN" sz="1400" dirty="0" smtClean="0">
                <a:solidFill>
                  <a:srgbClr val="C55A11"/>
                </a:solidFill>
                <a:latin typeface="Times New Roman" panose="02020603050405020304" pitchFamily="18" charset="0"/>
                <a:cs typeface="Times New Roman" panose="02020603050405020304" pitchFamily="18" charset="0"/>
              </a:rPr>
              <a:t>JS</a:t>
            </a:r>
            <a:r>
              <a:rPr lang="en-IN" sz="1400" dirty="0">
                <a:solidFill>
                  <a:srgbClr val="C55A11"/>
                </a:solidFill>
                <a:latin typeface="Times New Roman" panose="02020603050405020304" pitchFamily="18" charset="0"/>
                <a:cs typeface="Times New Roman" panose="02020603050405020304" pitchFamily="18" charset="0"/>
              </a:rPr>
              <a:t> </a:t>
            </a:r>
            <a:r>
              <a:rPr lang="en-IN" sz="1400" dirty="0" smtClean="0">
                <a:solidFill>
                  <a:srgbClr val="C55A11"/>
                </a:solidFill>
                <a:latin typeface="Times New Roman" panose="02020603050405020304" pitchFamily="18" charset="0"/>
                <a:cs typeface="Times New Roman" panose="02020603050405020304" pitchFamily="18" charset="0"/>
              </a:rPr>
              <a:t>                                                        </a:t>
            </a:r>
            <a:r>
              <a:rPr lang="en-IN" sz="1400" dirty="0">
                <a:solidFill>
                  <a:srgbClr val="C55A11"/>
                </a:solidFill>
                <a:latin typeface="Times New Roman" panose="02020603050405020304" pitchFamily="18" charset="0"/>
                <a:cs typeface="Times New Roman" panose="02020603050405020304" pitchFamily="18" charset="0"/>
              </a:rPr>
              <a:t>1. </a:t>
            </a:r>
            <a:r>
              <a:rPr lang="en-IN" sz="1400" dirty="0">
                <a:solidFill>
                  <a:srgbClr val="535353"/>
                </a:solidFill>
                <a:latin typeface="Times New Roman" panose="02020603050405020304" pitchFamily="18" charset="0"/>
                <a:cs typeface="Times New Roman" panose="02020603050405020304" pitchFamily="18" charset="0"/>
              </a:rPr>
              <a:t>Spring</a:t>
            </a:r>
            <a:r>
              <a:rPr lang="en-IN" sz="1400" dirty="0">
                <a:solidFill>
                  <a:srgbClr val="C55A11"/>
                </a:solidFill>
                <a:latin typeface="Times New Roman" panose="02020603050405020304" pitchFamily="18" charset="0"/>
                <a:cs typeface="Times New Roman" panose="02020603050405020304" pitchFamily="18" charset="0"/>
              </a:rPr>
              <a:t> </a:t>
            </a:r>
            <a:r>
              <a:rPr lang="en-IN" sz="1400" dirty="0" smtClean="0">
                <a:solidFill>
                  <a:srgbClr val="535353"/>
                </a:solidFill>
                <a:latin typeface="Times New Roman" panose="02020603050405020304" pitchFamily="18" charset="0"/>
                <a:cs typeface="Times New Roman" panose="02020603050405020304" pitchFamily="18" charset="0"/>
              </a:rPr>
              <a:t>Boot</a:t>
            </a:r>
            <a:endParaRPr lang="en-IN" sz="1400" dirty="0">
              <a:solidFill>
                <a:srgbClr val="535353"/>
              </a:solidFill>
              <a:latin typeface="Times New Roman" panose="02020603050405020304" pitchFamily="18" charset="0"/>
              <a:cs typeface="Times New Roman" panose="02020603050405020304" pitchFamily="18" charset="0"/>
            </a:endParaRPr>
          </a:p>
          <a:p>
            <a:pPr marL="342900" indent="-342900">
              <a:buAutoNum type="arabicPeriod"/>
            </a:pPr>
            <a:r>
              <a:rPr lang="en-IN" sz="1400" dirty="0">
                <a:solidFill>
                  <a:srgbClr val="C55A11"/>
                </a:solidFill>
                <a:latin typeface="Times New Roman" panose="02020603050405020304" pitchFamily="18" charset="0"/>
                <a:cs typeface="Times New Roman" panose="02020603050405020304" pitchFamily="18" charset="0"/>
              </a:rPr>
              <a:t>JSON	</a:t>
            </a: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                                  </a:t>
            </a:r>
            <a:r>
              <a:rPr lang="en-IN" sz="1400" dirty="0" smtClean="0">
                <a:solidFill>
                  <a:srgbClr val="C00000"/>
                </a:solidFill>
                <a:latin typeface="Times New Roman" panose="02020603050405020304" pitchFamily="18" charset="0"/>
                <a:cs typeface="Times New Roman" panose="02020603050405020304" pitchFamily="18" charset="0"/>
              </a:rPr>
              <a:t>2. </a:t>
            </a:r>
            <a:r>
              <a:rPr lang="en-IN" sz="1400" dirty="0" smtClean="0">
                <a:solidFill>
                  <a:schemeClr val="tx1">
                    <a:lumMod val="65000"/>
                    <a:lumOff val="35000"/>
                  </a:schemeClr>
                </a:solidFill>
                <a:latin typeface="Times New Roman" panose="02020603050405020304" pitchFamily="18" charset="0"/>
                <a:cs typeface="Times New Roman" panose="02020603050405020304" pitchFamily="18" charset="0"/>
              </a:rPr>
              <a:t>Hibernate</a:t>
            </a:r>
            <a:r>
              <a:rPr lang="en-IN" sz="1400" dirty="0" smtClean="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                             </a:t>
            </a:r>
            <a:r>
              <a:rPr lang="en-IN" sz="1400" dirty="0" smtClean="0">
                <a:solidFill>
                  <a:srgbClr val="FF0000"/>
                </a:solidFill>
                <a:latin typeface="Times New Roman" panose="02020603050405020304" pitchFamily="18" charset="0"/>
                <a:cs typeface="Times New Roman" panose="02020603050405020304" pitchFamily="18" charset="0"/>
              </a:rPr>
              <a:t>Technology  Used</a:t>
            </a:r>
            <a:endParaRPr lang="en-IN" sz="1400" dirty="0">
              <a:solidFill>
                <a:srgbClr val="FF0000"/>
              </a:solidFill>
              <a:latin typeface="Times New Roman" panose="02020603050405020304" pitchFamily="18" charset="0"/>
              <a:cs typeface="Times New Roman" panose="02020603050405020304" pitchFamily="18" charset="0"/>
            </a:endParaRPr>
          </a:p>
          <a:p>
            <a:pPr marL="0" indent="0">
              <a:buNone/>
            </a:pP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1</a:t>
            </a:r>
            <a:r>
              <a:rPr lang="en-IN" sz="1400" dirty="0">
                <a:latin typeface="Times New Roman" panose="02020603050405020304" pitchFamily="18" charset="0"/>
                <a:cs typeface="Times New Roman" panose="02020603050405020304" pitchFamily="18" charset="0"/>
              </a:rPr>
              <a:t>. </a:t>
            </a:r>
            <a:r>
              <a:rPr lang="en-IN" sz="1400" dirty="0">
                <a:solidFill>
                  <a:srgbClr val="2F5597"/>
                </a:solidFill>
                <a:latin typeface="Times New Roman" panose="02020603050405020304" pitchFamily="18" charset="0"/>
                <a:cs typeface="Times New Roman" panose="02020603050405020304" pitchFamily="18" charset="0"/>
              </a:rPr>
              <a:t>MySQL</a:t>
            </a:r>
          </a:p>
        </p:txBody>
      </p:sp>
      <p:cxnSp>
        <p:nvCxnSpPr>
          <p:cNvPr id="11" name="Connector: Elbow 7">
            <a:extLst>
              <a:ext uri="{FF2B5EF4-FFF2-40B4-BE49-F238E27FC236}">
                <a16:creationId xmlns="" xmlns:a16="http://schemas.microsoft.com/office/drawing/2014/main" xmlns:lc="http://schemas.openxmlformats.org/drawingml/2006/lockedCanvas" id="{057005EE-6DD2-8AEE-45DA-473450961C91}"/>
              </a:ext>
            </a:extLst>
          </p:cNvPr>
          <p:cNvCxnSpPr/>
          <p:nvPr/>
        </p:nvCxnSpPr>
        <p:spPr>
          <a:xfrm>
            <a:off x="2220556" y="2995008"/>
            <a:ext cx="522644" cy="3460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7">
            <a:extLst>
              <a:ext uri="{FF2B5EF4-FFF2-40B4-BE49-F238E27FC236}">
                <a16:creationId xmlns="" xmlns:a16="http://schemas.microsoft.com/office/drawing/2014/main" xmlns:lc="http://schemas.openxmlformats.org/drawingml/2006/lockedCanvas" id="{057005EE-6DD2-8AEE-45DA-473450961C91}"/>
              </a:ext>
            </a:extLst>
          </p:cNvPr>
          <p:cNvCxnSpPr/>
          <p:nvPr/>
        </p:nvCxnSpPr>
        <p:spPr>
          <a:xfrm>
            <a:off x="4785360" y="3643163"/>
            <a:ext cx="1005840" cy="3887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143000"/>
            <a:ext cx="9176951" cy="838200"/>
          </a:xfrm>
        </p:spPr>
        <p:txBody>
          <a:bodyPr>
            <a:normAutofit fontScale="90000"/>
          </a:bodyPr>
          <a:lstStyle/>
          <a:p>
            <a:r>
              <a:rPr lang="en-US" sz="3600" dirty="0">
                <a:latin typeface="Algerian" pitchFamily="82" charset="0"/>
                <a:ea typeface="Arial Black" pitchFamily="34" charset="0"/>
                <a:cs typeface="Arial Black" pitchFamily="34" charset="0"/>
              </a:rPr>
              <a:t>Technology Platform Used For </a:t>
            </a:r>
            <a:r>
              <a:rPr lang="en-US" sz="3600" dirty="0" smtClean="0">
                <a:latin typeface="Algerian" pitchFamily="82" charset="0"/>
                <a:ea typeface="Arial Black" pitchFamily="34" charset="0"/>
                <a:cs typeface="Arial Black" pitchFamily="34" charset="0"/>
              </a:rPr>
              <a:t>Project :</a:t>
            </a:r>
            <a:r>
              <a:rPr lang="en-IN" sz="5400" dirty="0">
                <a:latin typeface="Algerian" pitchFamily="82" charset="0"/>
              </a:rPr>
              <a:t/>
            </a:r>
            <a:br>
              <a:rPr lang="en-IN" sz="5400" dirty="0">
                <a:latin typeface="Algerian" pitchFamily="82" charset="0"/>
              </a:rPr>
            </a:br>
            <a:endParaRPr lang="en-IN" dirty="0"/>
          </a:p>
        </p:txBody>
      </p:sp>
      <p:sp>
        <p:nvSpPr>
          <p:cNvPr id="3" name="TextBox 2"/>
          <p:cNvSpPr txBox="1"/>
          <p:nvPr/>
        </p:nvSpPr>
        <p:spPr>
          <a:xfrm>
            <a:off x="381000" y="1676400"/>
            <a:ext cx="8305800" cy="4308872"/>
          </a:xfrm>
          <a:prstGeom prst="rect">
            <a:avLst/>
          </a:prstGeom>
          <a:noFill/>
        </p:spPr>
        <p:txBody>
          <a:bodyPr wrap="square" rtlCol="0">
            <a:spAutoFit/>
          </a:bodyPr>
          <a:lstStyle/>
          <a:p>
            <a:r>
              <a:rPr lang="en-IN" sz="2000" b="1" dirty="0">
                <a:solidFill>
                  <a:schemeClr val="bg2">
                    <a:lumMod val="25000"/>
                  </a:schemeClr>
                </a:solidFill>
                <a:latin typeface="Times New Roman" pitchFamily="18" charset="0"/>
                <a:cs typeface="Times New Roman" pitchFamily="18" charset="0"/>
              </a:rPr>
              <a:t>Technologies used :</a:t>
            </a:r>
          </a:p>
          <a:p>
            <a:pPr lvl="1"/>
            <a:r>
              <a:rPr lang="en-IN" dirty="0">
                <a:latin typeface="Times New Roman" pitchFamily="18" charset="0"/>
                <a:cs typeface="Times New Roman" pitchFamily="18" charset="0"/>
              </a:rPr>
              <a:t>                        HTML, CSS, JavaScript, jQuery, ReactJS, JSON, Spring boot, </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MySQL</a:t>
            </a:r>
          </a:p>
          <a:p>
            <a:endParaRPr lang="en-IN" dirty="0">
              <a:latin typeface="Times New Roman" pitchFamily="18" charset="0"/>
              <a:cs typeface="Times New Roman" pitchFamily="18" charset="0"/>
            </a:endParaRPr>
          </a:p>
          <a:p>
            <a:r>
              <a:rPr lang="en-IN" sz="2000" b="1" dirty="0">
                <a:solidFill>
                  <a:schemeClr val="bg2">
                    <a:lumMod val="25000"/>
                  </a:schemeClr>
                </a:solidFill>
                <a:latin typeface="Times New Roman" pitchFamily="18" charset="0"/>
                <a:cs typeface="Times New Roman" pitchFamily="18" charset="0"/>
              </a:rPr>
              <a:t>Reason :</a:t>
            </a:r>
          </a:p>
          <a:p>
            <a:pPr marL="742950" lvl="1" indent="-285750">
              <a:buFont typeface="Wingdings" pitchFamily="2" charset="2"/>
              <a:buChar char="ü"/>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Html, CSS and JavaScript are used for frontend part for static web pages.</a:t>
            </a:r>
          </a:p>
          <a:p>
            <a:pPr marL="742950" lvl="1" indent="-285750">
              <a:buFont typeface="Wingdings" pitchFamily="2" charset="2"/>
              <a:buChar char="ü"/>
            </a:pPr>
            <a:endParaRPr lang="en-IN" dirty="0">
              <a:latin typeface="Times New Roman" pitchFamily="18" charset="0"/>
              <a:cs typeface="Times New Roman" pitchFamily="18" charset="0"/>
            </a:endParaRPr>
          </a:p>
          <a:p>
            <a:pPr marL="742950" lvl="1" indent="-285750">
              <a:buFont typeface="Wingdings" pitchFamily="2" charset="2"/>
              <a:buChar char="ü"/>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React JS is used for rendering the dynamic web pages and to create a single page application where only particular part of web page is rendered without altering complete web page. </a:t>
            </a:r>
          </a:p>
          <a:p>
            <a:pPr marL="742950" lvl="1" indent="-285750">
              <a:buFont typeface="Wingdings" pitchFamily="2" charset="2"/>
              <a:buChar char="ü"/>
            </a:pPr>
            <a:endParaRPr lang="en-IN" dirty="0">
              <a:latin typeface="Times New Roman" pitchFamily="18" charset="0"/>
              <a:cs typeface="Times New Roman" pitchFamily="18" charset="0"/>
            </a:endParaRPr>
          </a:p>
          <a:p>
            <a:pPr marL="742950" lvl="1" indent="-285750">
              <a:buFont typeface="Wingdings" pitchFamily="2" charset="2"/>
              <a:buChar char="ü"/>
            </a:pP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Spring boot is used for server side processing wherein in connection with database is established from server and required data is manipulated and sent to client side.</a:t>
            </a:r>
          </a:p>
          <a:p>
            <a:endParaRPr lang="en-IN" dirty="0"/>
          </a:p>
        </p:txBody>
      </p:sp>
    </p:spTree>
    <p:extLst>
      <p:ext uri="{BB962C8B-B14F-4D97-AF65-F5344CB8AC3E}">
        <p14:creationId xmlns:p14="http://schemas.microsoft.com/office/powerpoint/2010/main" xmlns="" val="728563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Division of work within </a:t>
            </a:r>
            <a:r>
              <a:rPr lang="en-IN" dirty="0" smtClean="0">
                <a:latin typeface="Times New Roman" pitchFamily="18" charset="0"/>
                <a:cs typeface="Times New Roman" pitchFamily="18" charset="0"/>
              </a:rPr>
              <a:t>team:</a:t>
            </a:r>
            <a:endParaRPr lang="en-IN" dirty="0">
              <a:latin typeface="Times New Roman" pitchFamily="18" charset="0"/>
              <a:cs typeface="Times New Roman" pitchFamily="18" charset="0"/>
            </a:endParaRPr>
          </a:p>
        </p:txBody>
      </p:sp>
      <p:sp>
        <p:nvSpPr>
          <p:cNvPr id="11" name="Content Placeholder 10"/>
          <p:cNvSpPr>
            <a:spLocks noGrp="1"/>
          </p:cNvSpPr>
          <p:nvPr>
            <p:ph sz="quarter" idx="1"/>
          </p:nvPr>
        </p:nvSpPr>
        <p:spPr/>
        <p:txBody>
          <a:bodyPr>
            <a:normAutofit/>
          </a:bodyPr>
          <a:lstStyle/>
          <a:p>
            <a:r>
              <a:rPr lang="en-IN" sz="1900" dirty="0" smtClean="0">
                <a:latin typeface="Times New Roman" pitchFamily="18" charset="0"/>
                <a:cs typeface="Times New Roman" pitchFamily="18" charset="0"/>
              </a:rPr>
              <a:t>Sachin Patil : </a:t>
            </a:r>
            <a:r>
              <a:rPr lang="en-IN" sz="1900" dirty="0">
                <a:latin typeface="Times New Roman" pitchFamily="18" charset="0"/>
                <a:cs typeface="Times New Roman" pitchFamily="18" charset="0"/>
              </a:rPr>
              <a:t>Implemented the Admin use </a:t>
            </a:r>
            <a:r>
              <a:rPr lang="en-IN" sz="1900" dirty="0" smtClean="0">
                <a:latin typeface="Times New Roman" pitchFamily="18" charset="0"/>
                <a:cs typeface="Times New Roman" pitchFamily="18" charset="0"/>
              </a:rPr>
              <a:t>cases and the Admin related database and the overall cycle.</a:t>
            </a:r>
            <a:endParaRPr lang="en-IN" sz="1900" dirty="0">
              <a:latin typeface="Times New Roman" pitchFamily="18" charset="0"/>
              <a:cs typeface="Times New Roman" pitchFamily="18" charset="0"/>
            </a:endParaRPr>
          </a:p>
          <a:p>
            <a:r>
              <a:rPr lang="en-IN" sz="1900" dirty="0" smtClean="0">
                <a:latin typeface="Times New Roman" pitchFamily="18" charset="0"/>
                <a:cs typeface="Times New Roman" pitchFamily="18" charset="0"/>
              </a:rPr>
              <a:t>Pranav Malkar: </a:t>
            </a:r>
            <a:r>
              <a:rPr lang="en-IN" sz="1900" dirty="0">
                <a:latin typeface="Times New Roman" pitchFamily="18" charset="0"/>
                <a:cs typeface="Times New Roman" pitchFamily="18" charset="0"/>
              </a:rPr>
              <a:t>Implemented </a:t>
            </a:r>
            <a:r>
              <a:rPr lang="en-IN" sz="1900" dirty="0" smtClean="0">
                <a:latin typeface="Times New Roman" pitchFamily="18" charset="0"/>
                <a:cs typeface="Times New Roman" pitchFamily="18" charset="0"/>
              </a:rPr>
              <a:t>the Traveller related use cases and the overall cycle , and the part of database..</a:t>
            </a:r>
            <a:endParaRPr lang="en-IN" sz="1900" dirty="0">
              <a:latin typeface="Times New Roman" pitchFamily="18" charset="0"/>
              <a:cs typeface="Times New Roman" pitchFamily="18" charset="0"/>
            </a:endParaRPr>
          </a:p>
          <a:p>
            <a:r>
              <a:rPr lang="en-IN" sz="1900" dirty="0" smtClean="0">
                <a:latin typeface="Times New Roman" pitchFamily="18" charset="0"/>
                <a:cs typeface="Times New Roman" pitchFamily="18" charset="0"/>
              </a:rPr>
              <a:t>Samruddha Kumbhar </a:t>
            </a:r>
            <a:r>
              <a:rPr lang="en-IN" sz="1900" dirty="0">
                <a:latin typeface="Times New Roman" pitchFamily="18" charset="0"/>
                <a:cs typeface="Times New Roman" pitchFamily="18" charset="0"/>
              </a:rPr>
              <a:t>: </a:t>
            </a:r>
            <a:r>
              <a:rPr lang="en-IN" sz="1900" dirty="0" smtClean="0">
                <a:latin typeface="Times New Roman" pitchFamily="18" charset="0"/>
                <a:cs typeface="Times New Roman" pitchFamily="18" charset="0"/>
              </a:rPr>
              <a:t>Implemented the Host related use cases and overall cycle , and the part of database. .</a:t>
            </a:r>
            <a:endParaRPr lang="en-IN" sz="1900" dirty="0">
              <a:latin typeface="Times New Roman" pitchFamily="18" charset="0"/>
              <a:cs typeface="Times New Roman" pitchFamily="18" charset="0"/>
            </a:endParaRPr>
          </a:p>
          <a:p>
            <a:r>
              <a:rPr lang="en-IN" sz="1900" dirty="0" smtClean="0">
                <a:latin typeface="Times New Roman" pitchFamily="18" charset="0"/>
                <a:cs typeface="Times New Roman" pitchFamily="18" charset="0"/>
              </a:rPr>
              <a:t>Prithvijeet Sonone </a:t>
            </a:r>
            <a:r>
              <a:rPr lang="en-IN" sz="1900" dirty="0">
                <a:latin typeface="Times New Roman" pitchFamily="18" charset="0"/>
                <a:cs typeface="Times New Roman" pitchFamily="18" charset="0"/>
              </a:rPr>
              <a:t>: Implemented </a:t>
            </a:r>
            <a:r>
              <a:rPr lang="en-IN" sz="1900" dirty="0" smtClean="0">
                <a:latin typeface="Times New Roman" pitchFamily="18" charset="0"/>
                <a:cs typeface="Times New Roman" pitchFamily="18" charset="0"/>
              </a:rPr>
              <a:t>Login </a:t>
            </a:r>
            <a:r>
              <a:rPr lang="en-IN" sz="1900" smtClean="0">
                <a:latin typeface="Times New Roman" pitchFamily="18" charset="0"/>
                <a:cs typeface="Times New Roman" pitchFamily="18" charset="0"/>
              </a:rPr>
              <a:t>and Subscription </a:t>
            </a:r>
            <a:r>
              <a:rPr lang="en-IN" sz="1900" dirty="0" smtClean="0">
                <a:latin typeface="Times New Roman" pitchFamily="18" charset="0"/>
                <a:cs typeface="Times New Roman" pitchFamily="18" charset="0"/>
              </a:rPr>
              <a:t>related  use cases  and overall cycle ,and the part of database.</a:t>
            </a:r>
            <a:endParaRPr lang="en-IN" sz="1900" dirty="0">
              <a:latin typeface="Times New Roman" pitchFamily="18" charset="0"/>
              <a:cs typeface="Times New Roman" pitchFamily="18" charset="0"/>
            </a:endParaRPr>
          </a:p>
          <a:p>
            <a:pPr marL="0" indent="0">
              <a:buNone/>
            </a:pPr>
            <a:r>
              <a:rPr lang="en-IN" sz="2800" dirty="0">
                <a:latin typeface="Times New Roman" pitchFamily="18" charset="0"/>
                <a:cs typeface="Times New Roman" pitchFamily="18" charset="0"/>
              </a:rPr>
              <a:t>           </a:t>
            </a:r>
          </a:p>
          <a:p>
            <a:pPr>
              <a:buFont typeface="Wingdings" pitchFamily="2" charset="2"/>
              <a:buChar char="§"/>
            </a:pPr>
            <a:r>
              <a:rPr lang="en-IN" sz="2800" dirty="0" smtClean="0">
                <a:latin typeface="Times New Roman" pitchFamily="18" charset="0"/>
                <a:cs typeface="Times New Roman" pitchFamily="18" charset="0"/>
              </a:rPr>
              <a:t>Stages </a:t>
            </a:r>
            <a:r>
              <a:rPr lang="en-IN" sz="2800" dirty="0">
                <a:latin typeface="Times New Roman" pitchFamily="18" charset="0"/>
                <a:cs typeface="Times New Roman" pitchFamily="18" charset="0"/>
              </a:rPr>
              <a:t>at which Coordination was needed </a:t>
            </a:r>
            <a:r>
              <a:rPr lang="en-IN" sz="2800" dirty="0" smtClean="0">
                <a:latin typeface="Times New Roman" pitchFamily="18" charset="0"/>
                <a:cs typeface="Times New Roman" pitchFamily="18" charset="0"/>
              </a:rPr>
              <a:t>:</a:t>
            </a:r>
            <a:endParaRPr lang="en-IN" sz="2800" dirty="0">
              <a:latin typeface="Times New Roman" pitchFamily="18" charset="0"/>
              <a:cs typeface="Times New Roman" pitchFamily="18" charset="0"/>
            </a:endParaRPr>
          </a:p>
          <a:p>
            <a:pPr marL="1211580" lvl="2" indent="-571500">
              <a:buFont typeface="+mj-lt"/>
              <a:buAutoNum type="romanUcPeriod"/>
            </a:pPr>
            <a:r>
              <a:rPr lang="en-IN" sz="1600" dirty="0" smtClean="0">
                <a:latin typeface="Times New Roman" pitchFamily="18" charset="0"/>
                <a:cs typeface="Times New Roman" pitchFamily="18" charset="0"/>
              </a:rPr>
              <a:t> Most </a:t>
            </a:r>
            <a:r>
              <a:rPr lang="en-IN" sz="1600" dirty="0">
                <a:latin typeface="Times New Roman" pitchFamily="18" charset="0"/>
                <a:cs typeface="Times New Roman" pitchFamily="18" charset="0"/>
              </a:rPr>
              <a:t>of the coordination was needed when complete UI needed to be rendered using </a:t>
            </a:r>
            <a:r>
              <a:rPr lang="en-IN" sz="1600" dirty="0" smtClean="0">
                <a:latin typeface="Times New Roman" pitchFamily="18" charset="0"/>
                <a:cs typeface="Times New Roman" pitchFamily="18" charset="0"/>
              </a:rPr>
              <a:t>React,</a:t>
            </a:r>
          </a:p>
          <a:p>
            <a:pPr marL="1211580" lvl="2" indent="-571500">
              <a:buFont typeface="+mj-lt"/>
              <a:buAutoNum type="romanUcPeriod"/>
            </a:pPr>
            <a:r>
              <a:rPr lang="en-IN" sz="1600" dirty="0" smtClean="0">
                <a:latin typeface="Times New Roman" pitchFamily="18" charset="0"/>
                <a:cs typeface="Times New Roman" pitchFamily="18" charset="0"/>
              </a:rPr>
              <a:t>Every </a:t>
            </a:r>
            <a:r>
              <a:rPr lang="en-IN" sz="1600" dirty="0">
                <a:latin typeface="Times New Roman" pitchFamily="18" charset="0"/>
                <a:cs typeface="Times New Roman" pitchFamily="18" charset="0"/>
              </a:rPr>
              <a:t>one worked together for designing the </a:t>
            </a:r>
            <a:r>
              <a:rPr lang="en-IN" sz="1600" dirty="0" smtClean="0">
                <a:latin typeface="Times New Roman" pitchFamily="18" charset="0"/>
                <a:cs typeface="Times New Roman" pitchFamily="18" charset="0"/>
              </a:rPr>
              <a:t>database.  </a:t>
            </a:r>
            <a:endParaRPr lang="en-IN" sz="1600" dirty="0">
              <a:latin typeface="Times New Roman" pitchFamily="18" charset="0"/>
              <a:cs typeface="Times New Roman" pitchFamily="18" charset="0"/>
            </a:endParaRPr>
          </a:p>
          <a:p>
            <a:endParaRPr lang="en-IN" sz="1600" dirty="0"/>
          </a:p>
        </p:txBody>
      </p:sp>
      <p:sp>
        <p:nvSpPr>
          <p:cNvPr id="5" name="TextBox 4"/>
          <p:cNvSpPr txBox="1"/>
          <p:nvPr/>
        </p:nvSpPr>
        <p:spPr>
          <a:xfrm>
            <a:off x="838200" y="2286000"/>
            <a:ext cx="7010400" cy="369332"/>
          </a:xfrm>
          <a:prstGeom prst="rect">
            <a:avLst/>
          </a:prstGeom>
          <a:noFill/>
        </p:spPr>
        <p:txBody>
          <a:bodyPr wrap="square" rtlCol="0">
            <a:spAutoFit/>
          </a:bodyPr>
          <a:lstStyle/>
          <a:p>
            <a:endParaRPr lang="en-IN" dirty="0"/>
          </a:p>
        </p:txBody>
      </p:sp>
      <p:sp>
        <p:nvSpPr>
          <p:cNvPr id="8" name="TextBox 7"/>
          <p:cNvSpPr txBox="1"/>
          <p:nvPr/>
        </p:nvSpPr>
        <p:spPr>
          <a:xfrm>
            <a:off x="609600" y="2297668"/>
            <a:ext cx="7848600" cy="369332"/>
          </a:xfrm>
          <a:prstGeom prst="rect">
            <a:avLst/>
          </a:prstGeom>
          <a:noFill/>
        </p:spPr>
        <p:txBody>
          <a:bodyPr wrap="square" rtlCol="0">
            <a:spAutoFit/>
          </a:bodyPr>
          <a:lstStyle/>
          <a:p>
            <a:r>
              <a:rPr lang="en-IN" dirty="0" smtClean="0"/>
              <a:t> </a:t>
            </a:r>
            <a:endParaRPr lang="en-IN" dirty="0"/>
          </a:p>
        </p:txBody>
      </p:sp>
      <p:sp>
        <p:nvSpPr>
          <p:cNvPr id="9" name="TextBox 8"/>
          <p:cNvSpPr txBox="1"/>
          <p:nvPr/>
        </p:nvSpPr>
        <p:spPr>
          <a:xfrm>
            <a:off x="762000" y="2362200"/>
            <a:ext cx="7848600"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xmlns="" val="529863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itle 1048670"/>
          <p:cNvSpPr>
            <a:spLocks noGrp="1"/>
          </p:cNvSpPr>
          <p:nvPr>
            <p:ph type="title"/>
          </p:nvPr>
        </p:nvSpPr>
        <p:spPr/>
        <p:txBody>
          <a:bodyPr/>
          <a:lstStyle/>
          <a:p>
            <a:r>
              <a:rPr lang="en-US" dirty="0">
                <a:latin typeface="Times New Roman" pitchFamily="18" charset="0"/>
                <a:cs typeface="Times New Roman" pitchFamily="18" charset="0"/>
              </a:rPr>
              <a:t>Future scope:</a:t>
            </a:r>
            <a:endParaRPr lang="en-IN" dirty="0">
              <a:latin typeface="Times New Roman" pitchFamily="18" charset="0"/>
              <a:cs typeface="Times New Roman" pitchFamily="18" charset="0"/>
            </a:endParaRPr>
          </a:p>
        </p:txBody>
      </p:sp>
      <p:sp>
        <p:nvSpPr>
          <p:cNvPr id="1048672" name="TextBox 1048671"/>
          <p:cNvSpPr txBox="1"/>
          <p:nvPr/>
        </p:nvSpPr>
        <p:spPr>
          <a:xfrm>
            <a:off x="954505" y="1916429"/>
            <a:ext cx="7808495" cy="3970318"/>
          </a:xfrm>
          <a:prstGeom prst="rect">
            <a:avLst/>
          </a:prstGeom>
        </p:spPr>
        <p:txBody>
          <a:bodyPr wrap="square" rtlCol="0">
            <a:spAutoFit/>
          </a:bodyPr>
          <a:lstStyle/>
          <a:p>
            <a:pPr marL="342900" indent="-342900">
              <a:buFont typeface="Wingdings" pitchFamily="2" charset="2"/>
              <a:buChar char="ü"/>
            </a:pPr>
            <a:r>
              <a:rPr lang="en-IN" sz="2800" dirty="0" smtClean="0">
                <a:solidFill>
                  <a:srgbClr val="000000"/>
                </a:solidFill>
                <a:latin typeface="Times New Roman" pitchFamily="18" charset="0"/>
                <a:cs typeface="Times New Roman" pitchFamily="18" charset="0"/>
              </a:rPr>
              <a:t>We can add new plans where we can add package in the existing property plans.</a:t>
            </a:r>
          </a:p>
          <a:p>
            <a:pPr marL="342900" indent="-342900">
              <a:buFont typeface="Wingdings" pitchFamily="2" charset="2"/>
              <a:buChar char="ü"/>
            </a:pPr>
            <a:r>
              <a:rPr lang="en-IN" sz="2800" dirty="0" smtClean="0">
                <a:solidFill>
                  <a:srgbClr val="000000"/>
                </a:solidFill>
                <a:latin typeface="Times New Roman" pitchFamily="18" charset="0"/>
                <a:cs typeface="Times New Roman" pitchFamily="18" charset="0"/>
              </a:rPr>
              <a:t>Due to which the market value will be increase and the revenue also.</a:t>
            </a:r>
          </a:p>
          <a:p>
            <a:pPr marL="342900" indent="-342900">
              <a:buFont typeface="Wingdings" pitchFamily="2" charset="2"/>
              <a:buChar char="ü"/>
            </a:pPr>
            <a:r>
              <a:rPr lang="en-IN" sz="2800" dirty="0" smtClean="0">
                <a:solidFill>
                  <a:srgbClr val="000000"/>
                </a:solidFill>
                <a:latin typeface="Times New Roman" pitchFamily="18" charset="0"/>
                <a:cs typeface="Times New Roman" pitchFamily="18" charset="0"/>
              </a:rPr>
              <a:t>We can add review and feedback function where traveller as well as host can give feedback to each other.</a:t>
            </a:r>
          </a:p>
          <a:p>
            <a:pPr marL="342900" indent="-342900">
              <a:buFont typeface="Wingdings" pitchFamily="2" charset="2"/>
              <a:buChar char="ü"/>
            </a:pPr>
            <a:r>
              <a:rPr lang="en-IN" sz="2800" dirty="0" smtClean="0">
                <a:solidFill>
                  <a:srgbClr val="000000"/>
                </a:solidFill>
                <a:latin typeface="Times New Roman" pitchFamily="18" charset="0"/>
                <a:cs typeface="Times New Roman" pitchFamily="18" charset="0"/>
              </a:rPr>
              <a:t>Which will increase the user comfort and host comfort in the site more efficient.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Conclusion </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a:bodyPr>
          <a:lstStyle/>
          <a:p>
            <a:r>
              <a:rPr lang="en-IN" sz="2100" dirty="0"/>
              <a:t>Challenges you faced :</a:t>
            </a:r>
          </a:p>
          <a:p>
            <a:pPr marL="0" indent="0">
              <a:buNone/>
            </a:pPr>
            <a:r>
              <a:rPr lang="en-IN" sz="2100" dirty="0"/>
              <a:t>                       There were many challenges that we faced like finding a write path to start with, exploring the technologies beyond the horizon of our course Etc.</a:t>
            </a:r>
          </a:p>
          <a:p>
            <a:pPr marL="0" indent="0">
              <a:buNone/>
            </a:pPr>
            <a:endParaRPr lang="en-IN" sz="2100" dirty="0"/>
          </a:p>
          <a:p>
            <a:r>
              <a:rPr lang="en-IN" sz="2100" dirty="0"/>
              <a:t>Things Learnt :</a:t>
            </a:r>
          </a:p>
          <a:p>
            <a:pPr marL="0" indent="0">
              <a:buNone/>
            </a:pPr>
            <a:r>
              <a:rPr lang="en-IN" sz="2100" dirty="0"/>
              <a:t>                   We have learnt to efficiently distribute the task within the team. We have learnt to combine all the dynamic stack of technologies together to create a fully functional software.</a:t>
            </a:r>
          </a:p>
          <a:p>
            <a:pPr marL="0" indent="0">
              <a:buNone/>
            </a:pPr>
            <a:endParaRPr lang="en-IN" sz="2100" dirty="0"/>
          </a:p>
          <a:p>
            <a:r>
              <a:rPr lang="en-IN" sz="2100" dirty="0"/>
              <a:t>Overall Experience :</a:t>
            </a:r>
          </a:p>
          <a:p>
            <a:pPr marL="0" indent="0">
              <a:buNone/>
            </a:pPr>
            <a:r>
              <a:rPr lang="en-IN" sz="2100" dirty="0"/>
              <a:t>                   Overall experience was very practical oriented and highly knowledgeable. </a:t>
            </a:r>
          </a:p>
          <a:p>
            <a:pPr marL="0" indent="0">
              <a:buNone/>
            </a:pPr>
            <a:r>
              <a:rPr lang="en-IN" dirty="0"/>
              <a:t>.</a:t>
            </a:r>
          </a:p>
          <a:p>
            <a:endParaRPr lang="en-IN" dirty="0"/>
          </a:p>
        </p:txBody>
      </p:sp>
    </p:spTree>
    <p:extLst>
      <p:ext uri="{BB962C8B-B14F-4D97-AF65-F5344CB8AC3E}">
        <p14:creationId xmlns:p14="http://schemas.microsoft.com/office/powerpoint/2010/main" xmlns="" val="2923701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0" y="4419600"/>
            <a:ext cx="4343400" cy="1066800"/>
          </a:xfrm>
        </p:spPr>
        <p:txBody>
          <a:bodyPr/>
          <a:lstStyle/>
          <a:p>
            <a:r>
              <a:rPr lang="en-US" dirty="0" smtClean="0">
                <a:solidFill>
                  <a:srgbClr val="FF0000"/>
                </a:solidFill>
              </a:rPr>
              <a:t>Thank You….</a:t>
            </a:r>
            <a:endParaRPr lang="en-IN" dirty="0">
              <a:solidFill>
                <a:srgbClr val="FF0000"/>
              </a:solidFill>
            </a:endParaRPr>
          </a:p>
        </p:txBody>
      </p:sp>
      <p:pic>
        <p:nvPicPr>
          <p:cNvPr id="4098" name="Picture 2" descr="C:\Users\Crystal\Desktop\images.png"/>
          <p:cNvPicPr>
            <a:picLocks noChangeAspect="1" noChangeArrowheads="1"/>
          </p:cNvPicPr>
          <p:nvPr/>
        </p:nvPicPr>
        <p:blipFill>
          <a:blip r:embed="rId2"/>
          <a:srcRect/>
          <a:stretch>
            <a:fillRect/>
          </a:stretch>
        </p:blipFill>
        <p:spPr bwMode="auto">
          <a:xfrm>
            <a:off x="533400" y="914400"/>
            <a:ext cx="4067175" cy="2980525"/>
          </a:xfrm>
          <a:prstGeom prst="rect">
            <a:avLst/>
          </a:prstGeom>
          <a:noFill/>
        </p:spPr>
      </p:pic>
    </p:spTree>
    <p:extLst>
      <p:ext uri="{BB962C8B-B14F-4D97-AF65-F5344CB8AC3E}">
        <p14:creationId xmlns:p14="http://schemas.microsoft.com/office/powerpoint/2010/main" xmlns="" val="861006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p:txBody>
          <a:bodyPr/>
          <a:lstStyle/>
          <a:p>
            <a:r>
              <a:rPr lang="en-US" dirty="0" smtClean="0"/>
              <a:t>1.Project Introduction:</a:t>
            </a:r>
            <a:endParaRPr lang="en-IN" dirty="0"/>
          </a:p>
        </p:txBody>
      </p:sp>
      <p:sp>
        <p:nvSpPr>
          <p:cNvPr id="1048603" name="Content Placeholder 2"/>
          <p:cNvSpPr>
            <a:spLocks noGrp="1"/>
          </p:cNvSpPr>
          <p:nvPr>
            <p:ph sz="quarter" idx="1"/>
          </p:nvPr>
        </p:nvSpPr>
        <p:spPr/>
        <p:txBody>
          <a:bodyPr>
            <a:normAutofit lnSpcReduction="10000"/>
          </a:bodyPr>
          <a:lstStyle/>
          <a:p>
            <a:r>
              <a:rPr lang="en-US" sz="2400" b="1" dirty="0" smtClean="0">
                <a:latin typeface="Times New Roman" pitchFamily="18" charset="0"/>
                <a:cs typeface="Times New Roman" pitchFamily="18" charset="0"/>
              </a:rPr>
              <a:t>TravelGo- </a:t>
            </a:r>
            <a:r>
              <a:rPr lang="en-US" sz="2400" b="1" dirty="0">
                <a:latin typeface="Times New Roman" pitchFamily="18" charset="0"/>
                <a:cs typeface="Times New Roman" pitchFamily="18" charset="0"/>
              </a:rPr>
              <a:t>Your </a:t>
            </a:r>
            <a:r>
              <a:rPr lang="en-US" sz="2400" b="1" dirty="0" smtClean="0">
                <a:latin typeface="Times New Roman" pitchFamily="18" charset="0"/>
                <a:cs typeface="Times New Roman" pitchFamily="18" charset="0"/>
              </a:rPr>
              <a:t>Site for booking and Hosting Properties</a:t>
            </a:r>
          </a:p>
          <a:p>
            <a:r>
              <a:rPr lang="en-US" sz="2400" b="1" dirty="0" smtClean="0">
                <a:latin typeface="Times New Roman" pitchFamily="18" charset="0"/>
                <a:cs typeface="Times New Roman" pitchFamily="18" charset="0"/>
              </a:rPr>
              <a:t>Traveler-</a:t>
            </a:r>
            <a:endParaRPr lang="en-US" sz="2400" dirty="0">
              <a:latin typeface="Times New Roman" pitchFamily="18" charset="0"/>
              <a:cs typeface="Times New Roman" pitchFamily="18" charset="0"/>
            </a:endParaRPr>
          </a:p>
          <a:p>
            <a:pPr lvl="1"/>
            <a:r>
              <a:rPr lang="en-US" sz="2000" dirty="0" smtClean="0"/>
              <a:t>At TravelGo, we understand that every journey is unique, and so are your accommodation preferences. Our user-friendly platform allows you to search for properties available for rent in your desired locations. From quaint countryside cottages to luxurious urban apartments, finding the ideal place to stay has never been easier. With just a few clicks, you can explore a wide range of options that suit your budget, group size, and travel style.</a:t>
            </a:r>
          </a:p>
          <a:p>
            <a:pPr lvl="1">
              <a:buNone/>
            </a:pPr>
            <a:r>
              <a:rPr lang="en-US" sz="2000" b="1" dirty="0" smtClean="0">
                <a:latin typeface="Times New Roman" pitchFamily="18" charset="0"/>
                <a:cs typeface="Times New Roman" pitchFamily="18" charset="0"/>
              </a:rPr>
              <a:t>Host-</a:t>
            </a:r>
          </a:p>
          <a:p>
            <a:pPr lvl="1"/>
            <a:r>
              <a:rPr lang="en-US" sz="2000" dirty="0" smtClean="0"/>
              <a:t>Have a property waiting to be discovered by travelers? Become a host on TravelGo and open your doors to a global audience. Our streamlined hosting process lets you list your property quickly and efficiently. Showcase your space with high-quality images, detailed descriptions, and availability calendars.</a:t>
            </a:r>
            <a:endParaRPr lang="en-US" sz="2000" b="1" dirty="0" smtClean="0">
              <a:latin typeface="Times New Roman" pitchFamily="18" charset="0"/>
              <a:cs typeface="Times New Roman" pitchFamily="18" charset="0"/>
            </a:endParaRPr>
          </a:p>
          <a:p>
            <a:pPr lvl="1"/>
            <a:endParaRPr lang="en-US" sz="20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Content Placeholder 2"/>
          <p:cNvSpPr>
            <a:spLocks noGrp="1"/>
          </p:cNvSpPr>
          <p:nvPr>
            <p:ph sz="quarter" idx="1"/>
          </p:nvPr>
        </p:nvSpPr>
        <p:spPr>
          <a:xfrm>
            <a:off x="381000" y="990600"/>
            <a:ext cx="8229600" cy="4389120"/>
          </a:xfrm>
        </p:spPr>
        <p:txBody>
          <a:bodyPr/>
          <a:lstStyle/>
          <a:p>
            <a:r>
              <a:rPr lang="en-US" sz="3600" dirty="0"/>
              <a:t>1.1</a:t>
            </a:r>
            <a:r>
              <a:rPr lang="en-US" dirty="0"/>
              <a:t> </a:t>
            </a:r>
            <a:r>
              <a:rPr lang="en-IN" dirty="0"/>
              <a:t>Project Background :</a:t>
            </a:r>
          </a:p>
          <a:p>
            <a:r>
              <a:rPr lang="en-US" dirty="0"/>
              <a:t>There is a need for a platform that allows users to easily find and book accommodations for their travel needs. </a:t>
            </a:r>
            <a:r>
              <a:rPr lang="en-US" dirty="0" smtClean="0"/>
              <a:t>With reference to   </a:t>
            </a:r>
            <a:r>
              <a:rPr lang="en-US" dirty="0"/>
              <a:t>Airbnb, TravelGo aims to provide a user-friendly website where travelers can search for available accommodations and property owners can list their properties for rent.</a:t>
            </a:r>
          </a:p>
          <a:p>
            <a:pPr>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Content Placeholder 2"/>
          <p:cNvSpPr>
            <a:spLocks noGrp="1"/>
          </p:cNvSpPr>
          <p:nvPr>
            <p:ph sz="quarter" idx="1"/>
          </p:nvPr>
        </p:nvSpPr>
        <p:spPr>
          <a:xfrm>
            <a:off x="381000" y="914400"/>
            <a:ext cx="8229600" cy="5562600"/>
          </a:xfrm>
        </p:spPr>
        <p:txBody>
          <a:bodyPr>
            <a:normAutofit/>
          </a:bodyPr>
          <a:lstStyle/>
          <a:p>
            <a:r>
              <a:rPr lang="en-IN" sz="2800" dirty="0">
                <a:latin typeface="Times New Roman" pitchFamily="18" charset="0"/>
                <a:cs typeface="Times New Roman" pitchFamily="18" charset="0"/>
              </a:rPr>
              <a:t>1.2 </a:t>
            </a:r>
            <a:r>
              <a:rPr lang="en-IN" sz="3000" dirty="0">
                <a:latin typeface="Times New Roman" pitchFamily="18" charset="0"/>
                <a:cs typeface="Times New Roman" pitchFamily="18" charset="0"/>
              </a:rPr>
              <a:t>Goals of the project </a:t>
            </a:r>
            <a:r>
              <a:rPr lang="en-IN" sz="3000" dirty="0" smtClean="0">
                <a:latin typeface="Times New Roman" pitchFamily="18" charset="0"/>
                <a:cs typeface="Times New Roman" pitchFamily="18" charset="0"/>
              </a:rPr>
              <a:t>:-</a:t>
            </a:r>
          </a:p>
          <a:p>
            <a:r>
              <a:rPr lang="en-US" sz="2000" dirty="0"/>
              <a:t>The main objective of this project is to develop a website that connects travelers and property owners, allowing travelers to find suitable accommodations and property owners to monetize their properties. TravelGo aims to provide a seamless and efficient platform for booking accommodations for various travel purposes</a:t>
            </a:r>
            <a:r>
              <a:rPr lang="en-US" dirty="0"/>
              <a:t>.</a:t>
            </a:r>
            <a:endParaRPr lang="en-US" sz="2800" dirty="0"/>
          </a:p>
          <a:p>
            <a:pPr lvl="1"/>
            <a:endParaRPr lang="en-US" sz="18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1.3 Customers </a:t>
            </a:r>
            <a:r>
              <a:rPr lang="en-IN" sz="2400" dirty="0">
                <a:latin typeface="Times New Roman" pitchFamily="18" charset="0"/>
                <a:cs typeface="Times New Roman" pitchFamily="18" charset="0"/>
              </a:rPr>
              <a:t>and </a:t>
            </a:r>
            <a:r>
              <a:rPr lang="en-IN" sz="2400" dirty="0" smtClean="0">
                <a:latin typeface="Times New Roman" pitchFamily="18" charset="0"/>
                <a:cs typeface="Times New Roman" pitchFamily="18" charset="0"/>
              </a:rPr>
              <a:t>Stakeholders:-</a:t>
            </a:r>
          </a:p>
          <a:p>
            <a:r>
              <a:rPr lang="en-US" sz="2000" dirty="0"/>
              <a:t>Customers : </a:t>
            </a:r>
            <a:r>
              <a:rPr lang="en-US" sz="2400" dirty="0" smtClean="0"/>
              <a:t>- </a:t>
            </a:r>
          </a:p>
          <a:p>
            <a:pPr lvl="0"/>
            <a:r>
              <a:rPr lang="en-US" sz="2000" dirty="0"/>
              <a:t>Travelers looking for accommodations</a:t>
            </a:r>
            <a:endParaRPr lang="en-US" sz="1800" dirty="0"/>
          </a:p>
          <a:p>
            <a:pPr lvl="0"/>
            <a:r>
              <a:rPr lang="en-US" sz="2000" dirty="0"/>
              <a:t>Property owners who want to list their properties</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Content Placeholder 2"/>
          <p:cNvSpPr>
            <a:spLocks noGrp="1"/>
          </p:cNvSpPr>
          <p:nvPr>
            <p:ph sz="quarter" idx="1"/>
          </p:nvPr>
        </p:nvSpPr>
        <p:spPr>
          <a:xfrm>
            <a:off x="304800" y="762000"/>
            <a:ext cx="8382000" cy="5562600"/>
          </a:xfrm>
        </p:spPr>
        <p:txBody>
          <a:bodyPr/>
          <a:lstStyle/>
          <a:p>
            <a:r>
              <a:rPr lang="en-US" dirty="0"/>
              <a:t>Stakeholders </a:t>
            </a:r>
            <a:r>
              <a:rPr lang="en-US" dirty="0" smtClean="0"/>
              <a:t>:-</a:t>
            </a:r>
          </a:p>
          <a:p>
            <a:pPr>
              <a:buNone/>
            </a:pPr>
            <a:r>
              <a:rPr lang="en-US" sz="2800" dirty="0" smtClean="0"/>
              <a:t> -  Admin </a:t>
            </a:r>
            <a:endParaRPr lang="en-US" sz="2800" dirty="0"/>
          </a:p>
          <a:p>
            <a:pPr lvl="0">
              <a:buNone/>
            </a:pPr>
            <a:r>
              <a:rPr lang="en-US" dirty="0" smtClean="0"/>
              <a:t> -  Local </a:t>
            </a:r>
            <a:r>
              <a:rPr lang="en-US" dirty="0"/>
              <a:t>businesses in travel destinations</a:t>
            </a:r>
            <a:endParaRPr lang="en-US" sz="2800" dirty="0"/>
          </a:p>
          <a:p>
            <a:pPr lvl="0">
              <a:buNone/>
            </a:pPr>
            <a:r>
              <a:rPr lang="en-US" dirty="0" smtClean="0"/>
              <a:t> -  Tourism industry</a:t>
            </a:r>
            <a:endParaRPr lang="en-US" sz="2800" dirty="0"/>
          </a:p>
          <a:p>
            <a:pPr>
              <a:buNone/>
            </a:pP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title"/>
          </p:nvPr>
        </p:nvSpPr>
        <p:spPr/>
        <p:txBody>
          <a:bodyPr>
            <a:normAutofit fontScale="90000"/>
          </a:bodyPr>
          <a:lstStyle/>
          <a:p>
            <a:pPr lvl="3" algn="l" rtl="0">
              <a:spcBef>
                <a:spcPct val="0"/>
              </a:spcBef>
            </a:pPr>
            <a:r>
              <a:rPr lang="en-US" sz="4000" dirty="0" smtClean="0">
                <a:solidFill>
                  <a:schemeClr val="accent2">
                    <a:lumMod val="75000"/>
                  </a:schemeClr>
                </a:solidFill>
                <a:latin typeface="Times New Roman" pitchFamily="18" charset="0"/>
                <a:cs typeface="Times New Roman" pitchFamily="18" charset="0"/>
              </a:rPr>
              <a:t>Traveller  </a:t>
            </a:r>
            <a:r>
              <a:rPr lang="en-US" dirty="0" smtClean="0"/>
              <a:t/>
            </a:r>
            <a:br>
              <a:rPr lang="en-US" dirty="0" smtClean="0"/>
            </a:br>
            <a:r>
              <a:rPr lang="en-US" dirty="0" smtClean="0"/>
              <a:t>     use case diagram:-</a:t>
            </a:r>
            <a:br>
              <a:rPr lang="en-US" dirty="0" smtClean="0"/>
            </a:br>
            <a:endParaRPr lang="en-IN" dirty="0"/>
          </a:p>
        </p:txBody>
      </p:sp>
      <p:pic>
        <p:nvPicPr>
          <p:cNvPr id="2050" name="Picture 2" descr="C:\Users\Crystal\Desktop\Project\Traveller.jpg"/>
          <p:cNvPicPr>
            <a:picLocks noGrp="1" noChangeAspect="1" noChangeArrowheads="1"/>
          </p:cNvPicPr>
          <p:nvPr>
            <p:ph sz="quarter" idx="1"/>
          </p:nvPr>
        </p:nvPicPr>
        <p:blipFill>
          <a:blip r:embed="rId2"/>
          <a:srcRect/>
          <a:stretch>
            <a:fillRect/>
          </a:stretch>
        </p:blipFill>
        <p:spPr bwMode="auto">
          <a:xfrm>
            <a:off x="2743200" y="1143001"/>
            <a:ext cx="3657599" cy="4386262"/>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685800" y="304800"/>
            <a:ext cx="7772400" cy="1143000"/>
          </a:xfrm>
        </p:spPr>
        <p:txBody>
          <a:bodyPr/>
          <a:lstStyle/>
          <a:p>
            <a:pPr lvl="3" algn="l" rtl="0">
              <a:spcBef>
                <a:spcPct val="0"/>
              </a:spcBef>
            </a:pPr>
            <a:r>
              <a:rPr lang="en-US" sz="3600" dirty="0" smtClean="0">
                <a:solidFill>
                  <a:schemeClr val="accent2">
                    <a:lumMod val="75000"/>
                  </a:schemeClr>
                </a:solidFill>
                <a:latin typeface="Times New Roman" pitchFamily="18" charset="0"/>
                <a:cs typeface="Times New Roman" pitchFamily="18" charset="0"/>
              </a:rPr>
              <a:t>Host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solidFill>
                  <a:schemeClr val="tx1">
                    <a:lumMod val="65000"/>
                    <a:lumOff val="35000"/>
                  </a:schemeClr>
                </a:solidFill>
                <a:latin typeface="Times New Roman" pitchFamily="18" charset="0"/>
                <a:cs typeface="Times New Roman" pitchFamily="18" charset="0"/>
              </a:rPr>
              <a:t>use case diagram:-</a:t>
            </a:r>
            <a:endParaRPr lang="en-IN" dirty="0">
              <a:solidFill>
                <a:schemeClr val="tx1">
                  <a:lumMod val="65000"/>
                  <a:lumOff val="35000"/>
                </a:schemeClr>
              </a:solidFill>
              <a:latin typeface="Times New Roman" pitchFamily="18" charset="0"/>
              <a:cs typeface="Times New Roman" pitchFamily="18" charset="0"/>
            </a:endParaRPr>
          </a:p>
        </p:txBody>
      </p:sp>
      <p:pic>
        <p:nvPicPr>
          <p:cNvPr id="3074" name="Picture 2" descr="C:\Users\Crystal\Desktop\Project\Host.jpg"/>
          <p:cNvPicPr>
            <a:picLocks noChangeAspect="1" noChangeArrowheads="1"/>
          </p:cNvPicPr>
          <p:nvPr/>
        </p:nvPicPr>
        <p:blipFill>
          <a:blip r:embed="rId2"/>
          <a:srcRect/>
          <a:stretch>
            <a:fillRect/>
          </a:stretch>
        </p:blipFill>
        <p:spPr bwMode="auto">
          <a:xfrm>
            <a:off x="2819400" y="1538288"/>
            <a:ext cx="3352800" cy="4405312"/>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457200" y="194996"/>
            <a:ext cx="8305800" cy="1325751"/>
          </a:xfrm>
        </p:spPr>
        <p:txBody>
          <a:bodyPr>
            <a:normAutofit fontScale="90000"/>
          </a:bodyPr>
          <a:lstStyle/>
          <a:p>
            <a:r>
              <a:rPr lang="en-US" sz="3600" dirty="0" smtClean="0">
                <a:solidFill>
                  <a:srgbClr val="C00000"/>
                </a:solidFill>
                <a:latin typeface="Times New Roman" pitchFamily="18" charset="0"/>
                <a:cs typeface="Times New Roman" pitchFamily="18" charset="0"/>
              </a:rPr>
              <a:t/>
            </a:r>
            <a:br>
              <a:rPr lang="en-US" sz="3600" dirty="0" smtClean="0">
                <a:solidFill>
                  <a:srgbClr val="C00000"/>
                </a:solidFill>
                <a:latin typeface="Times New Roman" pitchFamily="18" charset="0"/>
                <a:cs typeface="Times New Roman" pitchFamily="18" charset="0"/>
              </a:rPr>
            </a:br>
            <a:r>
              <a:rPr lang="en-US" sz="3600" dirty="0" smtClean="0">
                <a:solidFill>
                  <a:srgbClr val="C00000"/>
                </a:solidFill>
                <a:latin typeface="Times New Roman" pitchFamily="18" charset="0"/>
                <a:cs typeface="Times New Roman" pitchFamily="18" charset="0"/>
              </a:rPr>
              <a:t>Admin</a:t>
            </a:r>
            <a:br>
              <a:rPr lang="en-US" sz="3600" dirty="0" smtClean="0">
                <a:solidFill>
                  <a:srgbClr val="C00000"/>
                </a:solidFill>
                <a:latin typeface="Times New Roman" pitchFamily="18" charset="0"/>
                <a:cs typeface="Times New Roman" pitchFamily="18" charset="0"/>
              </a:rPr>
            </a:br>
            <a:r>
              <a:rPr lang="en-US" sz="2200" dirty="0" smtClean="0">
                <a:solidFill>
                  <a:schemeClr val="tx1">
                    <a:lumMod val="65000"/>
                    <a:lumOff val="35000"/>
                  </a:schemeClr>
                </a:solidFill>
                <a:latin typeface="Times New Roman" pitchFamily="18" charset="0"/>
                <a:cs typeface="Times New Roman" pitchFamily="18" charset="0"/>
              </a:rPr>
              <a:t>use case diagram:-</a:t>
            </a:r>
            <a:endParaRPr lang="en-IN" sz="3600" dirty="0">
              <a:solidFill>
                <a:schemeClr val="tx1">
                  <a:lumMod val="65000"/>
                  <a:lumOff val="35000"/>
                </a:schemeClr>
              </a:solidFill>
              <a:latin typeface="Times New Roman" pitchFamily="18" charset="0"/>
              <a:cs typeface="Times New Roman" pitchFamily="18" charset="0"/>
            </a:endParaRPr>
          </a:p>
        </p:txBody>
      </p:sp>
      <p:pic>
        <p:nvPicPr>
          <p:cNvPr id="1026" name="Picture 2" descr="C:\Users\Crystal\Desktop\Project\Admin.jpg"/>
          <p:cNvPicPr>
            <a:picLocks noChangeAspect="1" noChangeArrowheads="1"/>
          </p:cNvPicPr>
          <p:nvPr/>
        </p:nvPicPr>
        <p:blipFill>
          <a:blip r:embed="rId2"/>
          <a:srcRect/>
          <a:stretch>
            <a:fillRect/>
          </a:stretch>
        </p:blipFill>
        <p:spPr bwMode="auto">
          <a:xfrm>
            <a:off x="2438400" y="1600200"/>
            <a:ext cx="3581400" cy="42672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pic>
        <p:nvPicPr>
          <p:cNvPr id="5122" name="Picture 2" descr="C:\Users\Crystal\Desktop\Project\project_ER_Dia.jpg"/>
          <p:cNvPicPr>
            <a:picLocks noChangeAspect="1" noChangeArrowheads="1"/>
          </p:cNvPicPr>
          <p:nvPr/>
        </p:nvPicPr>
        <p:blipFill>
          <a:blip r:embed="rId2"/>
          <a:srcRect/>
          <a:stretch>
            <a:fillRect/>
          </a:stretch>
        </p:blipFill>
        <p:spPr bwMode="auto">
          <a:xfrm>
            <a:off x="509588" y="1676400"/>
            <a:ext cx="8124825" cy="4905374"/>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202</TotalTime>
  <Words>690</Words>
  <Application>Microsoft Office PowerPoint</Application>
  <PresentationFormat>On-screen Show (4:3)</PresentationFormat>
  <Paragraphs>80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Equity</vt:lpstr>
      <vt:lpstr>Slide 1</vt:lpstr>
      <vt:lpstr>1.Project Introduction:</vt:lpstr>
      <vt:lpstr>Slide 3</vt:lpstr>
      <vt:lpstr>Slide 4</vt:lpstr>
      <vt:lpstr>Slide 5</vt:lpstr>
      <vt:lpstr>Traveller        use case diagram:- </vt:lpstr>
      <vt:lpstr>Host  use case diagram:-</vt:lpstr>
      <vt:lpstr> Admin use case diagram:-</vt:lpstr>
      <vt:lpstr>ER diagram:-</vt:lpstr>
      <vt:lpstr>Project Architecture </vt:lpstr>
      <vt:lpstr>Technology Platform Used For Project : </vt:lpstr>
      <vt:lpstr>Division of work within team:</vt:lpstr>
      <vt:lpstr>Future scope:</vt:lpstr>
      <vt:lpstr>Conclusion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Crystal</cp:lastModifiedBy>
  <cp:revision>27</cp:revision>
  <dcterms:created xsi:type="dcterms:W3CDTF">2006-08-15T13:00:00Z</dcterms:created>
  <dcterms:modified xsi:type="dcterms:W3CDTF">2023-09-02T04:51:30Z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843030fadf95470c94e39b481aa5ee2b</vt:lpwstr>
  </property>
</Properties>
</file>