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53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82317-231E-404F-80A8-74E8E3861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32ED9-ED15-49C9-BF26-F38C6B069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37969-5A79-486E-A4DB-8F635E03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CCCD-EC75-40BE-BF12-4707CB74763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6446E-BD93-4FF3-B9B8-399F36EA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D48C6-FB80-44E8-93DC-3880298A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8542-40C1-4B68-8E9D-3C95A3BA2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62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69CF-B76F-44A9-A846-27F606E8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F8BD3-557C-4D90-A61A-94E6E78D1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53199-B618-4B49-8790-37081886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CCCD-EC75-40BE-BF12-4707CB74763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34AEC-EDAD-4C1A-8D6B-0C159B6E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7C906-0998-48E2-8550-C30C103C4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8542-40C1-4B68-8E9D-3C95A3BA2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3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19B99-D2EC-42F9-811F-F5FAE6B7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C857C-4FF1-4678-9E5E-F0504A547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D43A5-4DEF-4BDD-9A33-D73C078B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CCCD-EC75-40BE-BF12-4707CB74763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A1079-9017-4759-9767-93BE7133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9FA23-712A-45F3-8C3C-C7C83E5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8542-40C1-4B68-8E9D-3C95A3BA2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61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4E99-21DD-4B83-BC29-5A40F78EC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1C8AB-A161-427B-BA7A-E408E45F2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C9CDE-CD0A-404E-9BED-C106E12D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CCCD-EC75-40BE-BF12-4707CB74763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945B4-DD9B-4AF7-969B-87A5A69A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3C937-8406-4B4B-9F8F-A31BCA69D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8542-40C1-4B68-8E9D-3C95A3BA2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25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0BF8-6BDF-454A-A95F-A93CDEEE5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FEF7A-D085-4354-AB3C-2384363C3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7A4B8-7687-4462-8D85-258E0D3F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CCCD-EC75-40BE-BF12-4707CB74763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41EF2-F80C-4717-BFD4-3A812221A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8FAC-2186-4755-8F5B-8C3EF90B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8542-40C1-4B68-8E9D-3C95A3BA2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49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8078-1FBE-4E97-A2E4-0BEF535E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2C8FD-D804-49C3-B3D3-1AE6A6963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E2AE8-5AAC-4548-B35E-760AE9CB6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123B3-3193-43DA-A7FB-B6B09848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CCCD-EC75-40BE-BF12-4707CB74763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D0495-C17C-4B3E-8680-AA4D4600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94132-B80D-4CB3-9080-81FBB543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8542-40C1-4B68-8E9D-3C95A3BA2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0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BADB-6E05-4F22-9800-355BD2A4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994E5-5B10-424C-93A0-8C5CE0FF8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FADBC-FD9A-44E9-A209-2F126351C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E5831-DEB3-4EB4-B4F5-161DBDDE1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EBDEE-110F-41F0-958C-CD62517F2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EAEE7-7147-4A8B-AE05-2CBF134E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CCCD-EC75-40BE-BF12-4707CB74763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FE7C6-85FE-43FC-8D75-1D140B429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FDDFA6-67DF-4F04-915E-12E39E42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8542-40C1-4B68-8E9D-3C95A3BA2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56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34E9-E81C-4F49-93A2-64E8996AB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61722-F3DA-45C3-AA17-95C9BE2F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CCCD-EC75-40BE-BF12-4707CB74763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D3C21-D023-43D2-9E3A-EA94910D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2F3E7-603C-4EB7-B438-10572A80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8542-40C1-4B68-8E9D-3C95A3BA2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2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D88D5-A2D1-4800-921C-D3A8D266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CCCD-EC75-40BE-BF12-4707CB74763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47946-4842-4049-953D-FACAE801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786E4-A516-4814-9C7F-A758034E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8542-40C1-4B68-8E9D-3C95A3BA2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93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D495-12D6-4DEA-A5AE-6C0F4E9C6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027D-AA0F-463B-A1FA-2FFFB99C8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784F7-2C01-44DB-883B-AFE5DB33E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53BC7-3465-4858-907F-C33F1119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CCCD-EC75-40BE-BF12-4707CB74763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F8B02-6F12-465D-8813-4DC626A1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7EB84-B0F4-4DC1-B3FC-B6F4D5D1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8542-40C1-4B68-8E9D-3C95A3BA2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30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6C7A-B043-4407-BB3D-7AEF46E9C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7EEBF2-C96F-4094-82E9-4C0E456B6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B253F-52BA-440D-B82A-76421CBD6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91B84-A597-4417-926D-29E02B48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CCCD-EC75-40BE-BF12-4707CB74763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E54F4-D9A7-46C6-A1A4-0DCD82C5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E618D-A489-4B56-8AB6-BD84F040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8542-40C1-4B68-8E9D-3C95A3BA2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29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0DA9C-6988-46F3-A5B2-9A9AB5BB9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E61B7-1AF7-4CF0-9CA6-CF570FA18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3567E-54E7-468B-8B2C-20F4F760E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DCCCD-EC75-40BE-BF12-4707CB74763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B2AB8-E131-4A12-838E-343DC6955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4CA29-A8E5-481D-A7D7-CC538C1C7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08542-40C1-4B68-8E9D-3C95A3BA2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03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18" descr="3d icon clipboard business briefcase strategy contract success investment  analysis professional document 4815226 Vector Art at Vecteezy">
            <a:extLst>
              <a:ext uri="{FF2B5EF4-FFF2-40B4-BE49-F238E27FC236}">
                <a16:creationId xmlns:a16="http://schemas.microsoft.com/office/drawing/2014/main" id="{9C2AB7E9-02F3-4CFE-9CA8-6E2C1B2B0D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3" t="19791" r="12882" b="21172"/>
          <a:stretch/>
        </p:blipFill>
        <p:spPr bwMode="auto">
          <a:xfrm rot="861051">
            <a:off x="3032803" y="5454608"/>
            <a:ext cx="664470" cy="540000"/>
          </a:xfrm>
          <a:prstGeom prst="rect">
            <a:avLst/>
          </a:prstGeom>
          <a:noFill/>
          <a:scene3d>
            <a:camera prst="orthographicFront">
              <a:rot lat="20652984" lon="2066379" rev="644173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8" descr="3d icon clipboard business briefcase strategy contract success investment  analysis professional document 4815226 Vector Art at Vecteezy">
            <a:extLst>
              <a:ext uri="{FF2B5EF4-FFF2-40B4-BE49-F238E27FC236}">
                <a16:creationId xmlns:a16="http://schemas.microsoft.com/office/drawing/2014/main" id="{BC06AF09-6202-4D5E-B139-C4BDFD12C5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3" t="19791" r="12882" b="21172"/>
          <a:stretch/>
        </p:blipFill>
        <p:spPr bwMode="auto">
          <a:xfrm rot="861051">
            <a:off x="3032802" y="5454608"/>
            <a:ext cx="664470" cy="540000"/>
          </a:xfrm>
          <a:prstGeom prst="rect">
            <a:avLst/>
          </a:prstGeom>
          <a:noFill/>
          <a:scene3d>
            <a:camera prst="orthographicFront">
              <a:rot lat="20652984" lon="2066379" rev="644173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Gear Filter Function Settings Vector 3d Stock Vector (Royalty Free)  1664470960">
            <a:extLst>
              <a:ext uri="{FF2B5EF4-FFF2-40B4-BE49-F238E27FC236}">
                <a16:creationId xmlns:a16="http://schemas.microsoft.com/office/drawing/2014/main" id="{492C1983-97B4-4045-B32A-B3E294CD05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61" t="18858" r="30396" b="25142"/>
          <a:stretch/>
        </p:blipFill>
        <p:spPr bwMode="auto">
          <a:xfrm>
            <a:off x="3150658" y="3640669"/>
            <a:ext cx="529239" cy="81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6" descr="Gear Filter Function Settings Vector 3d Stock Vector (Royalty Free)  1664470960">
            <a:extLst>
              <a:ext uri="{FF2B5EF4-FFF2-40B4-BE49-F238E27FC236}">
                <a16:creationId xmlns:a16="http://schemas.microsoft.com/office/drawing/2014/main" id="{77CE33B4-4F51-4FF8-8D19-3C2E493F05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61" t="18858" r="30396" b="25142"/>
          <a:stretch/>
        </p:blipFill>
        <p:spPr bwMode="auto">
          <a:xfrm>
            <a:off x="3148795" y="3653286"/>
            <a:ext cx="512860" cy="79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✓ Icon of business report isometric design. premium vector in Adobe  Illustrator ai ( .ai ) format, Encapsulated PostScript eps ( .eps ) format">
            <a:extLst>
              <a:ext uri="{FF2B5EF4-FFF2-40B4-BE49-F238E27FC236}">
                <a16:creationId xmlns:a16="http://schemas.microsoft.com/office/drawing/2014/main" id="{5DE5F8B2-2F6C-4EF3-8347-D886F86D0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60" y="1956723"/>
            <a:ext cx="969357" cy="96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vatar woman isometric flat icon 3d Royalty Free Vector">
            <a:extLst>
              <a:ext uri="{FF2B5EF4-FFF2-40B4-BE49-F238E27FC236}">
                <a16:creationId xmlns:a16="http://schemas.microsoft.com/office/drawing/2014/main" id="{AB1CC776-6423-4AE4-B4C4-CACCE8EA16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3" t="16357" r="26790" b="20467"/>
          <a:stretch/>
        </p:blipFill>
        <p:spPr bwMode="auto">
          <a:xfrm>
            <a:off x="1780323" y="479254"/>
            <a:ext cx="299593" cy="43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vatar woman isometric flat icon 3d Royalty Free Vector">
            <a:extLst>
              <a:ext uri="{FF2B5EF4-FFF2-40B4-BE49-F238E27FC236}">
                <a16:creationId xmlns:a16="http://schemas.microsoft.com/office/drawing/2014/main" id="{342B15B1-028A-4EE3-B4AB-F38C9C4BE4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0" t="14521" r="30213" b="25808"/>
          <a:stretch/>
        </p:blipFill>
        <p:spPr bwMode="auto">
          <a:xfrm>
            <a:off x="1743214" y="1082530"/>
            <a:ext cx="283251" cy="42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vatar father adult man isometric flat icon 3d Vector Image">
            <a:extLst>
              <a:ext uri="{FF2B5EF4-FFF2-40B4-BE49-F238E27FC236}">
                <a16:creationId xmlns:a16="http://schemas.microsoft.com/office/drawing/2014/main" id="{1FB0269A-30FF-465F-AB79-0E07A792D1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0" t="15869" r="25802" b="22328"/>
          <a:stretch/>
        </p:blipFill>
        <p:spPr bwMode="auto">
          <a:xfrm>
            <a:off x="1342255" y="1357281"/>
            <a:ext cx="299593" cy="42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dministrator, Man, user icon">
            <a:extLst>
              <a:ext uri="{FF2B5EF4-FFF2-40B4-BE49-F238E27FC236}">
                <a16:creationId xmlns:a16="http://schemas.microsoft.com/office/drawing/2014/main" id="{55C551BD-FFCE-4419-BCAB-FE3E86540F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9" r="14564"/>
          <a:stretch/>
        </p:blipFill>
        <p:spPr bwMode="auto">
          <a:xfrm flipH="1">
            <a:off x="1342255" y="780250"/>
            <a:ext cx="322062" cy="51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vatar black man isometric flat icon 3d Royalty Free Vector">
            <a:extLst>
              <a:ext uri="{FF2B5EF4-FFF2-40B4-BE49-F238E27FC236}">
                <a16:creationId xmlns:a16="http://schemas.microsoft.com/office/drawing/2014/main" id="{5B2A55FB-E906-47C8-8AE2-8FEE5C0CF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3" t="15894" r="25802" b="22761"/>
          <a:stretch/>
        </p:blipFill>
        <p:spPr bwMode="auto">
          <a:xfrm>
            <a:off x="941976" y="1137489"/>
            <a:ext cx="321382" cy="43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9F90AC-2F6B-4737-BD24-59EADABE9D2A}"/>
              </a:ext>
            </a:extLst>
          </p:cNvPr>
          <p:cNvSpPr txBox="1"/>
          <p:nvPr/>
        </p:nvSpPr>
        <p:spPr>
          <a:xfrm>
            <a:off x="1800468" y="2179791"/>
            <a:ext cx="1079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b="1" dirty="0">
                <a:solidFill>
                  <a:schemeClr val="accent2">
                    <a:lumMod val="50000"/>
                  </a:schemeClr>
                </a:solidFill>
              </a:rPr>
              <a:t>Creates</a:t>
            </a:r>
            <a:r>
              <a:rPr lang="en-IN" sz="1200" dirty="0">
                <a:solidFill>
                  <a:schemeClr val="accent2">
                    <a:lumMod val="50000"/>
                  </a:schemeClr>
                </a:solidFill>
              </a:rPr>
              <a:t> a New </a:t>
            </a:r>
            <a:r>
              <a:rPr lang="en-IN" sz="1600" b="1" dirty="0">
                <a:solidFill>
                  <a:schemeClr val="accent2">
                    <a:lumMod val="50000"/>
                  </a:schemeClr>
                </a:solidFill>
              </a:rPr>
              <a:t>Project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2F75E2-BFE4-4068-99A4-5B25AE8C36DD}"/>
              </a:ext>
            </a:extLst>
          </p:cNvPr>
          <p:cNvSpPr txBox="1"/>
          <p:nvPr/>
        </p:nvSpPr>
        <p:spPr>
          <a:xfrm>
            <a:off x="510035" y="479254"/>
            <a:ext cx="863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IN" b="1" dirty="0"/>
              <a:t>Parexel Users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35AC02-F82A-40FF-A3B2-6333BE9889CE}"/>
              </a:ext>
            </a:extLst>
          </p:cNvPr>
          <p:cNvSpPr txBox="1"/>
          <p:nvPr/>
        </p:nvSpPr>
        <p:spPr>
          <a:xfrm>
            <a:off x="4131071" y="2138969"/>
            <a:ext cx="344424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chemeClr val="accent2">
                    <a:lumMod val="50000"/>
                  </a:schemeClr>
                </a:solidFill>
              </a:rPr>
              <a:t>Project </a:t>
            </a:r>
            <a:r>
              <a:rPr lang="en-IN" sz="1200" dirty="0">
                <a:solidFill>
                  <a:schemeClr val="accent2">
                    <a:lumMod val="50000"/>
                  </a:schemeClr>
                </a:solidFill>
              </a:rPr>
              <a:t>is top most component which will have all the filters and analyses</a:t>
            </a:r>
            <a:endParaRPr lang="en-IN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364D4C-7794-447A-A1E2-2CBECD7B617C}"/>
              </a:ext>
            </a:extLst>
          </p:cNvPr>
          <p:cNvCxnSpPr>
            <a:cxnSpLocks/>
            <a:stCxn id="20" idx="1"/>
          </p:cNvCxnSpPr>
          <p:nvPr/>
        </p:nvCxnSpPr>
        <p:spPr>
          <a:xfrm>
            <a:off x="4131071" y="2385191"/>
            <a:ext cx="2786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Gear Filter Function Settings Vector 3d Stock Vector (Royalty Free)  1664470960">
            <a:extLst>
              <a:ext uri="{FF2B5EF4-FFF2-40B4-BE49-F238E27FC236}">
                <a16:creationId xmlns:a16="http://schemas.microsoft.com/office/drawing/2014/main" id="{13C49E9D-C6D7-40E8-9904-19323DA88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61" t="18858" r="30396" b="25142"/>
          <a:stretch/>
        </p:blipFill>
        <p:spPr bwMode="auto">
          <a:xfrm>
            <a:off x="3100701" y="3691082"/>
            <a:ext cx="512860" cy="79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9AC0F0-B21B-493E-8F35-E4E0F17C1BBD}"/>
              </a:ext>
            </a:extLst>
          </p:cNvPr>
          <p:cNvCxnSpPr>
            <a:cxnSpLocks/>
            <a:stCxn id="1038" idx="2"/>
            <a:endCxn id="1040" idx="0"/>
          </p:cNvCxnSpPr>
          <p:nvPr/>
        </p:nvCxnSpPr>
        <p:spPr>
          <a:xfrm flipH="1">
            <a:off x="3357131" y="2926080"/>
            <a:ext cx="7908" cy="765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C5A84D2-B5BA-4A0B-9FF6-7D32FEC46978}"/>
              </a:ext>
            </a:extLst>
          </p:cNvPr>
          <p:cNvSpPr txBox="1"/>
          <p:nvPr/>
        </p:nvSpPr>
        <p:spPr>
          <a:xfrm>
            <a:off x="3849717" y="4041034"/>
            <a:ext cx="24104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chemeClr val="accent2">
                    <a:lumMod val="50000"/>
                  </a:schemeClr>
                </a:solidFill>
              </a:rPr>
              <a:t>Search is performed and Multiple Filters are applied</a:t>
            </a:r>
          </a:p>
        </p:txBody>
      </p:sp>
      <p:pic>
        <p:nvPicPr>
          <p:cNvPr id="1042" name="Picture 18" descr="3d icon clipboard business briefcase strategy contract success investment  analysis professional document 4815226 Vector Art at Vecteezy">
            <a:extLst>
              <a:ext uri="{FF2B5EF4-FFF2-40B4-BE49-F238E27FC236}">
                <a16:creationId xmlns:a16="http://schemas.microsoft.com/office/drawing/2014/main" id="{58859FA5-3F8B-45FB-83A3-853EC154FF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3" t="19791" r="12882" b="21172"/>
          <a:stretch/>
        </p:blipFill>
        <p:spPr bwMode="auto">
          <a:xfrm rot="861051">
            <a:off x="3024896" y="5475724"/>
            <a:ext cx="664470" cy="540000"/>
          </a:xfrm>
          <a:prstGeom prst="rect">
            <a:avLst/>
          </a:prstGeom>
          <a:noFill/>
          <a:scene3d>
            <a:camera prst="orthographicFront">
              <a:rot lat="20652984" lon="2066379" rev="644173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A9233FA-A2D1-4154-84E9-DA85297E9A2C}"/>
              </a:ext>
            </a:extLst>
          </p:cNvPr>
          <p:cNvSpPr txBox="1"/>
          <p:nvPr/>
        </p:nvSpPr>
        <p:spPr>
          <a:xfrm>
            <a:off x="4038600" y="5545311"/>
            <a:ext cx="27949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chemeClr val="accent2">
                    <a:lumMod val="50000"/>
                  </a:schemeClr>
                </a:solidFill>
              </a:rPr>
              <a:t>One or more filter combinations constitutes a Analysis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8E7E35-9AC9-4DC6-BC8F-36014733B7F9}"/>
              </a:ext>
            </a:extLst>
          </p:cNvPr>
          <p:cNvCxnSpPr>
            <a:cxnSpLocks/>
          </p:cNvCxnSpPr>
          <p:nvPr/>
        </p:nvCxnSpPr>
        <p:spPr>
          <a:xfrm flipH="1">
            <a:off x="3338426" y="4552345"/>
            <a:ext cx="7908" cy="765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D0FEBE-05DC-4AE8-A729-3493B0AB5427}"/>
              </a:ext>
            </a:extLst>
          </p:cNvPr>
          <p:cNvCxnSpPr>
            <a:cxnSpLocks/>
          </p:cNvCxnSpPr>
          <p:nvPr/>
        </p:nvCxnSpPr>
        <p:spPr>
          <a:xfrm>
            <a:off x="4091994" y="4271866"/>
            <a:ext cx="2741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E5E7A4-3BB7-4481-8D1C-0D49C9989992}"/>
              </a:ext>
            </a:extLst>
          </p:cNvPr>
          <p:cNvCxnSpPr>
            <a:cxnSpLocks/>
          </p:cNvCxnSpPr>
          <p:nvPr/>
        </p:nvCxnSpPr>
        <p:spPr>
          <a:xfrm>
            <a:off x="3849717" y="5783076"/>
            <a:ext cx="2838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74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59259E-6 L 0.08164 0.1076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98 -0.00024 L 0.24258 4.81481E-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22222E-6 L 0.03919 -0.0446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-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03 0.01342 L -0.04922 0.05764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3125 3.33333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22222E-6 L 0.04662 -0.04653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1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3 -0.00347 L -0.0681 0.05949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0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Motion origin="layout" path="M -3.33333E-6 3.7037E-7 L 0.28256 3.7037E-7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501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20" grpId="0"/>
      <p:bldP spid="20" grpId="1"/>
      <p:bldP spid="33" grpId="0"/>
      <p:bldP spid="33" grpId="1"/>
      <p:bldP spid="41" grpId="0"/>
      <p:bldP spid="41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2022-03-31T17:21:04Z</dcterms:created>
  <dcterms:modified xsi:type="dcterms:W3CDTF">2022-03-31T21:04:44Z</dcterms:modified>
</cp:coreProperties>
</file>