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b1b33079d1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b1b33079d1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b1b33079d1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b1b33079d1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b1b33079d1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b1b33079d1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b1b33079d1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b1b33079d1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b1b33079d1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b1b33079d1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b1b33079d1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b1b33079d1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b1b33079d1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b1b33079d1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b1b33079d1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b1b33079d1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b1b33079d1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b1b33079d1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b1b33079d1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b1b33079d1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b1b33079d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b1b33079d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b1b33079d1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b1b33079d1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b1b33079d1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b1b33079d1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b1b33079d1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b1b33079d1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b1b33079d1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b1b33079d1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b1b33079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b1b33079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b1b33079d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b1b33079d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b1b33079d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b1b33079d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b1b33079d1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b1b33079d1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b1b33079d1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b1b33079d1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b1b33079d1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b1b33079d1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b1b33079d1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b1b33079d1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atabricks-prod-cloudfront.cloud.databricks.com/public/4027ec902e239c93eaaa8714f173bcfc/2473808915535970/3284784867162662/3114305975200740/latest.html" TargetMode="External"/><Relationship Id="rId4" Type="http://schemas.openxmlformats.org/officeDocument/2006/relationships/hyperlink" Target="https://databricks-prod-cloudfront.cloud.databricks.com/public/4027ec902e239c93eaaa8714f173bcfc/2473808915535970/3284784867162662/3114305975200740/latest.html" TargetMode="External"/><Relationship Id="rId5" Type="http://schemas.openxmlformats.org/officeDocument/2006/relationships/hyperlink" Target="https://databricks-prod-cloudfront.cloud.databricks.com/public/4027ec902e239c93eaaa8714f173bcfc/2473808915535970/3284784867162662/3114305975200740/latest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 on Mutual Funds and ETFs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23861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0675"/>
            <a:ext cx="8839199" cy="241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73" y="50575"/>
            <a:ext cx="7026801" cy="267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100" y="2385025"/>
            <a:ext cx="7681172" cy="26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39200"/>
            <a:ext cx="8839204" cy="3370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1550"/>
            <a:ext cx="8839204" cy="2947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1342150"/>
            <a:ext cx="7711498" cy="257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Analytics on Mutual Funds</a:t>
            </a:r>
            <a:endParaRPr sz="284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254482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24150"/>
            <a:ext cx="7254502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29750"/>
            <a:ext cx="9144003" cy="3268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3900"/>
            <a:ext cx="8839204" cy="2939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Mutual Funds and ETFs?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Exchanges(PCX, NAS, NGM, BTS, PNK, etc)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Fund Category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Fund Family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Return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Sharpe Ratio and Treynor Ratio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Investment Type(Growth, Value, Blend)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521" y="152400"/>
            <a:ext cx="7275827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525" y="2571750"/>
            <a:ext cx="7275817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500" y="1116900"/>
            <a:ext cx="8750500" cy="29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Models</a:t>
            </a:r>
            <a:endParaRPr/>
          </a:p>
        </p:txBody>
      </p:sp>
      <p:sp>
        <p:nvSpPr>
          <p:cNvPr id="253" name="Google Shape;253;p34"/>
          <p:cNvSpPr txBox="1"/>
          <p:nvPr>
            <p:ph idx="1" type="body"/>
          </p:nvPr>
        </p:nvSpPr>
        <p:spPr>
          <a:xfrm>
            <a:off x="555525" y="1853850"/>
            <a:ext cx="8237400" cy="28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Decision</a:t>
            </a:r>
            <a:r>
              <a:rPr lang="en"/>
              <a:t> Tree </a:t>
            </a:r>
            <a:r>
              <a:rPr lang="en"/>
              <a:t>Classifier t</a:t>
            </a:r>
            <a:r>
              <a:rPr lang="en"/>
              <a:t>o predict the stock prices change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 order to estimate the daily stock price, we proposed a novel approach based on a mix of Decision Tree Models to identify comparable historical trends for each stock item.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Links -</a:t>
            </a:r>
            <a:endParaRPr b="1" sz="1600"/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https://databricks-prod-cloudfront.cloud.databricks.com/public/4027ec902e239c93eaaa8714f173bcfc/2473808915535970/3284784867162662/3114305975200740/latest.html</a:t>
            </a:r>
            <a:endParaRPr sz="1600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https://databricks-prod-cloudfront.cloud.databricks.com/public/4027ec902e239c93eaaa8714f173bcfc/2473808915535970/3284784867162662/3114305975200740/latest.html</a:t>
            </a:r>
            <a:endParaRPr sz="1600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https://databricks-prod-cloudfront.cloud.databricks.com/public/4027ec902e239c93eaaa8714f173bcfc/2473808915535970/3284784867162662/3114305975200740/latest.html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59" name="Google Shape;259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Streaming Data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Transforming Generic Framework as per the client needs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Scale up the systems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Working on Incremental loads</a:t>
            </a:r>
            <a:endParaRPr/>
          </a:p>
        </p:txBody>
      </p:sp>
      <p:sp>
        <p:nvSpPr>
          <p:cNvPr id="260" name="Google Shape;260;p35"/>
          <p:cNvSpPr txBox="1"/>
          <p:nvPr>
            <p:ph type="title"/>
          </p:nvPr>
        </p:nvSpPr>
        <p:spPr>
          <a:xfrm>
            <a:off x="729600" y="40973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Clients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Investment Banks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Fund Managers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</a:t>
            </a:r>
            <a:r>
              <a:rPr lang="en"/>
              <a:t>nvestment Management Firms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End-to-End Analytical Solutions	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 Engineering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 Analytics using SQL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BI Dashboards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 Science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Engineering Solution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7"/>
          <p:cNvGrpSpPr/>
          <p:nvPr/>
        </p:nvGrpSpPr>
        <p:grpSpPr>
          <a:xfrm>
            <a:off x="3489817" y="2173181"/>
            <a:ext cx="1993007" cy="2072415"/>
            <a:chOff x="5632317" y="1189775"/>
            <a:chExt cx="3305700" cy="3483050"/>
          </a:xfrm>
        </p:grpSpPr>
        <p:sp>
          <p:nvSpPr>
            <p:cNvPr id="113" name="Google Shape;113;p17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3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17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Data Transformation Phase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" name="Google Shape;115;p17"/>
          <p:cNvGrpSpPr/>
          <p:nvPr/>
        </p:nvGrpSpPr>
        <p:grpSpPr>
          <a:xfrm>
            <a:off x="100850" y="2173309"/>
            <a:ext cx="2138426" cy="2072287"/>
            <a:chOff x="0" y="1189989"/>
            <a:chExt cx="3546900" cy="3482836"/>
          </a:xfrm>
        </p:grpSpPr>
        <p:sp>
          <p:nvSpPr>
            <p:cNvPr id="116" name="Google Shape;116;p17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1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p17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Data Preparation Phase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8" name="Google Shape;118;p17"/>
          <p:cNvGrpSpPr/>
          <p:nvPr/>
        </p:nvGrpSpPr>
        <p:grpSpPr>
          <a:xfrm>
            <a:off x="1869154" y="2173181"/>
            <a:ext cx="1993007" cy="2072415"/>
            <a:chOff x="2944204" y="1189775"/>
            <a:chExt cx="3305700" cy="3483050"/>
          </a:xfrm>
        </p:grpSpPr>
        <p:sp>
          <p:nvSpPr>
            <p:cNvPr id="119" name="Google Shape;119;p17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2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120;p17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Data Landing Phase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" name="Google Shape;121;p17"/>
          <p:cNvGrpSpPr/>
          <p:nvPr/>
        </p:nvGrpSpPr>
        <p:grpSpPr>
          <a:xfrm>
            <a:off x="6691405" y="2173245"/>
            <a:ext cx="1993007" cy="2072415"/>
            <a:chOff x="5632317" y="1189775"/>
            <a:chExt cx="3305700" cy="3483050"/>
          </a:xfrm>
        </p:grpSpPr>
        <p:sp>
          <p:nvSpPr>
            <p:cNvPr id="122" name="Google Shape;122;p17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5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17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Data Staging Phase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4" name="Google Shape;124;p17"/>
          <p:cNvGrpSpPr/>
          <p:nvPr/>
        </p:nvGrpSpPr>
        <p:grpSpPr>
          <a:xfrm>
            <a:off x="5070742" y="2173245"/>
            <a:ext cx="1993007" cy="2072415"/>
            <a:chOff x="2944204" y="1189775"/>
            <a:chExt cx="3305700" cy="3483050"/>
          </a:xfrm>
        </p:grpSpPr>
        <p:sp>
          <p:nvSpPr>
            <p:cNvPr id="125" name="Google Shape;125;p17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4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" name="Google Shape;126;p17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Data Modelling(using dimension and fact tables)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3618475" y="926500"/>
            <a:ext cx="953400" cy="6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sz="1200"/>
              <a:t>stg_etfs</a:t>
            </a:r>
            <a:endParaRPr sz="1200"/>
          </a:p>
        </p:txBody>
      </p:sp>
      <p:sp>
        <p:nvSpPr>
          <p:cNvPr id="132" name="Google Shape;132;p18"/>
          <p:cNvSpPr/>
          <p:nvPr/>
        </p:nvSpPr>
        <p:spPr>
          <a:xfrm>
            <a:off x="5134775" y="3862125"/>
            <a:ext cx="1379400" cy="78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stg_etfs_prices</a:t>
            </a:r>
            <a:endParaRPr sz="1200"/>
          </a:p>
        </p:txBody>
      </p:sp>
      <p:sp>
        <p:nvSpPr>
          <p:cNvPr id="133" name="Google Shape;133;p18"/>
          <p:cNvSpPr/>
          <p:nvPr/>
        </p:nvSpPr>
        <p:spPr>
          <a:xfrm>
            <a:off x="5804925" y="2531950"/>
            <a:ext cx="2403000" cy="49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stg_etfs_exchange_code_pnk</a:t>
            </a:r>
            <a:endParaRPr sz="1200"/>
          </a:p>
        </p:txBody>
      </p:sp>
      <p:sp>
        <p:nvSpPr>
          <p:cNvPr id="134" name="Google Shape;134;p18"/>
          <p:cNvSpPr/>
          <p:nvPr/>
        </p:nvSpPr>
        <p:spPr>
          <a:xfrm>
            <a:off x="2627575" y="2625750"/>
            <a:ext cx="2935200" cy="42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sz="1200"/>
              <a:t>stg_etfs_investment_type_growth</a:t>
            </a:r>
            <a:endParaRPr sz="1200"/>
          </a:p>
        </p:txBody>
      </p:sp>
      <p:sp>
        <p:nvSpPr>
          <p:cNvPr id="135" name="Google Shape;135;p18"/>
          <p:cNvSpPr/>
          <p:nvPr/>
        </p:nvSpPr>
        <p:spPr>
          <a:xfrm>
            <a:off x="5804925" y="612000"/>
            <a:ext cx="2442600" cy="49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sz="1200"/>
              <a:t>stg_etfs_exchange_code_pcx</a:t>
            </a:r>
            <a:endParaRPr sz="1200"/>
          </a:p>
        </p:txBody>
      </p:sp>
      <p:sp>
        <p:nvSpPr>
          <p:cNvPr id="136" name="Google Shape;136;p18"/>
          <p:cNvSpPr/>
          <p:nvPr/>
        </p:nvSpPr>
        <p:spPr>
          <a:xfrm>
            <a:off x="5804925" y="1282425"/>
            <a:ext cx="2403000" cy="49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sz="1200"/>
              <a:t>stg_etfs_exchange_code_bts</a:t>
            </a:r>
            <a:endParaRPr sz="1200"/>
          </a:p>
        </p:txBody>
      </p:sp>
      <p:sp>
        <p:nvSpPr>
          <p:cNvPr id="137" name="Google Shape;137;p18"/>
          <p:cNvSpPr/>
          <p:nvPr/>
        </p:nvSpPr>
        <p:spPr>
          <a:xfrm>
            <a:off x="5804925" y="1952850"/>
            <a:ext cx="2403000" cy="49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sz="1200"/>
              <a:t>stg_etfs_exchange_code_ngm</a:t>
            </a:r>
            <a:endParaRPr sz="1200"/>
          </a:p>
        </p:txBody>
      </p:sp>
      <p:sp>
        <p:nvSpPr>
          <p:cNvPr id="138" name="Google Shape;138;p18"/>
          <p:cNvSpPr/>
          <p:nvPr/>
        </p:nvSpPr>
        <p:spPr>
          <a:xfrm>
            <a:off x="2627575" y="3084500"/>
            <a:ext cx="2935200" cy="42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sz="1200"/>
              <a:t>stg_etfs_investment_type_value</a:t>
            </a:r>
            <a:endParaRPr sz="1200"/>
          </a:p>
        </p:txBody>
      </p:sp>
      <p:sp>
        <p:nvSpPr>
          <p:cNvPr id="139" name="Google Shape;139;p18"/>
          <p:cNvSpPr/>
          <p:nvPr/>
        </p:nvSpPr>
        <p:spPr>
          <a:xfrm>
            <a:off x="2627575" y="2166988"/>
            <a:ext cx="2935200" cy="42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sz="1200"/>
              <a:t>stg_etfs_investment_type_blend</a:t>
            </a:r>
            <a:endParaRPr sz="1200"/>
          </a:p>
        </p:txBody>
      </p:sp>
      <p:cxnSp>
        <p:nvCxnSpPr>
          <p:cNvPr id="140" name="Google Shape;140;p18"/>
          <p:cNvCxnSpPr>
            <a:stCxn id="131" idx="3"/>
            <a:endCxn id="135" idx="1"/>
          </p:cNvCxnSpPr>
          <p:nvPr/>
        </p:nvCxnSpPr>
        <p:spPr>
          <a:xfrm flipH="1" rot="10800000">
            <a:off x="4571875" y="857950"/>
            <a:ext cx="1233000" cy="38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8"/>
          <p:cNvCxnSpPr>
            <a:stCxn id="131" idx="3"/>
            <a:endCxn id="136" idx="1"/>
          </p:cNvCxnSpPr>
          <p:nvPr/>
        </p:nvCxnSpPr>
        <p:spPr>
          <a:xfrm>
            <a:off x="4571875" y="1244650"/>
            <a:ext cx="1233000" cy="2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8"/>
          <p:cNvCxnSpPr>
            <a:stCxn id="131" idx="2"/>
            <a:endCxn id="139" idx="0"/>
          </p:cNvCxnSpPr>
          <p:nvPr/>
        </p:nvCxnSpPr>
        <p:spPr>
          <a:xfrm>
            <a:off x="4095175" y="1562800"/>
            <a:ext cx="0" cy="60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8"/>
          <p:cNvCxnSpPr>
            <a:stCxn id="131" idx="3"/>
            <a:endCxn id="137" idx="1"/>
          </p:cNvCxnSpPr>
          <p:nvPr/>
        </p:nvCxnSpPr>
        <p:spPr>
          <a:xfrm>
            <a:off x="4571875" y="1244650"/>
            <a:ext cx="1233000" cy="9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8"/>
          <p:cNvCxnSpPr>
            <a:stCxn id="131" idx="3"/>
            <a:endCxn id="133" idx="1"/>
          </p:cNvCxnSpPr>
          <p:nvPr/>
        </p:nvCxnSpPr>
        <p:spPr>
          <a:xfrm>
            <a:off x="4571875" y="1244650"/>
            <a:ext cx="1233000" cy="15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18"/>
          <p:cNvSpPr/>
          <p:nvPr/>
        </p:nvSpPr>
        <p:spPr>
          <a:xfrm>
            <a:off x="1248325" y="926575"/>
            <a:ext cx="899700" cy="6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sz="1200"/>
              <a:t>ldg_etfs</a:t>
            </a:r>
            <a:endParaRPr sz="1200"/>
          </a:p>
        </p:txBody>
      </p:sp>
      <p:cxnSp>
        <p:nvCxnSpPr>
          <p:cNvPr id="146" name="Google Shape;146;p18"/>
          <p:cNvCxnSpPr>
            <a:stCxn id="145" idx="3"/>
            <a:endCxn id="131" idx="1"/>
          </p:cNvCxnSpPr>
          <p:nvPr/>
        </p:nvCxnSpPr>
        <p:spPr>
          <a:xfrm>
            <a:off x="2148025" y="1244725"/>
            <a:ext cx="147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18"/>
          <p:cNvSpPr/>
          <p:nvPr/>
        </p:nvSpPr>
        <p:spPr>
          <a:xfrm>
            <a:off x="2629825" y="3971300"/>
            <a:ext cx="1233000" cy="56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df_etfs_price</a:t>
            </a:r>
            <a:endParaRPr sz="1200"/>
          </a:p>
        </p:txBody>
      </p:sp>
      <p:cxnSp>
        <p:nvCxnSpPr>
          <p:cNvPr id="148" name="Google Shape;148;p18"/>
          <p:cNvCxnSpPr>
            <a:stCxn id="147" idx="3"/>
            <a:endCxn id="132" idx="1"/>
          </p:cNvCxnSpPr>
          <p:nvPr/>
        </p:nvCxnSpPr>
        <p:spPr>
          <a:xfrm>
            <a:off x="3862825" y="4253750"/>
            <a:ext cx="12720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/>
          <p:nvPr/>
        </p:nvSpPr>
        <p:spPr>
          <a:xfrm>
            <a:off x="3080425" y="816600"/>
            <a:ext cx="1771500" cy="54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sz="1200"/>
              <a:t>stg_mutual_funds</a:t>
            </a:r>
            <a:endParaRPr sz="1200"/>
          </a:p>
        </p:txBody>
      </p:sp>
      <p:sp>
        <p:nvSpPr>
          <p:cNvPr id="154" name="Google Shape;154;p19"/>
          <p:cNvSpPr/>
          <p:nvPr/>
        </p:nvSpPr>
        <p:spPr>
          <a:xfrm>
            <a:off x="4851925" y="3929400"/>
            <a:ext cx="1891800" cy="34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stg_mutualfunds_prices</a:t>
            </a:r>
            <a:endParaRPr sz="1200"/>
          </a:p>
        </p:txBody>
      </p:sp>
      <p:sp>
        <p:nvSpPr>
          <p:cNvPr id="155" name="Google Shape;155;p19"/>
          <p:cNvSpPr/>
          <p:nvPr/>
        </p:nvSpPr>
        <p:spPr>
          <a:xfrm>
            <a:off x="5341800" y="2705238"/>
            <a:ext cx="3644700" cy="3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</a:t>
            </a:r>
            <a:r>
              <a:rPr lang="en" sz="1200"/>
              <a:t>stg_mutual_funds_fund_family_capital</a:t>
            </a:r>
            <a:endParaRPr sz="1200"/>
          </a:p>
        </p:txBody>
      </p:sp>
      <p:sp>
        <p:nvSpPr>
          <p:cNvPr id="156" name="Google Shape;156;p19"/>
          <p:cNvSpPr/>
          <p:nvPr/>
        </p:nvSpPr>
        <p:spPr>
          <a:xfrm>
            <a:off x="1468250" y="2729800"/>
            <a:ext cx="3281100" cy="3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sz="1200"/>
              <a:t>stg_mutualfunds_investment_type_growth</a:t>
            </a:r>
            <a:endParaRPr sz="1200"/>
          </a:p>
        </p:txBody>
      </p:sp>
      <p:sp>
        <p:nvSpPr>
          <p:cNvPr id="157" name="Google Shape;157;p19"/>
          <p:cNvSpPr/>
          <p:nvPr/>
        </p:nvSpPr>
        <p:spPr>
          <a:xfrm>
            <a:off x="5440350" y="1279025"/>
            <a:ext cx="3526500" cy="3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sz="1200"/>
              <a:t>stg_mutual_funds_fund_family_bny_mellon</a:t>
            </a:r>
            <a:endParaRPr sz="1200"/>
          </a:p>
        </p:txBody>
      </p:sp>
      <p:sp>
        <p:nvSpPr>
          <p:cNvPr id="158" name="Google Shape;158;p19"/>
          <p:cNvSpPr/>
          <p:nvPr/>
        </p:nvSpPr>
        <p:spPr>
          <a:xfrm>
            <a:off x="5371350" y="1696600"/>
            <a:ext cx="3585600" cy="3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stg_mutual_funds_fund_family_credit_suisse</a:t>
            </a:r>
            <a:endParaRPr sz="1000"/>
          </a:p>
        </p:txBody>
      </p:sp>
      <p:sp>
        <p:nvSpPr>
          <p:cNvPr id="159" name="Google Shape;159;p19"/>
          <p:cNvSpPr/>
          <p:nvPr/>
        </p:nvSpPr>
        <p:spPr>
          <a:xfrm>
            <a:off x="5371350" y="2258700"/>
            <a:ext cx="3644700" cy="27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stg_mutual_funds_fund_family_wells_fargo_bonds</a:t>
            </a:r>
            <a:endParaRPr sz="1200"/>
          </a:p>
        </p:txBody>
      </p:sp>
      <p:sp>
        <p:nvSpPr>
          <p:cNvPr id="160" name="Google Shape;160;p19"/>
          <p:cNvSpPr/>
          <p:nvPr/>
        </p:nvSpPr>
        <p:spPr>
          <a:xfrm>
            <a:off x="1468375" y="3200950"/>
            <a:ext cx="3281100" cy="3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sz="1200"/>
              <a:t>stg_mutualfunds_investment_type_value</a:t>
            </a:r>
            <a:endParaRPr sz="1200"/>
          </a:p>
        </p:txBody>
      </p:sp>
      <p:sp>
        <p:nvSpPr>
          <p:cNvPr id="161" name="Google Shape;161;p19"/>
          <p:cNvSpPr/>
          <p:nvPr/>
        </p:nvSpPr>
        <p:spPr>
          <a:xfrm>
            <a:off x="1468300" y="2258700"/>
            <a:ext cx="3281100" cy="3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sz="1200"/>
              <a:t>stg_mutualfunds_investment_type_blend</a:t>
            </a:r>
            <a:endParaRPr sz="1200"/>
          </a:p>
        </p:txBody>
      </p:sp>
      <p:cxnSp>
        <p:nvCxnSpPr>
          <p:cNvPr id="162" name="Google Shape;162;p19"/>
          <p:cNvCxnSpPr>
            <a:stCxn id="153" idx="3"/>
            <a:endCxn id="157" idx="1"/>
          </p:cNvCxnSpPr>
          <p:nvPr/>
        </p:nvCxnSpPr>
        <p:spPr>
          <a:xfrm>
            <a:off x="4851925" y="1087350"/>
            <a:ext cx="588300" cy="3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9"/>
          <p:cNvCxnSpPr>
            <a:stCxn id="153" idx="3"/>
            <a:endCxn id="158" idx="1"/>
          </p:cNvCxnSpPr>
          <p:nvPr/>
        </p:nvCxnSpPr>
        <p:spPr>
          <a:xfrm>
            <a:off x="4851925" y="1087350"/>
            <a:ext cx="519300" cy="7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19"/>
          <p:cNvCxnSpPr>
            <a:stCxn id="153" idx="2"/>
            <a:endCxn id="161" idx="0"/>
          </p:cNvCxnSpPr>
          <p:nvPr/>
        </p:nvCxnSpPr>
        <p:spPr>
          <a:xfrm flipH="1">
            <a:off x="3108775" y="1358100"/>
            <a:ext cx="857400" cy="9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19"/>
          <p:cNvCxnSpPr>
            <a:stCxn id="153" idx="3"/>
            <a:endCxn id="159" idx="1"/>
          </p:cNvCxnSpPr>
          <p:nvPr/>
        </p:nvCxnSpPr>
        <p:spPr>
          <a:xfrm>
            <a:off x="4851925" y="1087350"/>
            <a:ext cx="519300" cy="13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19"/>
          <p:cNvCxnSpPr>
            <a:stCxn id="153" idx="3"/>
            <a:endCxn id="155" idx="1"/>
          </p:cNvCxnSpPr>
          <p:nvPr/>
        </p:nvCxnSpPr>
        <p:spPr>
          <a:xfrm>
            <a:off x="4851925" y="1087350"/>
            <a:ext cx="489900" cy="177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19"/>
          <p:cNvSpPr/>
          <p:nvPr/>
        </p:nvSpPr>
        <p:spPr>
          <a:xfrm>
            <a:off x="666975" y="640200"/>
            <a:ext cx="1727400" cy="89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sz="1200"/>
              <a:t>ldg_mutual_funds</a:t>
            </a:r>
            <a:endParaRPr sz="1200"/>
          </a:p>
        </p:txBody>
      </p:sp>
      <p:cxnSp>
        <p:nvCxnSpPr>
          <p:cNvPr id="168" name="Google Shape;168;p19"/>
          <p:cNvCxnSpPr>
            <a:stCxn id="167" idx="3"/>
            <a:endCxn id="153" idx="1"/>
          </p:cNvCxnSpPr>
          <p:nvPr/>
        </p:nvCxnSpPr>
        <p:spPr>
          <a:xfrm>
            <a:off x="2394375" y="1087350"/>
            <a:ext cx="68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19"/>
          <p:cNvSpPr/>
          <p:nvPr/>
        </p:nvSpPr>
        <p:spPr>
          <a:xfrm>
            <a:off x="1655475" y="3981150"/>
            <a:ext cx="1425000" cy="54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1807875" y="4133550"/>
            <a:ext cx="1425000" cy="54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1960275" y="4285950"/>
            <a:ext cx="1537800" cy="54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df_</a:t>
            </a:r>
            <a:r>
              <a:rPr lang="en" sz="1000"/>
              <a:t>mutualfund_prices</a:t>
            </a:r>
            <a:endParaRPr sz="1000"/>
          </a:p>
        </p:txBody>
      </p:sp>
      <p:cxnSp>
        <p:nvCxnSpPr>
          <p:cNvPr id="172" name="Google Shape;172;p19"/>
          <p:cNvCxnSpPr>
            <a:stCxn id="171" idx="3"/>
            <a:endCxn id="154" idx="1"/>
          </p:cNvCxnSpPr>
          <p:nvPr/>
        </p:nvCxnSpPr>
        <p:spPr>
          <a:xfrm flipH="1" rot="10800000">
            <a:off x="3498075" y="4101600"/>
            <a:ext cx="1353900" cy="45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Analytics on ETFs</a:t>
            </a:r>
            <a:endParaRPr sz="284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727650" y="628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550" y="693102"/>
            <a:ext cx="8284948" cy="430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