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80" r:id="rId3"/>
    <p:sldId id="281" r:id="rId4"/>
    <p:sldId id="256" r:id="rId5"/>
    <p:sldId id="257" r:id="rId6"/>
    <p:sldId id="273" r:id="rId7"/>
    <p:sldId id="258" r:id="rId8"/>
    <p:sldId id="274" r:id="rId9"/>
    <p:sldId id="262" r:id="rId10"/>
    <p:sldId id="275" r:id="rId11"/>
    <p:sldId id="263" r:id="rId12"/>
    <p:sldId id="276" r:id="rId13"/>
    <p:sldId id="264" r:id="rId14"/>
    <p:sldId id="265" r:id="rId15"/>
    <p:sldId id="270" r:id="rId16"/>
    <p:sldId id="266" r:id="rId17"/>
    <p:sldId id="269" r:id="rId18"/>
    <p:sldId id="277" r:id="rId19"/>
    <p:sldId id="278" r:id="rId20"/>
    <p:sldId id="279" r:id="rId21"/>
    <p:sldId id="268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23" autoAdjust="0"/>
  </p:normalViewPr>
  <p:slideViewPr>
    <p:cSldViewPr>
      <p:cViewPr>
        <p:scale>
          <a:sx n="60" d="100"/>
          <a:sy n="60" d="100"/>
        </p:scale>
        <p:origin x="168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CB64-6ACB-4E38-B1EB-24AE82B699D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DC5F-AAE5-4528-994C-86FC0DA1B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aphics_processing_unit" TargetMode="External"/><Relationship Id="rId3" Type="http://schemas.openxmlformats.org/officeDocument/2006/relationships/hyperlink" Target="https://en.wikipedia.org/wiki/Computer_architecture" TargetMode="External"/><Relationship Id="rId7" Type="http://schemas.openxmlformats.org/officeDocument/2006/relationships/hyperlink" Target="https://en.wikipedia.org/wiki/Array_processo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ersonal_Computer" TargetMode="External"/><Relationship Id="rId5" Type="http://schemas.openxmlformats.org/officeDocument/2006/relationships/hyperlink" Target="https://en.wikipedia.org/wiki/Uniprocessor" TargetMode="External"/><Relationship Id="rId4" Type="http://schemas.openxmlformats.org/officeDocument/2006/relationships/hyperlink" Target="https://en.wikipedia.org/wiki/Michael_J._Flynn" TargetMode="External"/><Relationship Id="rId9" Type="http://schemas.openxmlformats.org/officeDocument/2006/relationships/hyperlink" Target="https://en.wikipedia.org/wiki/Distributed_syste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programming is a method of creating programs using languages (say c or Fortran)  that can leverage the parallel execution capability supported in the CPU. Such programs can deliver a very high level of performance required by highly complex scientific applications in weather forecasting, bioinformatics, molecular dynamics, and business applications in fraud detection, business analytics etc. Parallel programming is a part of an overarching technology called High Performance Computing (HPC).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next 30 minutes we will introduce the key concepts in Parallel </a:t>
            </a:r>
            <a:r>
              <a:rPr lang="en-US" baseline="0" smtClean="0"/>
              <a:t>programming architecture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familiar with the techniques of writing sequential programs where the program statements are executed one after the other. A parallel programming model ….</a:t>
            </a:r>
          </a:p>
          <a:p>
            <a:r>
              <a:rPr lang="en-US" baseline="0" dirty="0" smtClean="0"/>
              <a:t>The underlying hardware system here refers to the design of the CPUs in the system in a manner that support parallel applications.</a:t>
            </a:r>
          </a:p>
          <a:p>
            <a:r>
              <a:rPr lang="en-US" baseline="0" dirty="0" smtClean="0"/>
              <a:t>Parallel programming can be classified in two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latin typeface="+mn-lt"/>
              </a:rPr>
              <a:t>Flynn's taxonomy </a:t>
            </a:r>
            <a:r>
              <a:rPr lang="en-US" dirty="0" smtClean="0">
                <a:latin typeface="+mn-lt"/>
              </a:rPr>
              <a:t>is a classification of </a:t>
            </a:r>
            <a:r>
              <a:rPr lang="en-US" dirty="0" smtClean="0">
                <a:latin typeface="+mn-lt"/>
                <a:hlinkClick r:id="rId3" tooltip="Computer architecture"/>
              </a:rPr>
              <a:t>computer architectures</a:t>
            </a:r>
            <a:r>
              <a:rPr lang="en-US" dirty="0" smtClean="0">
                <a:latin typeface="+mn-lt"/>
              </a:rPr>
              <a:t>, proposed by </a:t>
            </a:r>
            <a:r>
              <a:rPr lang="en-US" dirty="0" smtClean="0">
                <a:latin typeface="+mn-lt"/>
                <a:hlinkClick r:id="rId4" tooltip="Michael J. Flynn"/>
              </a:rPr>
              <a:t>Michael Flynn</a:t>
            </a:r>
            <a:r>
              <a:rPr lang="en-US" dirty="0" smtClean="0">
                <a:latin typeface="+mn-lt"/>
              </a:rPr>
              <a:t> in 1966. </a:t>
            </a:r>
            <a:r>
              <a:rPr lang="en-US" dirty="0" smtClean="0"/>
              <a:t>The four classifications defined by Flynn are based upon the number of concurrent instruction (or control) streams and data streams available in the architecture.</a:t>
            </a:r>
          </a:p>
          <a:p>
            <a:r>
              <a:rPr lang="en-US" dirty="0" smtClean="0"/>
              <a:t>SISD</a:t>
            </a:r>
          </a:p>
          <a:p>
            <a:r>
              <a:rPr lang="en-US" dirty="0" smtClean="0"/>
              <a:t>A sequential computer with a single instruction stream and single data stream. It exploits no parallelism in either the instruction or data streams. </a:t>
            </a:r>
          </a:p>
          <a:p>
            <a:r>
              <a:rPr lang="en-US" dirty="0" smtClean="0"/>
              <a:t>Examples of SISD architecture are the traditional </a:t>
            </a:r>
            <a:r>
              <a:rPr lang="en-US" dirty="0" smtClean="0">
                <a:hlinkClick r:id="rId5" tooltip="Uniprocessor"/>
              </a:rPr>
              <a:t>uniprocessor</a:t>
            </a:r>
            <a:r>
              <a:rPr lang="en-US" dirty="0" smtClean="0"/>
              <a:t> machines like a </a:t>
            </a:r>
            <a:r>
              <a:rPr lang="en-US" dirty="0" smtClean="0">
                <a:hlinkClick r:id="rId6" tooltip="Personal Computer"/>
              </a:rPr>
              <a:t>PC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SIMD</a:t>
            </a:r>
          </a:p>
          <a:p>
            <a:r>
              <a:rPr lang="en-US" dirty="0" smtClean="0"/>
              <a:t>A computer that has single instruction stream and multiple data streams. It exploits multiple data streams against a single instruction stream to perform operations which may be naturally parallelized. For example, an </a:t>
            </a:r>
            <a:r>
              <a:rPr lang="en-US" dirty="0" smtClean="0">
                <a:hlinkClick r:id="rId7" tooltip="Array processor"/>
              </a:rPr>
              <a:t>array processor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Graphics processing unit"/>
              </a:rPr>
              <a:t>graphics processing unit</a:t>
            </a:r>
            <a:r>
              <a:rPr lang="en-US" dirty="0" smtClean="0"/>
              <a:t> (GPU)</a:t>
            </a:r>
          </a:p>
          <a:p>
            <a:r>
              <a:rPr lang="en-US" dirty="0" smtClean="0"/>
              <a:t>MISD</a:t>
            </a:r>
          </a:p>
          <a:p>
            <a:r>
              <a:rPr lang="en-US" dirty="0" smtClean="0"/>
              <a:t>Multiple instructions operate on a single data stream. Uncommon architecture which is generally used for fault tolerance. </a:t>
            </a:r>
          </a:p>
          <a:p>
            <a:endParaRPr lang="en-US" dirty="0" smtClean="0"/>
          </a:p>
          <a:p>
            <a:r>
              <a:rPr lang="en-US" dirty="0" smtClean="0"/>
              <a:t>MIMD</a:t>
            </a:r>
          </a:p>
          <a:p>
            <a:r>
              <a:rPr lang="en-US" dirty="0" smtClean="0"/>
              <a:t>Multiple autonomous processors simultaneously executing different instructions on different data. </a:t>
            </a:r>
            <a:r>
              <a:rPr lang="en-US" dirty="0" smtClean="0">
                <a:hlinkClick r:id="rId9" tooltip="Distributed system"/>
              </a:rPr>
              <a:t>Distributed systems</a:t>
            </a:r>
            <a:r>
              <a:rPr lang="en-US" dirty="0" smtClean="0"/>
              <a:t> are generally recognized to be MIMD architectures</a:t>
            </a:r>
          </a:p>
          <a:p>
            <a:endParaRPr lang="en-US" dirty="0" smtClean="0"/>
          </a:p>
          <a:p>
            <a:r>
              <a:rPr lang="en-US" dirty="0" smtClean="0"/>
              <a:t>Further classification is based on program (instead of instructions) </a:t>
            </a:r>
          </a:p>
          <a:p>
            <a:r>
              <a:rPr lang="en-US" dirty="0" smtClean="0"/>
              <a:t>SPMD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dirty="0" smtClean="0">
                <a:latin typeface="Ubuntu"/>
              </a:rPr>
              <a:t>Multiple autonomous processors executing same program on different data-set</a:t>
            </a:r>
          </a:p>
          <a:p>
            <a:pPr marL="0" indent="0" algn="just">
              <a:buFont typeface="Wingdings" pitchFamily="2" charset="2"/>
              <a:buNone/>
            </a:pPr>
            <a:endParaRPr lang="en-US" dirty="0" smtClean="0">
              <a:latin typeface="Ubuntu"/>
            </a:endParaRPr>
          </a:p>
          <a:p>
            <a:pPr marL="0" indent="0" algn="just">
              <a:buFont typeface="Wingdings" pitchFamily="2" charset="2"/>
              <a:buNone/>
            </a:pPr>
            <a:r>
              <a:rPr lang="en-US" dirty="0" smtClean="0">
                <a:latin typeface="Ubuntu"/>
              </a:rPr>
              <a:t>MPMD</a:t>
            </a:r>
          </a:p>
          <a:p>
            <a:pPr marL="0" indent="0" algn="just">
              <a:buFont typeface="Wingdings" pitchFamily="2" charset="2"/>
              <a:buNone/>
            </a:pPr>
            <a:r>
              <a:rPr lang="en-US" dirty="0" smtClean="0">
                <a:latin typeface="Ubuntu"/>
              </a:rPr>
              <a:t>Multiple autonomous processors executing at-least 2 different sets of program on different data-set. Typical systems at-least have a master/host and worker/slave programs.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096000"/>
            <a:ext cx="4800600" cy="625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b="0" i="0" smtClean="0"/>
            </a:lvl1pPr>
          </a:lstStyle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 userDrawn="1"/>
        </p:nvSpPr>
        <p:spPr>
          <a:xfrm>
            <a:off x="2133600" y="62087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6F84CCB6-C9E4-417B-BEA0-EBFE5CF77E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50000"/>
            </a:schemeClr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sc.tamu.edu/system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portal.tacc.utexas.edu/user-guides/stampe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51679" y="2057400"/>
            <a:ext cx="73019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ook Antiqua" pitchFamily="18" charset="0"/>
              </a:rPr>
              <a:t>Parallel Programming </a:t>
            </a:r>
            <a:b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ook Antiqua" pitchFamily="18" charset="0"/>
              </a:rPr>
            </a:b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  <a:latin typeface="Book Antiqua" pitchFamily="18" charset="0"/>
              </a:rPr>
              <a:t>Architecture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</a:t>
            </a:r>
            <a:endParaRPr lang="en-US" dirty="0"/>
          </a:p>
        </p:txBody>
      </p:sp>
      <p:pic>
        <p:nvPicPr>
          <p:cNvPr id="6" name="Picture 5" descr="dataparall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1"/>
            <a:ext cx="8077200" cy="24575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362199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sz="1800" dirty="0" smtClean="0"/>
              <a:t>An </a:t>
            </a:r>
            <a:r>
              <a:rPr lang="en-US" sz="1800" i="1" dirty="0" smtClean="0"/>
              <a:t>operation</a:t>
            </a:r>
            <a:r>
              <a:rPr lang="en-US" sz="1800" dirty="0" smtClean="0"/>
              <a:t> or </a:t>
            </a:r>
            <a:r>
              <a:rPr lang="en-US" sz="1800" i="1" dirty="0" smtClean="0"/>
              <a:t>set of operations </a:t>
            </a:r>
            <a:r>
              <a:rPr lang="en-US" sz="1800" dirty="0" smtClean="0"/>
              <a:t>performed independently on a data-set</a:t>
            </a:r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r>
              <a:rPr lang="en-US" sz="1800" dirty="0" smtClean="0"/>
              <a:t>In Shared Memory Systems, the data-set may be accessible to all operating processors, but restricted to separate portions ( Mostly structured array )</a:t>
            </a:r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r>
              <a:rPr lang="en-US" sz="1800" dirty="0" smtClean="0"/>
              <a:t>In Distributed Memory Systems, the data-set is divided among memories and operated on locally</a:t>
            </a:r>
            <a:endParaRPr lang="en-US" sz="1800" dirty="0"/>
          </a:p>
        </p:txBody>
      </p:sp>
      <p:pic>
        <p:nvPicPr>
          <p:cNvPr id="7" name="Picture 6" descr="dataparall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2800"/>
            <a:ext cx="8077200" cy="2057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</a:t>
            </a:r>
            <a:endParaRPr lang="en-US" dirty="0"/>
          </a:p>
        </p:txBody>
      </p:sp>
      <p:pic>
        <p:nvPicPr>
          <p:cNvPr id="6" name="Picture 5" descr="Task Parall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1"/>
            <a:ext cx="8229600" cy="23051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371599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 smtClean="0"/>
              <a:t>Multiple distinct </a:t>
            </a:r>
            <a:r>
              <a:rPr lang="en-US" sz="1800" i="1" dirty="0" smtClean="0"/>
              <a:t>operation</a:t>
            </a:r>
            <a:r>
              <a:rPr lang="en-US" sz="1800" dirty="0" smtClean="0"/>
              <a:t> performed independently on data-set</a:t>
            </a:r>
          </a:p>
          <a:p>
            <a:pPr marL="285750" indent="-285750"/>
            <a:endParaRPr lang="en-US" sz="1800" dirty="0" smtClean="0"/>
          </a:p>
          <a:p>
            <a:pPr marL="285750" indent="-285750"/>
            <a:r>
              <a:rPr lang="en-US" sz="1800" dirty="0" smtClean="0"/>
              <a:t>Need arises to be able to communicate between different operating processes</a:t>
            </a:r>
          </a:p>
        </p:txBody>
      </p:sp>
      <p:pic>
        <p:nvPicPr>
          <p:cNvPr id="7" name="Picture 6" descr="Task Parall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66975"/>
            <a:ext cx="8382000" cy="2105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Context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685799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en-US" sz="1800" dirty="0" smtClean="0"/>
              <a:t>Known as Flynn’s taxonomy</a:t>
            </a:r>
          </a:p>
          <a:p>
            <a:pPr marL="285750" indent="-285750" algn="just"/>
            <a:r>
              <a:rPr lang="en-US" sz="1800" dirty="0" smtClean="0"/>
              <a:t>Based on Classification of Computer Architecture by Michael J Flynn in 1966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42586"/>
              </p:ext>
            </p:extLst>
          </p:nvPr>
        </p:nvGraphicFramePr>
        <p:xfrm>
          <a:off x="838200" y="1524000"/>
          <a:ext cx="7696200" cy="2438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8128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Instruction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Instruction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Program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 Program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Data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SISD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Data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MIMD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SPMD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MPMD</a:t>
                      </a:r>
                      <a:endParaRPr lang="en-US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3434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SPMD – Multiple autonomous processors executing same program on different data-set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MPMD – Multiple autonomous processors executing at-least 2 different sets of program on different data-set. Typical systems at-least have a master/host and worker/slave programs.</a:t>
            </a:r>
            <a:endParaRPr lang="en-US" dirty="0">
              <a:latin typeface="Ubuntu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SIMD,MISD,MIMD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905000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Single Instruction</a:t>
            </a:r>
          </a:p>
          <a:p>
            <a:pPr marL="285750" indent="-285750"/>
            <a:r>
              <a:rPr lang="en-US" dirty="0" smtClean="0">
                <a:latin typeface="Ubuntu"/>
              </a:rPr>
              <a:t>	 Multiple Data(SIMD)</a:t>
            </a:r>
            <a:endParaRPr lang="en-US" dirty="0">
              <a:latin typeface="Ubuntu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91000" y="1812399"/>
            <a:ext cx="4572000" cy="778401"/>
            <a:chOff x="1371600" y="1219200"/>
            <a:chExt cx="5257800" cy="1235601"/>
          </a:xfrm>
        </p:grpSpPr>
        <p:pic>
          <p:nvPicPr>
            <p:cNvPr id="5" name="Picture 4" descr="Ball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0200" y="1219200"/>
              <a:ext cx="1219200" cy="1235601"/>
            </a:xfrm>
            <a:prstGeom prst="rect">
              <a:avLst/>
            </a:prstGeom>
          </p:spPr>
        </p:pic>
        <p:pic>
          <p:nvPicPr>
            <p:cNvPr id="9" name="Picture 8" descr="painting boy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371600" y="1304925"/>
              <a:ext cx="1190413" cy="105727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895600" y="19812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19400" y="1371601"/>
              <a:ext cx="1981200" cy="73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Paint each ball with </a:t>
              </a:r>
            </a:p>
            <a:p>
              <a:pPr algn="ctr"/>
              <a:r>
                <a:rPr lang="en-US" sz="1200" b="1" dirty="0" smtClean="0"/>
                <a:t>Black color</a:t>
              </a:r>
              <a:endParaRPr lang="en-US" sz="12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200" y="2816423"/>
            <a:ext cx="4343400" cy="1222177"/>
            <a:chOff x="1447800" y="2740223"/>
            <a:chExt cx="6096000" cy="1526977"/>
          </a:xfrm>
        </p:grpSpPr>
        <p:pic>
          <p:nvPicPr>
            <p:cNvPr id="6" name="Picture 5" descr="elephant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800" y="2927529"/>
              <a:ext cx="1905000" cy="1187271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2883725" y="2740223"/>
              <a:ext cx="2667000" cy="1526977"/>
              <a:chOff x="2514600" y="3429000"/>
              <a:chExt cx="2667000" cy="1526977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2590800" y="4191000"/>
                <a:ext cx="2590800" cy="158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048000" y="3886200"/>
                <a:ext cx="866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B050"/>
                    </a:solidFill>
                  </a:rPr>
                  <a:t>Feed him</a:t>
                </a:r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14600" y="3657600"/>
                <a:ext cx="2667000" cy="53340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048000" y="3429000"/>
                <a:ext cx="965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70C0"/>
                    </a:solidFill>
                  </a:rPr>
                  <a:t>Clean him 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514600" y="4191000"/>
                <a:ext cx="2667000" cy="533400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048000" y="4648200"/>
                <a:ext cx="1541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Take a ride on him</a:t>
                </a:r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1" name="Picture 20" descr="mahout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7800" y="2895600"/>
              <a:ext cx="1041358" cy="1235808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33400" y="323986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Multiple Instruction </a:t>
            </a:r>
          </a:p>
          <a:p>
            <a:pPr marL="285750" indent="-285750"/>
            <a:r>
              <a:rPr lang="en-US" dirty="0" smtClean="0">
                <a:latin typeface="Ubuntu"/>
              </a:rPr>
              <a:t>	Single Data(MISD)</a:t>
            </a:r>
            <a:endParaRPr lang="en-US" dirty="0">
              <a:latin typeface="Ubuntu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0" y="4535269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Multiple Instruction </a:t>
            </a:r>
          </a:p>
          <a:p>
            <a:pPr marL="285750" indent="-285750"/>
            <a:r>
              <a:rPr lang="en-US" dirty="0" smtClean="0">
                <a:latin typeface="Ubuntu"/>
              </a:rPr>
              <a:t>	Multiple Data(MIMD)</a:t>
            </a:r>
            <a:endParaRPr lang="en-US" dirty="0">
              <a:latin typeface="Ubuntu"/>
            </a:endParaRPr>
          </a:p>
        </p:txBody>
      </p:sp>
      <p:pic>
        <p:nvPicPr>
          <p:cNvPr id="1029" name="Picture 5" descr="D:\Rakesh\Training\MIM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4229558"/>
            <a:ext cx="5486400" cy="1714042"/>
          </a:xfrm>
          <a:prstGeom prst="rect">
            <a:avLst/>
          </a:prstGeom>
          <a:noFill/>
          <a:ln w="3175">
            <a:noFill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609600" y="1066800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>
              <a:buFont typeface="Wingdings" pitchFamily="2" charset="2"/>
              <a:buChar char="§"/>
            </a:pPr>
            <a:r>
              <a:rPr lang="en-US" dirty="0" smtClean="0">
                <a:latin typeface="Ubuntu"/>
              </a:rPr>
              <a:t>Single Instruction Single Data</a:t>
            </a:r>
            <a:endParaRPr lang="en-US" dirty="0">
              <a:latin typeface="Ubuntu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75541" y="897999"/>
            <a:ext cx="4246572" cy="778401"/>
            <a:chOff x="1583822" y="1219200"/>
            <a:chExt cx="4883558" cy="1235601"/>
          </a:xfrm>
        </p:grpSpPr>
        <p:pic>
          <p:nvPicPr>
            <p:cNvPr id="25" name="Picture 24" descr="Balls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2219" y="1219200"/>
              <a:ext cx="895161" cy="1235601"/>
            </a:xfrm>
            <a:prstGeom prst="rect">
              <a:avLst/>
            </a:prstGeom>
          </p:spPr>
        </p:pic>
        <p:pic>
          <p:nvPicPr>
            <p:cNvPr id="26" name="Picture 25" descr="painting boy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583822" y="1304925"/>
              <a:ext cx="765969" cy="1057276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2895600" y="19812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19400" y="1371601"/>
              <a:ext cx="2232660" cy="43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Fill the bottle with water</a:t>
              </a:r>
              <a:endParaRPr lang="en-US" sz="1200" b="1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Context(cont..)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85750" indent="-285750" algn="just"/>
            <a:r>
              <a:rPr lang="en-US" sz="1800" dirty="0" smtClean="0"/>
              <a:t>Task Parallel programs are typically  MIMD/MPMD or MISD</a:t>
            </a:r>
          </a:p>
          <a:p>
            <a:pPr marL="285750" indent="-285750" algn="just"/>
            <a:r>
              <a:rPr lang="en-US" sz="1800" dirty="0" smtClean="0"/>
              <a:t>Data parallel programs are typically SIMD/SPMD</a:t>
            </a:r>
          </a:p>
          <a:p>
            <a:pPr marL="285750" indent="-285750" algn="just"/>
            <a:r>
              <a:rPr lang="en-US" sz="1800" dirty="0" smtClean="0"/>
              <a:t>Task Parallel programs can be expressed using message passing communication</a:t>
            </a:r>
          </a:p>
          <a:p>
            <a:pPr marL="285750" indent="-285750" algn="just"/>
            <a:r>
              <a:rPr lang="en-US" sz="1800" dirty="0" smtClean="0"/>
              <a:t>Data Parallel programs can be expressed using either message passing or multi-threading</a:t>
            </a:r>
          </a:p>
          <a:p>
            <a:pPr marL="285750" indent="-285750" algn="just"/>
            <a:r>
              <a:rPr lang="en-US" sz="1800" dirty="0" smtClean="0"/>
              <a:t>Both Task and Data parallel models can be expressed on Shared and Distributed systems.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Schematic  diagram of a Cluster</a:t>
            </a:r>
            <a:endParaRPr lang="en-US" dirty="0"/>
          </a:p>
        </p:txBody>
      </p:sp>
      <p:pic>
        <p:nvPicPr>
          <p:cNvPr id="6" name="Picture 5" descr="SM-DM Clu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86800" cy="502920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– A real World Analogy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1109" y="1924858"/>
            <a:ext cx="1639111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Check-in Counter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7166" y="1924858"/>
            <a:ext cx="1659291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Check-in Counter - 2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85589" y="3162923"/>
            <a:ext cx="629278" cy="2112130"/>
            <a:chOff x="2305317" y="1854557"/>
            <a:chExt cx="629278" cy="2112130"/>
          </a:xfrm>
        </p:grpSpPr>
        <p:sp>
          <p:nvSpPr>
            <p:cNvPr id="7" name="Oval 6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Pk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1304109" y="1166986"/>
            <a:ext cx="17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Sequential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Time/n P = 100 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7426" y="1924858"/>
            <a:ext cx="1870974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Check-in Counter - 3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32132" y="3188669"/>
            <a:ext cx="629278" cy="2112130"/>
            <a:chOff x="2305317" y="1854557"/>
            <a:chExt cx="629278" cy="2112130"/>
          </a:xfrm>
        </p:grpSpPr>
        <p:sp>
          <p:nvSpPr>
            <p:cNvPr id="15" name="Oval 14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P4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P6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Pk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1785588" y="3161152"/>
            <a:ext cx="629278" cy="2112130"/>
            <a:chOff x="2305317" y="1854557"/>
            <a:chExt cx="629278" cy="2112130"/>
          </a:xfrm>
        </p:grpSpPr>
        <p:sp>
          <p:nvSpPr>
            <p:cNvPr id="21" name="Oval 20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1771016" y="3161152"/>
            <a:ext cx="629278" cy="2112130"/>
            <a:chOff x="2305317" y="1854557"/>
            <a:chExt cx="629278" cy="2112130"/>
          </a:xfrm>
        </p:grpSpPr>
        <p:sp>
          <p:nvSpPr>
            <p:cNvPr id="27" name="Oval 26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P4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P7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3820146" y="3175735"/>
            <a:ext cx="629278" cy="2112130"/>
            <a:chOff x="2305317" y="1854557"/>
            <a:chExt cx="629278" cy="2112130"/>
          </a:xfrm>
        </p:grpSpPr>
        <p:sp>
          <p:nvSpPr>
            <p:cNvPr id="33" name="Oval 32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P8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307462" y="3162923"/>
            <a:ext cx="629278" cy="2112130"/>
            <a:chOff x="2305317" y="1854557"/>
            <a:chExt cx="629278" cy="2112130"/>
          </a:xfrm>
        </p:grpSpPr>
        <p:sp>
          <p:nvSpPr>
            <p:cNvPr id="39" name="Oval 38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P6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3377166" y="1143000"/>
            <a:ext cx="16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Parallel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Time/n P = 50 min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85420" y="1166987"/>
            <a:ext cx="16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Parallel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Time/n P = 33 min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0600" y="1788946"/>
            <a:ext cx="6945811" cy="11364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 Resources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02984" y="3071195"/>
            <a:ext cx="6933427" cy="269116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 Tasks</a:t>
            </a:r>
          </a:p>
        </p:txBody>
      </p:sp>
    </p:spTree>
    <p:extLst>
      <p:ext uri="{BB962C8B-B14F-4D97-AF65-F5344CB8AC3E}">
        <p14:creationId xmlns:p14="http://schemas.microsoft.com/office/powerpoint/2010/main" val="5067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2" grpId="1"/>
      <p:bldP spid="13" grpId="0" animBg="1"/>
      <p:bldP spid="44" grpId="0"/>
      <p:bldP spid="44" grpId="1"/>
      <p:bldP spid="45" grpId="0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HPC Cluster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153400" cy="2438399"/>
          </a:xfrm>
        </p:spPr>
        <p:txBody>
          <a:bodyPr>
            <a:noAutofit/>
          </a:bodyPr>
          <a:lstStyle/>
          <a:p>
            <a:r>
              <a:rPr lang="en-US" sz="1700" dirty="0" smtClean="0"/>
              <a:t>Eos – an IBM </a:t>
            </a:r>
            <a:r>
              <a:rPr lang="en-US" sz="1700" dirty="0" err="1" smtClean="0"/>
              <a:t>iDataplex</a:t>
            </a:r>
            <a:r>
              <a:rPr lang="en-US" sz="1700" dirty="0" smtClean="0"/>
              <a:t> Cluster (</a:t>
            </a:r>
            <a:r>
              <a:rPr lang="en-US" sz="1700" i="1" u="sng" dirty="0" smtClean="0">
                <a:hlinkClick r:id="rId2"/>
              </a:rPr>
              <a:t>http://sc.tamu.edu/systems/#eos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OS: Linux (</a:t>
            </a:r>
            <a:r>
              <a:rPr lang="en-US" sz="1700" dirty="0" err="1" smtClean="0"/>
              <a:t>RedHat</a:t>
            </a:r>
            <a:r>
              <a:rPr lang="en-US" sz="1700" dirty="0" smtClean="0"/>
              <a:t> Enterprise Linux and </a:t>
            </a:r>
            <a:r>
              <a:rPr lang="en-US" sz="1700" dirty="0" err="1" smtClean="0"/>
              <a:t>CentOS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No. of Nodes:372(324 8-way Nehalem- and 48 12-way </a:t>
            </a:r>
            <a:r>
              <a:rPr lang="en-US" sz="1700" dirty="0" err="1" smtClean="0"/>
              <a:t>Westmere</a:t>
            </a:r>
            <a:r>
              <a:rPr lang="en-US" sz="1700" dirty="0" smtClean="0"/>
              <a:t>-based)</a:t>
            </a:r>
          </a:p>
          <a:p>
            <a:pPr lvl="1"/>
            <a:r>
              <a:rPr lang="en-US" sz="1700" dirty="0" smtClean="0"/>
              <a:t>Number of Processing Cores: 3168(all@2.8GHz)</a:t>
            </a:r>
          </a:p>
          <a:p>
            <a:pPr lvl="1"/>
            <a:r>
              <a:rPr lang="en-US" sz="1700" dirty="0" smtClean="0"/>
              <a:t>Interconnect Type: 4x QDR </a:t>
            </a:r>
            <a:r>
              <a:rPr lang="en-US" sz="1700" dirty="0" err="1" smtClean="0"/>
              <a:t>Infiniband</a:t>
            </a:r>
            <a:r>
              <a:rPr lang="en-US" sz="1700" dirty="0" smtClean="0"/>
              <a:t> (Voltaire Grid Director GD4700 switch)</a:t>
            </a:r>
          </a:p>
          <a:p>
            <a:pPr lvl="1"/>
            <a:r>
              <a:rPr lang="en-US" sz="1700" dirty="0" smtClean="0"/>
              <a:t>Peak Performance: 35.5 </a:t>
            </a:r>
            <a:r>
              <a:rPr lang="en-US" sz="1700" dirty="0" err="1" smtClean="0"/>
              <a:t>Tflops</a:t>
            </a:r>
            <a:endParaRPr lang="en-US" sz="1700" dirty="0" smtClean="0"/>
          </a:p>
          <a:p>
            <a:pPr lvl="1"/>
            <a:r>
              <a:rPr lang="en-US" sz="1700" dirty="0" smtClean="0"/>
              <a:t>Total Disk: 500 TB by a DDN S2A9900 RAID Array</a:t>
            </a:r>
          </a:p>
        </p:txBody>
      </p:sp>
      <p:pic>
        <p:nvPicPr>
          <p:cNvPr id="2050" name="Picture 2" descr="D:\Rakesh\Training\EOS-Shared Memo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200400"/>
            <a:ext cx="5791200" cy="295369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HPC Cluster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STAMPEDE </a:t>
            </a:r>
            <a:r>
              <a:rPr lang="en-US" sz="1400" i="1" u="sng" dirty="0" smtClean="0"/>
              <a:t>(</a:t>
            </a:r>
            <a:r>
              <a:rPr lang="en-US" sz="1400" i="1" dirty="0" smtClean="0"/>
              <a:t>Source: </a:t>
            </a:r>
            <a:r>
              <a:rPr lang="en-US" sz="1400" i="1" u="sng" dirty="0" smtClean="0">
                <a:hlinkClick r:id="rId2"/>
              </a:rPr>
              <a:t>https://portal.tacc.utexas.edu/user-guides/stampede#overview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pic>
        <p:nvPicPr>
          <p:cNvPr id="1027" name="Picture 3" descr="D:\Rakesh\Training\Stampe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568558"/>
            <a:ext cx="5410200" cy="26036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19354"/>
              </p:ext>
            </p:extLst>
          </p:nvPr>
        </p:nvGraphicFramePr>
        <p:xfrm>
          <a:off x="457200" y="1219200"/>
          <a:ext cx="8305800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7800"/>
                <a:gridCol w="4876800"/>
                <a:gridCol w="1981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Component</a:t>
                      </a:r>
                      <a:endParaRPr lang="en-US" sz="1600" b="1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Technology</a:t>
                      </a:r>
                      <a:endParaRPr lang="en-US" sz="1600" b="1" dirty="0"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Performance/Size</a:t>
                      </a:r>
                      <a:endParaRPr lang="en-US" sz="1600" b="1" dirty="0">
                        <a:latin typeface="Ubuntu"/>
                      </a:endParaRPr>
                    </a:p>
                  </a:txBody>
                  <a:tcPr/>
                </a:tc>
              </a:tr>
              <a:tr h="5473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Nodes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kern="1200" dirty="0" smtClean="0">
                          <a:latin typeface="Ubuntu"/>
                        </a:rPr>
                        <a:t>2 8-core Xeon E5 processors, 1 61-core Xeon Phi coprocessor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6400 Nodes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16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Memory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Distributed, 32GB/node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205TB(Aggregate)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16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Shared Disk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latin typeface="Ubuntu"/>
                        </a:rPr>
                        <a:t>Lustre</a:t>
                      </a:r>
                      <a:r>
                        <a:rPr lang="en-US" sz="1600" kern="1200" dirty="0" smtClean="0">
                          <a:latin typeface="Ubuntu"/>
                        </a:rPr>
                        <a:t> 2.1.3, parallel File System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14 PB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16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Local</a:t>
                      </a:r>
                      <a:r>
                        <a:rPr lang="en-US" sz="1600" baseline="0" dirty="0" smtClean="0">
                          <a:latin typeface="Ubuntu"/>
                        </a:rPr>
                        <a:t> Disk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SATA (250GB)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1.6PB (Aggregate)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</a:tr>
              <a:tr h="316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Ubuntu"/>
                        </a:rPr>
                        <a:t>Interconnect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latin typeface="Ubuntu"/>
                        </a:rPr>
                        <a:t>InfiniBand</a:t>
                      </a:r>
                      <a:r>
                        <a:rPr lang="en-US" sz="1600" kern="1200" dirty="0" smtClean="0">
                          <a:latin typeface="Ubuntu"/>
                        </a:rPr>
                        <a:t> </a:t>
                      </a:r>
                      <a:r>
                        <a:rPr lang="en-US" sz="1600" kern="1200" dirty="0" err="1" smtClean="0">
                          <a:latin typeface="Ubuntu"/>
                        </a:rPr>
                        <a:t>Mellanox</a:t>
                      </a:r>
                      <a:r>
                        <a:rPr lang="en-US" sz="1600" kern="1200" dirty="0" smtClean="0">
                          <a:latin typeface="Ubuntu"/>
                        </a:rPr>
                        <a:t> Switches/HCAs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latin typeface="Ubuntu"/>
                        </a:rPr>
                        <a:t>FDR 56 </a:t>
                      </a:r>
                      <a:r>
                        <a:rPr lang="en-US" sz="1600" kern="1200" dirty="0" err="1" smtClean="0">
                          <a:latin typeface="Ubuntu"/>
                        </a:rPr>
                        <a:t>Gb</a:t>
                      </a:r>
                      <a:r>
                        <a:rPr lang="en-US" sz="1600" kern="1200" dirty="0" smtClean="0">
                          <a:latin typeface="Ubuntu"/>
                        </a:rPr>
                        <a:t>/s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Ubuntu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in a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05600" y="6426008"/>
            <a:ext cx="2133600" cy="365125"/>
          </a:xfrm>
        </p:spPr>
        <p:txBody>
          <a:bodyPr/>
          <a:lstStyle/>
          <a:p>
            <a:fld id="{6F84CCB6-C9E4-417B-BEA0-EBFE5CF77E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5071" y="2003901"/>
            <a:ext cx="1639111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1128" y="2003901"/>
            <a:ext cx="1659291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- 2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79551" y="3241966"/>
            <a:ext cx="629278" cy="2112130"/>
            <a:chOff x="2305317" y="1854557"/>
            <a:chExt cx="629278" cy="2112130"/>
          </a:xfrm>
        </p:grpSpPr>
        <p:sp>
          <p:nvSpPr>
            <p:cNvPr id="7" name="Oval 6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Pk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1998071" y="1246029"/>
            <a:ext cx="176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Sequential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Exec Time = 100 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41388" y="2003901"/>
            <a:ext cx="1870974" cy="55379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CPU- 3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50062" y="3254839"/>
            <a:ext cx="629278" cy="2112130"/>
            <a:chOff x="2305317" y="1854557"/>
            <a:chExt cx="629278" cy="2112130"/>
          </a:xfrm>
        </p:grpSpPr>
        <p:sp>
          <p:nvSpPr>
            <p:cNvPr id="15" name="Oval 14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P4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P6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Pk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478151" y="3254839"/>
            <a:ext cx="629278" cy="2112130"/>
            <a:chOff x="2305317" y="1854557"/>
            <a:chExt cx="629278" cy="2112130"/>
          </a:xfrm>
        </p:grpSpPr>
        <p:sp>
          <p:nvSpPr>
            <p:cNvPr id="21" name="Oval 20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447196" y="3241966"/>
            <a:ext cx="629278" cy="2112130"/>
            <a:chOff x="2305317" y="1854557"/>
            <a:chExt cx="629278" cy="2112130"/>
          </a:xfrm>
        </p:grpSpPr>
        <p:sp>
          <p:nvSpPr>
            <p:cNvPr id="27" name="Oval 26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P4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P7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4538078" y="3254839"/>
            <a:ext cx="629278" cy="2112130"/>
            <a:chOff x="2305317" y="1854557"/>
            <a:chExt cx="629278" cy="2112130"/>
          </a:xfrm>
        </p:grpSpPr>
        <p:sp>
          <p:nvSpPr>
            <p:cNvPr id="33" name="Oval 32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P2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P8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7001424" y="3241966"/>
            <a:ext cx="629278" cy="2112130"/>
            <a:chOff x="2305317" y="1854557"/>
            <a:chExt cx="629278" cy="2112130"/>
          </a:xfrm>
        </p:grpSpPr>
        <p:sp>
          <p:nvSpPr>
            <p:cNvPr id="39" name="Oval 38"/>
            <p:cNvSpPr/>
            <p:nvPr/>
          </p:nvSpPr>
          <p:spPr>
            <a:xfrm>
              <a:off x="2329288" y="185455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329287" y="230531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P6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305317" y="2794712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305317" y="3734867"/>
              <a:ext cx="605307" cy="23182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607970" y="3142445"/>
              <a:ext cx="0" cy="4636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4071128" y="1261232"/>
            <a:ext cx="1785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Parallel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Exec Time  = 50 min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5508" y="1259093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Parallel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Avg. Exec Time= 33 min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84562" y="1867989"/>
            <a:ext cx="6945811" cy="11364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 Resources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96946" y="3150238"/>
            <a:ext cx="6933427" cy="269116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 Tasks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027" y="1061236"/>
            <a:ext cx="8554173" cy="4770537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In real world or in a computer, higher performance and efficiency can be achieved executing tasks in parallel.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It requires parallel set of resources for parallel execution of tasks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Parallel Programming is all about concepts, methodologies, tools and techniques to design and execute parallel programs that leverage parallel resources in a computer to achieve higher performance gains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i="1" kern="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2" grpId="1"/>
      <p:bldP spid="13" grpId="0" animBg="1"/>
      <p:bldP spid="44" grpId="0"/>
      <p:bldP spid="44" grpId="1"/>
      <p:bldP spid="45" grpId="0"/>
      <p:bldP spid="46" grpId="0" animBg="1"/>
      <p:bldP spid="47" grpId="0" animBg="1"/>
      <p:bldP spid="4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Parallel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sz="1800" dirty="0" smtClean="0"/>
              <a:t>Parallel Programming model refers to </a:t>
            </a:r>
            <a:r>
              <a:rPr lang="en-US" sz="1800" i="1" dirty="0" smtClean="0"/>
              <a:t>model</a:t>
            </a:r>
            <a:r>
              <a:rPr lang="en-US" sz="1800" dirty="0" smtClean="0"/>
              <a:t> for writing parallel computer applications which can be compiled and run, in consideration of the underlying hardware system and inherent sequential nature of the programming language</a:t>
            </a:r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r>
              <a:rPr lang="en-US" sz="1800" dirty="0" smtClean="0"/>
              <a:t>Its focus is on achieving increased performance and productivity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285750" indent="-285750" algn="just"/>
            <a:r>
              <a:rPr lang="en-US" sz="1800" dirty="0" smtClean="0"/>
              <a:t>They can be classified depending on the nature of process interaction or based on problem decomposition</a:t>
            </a:r>
          </a:p>
        </p:txBody>
      </p:sp>
      <p:pic>
        <p:nvPicPr>
          <p:cNvPr id="5" name="Picture 4" descr="PP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733800"/>
            <a:ext cx="7724775" cy="1933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Tasks/Data Sequential Program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itchFamily="34" charset="0"/>
              </a:rPr>
              <a:t>Tasks</a:t>
            </a:r>
            <a:endParaRPr lang="en-US" sz="2000" dirty="0">
              <a:latin typeface="Ubuntu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itchFamily="34" charset="0"/>
              </a:rPr>
              <a:t>Data</a:t>
            </a:r>
            <a:endParaRPr lang="en-US" sz="2000" dirty="0">
              <a:latin typeface="Ubuntu" pitchFamily="34" charset="0"/>
            </a:endParaRPr>
          </a:p>
        </p:txBody>
      </p:sp>
      <p:pic>
        <p:nvPicPr>
          <p:cNvPr id="8" name="Picture 7" descr="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1005497" cy="990600"/>
          </a:xfrm>
          <a:prstGeom prst="rect">
            <a:avLst/>
          </a:prstGeom>
        </p:spPr>
      </p:pic>
      <p:pic>
        <p:nvPicPr>
          <p:cNvPr id="10" name="Picture 9" descr="Tas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38200"/>
            <a:ext cx="990600" cy="983262"/>
          </a:xfrm>
          <a:prstGeom prst="rect">
            <a:avLst/>
          </a:prstGeom>
        </p:spPr>
      </p:pic>
      <p:pic>
        <p:nvPicPr>
          <p:cNvPr id="2" name="Picture 2" descr="D:\Rakesh\Training\Task Sequenti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05000"/>
            <a:ext cx="8534400" cy="395287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7" name="Picture 6" descr="Shared Memor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153399" cy="25907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362199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sz="1800" dirty="0" smtClean="0"/>
              <a:t>Processors share a single memory ( Single Memory Address Space )</a:t>
            </a:r>
          </a:p>
          <a:p>
            <a:pPr marL="285750" indent="-285750" algn="just"/>
            <a:r>
              <a:rPr lang="en-US" sz="1800" dirty="0" smtClean="0"/>
              <a:t>Also referred to as Multi-Processor system </a:t>
            </a:r>
          </a:p>
          <a:p>
            <a:pPr marL="285750" indent="-285750" algn="just"/>
            <a:r>
              <a:rPr lang="en-US" sz="1800" dirty="0" smtClean="0"/>
              <a:t>A single copy of operating system controls all the processors</a:t>
            </a:r>
          </a:p>
          <a:p>
            <a:pPr marL="285750" indent="-285750" algn="just"/>
            <a:r>
              <a:rPr lang="en-US" sz="1800" dirty="0" smtClean="0"/>
              <a:t>All processors have access to all parts of memory, may or may-not in parallel</a:t>
            </a:r>
          </a:p>
          <a:p>
            <a:pPr marL="285750" indent="-285750" algn="just"/>
            <a:r>
              <a:rPr lang="en-US" sz="1800" dirty="0" smtClean="0"/>
              <a:t>2 Parallel Programming Approaches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and MPI</a:t>
            </a:r>
            <a:endParaRPr lang="en-US" sz="1800" dirty="0"/>
          </a:p>
        </p:txBody>
      </p:sp>
      <p:pic>
        <p:nvPicPr>
          <p:cNvPr id="8" name="Picture 7" descr="Shared Mem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15301" cy="23622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Memory</a:t>
            </a:r>
            <a:endParaRPr lang="en-US" dirty="0"/>
          </a:p>
        </p:txBody>
      </p:sp>
      <p:pic>
        <p:nvPicPr>
          <p:cNvPr id="6" name="Picture 5" descr="Distributed Memor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24383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Memory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2057399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sz="1800" dirty="0" smtClean="0"/>
              <a:t>Processors have exclusive individual memory</a:t>
            </a:r>
          </a:p>
          <a:p>
            <a:pPr marL="285750" indent="-285750" algn="just"/>
            <a:r>
              <a:rPr lang="en-US" sz="1800" dirty="0" smtClean="0"/>
              <a:t>Also referred to as Many-Processor system </a:t>
            </a:r>
          </a:p>
          <a:p>
            <a:pPr marL="285750" indent="-285750" algn="just"/>
            <a:r>
              <a:rPr lang="en-US" sz="1800" dirty="0" smtClean="0"/>
              <a:t>Each processor system is controlled by its own copy of operating system</a:t>
            </a:r>
          </a:p>
          <a:p>
            <a:pPr marL="285750" indent="-285750" algn="just"/>
            <a:r>
              <a:rPr lang="en-US" sz="1800" dirty="0" smtClean="0"/>
              <a:t>Processors with their own memory are connected together with an interconnect fabric (Ethernet, </a:t>
            </a:r>
            <a:r>
              <a:rPr lang="en-US" sz="1800" dirty="0" err="1" smtClean="0"/>
              <a:t>Infiniband</a:t>
            </a:r>
            <a:r>
              <a:rPr lang="en-US" sz="1800" dirty="0" smtClean="0"/>
              <a:t>, etc. )</a:t>
            </a:r>
          </a:p>
          <a:p>
            <a:pPr marL="285750" indent="-285750" algn="just"/>
            <a:r>
              <a:rPr lang="en-US" sz="1800" dirty="0" smtClean="0"/>
              <a:t>1 Parallel Programming approach MPI</a:t>
            </a:r>
            <a:endParaRPr lang="en-US" sz="1800" dirty="0"/>
          </a:p>
        </p:txBody>
      </p:sp>
      <p:pic>
        <p:nvPicPr>
          <p:cNvPr id="8" name="Picture 7" descr="Distributed Mem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36223"/>
            <a:ext cx="8010525" cy="31051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1146</Words>
  <Application>Microsoft Office PowerPoint</Application>
  <PresentationFormat>On-screen Show (4:3)</PresentationFormat>
  <Paragraphs>243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 Antiqua</vt:lpstr>
      <vt:lpstr>Calibri</vt:lpstr>
      <vt:lpstr>Comic Sans MS</vt:lpstr>
      <vt:lpstr>Ubuntu</vt:lpstr>
      <vt:lpstr>Wingdings</vt:lpstr>
      <vt:lpstr>Office Theme</vt:lpstr>
      <vt:lpstr>PowerPoint Presentation</vt:lpstr>
      <vt:lpstr>Parallel Programming – A real World Analogy</vt:lpstr>
      <vt:lpstr>Parallel Programming in a Computer</vt:lpstr>
      <vt:lpstr>Parallel Programming Models</vt:lpstr>
      <vt:lpstr>Tasks/Data Sequential Program</vt:lpstr>
      <vt:lpstr>Shared Memory</vt:lpstr>
      <vt:lpstr>Shared Memory Model</vt:lpstr>
      <vt:lpstr>Distributed Memory</vt:lpstr>
      <vt:lpstr>Distributed Memory Model</vt:lpstr>
      <vt:lpstr>Data Parallel</vt:lpstr>
      <vt:lpstr>Data parallel Model</vt:lpstr>
      <vt:lpstr>Task Parallel</vt:lpstr>
      <vt:lpstr>Task Parallel Model</vt:lpstr>
      <vt:lpstr>Multiprocessing Context</vt:lpstr>
      <vt:lpstr>SIMD,MISD,MIMD</vt:lpstr>
      <vt:lpstr>Multiprocessing Context(cont..)</vt:lpstr>
      <vt:lpstr>Schematic  diagram of a Cluster</vt:lpstr>
      <vt:lpstr>&lt;Blank&gt;</vt:lpstr>
      <vt:lpstr>&lt;Blank&gt;</vt:lpstr>
      <vt:lpstr>&lt;Blank&gt;</vt:lpstr>
      <vt:lpstr>Typical HPC Cluster</vt:lpstr>
      <vt:lpstr>Typical HPC Cluster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Calligo Technologies</cp:lastModifiedBy>
  <cp:revision>205</cp:revision>
  <dcterms:created xsi:type="dcterms:W3CDTF">2006-08-16T00:00:00Z</dcterms:created>
  <dcterms:modified xsi:type="dcterms:W3CDTF">2016-02-09T10:59:19Z</dcterms:modified>
</cp:coreProperties>
</file>