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70" r:id="rId3"/>
    <p:sldId id="288" r:id="rId4"/>
    <p:sldId id="289" r:id="rId5"/>
    <p:sldId id="295" r:id="rId6"/>
    <p:sldId id="296" r:id="rId7"/>
    <p:sldId id="297" r:id="rId8"/>
    <p:sldId id="290" r:id="rId9"/>
    <p:sldId id="291" r:id="rId10"/>
    <p:sldId id="292" r:id="rId11"/>
    <p:sldId id="293" r:id="rId12"/>
    <p:sldId id="281" r:id="rId13"/>
    <p:sldId id="276" r:id="rId14"/>
    <p:sldId id="278" r:id="rId15"/>
    <p:sldId id="298" r:id="rId16"/>
    <p:sldId id="299" r:id="rId17"/>
    <p:sldId id="300" r:id="rId18"/>
    <p:sldId id="301" r:id="rId19"/>
    <p:sldId id="282" r:id="rId20"/>
    <p:sldId id="294" r:id="rId21"/>
    <p:sldId id="283" r:id="rId22"/>
    <p:sldId id="284" r:id="rId23"/>
    <p:sldId id="302" r:id="rId24"/>
    <p:sldId id="303" r:id="rId25"/>
    <p:sldId id="30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27" autoAdjust="0"/>
  </p:normalViewPr>
  <p:slideViewPr>
    <p:cSldViewPr>
      <p:cViewPr varScale="1">
        <p:scale>
          <a:sx n="55" d="100"/>
          <a:sy n="55" d="100"/>
        </p:scale>
        <p:origin x="183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242DCD-7A2E-4C12-87D5-B4AEBFEFCD2D}" type="datetimeFigureOut">
              <a:rPr lang="en-US" smtClean="0"/>
              <a:pPr/>
              <a:t>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E0BE05-38E5-42AE-A0C1-E1A5DEAC685C}" type="slidenum">
              <a:rPr lang="en-US" smtClean="0"/>
              <a:pPr/>
              <a:t>‹#›</a:t>
            </a:fld>
            <a:endParaRPr lang="en-US"/>
          </a:p>
        </p:txBody>
      </p:sp>
    </p:spTree>
    <p:extLst>
      <p:ext uri="{BB962C8B-B14F-4D97-AF65-F5344CB8AC3E}">
        <p14:creationId xmlns:p14="http://schemas.microsoft.com/office/powerpoint/2010/main" val="1030649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now explore the hardware</a:t>
            </a:r>
            <a:r>
              <a:rPr lang="en-US" baseline="0" dirty="0" smtClean="0"/>
              <a:t> side of what products and technologies that enable high performance computing (HPC) and parallel programming</a:t>
            </a:r>
            <a:endParaRPr lang="en-US" dirty="0"/>
          </a:p>
        </p:txBody>
      </p:sp>
      <p:sp>
        <p:nvSpPr>
          <p:cNvPr id="4" name="Slide Number Placeholder 3"/>
          <p:cNvSpPr>
            <a:spLocks noGrp="1"/>
          </p:cNvSpPr>
          <p:nvPr>
            <p:ph type="sldNum" sz="quarter" idx="10"/>
          </p:nvPr>
        </p:nvSpPr>
        <p:spPr/>
        <p:txBody>
          <a:bodyPr/>
          <a:lstStyle/>
          <a:p>
            <a:fld id="{D2E0BE05-38E5-42AE-A0C1-E1A5DEAC685C}" type="slidenum">
              <a:rPr lang="en-US" smtClean="0"/>
              <a:pPr/>
              <a:t>1</a:t>
            </a:fld>
            <a:endParaRPr lang="en-US"/>
          </a:p>
        </p:txBody>
      </p:sp>
    </p:spTree>
    <p:extLst>
      <p:ext uri="{BB962C8B-B14F-4D97-AF65-F5344CB8AC3E}">
        <p14:creationId xmlns:p14="http://schemas.microsoft.com/office/powerpoint/2010/main" val="4174665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As-is</a:t>
            </a:r>
            <a:endParaRPr lang="en-US" dirty="0"/>
          </a:p>
        </p:txBody>
      </p:sp>
      <p:sp>
        <p:nvSpPr>
          <p:cNvPr id="4" name="Slide Number Placeholder 3"/>
          <p:cNvSpPr>
            <a:spLocks noGrp="1"/>
          </p:cNvSpPr>
          <p:nvPr>
            <p:ph type="sldNum" sz="quarter" idx="10"/>
          </p:nvPr>
        </p:nvSpPr>
        <p:spPr/>
        <p:txBody>
          <a:bodyPr/>
          <a:lstStyle/>
          <a:p>
            <a:fld id="{D2E0BE05-38E5-42AE-A0C1-E1A5DEAC685C}" type="slidenum">
              <a:rPr lang="en-US" smtClean="0"/>
              <a:pPr/>
              <a:t>10</a:t>
            </a:fld>
            <a:endParaRPr lang="en-US"/>
          </a:p>
        </p:txBody>
      </p:sp>
    </p:spTree>
    <p:extLst>
      <p:ext uri="{BB962C8B-B14F-4D97-AF65-F5344CB8AC3E}">
        <p14:creationId xmlns:p14="http://schemas.microsoft.com/office/powerpoint/2010/main" val="3319357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AS-is</a:t>
            </a:r>
            <a:endParaRPr lang="en-US" dirty="0"/>
          </a:p>
        </p:txBody>
      </p:sp>
      <p:sp>
        <p:nvSpPr>
          <p:cNvPr id="4" name="Slide Number Placeholder 3"/>
          <p:cNvSpPr>
            <a:spLocks noGrp="1"/>
          </p:cNvSpPr>
          <p:nvPr>
            <p:ph type="sldNum" sz="quarter" idx="10"/>
          </p:nvPr>
        </p:nvSpPr>
        <p:spPr/>
        <p:txBody>
          <a:bodyPr/>
          <a:lstStyle/>
          <a:p>
            <a:fld id="{D2E0BE05-38E5-42AE-A0C1-E1A5DEAC685C}" type="slidenum">
              <a:rPr lang="en-US" smtClean="0"/>
              <a:pPr/>
              <a:t>11</a:t>
            </a:fld>
            <a:endParaRPr lang="en-US"/>
          </a:p>
        </p:txBody>
      </p:sp>
    </p:spTree>
    <p:extLst>
      <p:ext uri="{BB962C8B-B14F-4D97-AF65-F5344CB8AC3E}">
        <p14:creationId xmlns:p14="http://schemas.microsoft.com/office/powerpoint/2010/main" val="2435099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Xeon-phi is a coprocessor</a:t>
            </a:r>
            <a:r>
              <a:rPr lang="en-US" baseline="0" dirty="0" smtClean="0"/>
              <a:t> with many integrated cores that works in conjunction with Xeon system to deliver high performance.</a:t>
            </a:r>
          </a:p>
          <a:p>
            <a:r>
              <a:rPr lang="en-US" sz="1200" kern="1200" dirty="0" smtClean="0">
                <a:solidFill>
                  <a:schemeClr val="tx1"/>
                </a:solidFill>
                <a:effectLst/>
                <a:latin typeface="+mn-lt"/>
                <a:ea typeface="+mn-ea"/>
                <a:cs typeface="+mn-cs"/>
              </a:rPr>
              <a:t>You can see here the Xeon-Phi block diagram with many cores, each with its own cache, interconnected through a bi-directional ring bus with GDDR (Graphics Double Data Rate) memory controllers and Tag Directories (TD). There is one tag directory per processor core and these directories are used to see if the desired data resides anywhere on the chip in the case of a local L2 cache miss.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Host Xeon system connects with Xeon-Phi via </a:t>
            </a:r>
            <a:r>
              <a:rPr lang="en-US" sz="1200" kern="1200" dirty="0" err="1" smtClean="0">
                <a:solidFill>
                  <a:schemeClr val="tx1"/>
                </a:solidFill>
                <a:effectLst/>
                <a:latin typeface="+mn-lt"/>
                <a:ea typeface="+mn-ea"/>
                <a:cs typeface="+mn-cs"/>
              </a:rPr>
              <a:t>PCIe</a:t>
            </a:r>
            <a:r>
              <a:rPr lang="en-US" sz="1200" kern="1200" dirty="0" smtClean="0">
                <a:solidFill>
                  <a:schemeClr val="tx1"/>
                </a:solidFill>
                <a:effectLst/>
                <a:latin typeface="+mn-lt"/>
                <a:ea typeface="+mn-ea"/>
                <a:cs typeface="+mn-cs"/>
              </a:rPr>
              <a:t>. Although the physical system link is </a:t>
            </a:r>
            <a:r>
              <a:rPr lang="en-US" sz="1200" kern="1200" dirty="0" err="1" smtClean="0">
                <a:solidFill>
                  <a:schemeClr val="tx1"/>
                </a:solidFill>
                <a:effectLst/>
                <a:latin typeface="+mn-lt"/>
                <a:ea typeface="+mn-ea"/>
                <a:cs typeface="+mn-cs"/>
              </a:rPr>
              <a:t>PCIe</a:t>
            </a:r>
            <a:r>
              <a:rPr lang="en-US" sz="1200" kern="1200" dirty="0" smtClean="0">
                <a:solidFill>
                  <a:schemeClr val="tx1"/>
                </a:solidFill>
                <a:effectLst/>
                <a:latin typeface="+mn-lt"/>
                <a:ea typeface="+mn-ea"/>
                <a:cs typeface="+mn-cs"/>
              </a:rPr>
              <a:t>, it runs TCPIP so that the entire chip looks like a familiar computing cluster</a:t>
            </a:r>
          </a:p>
        </p:txBody>
      </p:sp>
      <p:sp>
        <p:nvSpPr>
          <p:cNvPr id="4" name="Slide Number Placeholder 3"/>
          <p:cNvSpPr>
            <a:spLocks noGrp="1"/>
          </p:cNvSpPr>
          <p:nvPr>
            <p:ph type="sldNum" sz="quarter" idx="10"/>
          </p:nvPr>
        </p:nvSpPr>
        <p:spPr/>
        <p:txBody>
          <a:bodyPr/>
          <a:lstStyle/>
          <a:p>
            <a:fld id="{D2E0BE05-38E5-42AE-A0C1-E1A5DEAC685C}" type="slidenum">
              <a:rPr lang="en-US" smtClean="0"/>
              <a:pPr/>
              <a:t>13</a:t>
            </a:fld>
            <a:endParaRPr lang="en-US"/>
          </a:p>
        </p:txBody>
      </p:sp>
    </p:spTree>
    <p:extLst>
      <p:ext uri="{BB962C8B-B14F-4D97-AF65-F5344CB8AC3E}">
        <p14:creationId xmlns:p14="http://schemas.microsoft.com/office/powerpoint/2010/main" val="758199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can see here the inside of Intel Xeon-phi core with instruction pipeline, scalar and vector units, cache connected to the Ring bus. Vector</a:t>
            </a:r>
            <a:r>
              <a:rPr lang="en-US" sz="1200" kern="1200" baseline="0" dirty="0" smtClean="0">
                <a:solidFill>
                  <a:schemeClr val="tx1"/>
                </a:solidFill>
                <a:effectLst/>
                <a:latin typeface="+mn-lt"/>
                <a:ea typeface="+mn-ea"/>
                <a:cs typeface="+mn-cs"/>
              </a:rPr>
              <a:t> unit is capable of executing an operation (say add or multiply) on multiple operands simultaneously. Recall the brief discussion on Single Instruction Multiple Data (SIMD), Cache enables quicker access to the data. </a:t>
            </a:r>
            <a:endParaRPr lang="en-US" dirty="0" smtClean="0"/>
          </a:p>
          <a:p>
            <a:endParaRPr lang="en-GB" dirty="0"/>
          </a:p>
        </p:txBody>
      </p:sp>
      <p:sp>
        <p:nvSpPr>
          <p:cNvPr id="4" name="Slide Number Placeholder 3"/>
          <p:cNvSpPr>
            <a:spLocks noGrp="1"/>
          </p:cNvSpPr>
          <p:nvPr>
            <p:ph type="sldNum" sz="quarter" idx="10"/>
          </p:nvPr>
        </p:nvSpPr>
        <p:spPr/>
        <p:txBody>
          <a:bodyPr/>
          <a:lstStyle/>
          <a:p>
            <a:pPr>
              <a:defRPr/>
            </a:pPr>
            <a:fld id="{45ED2C6A-0BA5-417E-9267-34FC63AD8937}" type="slidenum">
              <a:rPr lang="en-US" smtClean="0">
                <a:solidFill>
                  <a:prstClr val="black"/>
                </a:solidFill>
              </a:rPr>
              <a:pPr>
                <a:defRPr/>
              </a:pPr>
              <a:t>14</a:t>
            </a:fld>
            <a:endParaRPr lang="en-US" dirty="0">
              <a:solidFill>
                <a:prstClr val="black"/>
              </a:solidFill>
            </a:endParaRPr>
          </a:p>
        </p:txBody>
      </p:sp>
    </p:spTree>
    <p:extLst>
      <p:ext uri="{BB962C8B-B14F-4D97-AF65-F5344CB8AC3E}">
        <p14:creationId xmlns:p14="http://schemas.microsoft.com/office/powerpoint/2010/main" val="1525917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is</a:t>
            </a:r>
            <a:r>
              <a:rPr lang="en-GB" baseline="0" dirty="0" smtClean="0"/>
              <a:t> a physical view of Xeon-phi card that plugs into a Xeon system via </a:t>
            </a:r>
            <a:r>
              <a:rPr lang="en-GB" baseline="0" dirty="0" err="1" smtClean="0"/>
              <a:t>PCIe</a:t>
            </a:r>
            <a:r>
              <a:rPr lang="en-GB" baseline="0" dirty="0" smtClean="0"/>
              <a:t> interface.</a:t>
            </a:r>
            <a:endParaRPr lang="en-GB" dirty="0"/>
          </a:p>
        </p:txBody>
      </p:sp>
      <p:sp>
        <p:nvSpPr>
          <p:cNvPr id="4" name="Slide Number Placeholder 3"/>
          <p:cNvSpPr>
            <a:spLocks noGrp="1"/>
          </p:cNvSpPr>
          <p:nvPr>
            <p:ph type="sldNum" sz="quarter" idx="10"/>
          </p:nvPr>
        </p:nvSpPr>
        <p:spPr/>
        <p:txBody>
          <a:bodyPr/>
          <a:lstStyle/>
          <a:p>
            <a:pPr>
              <a:defRPr/>
            </a:pPr>
            <a:fld id="{45ED2C6A-0BA5-417E-9267-34FC63AD8937}" type="slidenum">
              <a:rPr lang="en-US" smtClean="0">
                <a:solidFill>
                  <a:prstClr val="black"/>
                </a:solidFill>
              </a:rPr>
              <a:pPr>
                <a:defRPr/>
              </a:pPr>
              <a:t>15</a:t>
            </a:fld>
            <a:endParaRPr lang="en-US" dirty="0">
              <a:solidFill>
                <a:prstClr val="black"/>
              </a:solidFill>
            </a:endParaRPr>
          </a:p>
        </p:txBody>
      </p:sp>
    </p:spTree>
    <p:extLst>
      <p:ext uri="{BB962C8B-B14F-4D97-AF65-F5344CB8AC3E}">
        <p14:creationId xmlns:p14="http://schemas.microsoft.com/office/powerpoint/2010/main" val="3602251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another view of Xeon-phi</a:t>
            </a:r>
            <a:r>
              <a:rPr lang="en-US" baseline="0" dirty="0" smtClean="0"/>
              <a:t> card</a:t>
            </a:r>
            <a:endParaRPr lang="en-US" dirty="0"/>
          </a:p>
        </p:txBody>
      </p:sp>
      <p:sp>
        <p:nvSpPr>
          <p:cNvPr id="4" name="Slide Number Placeholder 3"/>
          <p:cNvSpPr>
            <a:spLocks noGrp="1"/>
          </p:cNvSpPr>
          <p:nvPr>
            <p:ph type="sldNum" sz="quarter" idx="10"/>
          </p:nvPr>
        </p:nvSpPr>
        <p:spPr/>
        <p:txBody>
          <a:bodyPr/>
          <a:lstStyle/>
          <a:p>
            <a:fld id="{D2E0BE05-38E5-42AE-A0C1-E1A5DEAC685C}" type="slidenum">
              <a:rPr lang="en-US" smtClean="0"/>
              <a:pPr/>
              <a:t>16</a:t>
            </a:fld>
            <a:endParaRPr lang="en-US"/>
          </a:p>
        </p:txBody>
      </p:sp>
    </p:spTree>
    <p:extLst>
      <p:ext uri="{BB962C8B-B14F-4D97-AF65-F5344CB8AC3E}">
        <p14:creationId xmlns:p14="http://schemas.microsoft.com/office/powerpoint/2010/main" val="2980957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more view of a </a:t>
            </a:r>
            <a:r>
              <a:rPr lang="en-US" dirty="0" err="1" smtClean="0"/>
              <a:t>xeon</a:t>
            </a:r>
            <a:r>
              <a:rPr lang="en-US" dirty="0" smtClean="0"/>
              <a:t>-phi card</a:t>
            </a:r>
            <a:endParaRPr lang="en-US" dirty="0"/>
          </a:p>
        </p:txBody>
      </p:sp>
      <p:sp>
        <p:nvSpPr>
          <p:cNvPr id="4" name="Slide Number Placeholder 3"/>
          <p:cNvSpPr>
            <a:spLocks noGrp="1"/>
          </p:cNvSpPr>
          <p:nvPr>
            <p:ph type="sldNum" sz="quarter" idx="10"/>
          </p:nvPr>
        </p:nvSpPr>
        <p:spPr/>
        <p:txBody>
          <a:bodyPr/>
          <a:lstStyle/>
          <a:p>
            <a:fld id="{D2E0BE05-38E5-42AE-A0C1-E1A5DEAC685C}" type="slidenum">
              <a:rPr lang="en-US" smtClean="0"/>
              <a:pPr/>
              <a:t>17</a:t>
            </a:fld>
            <a:endParaRPr lang="en-US"/>
          </a:p>
        </p:txBody>
      </p:sp>
    </p:spTree>
    <p:extLst>
      <p:ext uri="{BB962C8B-B14F-4D97-AF65-F5344CB8AC3E}">
        <p14:creationId xmlns:p14="http://schemas.microsoft.com/office/powerpoint/2010/main" val="3765439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complex problem can be decomposed into multiple smaller tasks that are executed in parallel on multiple individual nodes(computers)  each with multiple processors to achieve high performance. There are standards such as </a:t>
            </a:r>
            <a:r>
              <a:rPr lang="en-US" baseline="0" dirty="0" err="1" smtClean="0"/>
              <a:t>OpenMP</a:t>
            </a:r>
            <a:r>
              <a:rPr lang="en-US" baseline="0" dirty="0" smtClean="0"/>
              <a:t> and MPI and implementations of these specifications in the form C, C++ or Fortran libraries or APIs that would enable developing parallel programs in one such cluster</a:t>
            </a:r>
            <a:endParaRPr lang="en-US" dirty="0"/>
          </a:p>
        </p:txBody>
      </p:sp>
      <p:sp>
        <p:nvSpPr>
          <p:cNvPr id="4" name="Slide Number Placeholder 3"/>
          <p:cNvSpPr>
            <a:spLocks noGrp="1"/>
          </p:cNvSpPr>
          <p:nvPr>
            <p:ph type="sldNum" sz="quarter" idx="10"/>
          </p:nvPr>
        </p:nvSpPr>
        <p:spPr/>
        <p:txBody>
          <a:bodyPr/>
          <a:lstStyle/>
          <a:p>
            <a:fld id="{D2E0BE05-38E5-42AE-A0C1-E1A5DEAC685C}" type="slidenum">
              <a:rPr lang="en-US" smtClean="0"/>
              <a:pPr/>
              <a:t>18</a:t>
            </a:fld>
            <a:endParaRPr lang="en-US"/>
          </a:p>
        </p:txBody>
      </p:sp>
    </p:spTree>
    <p:extLst>
      <p:ext uri="{BB962C8B-B14F-4D97-AF65-F5344CB8AC3E}">
        <p14:creationId xmlns:p14="http://schemas.microsoft.com/office/powerpoint/2010/main" val="244618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We know it is</a:t>
            </a:r>
            <a:r>
              <a:rPr lang="en-GB" baseline="0" dirty="0" smtClean="0"/>
              <a:t> the processor or a CPU is considered the heart of a computer and  the performance of a computer basically depends on the performance of the CPU. </a:t>
            </a:r>
          </a:p>
          <a:p>
            <a:r>
              <a:rPr lang="en-GB" baseline="0" dirty="0" smtClean="0"/>
              <a:t>An accelerator is a specific or generic hardware to further enhance the performance working in conjunction with CPU.  </a:t>
            </a:r>
            <a:r>
              <a:rPr lang="en-GB" dirty="0" smtClean="0"/>
              <a:t>Few examples for accelerators</a:t>
            </a:r>
            <a:r>
              <a:rPr lang="en-GB" baseline="0" dirty="0" smtClean="0"/>
              <a:t> include Graphic Processor Unit (GPU), Cryptographic accelerator, 3D accelerators</a:t>
            </a:r>
            <a:endParaRPr lang="en-GB" dirty="0"/>
          </a:p>
        </p:txBody>
      </p:sp>
      <p:sp>
        <p:nvSpPr>
          <p:cNvPr id="4" name="Slide Number Placeholder 3"/>
          <p:cNvSpPr>
            <a:spLocks noGrp="1"/>
          </p:cNvSpPr>
          <p:nvPr>
            <p:ph type="sldNum" sz="quarter" idx="10"/>
          </p:nvPr>
        </p:nvSpPr>
        <p:spPr/>
        <p:txBody>
          <a:bodyPr/>
          <a:lstStyle/>
          <a:p>
            <a:pPr>
              <a:defRPr/>
            </a:pPr>
            <a:fld id="{45ED2C6A-0BA5-417E-9267-34FC63AD8937}" type="slidenum">
              <a:rPr lang="en-US" smtClean="0"/>
              <a:pPr>
                <a:defRPr/>
              </a:pPr>
              <a:t>2</a:t>
            </a:fld>
            <a:endParaRPr lang="en-US"/>
          </a:p>
        </p:txBody>
      </p:sp>
    </p:spTree>
    <p:extLst>
      <p:ext uri="{BB962C8B-B14F-4D97-AF65-F5344CB8AC3E}">
        <p14:creationId xmlns:p14="http://schemas.microsoft.com/office/powerpoint/2010/main" val="4121583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We know</a:t>
            </a:r>
            <a:r>
              <a:rPr lang="en-GB" baseline="0" dirty="0" smtClean="0"/>
              <a:t> that </a:t>
            </a:r>
            <a:r>
              <a:rPr lang="en-GB" dirty="0" smtClean="0"/>
              <a:t>CPU and accelerators are</a:t>
            </a:r>
            <a:r>
              <a:rPr lang="en-GB" baseline="0" dirty="0" smtClean="0"/>
              <a:t> designed to provide best possible performance to the extent technology allows</a:t>
            </a:r>
            <a:r>
              <a:rPr lang="en-GB" dirty="0" smtClean="0"/>
              <a:t>. Beyond this, it is the trends such</a:t>
            </a:r>
            <a:r>
              <a:rPr lang="en-GB" baseline="0" dirty="0" smtClean="0"/>
              <a:t> as </a:t>
            </a:r>
            <a:r>
              <a:rPr lang="en-GB" dirty="0" smtClean="0"/>
              <a:t>multi core and many core CPUs that</a:t>
            </a:r>
            <a:r>
              <a:rPr lang="en-GB" baseline="0" dirty="0" smtClean="0"/>
              <a:t> help get </a:t>
            </a:r>
            <a:r>
              <a:rPr lang="en-GB" dirty="0" smtClean="0"/>
              <a:t>even higher performance</a:t>
            </a:r>
            <a:r>
              <a:rPr lang="en-GB" baseline="0" dirty="0" smtClean="0"/>
              <a:t>.  Each core is capable of executing instructions in parallel with other cores and thus in multicore and many core CPUs there are at least as many or more parallel threads of execution there by enhance the performance of such systems</a:t>
            </a:r>
            <a:endParaRPr lang="en-GB" dirty="0"/>
          </a:p>
        </p:txBody>
      </p:sp>
      <p:sp>
        <p:nvSpPr>
          <p:cNvPr id="4" name="Slide Number Placeholder 3"/>
          <p:cNvSpPr>
            <a:spLocks noGrp="1"/>
          </p:cNvSpPr>
          <p:nvPr>
            <p:ph type="sldNum" sz="quarter" idx="10"/>
          </p:nvPr>
        </p:nvSpPr>
        <p:spPr/>
        <p:txBody>
          <a:bodyPr/>
          <a:lstStyle/>
          <a:p>
            <a:pPr>
              <a:defRPr/>
            </a:pPr>
            <a:fld id="{45ED2C6A-0BA5-417E-9267-34FC63AD8937}" type="slidenum">
              <a:rPr lang="en-US" smtClean="0"/>
              <a:pPr>
                <a:defRPr/>
              </a:pPr>
              <a:t>3</a:t>
            </a:fld>
            <a:endParaRPr lang="en-US"/>
          </a:p>
        </p:txBody>
      </p:sp>
    </p:spTree>
    <p:extLst>
      <p:ext uri="{BB962C8B-B14F-4D97-AF65-F5344CB8AC3E}">
        <p14:creationId xmlns:p14="http://schemas.microsoft.com/office/powerpoint/2010/main" val="4121583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smtClean="0"/>
              <a:t>Intel has been spearheading the evolution of processor technology.</a:t>
            </a:r>
            <a:r>
              <a:rPr lang="en-GB" baseline="0" dirty="0" smtClean="0"/>
              <a:t> Here is a quick overview of the Intel’s processor history</a:t>
            </a:r>
            <a:endParaRPr lang="en-GB" dirty="0"/>
          </a:p>
        </p:txBody>
      </p:sp>
      <p:sp>
        <p:nvSpPr>
          <p:cNvPr id="4" name="Slide Number Placeholder 3"/>
          <p:cNvSpPr>
            <a:spLocks noGrp="1"/>
          </p:cNvSpPr>
          <p:nvPr>
            <p:ph type="sldNum" sz="quarter" idx="10"/>
          </p:nvPr>
        </p:nvSpPr>
        <p:spPr/>
        <p:txBody>
          <a:bodyPr/>
          <a:lstStyle/>
          <a:p>
            <a:pPr>
              <a:defRPr/>
            </a:pPr>
            <a:fld id="{45ED2C6A-0BA5-417E-9267-34FC63AD8937}" type="slidenum">
              <a:rPr lang="en-US" smtClean="0"/>
              <a:pPr>
                <a:defRPr/>
              </a:pPr>
              <a:t>4</a:t>
            </a:fld>
            <a:endParaRPr lang="en-US"/>
          </a:p>
        </p:txBody>
      </p:sp>
    </p:spTree>
    <p:extLst>
      <p:ext uri="{BB962C8B-B14F-4D97-AF65-F5344CB8AC3E}">
        <p14:creationId xmlns:p14="http://schemas.microsoft.com/office/powerpoint/2010/main" val="4121583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a:t>
            </a:r>
            <a:r>
              <a:rPr lang="en-US" baseline="0" dirty="0" smtClean="0"/>
              <a:t> Pentium processor is one of the series of processors released in November 2000. Here is an block diagram </a:t>
            </a:r>
            <a:endParaRPr lang="en-US" dirty="0"/>
          </a:p>
        </p:txBody>
      </p:sp>
      <p:sp>
        <p:nvSpPr>
          <p:cNvPr id="4" name="Slide Number Placeholder 3"/>
          <p:cNvSpPr>
            <a:spLocks noGrp="1"/>
          </p:cNvSpPr>
          <p:nvPr>
            <p:ph type="sldNum" sz="quarter" idx="10"/>
          </p:nvPr>
        </p:nvSpPr>
        <p:spPr/>
        <p:txBody>
          <a:bodyPr/>
          <a:lstStyle/>
          <a:p>
            <a:fld id="{D2E0BE05-38E5-42AE-A0C1-E1A5DEAC685C}" type="slidenum">
              <a:rPr lang="en-US" smtClean="0"/>
              <a:pPr/>
              <a:t>5</a:t>
            </a:fld>
            <a:endParaRPr lang="en-US"/>
          </a:p>
        </p:txBody>
      </p:sp>
    </p:spTree>
    <p:extLst>
      <p:ext uri="{BB962C8B-B14F-4D97-AF65-F5344CB8AC3E}">
        <p14:creationId xmlns:p14="http://schemas.microsoft.com/office/powerpoint/2010/main" val="253082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5ED2C6A-0BA5-417E-9267-34FC63AD8937}" type="slidenum">
              <a:rPr lang="en-US" smtClean="0"/>
              <a:pPr>
                <a:defRPr/>
              </a:pPr>
              <a:t>6</a:t>
            </a:fld>
            <a:endParaRPr lang="en-US"/>
          </a:p>
        </p:txBody>
      </p:sp>
    </p:spTree>
    <p:extLst>
      <p:ext uri="{BB962C8B-B14F-4D97-AF65-F5344CB8AC3E}">
        <p14:creationId xmlns:p14="http://schemas.microsoft.com/office/powerpoint/2010/main" val="4121583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Intel Xeon is another processor from Intel targeted to workstations</a:t>
            </a:r>
            <a:r>
              <a:rPr lang="en-GB" baseline="0" dirty="0" smtClean="0"/>
              <a:t> and servers. It enables creation of  multi-core multi-socket clusters for High Performance Computing (HPC) needs</a:t>
            </a:r>
            <a:endParaRPr lang="en-GB" dirty="0"/>
          </a:p>
        </p:txBody>
      </p:sp>
      <p:sp>
        <p:nvSpPr>
          <p:cNvPr id="4" name="Slide Number Placeholder 3"/>
          <p:cNvSpPr>
            <a:spLocks noGrp="1"/>
          </p:cNvSpPr>
          <p:nvPr>
            <p:ph type="sldNum" sz="quarter" idx="10"/>
          </p:nvPr>
        </p:nvSpPr>
        <p:spPr/>
        <p:txBody>
          <a:bodyPr/>
          <a:lstStyle/>
          <a:p>
            <a:pPr>
              <a:defRPr/>
            </a:pPr>
            <a:fld id="{45ED2C6A-0BA5-417E-9267-34FC63AD8937}" type="slidenum">
              <a:rPr lang="en-US" smtClean="0"/>
              <a:pPr>
                <a:defRPr/>
              </a:pPr>
              <a:t>7</a:t>
            </a:fld>
            <a:endParaRPr lang="en-US" dirty="0"/>
          </a:p>
        </p:txBody>
      </p:sp>
    </p:spTree>
    <p:extLst>
      <p:ext uri="{BB962C8B-B14F-4D97-AF65-F5344CB8AC3E}">
        <p14:creationId xmlns:p14="http://schemas.microsoft.com/office/powerpoint/2010/main" val="412158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Process technology advancements shrinks</a:t>
            </a:r>
            <a:r>
              <a:rPr lang="en-GB" baseline="0" dirty="0" smtClean="0"/>
              <a:t> the processor, scales the semiconductor devices with advanced fabrication process. Micro architecture advancements enhance the speed through changes to the processor’s micro architecture, </a:t>
            </a:r>
            <a:r>
              <a:rPr lang="en-GB" baseline="0" dirty="0" err="1" smtClean="0"/>
              <a:t>e.g</a:t>
            </a:r>
            <a:r>
              <a:rPr lang="en-GB" baseline="0" dirty="0" smtClean="0"/>
              <a:t> multiple cores, cache size, pipeline, etc.</a:t>
            </a:r>
            <a:endParaRPr lang="en-GB" dirty="0"/>
          </a:p>
        </p:txBody>
      </p:sp>
      <p:sp>
        <p:nvSpPr>
          <p:cNvPr id="4" name="Slide Number Placeholder 3"/>
          <p:cNvSpPr>
            <a:spLocks noGrp="1"/>
          </p:cNvSpPr>
          <p:nvPr>
            <p:ph type="sldNum" sz="quarter" idx="10"/>
          </p:nvPr>
        </p:nvSpPr>
        <p:spPr/>
        <p:txBody>
          <a:bodyPr/>
          <a:lstStyle/>
          <a:p>
            <a:pPr>
              <a:defRPr/>
            </a:pPr>
            <a:fld id="{45ED2C6A-0BA5-417E-9267-34FC63AD8937}" type="slidenum">
              <a:rPr lang="en-US" smtClean="0"/>
              <a:pPr>
                <a:defRPr/>
              </a:pPr>
              <a:t>8</a:t>
            </a:fld>
            <a:endParaRPr lang="en-US" dirty="0"/>
          </a:p>
        </p:txBody>
      </p:sp>
    </p:spTree>
    <p:extLst>
      <p:ext uri="{BB962C8B-B14F-4D97-AF65-F5344CB8AC3E}">
        <p14:creationId xmlns:p14="http://schemas.microsoft.com/office/powerpoint/2010/main" val="4121583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Sandy bridge is the code name of Microarchitecture developed by Intel</a:t>
            </a:r>
            <a:r>
              <a:rPr lang="en-GB" baseline="0" dirty="0" smtClean="0"/>
              <a:t>. You can see here sandy bridge die and microarchitecture. Xeon processors are based on Sandy bridge </a:t>
            </a:r>
            <a:r>
              <a:rPr lang="en-GB" baseline="0" dirty="0" err="1" smtClean="0"/>
              <a:t>arhchitecture</a:t>
            </a:r>
            <a:endParaRPr lang="en-GB" dirty="0"/>
          </a:p>
        </p:txBody>
      </p:sp>
      <p:sp>
        <p:nvSpPr>
          <p:cNvPr id="4" name="Slide Number Placeholder 3"/>
          <p:cNvSpPr>
            <a:spLocks noGrp="1"/>
          </p:cNvSpPr>
          <p:nvPr>
            <p:ph type="sldNum" sz="quarter" idx="10"/>
          </p:nvPr>
        </p:nvSpPr>
        <p:spPr/>
        <p:txBody>
          <a:bodyPr/>
          <a:lstStyle/>
          <a:p>
            <a:pPr>
              <a:defRPr/>
            </a:pPr>
            <a:fld id="{45ED2C6A-0BA5-417E-9267-34FC63AD8937}" type="slidenum">
              <a:rPr lang="en-US" smtClean="0"/>
              <a:pPr>
                <a:defRPr/>
              </a:pPr>
              <a:t>9</a:t>
            </a:fld>
            <a:endParaRPr lang="en-US" dirty="0"/>
          </a:p>
        </p:txBody>
      </p:sp>
    </p:spTree>
    <p:extLst>
      <p:ext uri="{BB962C8B-B14F-4D97-AF65-F5344CB8AC3E}">
        <p14:creationId xmlns:p14="http://schemas.microsoft.com/office/powerpoint/2010/main" val="4121583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9601"/>
            <a:ext cx="8229600" cy="5257800"/>
          </a:xfrm>
        </p:spPr>
        <p:txBody>
          <a:bodyPr/>
          <a:lstStyle>
            <a:lvl1pPr>
              <a:defRPr sz="2200">
                <a:latin typeface="+mn-lt"/>
              </a:defRPr>
            </a:lvl1pPr>
            <a:lvl2pPr>
              <a:defRPr sz="2200">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4"/>
          </p:nvPr>
        </p:nvSpPr>
        <p:spPr>
          <a:xfrm>
            <a:off x="6975444" y="6276814"/>
            <a:ext cx="2133600" cy="365125"/>
          </a:xfrm>
          <a:prstGeom prst="rect">
            <a:avLst/>
          </a:prstGeom>
        </p:spPr>
        <p:txBody>
          <a:bodyPr vert="horz" lIns="91440" tIns="45720" rIns="91440" bIns="45720" rtlCol="0" anchor="ctr"/>
          <a:lstStyle>
            <a:lvl1pPr algn="r">
              <a:defRPr sz="1400" b="1">
                <a:solidFill>
                  <a:schemeClr val="tx1"/>
                </a:solidFill>
              </a:defRPr>
            </a:lvl1pPr>
          </a:lstStyle>
          <a:p>
            <a:fld id="{169C3576-8AB7-429E-AF8C-02FE1261534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9"/>
          <p:cNvSpPr>
            <a:spLocks noGrp="1"/>
          </p:cNvSpPr>
          <p:nvPr>
            <p:ph type="sldNum" sz="quarter" idx="4"/>
          </p:nvPr>
        </p:nvSpPr>
        <p:spPr>
          <a:xfrm>
            <a:off x="6934200" y="6389665"/>
            <a:ext cx="2133600" cy="365125"/>
          </a:xfrm>
          <a:prstGeom prst="rect">
            <a:avLst/>
          </a:prstGeom>
        </p:spPr>
        <p:txBody>
          <a:bodyPr vert="horz" lIns="91440" tIns="45720" rIns="91440" bIns="45720" rtlCol="0" anchor="ctr"/>
          <a:lstStyle>
            <a:lvl1pPr algn="r">
              <a:defRPr sz="1400" b="1">
                <a:solidFill>
                  <a:schemeClr val="tx1"/>
                </a:solidFill>
              </a:defRPr>
            </a:lvl1pPr>
          </a:lstStyle>
          <a:p>
            <a:fld id="{8945D6AF-11B6-47D0-99F7-D2747F0345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545515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4"/>
          </p:nvPr>
        </p:nvSpPr>
        <p:spPr>
          <a:xfrm>
            <a:off x="6934200" y="6389665"/>
            <a:ext cx="2133600" cy="365125"/>
          </a:xfrm>
          <a:prstGeom prst="rect">
            <a:avLst/>
          </a:prstGeom>
        </p:spPr>
        <p:txBody>
          <a:bodyPr vert="horz" lIns="91440" tIns="45720" rIns="91440" bIns="45720" rtlCol="0" anchor="ctr"/>
          <a:lstStyle>
            <a:lvl1pPr algn="r">
              <a:defRPr sz="1400" b="1">
                <a:solidFill>
                  <a:schemeClr val="tx1"/>
                </a:solidFill>
              </a:defRPr>
            </a:lvl1pPr>
          </a:lstStyle>
          <a:p>
            <a:fld id="{8945D6AF-11B6-47D0-99F7-D2747F0345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247365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95400"/>
            <a:ext cx="4040188" cy="879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6925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95400"/>
            <a:ext cx="4041775" cy="879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6925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9"/>
          <p:cNvSpPr>
            <a:spLocks noGrp="1"/>
          </p:cNvSpPr>
          <p:nvPr>
            <p:ph type="sldNum" sz="quarter" idx="10"/>
          </p:nvPr>
        </p:nvSpPr>
        <p:spPr>
          <a:xfrm>
            <a:off x="6934200" y="6389665"/>
            <a:ext cx="2133600" cy="365125"/>
          </a:xfrm>
          <a:prstGeom prst="rect">
            <a:avLst/>
          </a:prstGeom>
        </p:spPr>
        <p:txBody>
          <a:bodyPr vert="horz" lIns="91440" tIns="45720" rIns="91440" bIns="45720" rtlCol="0" anchor="ctr"/>
          <a:lstStyle>
            <a:lvl1pPr algn="r">
              <a:defRPr sz="1400" b="1">
                <a:solidFill>
                  <a:schemeClr val="tx1"/>
                </a:solidFill>
              </a:defRPr>
            </a:lvl1pPr>
          </a:lstStyle>
          <a:p>
            <a:fld id="{8945D6AF-11B6-47D0-99F7-D2747F0345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250189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none"/>
        </p:style>
        <p:txBody>
          <a:bodyPr/>
          <a:lstStyle>
            <a:lvl1pPr>
              <a:defRPr>
                <a:solidFill>
                  <a:schemeClr val="bg1"/>
                </a:solidFill>
              </a:defRPr>
            </a:lvl1pPr>
          </a:lstStyle>
          <a:p>
            <a:r>
              <a:rPr lang="en-US" dirty="0" smtClean="0"/>
              <a:t>Click to edit Master title style</a:t>
            </a:r>
            <a:endParaRPr lang="en-US" dirty="0"/>
          </a:p>
        </p:txBody>
      </p:sp>
      <p:sp>
        <p:nvSpPr>
          <p:cNvPr id="4" name="Footer Placeholder 3"/>
          <p:cNvSpPr>
            <a:spLocks noGrp="1"/>
          </p:cNvSpPr>
          <p:nvPr userDrawn="1"/>
        </p:nvSpPr>
        <p:spPr>
          <a:xfrm>
            <a:off x="2209800" y="6174175"/>
            <a:ext cx="4876800" cy="701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prstClr val="black">
                    <a:tint val="75000"/>
                  </a:prstClr>
                </a:solidFill>
              </a:rPr>
              <a:t>©2015 Calligo Technologies Pvt. Ltd., All rights reserved. All other trademarks or registered trademarks are the property of their respective owners</a:t>
            </a:r>
            <a:endParaRPr lang="en-US" dirty="0">
              <a:solidFill>
                <a:prstClr val="black">
                  <a:tint val="75000"/>
                </a:prstClr>
              </a:solidFill>
            </a:endParaRPr>
          </a:p>
        </p:txBody>
      </p:sp>
      <p:sp>
        <p:nvSpPr>
          <p:cNvPr id="5" name="Slide Number Placeholder 9"/>
          <p:cNvSpPr>
            <a:spLocks noGrp="1"/>
          </p:cNvSpPr>
          <p:nvPr>
            <p:ph type="sldNum" sz="quarter" idx="4"/>
          </p:nvPr>
        </p:nvSpPr>
        <p:spPr>
          <a:xfrm>
            <a:off x="6934200" y="6389665"/>
            <a:ext cx="2133600" cy="365125"/>
          </a:xfrm>
          <a:prstGeom prst="rect">
            <a:avLst/>
          </a:prstGeom>
        </p:spPr>
        <p:txBody>
          <a:bodyPr vert="horz" lIns="91440" tIns="45720" rIns="91440" bIns="45720" rtlCol="0" anchor="ctr"/>
          <a:lstStyle>
            <a:lvl1pPr algn="r">
              <a:defRPr sz="1400" b="1">
                <a:solidFill>
                  <a:schemeClr val="tx1"/>
                </a:solidFill>
              </a:defRPr>
            </a:lvl1pPr>
          </a:lstStyle>
          <a:p>
            <a:fld id="{8945D6AF-11B6-47D0-99F7-D2747F0345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9330575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Footer Placeholder 3"/>
          <p:cNvSpPr>
            <a:spLocks noGrp="1"/>
          </p:cNvSpPr>
          <p:nvPr userDrawn="1"/>
        </p:nvSpPr>
        <p:spPr>
          <a:xfrm>
            <a:off x="2209800" y="6174175"/>
            <a:ext cx="4876800" cy="701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prstClr val="black">
                    <a:tint val="75000"/>
                  </a:prstClr>
                </a:solidFill>
              </a:rPr>
              <a:t>©2015 Calligo Technologies Pvt. Ltd., All rights reserved. All other trademarks or registered trademarks are the property of their respective owners</a:t>
            </a:r>
            <a:endParaRPr lang="en-US" dirty="0">
              <a:solidFill>
                <a:prstClr val="black">
                  <a:tint val="75000"/>
                </a:prstClr>
              </a:solidFill>
            </a:endParaRPr>
          </a:p>
        </p:txBody>
      </p:sp>
      <p:sp>
        <p:nvSpPr>
          <p:cNvPr id="7" name="Slide Number Placeholder 9"/>
          <p:cNvSpPr>
            <a:spLocks noGrp="1"/>
          </p:cNvSpPr>
          <p:nvPr>
            <p:ph type="sldNum" sz="quarter" idx="4"/>
          </p:nvPr>
        </p:nvSpPr>
        <p:spPr>
          <a:xfrm>
            <a:off x="6934200" y="6389665"/>
            <a:ext cx="2133600" cy="365125"/>
          </a:xfrm>
          <a:prstGeom prst="rect">
            <a:avLst/>
          </a:prstGeom>
        </p:spPr>
        <p:txBody>
          <a:bodyPr vert="horz" lIns="91440" tIns="45720" rIns="91440" bIns="45720" rtlCol="0" anchor="ctr"/>
          <a:lstStyle>
            <a:lvl1pPr algn="r">
              <a:defRPr sz="1400" b="1">
                <a:solidFill>
                  <a:schemeClr val="tx1"/>
                </a:solidFill>
              </a:defRPr>
            </a:lvl1pPr>
          </a:lstStyle>
          <a:p>
            <a:fld id="{8945D6AF-11B6-47D0-99F7-D2747F0345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5052142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a:off x="8305800" y="4267200"/>
            <a:ext cx="762000" cy="1524000"/>
            <a:chOff x="8077200" y="4038600"/>
            <a:chExt cx="762000" cy="1524000"/>
          </a:xfrm>
          <a:scene3d>
            <a:camera prst="orthographicFront">
              <a:rot lat="0" lon="0" rev="0"/>
            </a:camera>
            <a:lightRig rig="contrasting" dir="t">
              <a:rot lat="0" lon="0" rev="1500000"/>
            </a:lightRig>
          </a:scene3d>
        </p:grpSpPr>
        <p:sp>
          <p:nvSpPr>
            <p:cNvPr id="9" name="Oval 8"/>
            <p:cNvSpPr/>
            <p:nvPr userDrawn="1"/>
          </p:nvSpPr>
          <p:spPr>
            <a:xfrm>
              <a:off x="8077200" y="5410200"/>
              <a:ext cx="152400" cy="152400"/>
            </a:xfrm>
            <a:prstGeom prst="ellipse">
              <a:avLst/>
            </a:prstGeom>
            <a:solidFill>
              <a:schemeClr val="tx2">
                <a:lumMod val="20000"/>
                <a:lumOff val="80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Oval 9"/>
            <p:cNvSpPr/>
            <p:nvPr userDrawn="1"/>
          </p:nvSpPr>
          <p:spPr>
            <a:xfrm>
              <a:off x="8229600" y="5105400"/>
              <a:ext cx="228600" cy="228600"/>
            </a:xfrm>
            <a:prstGeom prst="ellipse">
              <a:avLst/>
            </a:prstGeom>
            <a:solidFill>
              <a:schemeClr val="tx2">
                <a:lumMod val="60000"/>
                <a:lumOff val="40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Oval 10"/>
            <p:cNvSpPr/>
            <p:nvPr userDrawn="1"/>
          </p:nvSpPr>
          <p:spPr>
            <a:xfrm>
              <a:off x="8305800" y="4648200"/>
              <a:ext cx="381000" cy="381000"/>
            </a:xfrm>
            <a:prstGeom prst="ellipse">
              <a:avLst/>
            </a:prstGeom>
            <a:solidFill>
              <a:schemeClr val="tx2">
                <a:lumMod val="75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Oval 11"/>
            <p:cNvSpPr/>
            <p:nvPr userDrawn="1"/>
          </p:nvSpPr>
          <p:spPr>
            <a:xfrm>
              <a:off x="8305800" y="4038600"/>
              <a:ext cx="533400" cy="533400"/>
            </a:xfrm>
            <a:prstGeom prst="ellipse">
              <a:avLst/>
            </a:prstGeom>
            <a:solidFill>
              <a:srgbClr val="00206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13" name="Group 12"/>
          <p:cNvGrpSpPr/>
          <p:nvPr userDrawn="1"/>
        </p:nvGrpSpPr>
        <p:grpSpPr>
          <a:xfrm>
            <a:off x="7772400" y="4648200"/>
            <a:ext cx="685800" cy="1295400"/>
            <a:chOff x="8077200" y="4038600"/>
            <a:chExt cx="762000" cy="1524000"/>
          </a:xfrm>
          <a:scene3d>
            <a:camera prst="orthographicFront">
              <a:rot lat="0" lon="0" rev="0"/>
            </a:camera>
            <a:lightRig rig="contrasting" dir="t">
              <a:rot lat="0" lon="0" rev="1500000"/>
            </a:lightRig>
          </a:scene3d>
        </p:grpSpPr>
        <p:sp>
          <p:nvSpPr>
            <p:cNvPr id="14" name="Oval 13"/>
            <p:cNvSpPr/>
            <p:nvPr userDrawn="1"/>
          </p:nvSpPr>
          <p:spPr>
            <a:xfrm>
              <a:off x="8077200" y="5410200"/>
              <a:ext cx="152400" cy="152400"/>
            </a:xfrm>
            <a:prstGeom prst="ellipse">
              <a:avLst/>
            </a:prstGeom>
            <a:solidFill>
              <a:srgbClr val="C0000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Oval 14"/>
            <p:cNvSpPr/>
            <p:nvPr userDrawn="1"/>
          </p:nvSpPr>
          <p:spPr>
            <a:xfrm>
              <a:off x="8229600" y="5105400"/>
              <a:ext cx="228600" cy="228600"/>
            </a:xfrm>
            <a:prstGeom prst="ellipse">
              <a:avLst/>
            </a:prstGeom>
            <a:solidFill>
              <a:srgbClr val="7030A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Oval 15"/>
            <p:cNvSpPr/>
            <p:nvPr userDrawn="1"/>
          </p:nvSpPr>
          <p:spPr>
            <a:xfrm>
              <a:off x="8305800" y="4648200"/>
              <a:ext cx="381000" cy="381000"/>
            </a:xfrm>
            <a:prstGeom prst="ellipse">
              <a:avLst/>
            </a:prstGeom>
            <a:solidFill>
              <a:srgbClr val="FF000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 name="Oval 16"/>
            <p:cNvSpPr/>
            <p:nvPr userDrawn="1"/>
          </p:nvSpPr>
          <p:spPr>
            <a:xfrm>
              <a:off x="8305800" y="4038600"/>
              <a:ext cx="533400" cy="533400"/>
            </a:xfrm>
            <a:prstGeom prst="ellipse">
              <a:avLst/>
            </a:prstGeom>
            <a:solidFill>
              <a:srgbClr val="00B05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18" name="Group 17"/>
          <p:cNvGrpSpPr/>
          <p:nvPr userDrawn="1"/>
        </p:nvGrpSpPr>
        <p:grpSpPr>
          <a:xfrm flipH="1" flipV="1">
            <a:off x="685800" y="304800"/>
            <a:ext cx="762000" cy="1524000"/>
            <a:chOff x="8077200" y="4038600"/>
            <a:chExt cx="762000" cy="1524000"/>
          </a:xfrm>
          <a:scene3d>
            <a:camera prst="orthographicFront">
              <a:rot lat="0" lon="0" rev="0"/>
            </a:camera>
            <a:lightRig rig="contrasting" dir="t">
              <a:rot lat="0" lon="0" rev="1500000"/>
            </a:lightRig>
          </a:scene3d>
        </p:grpSpPr>
        <p:sp>
          <p:nvSpPr>
            <p:cNvPr id="19" name="Oval 18"/>
            <p:cNvSpPr/>
            <p:nvPr userDrawn="1"/>
          </p:nvSpPr>
          <p:spPr>
            <a:xfrm>
              <a:off x="8077200" y="5410200"/>
              <a:ext cx="152400" cy="152400"/>
            </a:xfrm>
            <a:prstGeom prst="ellipse">
              <a:avLst/>
            </a:prstGeom>
            <a:solidFill>
              <a:schemeClr val="tx2">
                <a:lumMod val="20000"/>
                <a:lumOff val="80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Oval 19"/>
            <p:cNvSpPr/>
            <p:nvPr userDrawn="1"/>
          </p:nvSpPr>
          <p:spPr>
            <a:xfrm>
              <a:off x="8229600" y="5105400"/>
              <a:ext cx="228600" cy="228600"/>
            </a:xfrm>
            <a:prstGeom prst="ellipse">
              <a:avLst/>
            </a:prstGeom>
            <a:solidFill>
              <a:schemeClr val="tx2">
                <a:lumMod val="60000"/>
                <a:lumOff val="40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Oval 20"/>
            <p:cNvSpPr/>
            <p:nvPr userDrawn="1"/>
          </p:nvSpPr>
          <p:spPr>
            <a:xfrm>
              <a:off x="8305800" y="4648200"/>
              <a:ext cx="381000" cy="381000"/>
            </a:xfrm>
            <a:prstGeom prst="ellipse">
              <a:avLst/>
            </a:prstGeom>
            <a:solidFill>
              <a:schemeClr val="tx2">
                <a:lumMod val="75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Oval 21"/>
            <p:cNvSpPr/>
            <p:nvPr userDrawn="1"/>
          </p:nvSpPr>
          <p:spPr>
            <a:xfrm>
              <a:off x="8305800" y="4038600"/>
              <a:ext cx="533400" cy="533400"/>
            </a:xfrm>
            <a:prstGeom prst="ellipse">
              <a:avLst/>
            </a:prstGeom>
            <a:solidFill>
              <a:srgbClr val="00206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23" name="Group 22"/>
          <p:cNvGrpSpPr/>
          <p:nvPr userDrawn="1"/>
        </p:nvGrpSpPr>
        <p:grpSpPr>
          <a:xfrm flipH="1" flipV="1">
            <a:off x="152400" y="685800"/>
            <a:ext cx="685800" cy="1295400"/>
            <a:chOff x="8077200" y="4038600"/>
            <a:chExt cx="762000" cy="1524000"/>
          </a:xfrm>
          <a:scene3d>
            <a:camera prst="orthographicFront">
              <a:rot lat="0" lon="0" rev="0"/>
            </a:camera>
            <a:lightRig rig="contrasting" dir="t">
              <a:rot lat="0" lon="0" rev="1500000"/>
            </a:lightRig>
          </a:scene3d>
        </p:grpSpPr>
        <p:sp>
          <p:nvSpPr>
            <p:cNvPr id="24" name="Oval 23"/>
            <p:cNvSpPr/>
            <p:nvPr userDrawn="1"/>
          </p:nvSpPr>
          <p:spPr>
            <a:xfrm>
              <a:off x="8077200" y="5410200"/>
              <a:ext cx="152400" cy="152400"/>
            </a:xfrm>
            <a:prstGeom prst="ellipse">
              <a:avLst/>
            </a:prstGeom>
            <a:solidFill>
              <a:srgbClr val="C0000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 name="Oval 24"/>
            <p:cNvSpPr/>
            <p:nvPr userDrawn="1"/>
          </p:nvSpPr>
          <p:spPr>
            <a:xfrm>
              <a:off x="8229600" y="5105400"/>
              <a:ext cx="228600" cy="228600"/>
            </a:xfrm>
            <a:prstGeom prst="ellipse">
              <a:avLst/>
            </a:prstGeom>
            <a:solidFill>
              <a:srgbClr val="7030A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 name="Oval 25"/>
            <p:cNvSpPr/>
            <p:nvPr userDrawn="1"/>
          </p:nvSpPr>
          <p:spPr>
            <a:xfrm>
              <a:off x="8305800" y="4648200"/>
              <a:ext cx="381000" cy="381000"/>
            </a:xfrm>
            <a:prstGeom prst="ellipse">
              <a:avLst/>
            </a:prstGeom>
            <a:solidFill>
              <a:srgbClr val="FF000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7" name="Oval 26"/>
            <p:cNvSpPr/>
            <p:nvPr userDrawn="1"/>
          </p:nvSpPr>
          <p:spPr>
            <a:xfrm>
              <a:off x="8305800" y="4038600"/>
              <a:ext cx="533400" cy="533400"/>
            </a:xfrm>
            <a:prstGeom prst="ellipse">
              <a:avLst/>
            </a:prstGeom>
            <a:solidFill>
              <a:srgbClr val="00B05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8" name="Rectangle 27"/>
          <p:cNvSpPr/>
          <p:nvPr userDrawn="1"/>
        </p:nvSpPr>
        <p:spPr>
          <a:xfrm>
            <a:off x="11875" y="5867400"/>
            <a:ext cx="769620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9" name="Rectangle 28"/>
          <p:cNvSpPr/>
          <p:nvPr userDrawn="1"/>
        </p:nvSpPr>
        <p:spPr>
          <a:xfrm rot="16200000">
            <a:off x="-2148839" y="4411090"/>
            <a:ext cx="4800600" cy="45719"/>
          </a:xfrm>
          <a:prstGeom prst="rect">
            <a:avLst/>
          </a:prstGeom>
          <a:solidFill>
            <a:schemeClr val="accent6">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 name="Rectangle 29"/>
          <p:cNvSpPr/>
          <p:nvPr userDrawn="1"/>
        </p:nvSpPr>
        <p:spPr>
          <a:xfrm>
            <a:off x="76200" y="5745481"/>
            <a:ext cx="4800600" cy="45719"/>
          </a:xfrm>
          <a:prstGeom prst="rect">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2" name="Footer Placeholder 3"/>
          <p:cNvSpPr>
            <a:spLocks noGrp="1"/>
          </p:cNvSpPr>
          <p:nvPr userDrawn="1"/>
        </p:nvSpPr>
        <p:spPr>
          <a:xfrm>
            <a:off x="2209800" y="6174175"/>
            <a:ext cx="4876800" cy="701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prstClr val="black">
                    <a:tint val="75000"/>
                  </a:prstClr>
                </a:solidFill>
              </a:rPr>
              <a:t>©2015 Calligo Technologies Pvt. Ltd., All rights reserved. All other trademarks or registered trademarks are the property of their respective owners</a:t>
            </a:r>
            <a:endParaRPr lang="en-US" dirty="0">
              <a:solidFill>
                <a:prstClr val="black">
                  <a:tint val="75000"/>
                </a:prstClr>
              </a:solidFill>
            </a:endParaRPr>
          </a:p>
        </p:txBody>
      </p:sp>
    </p:spTree>
    <p:extLst>
      <p:ext uri="{BB962C8B-B14F-4D97-AF65-F5344CB8AC3E}">
        <p14:creationId xmlns:p14="http://schemas.microsoft.com/office/powerpoint/2010/main" val="25211388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6705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5085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9"/>
          <p:cNvSpPr>
            <a:spLocks noGrp="1"/>
          </p:cNvSpPr>
          <p:nvPr>
            <p:ph type="sldNum" sz="quarter" idx="4"/>
          </p:nvPr>
        </p:nvSpPr>
        <p:spPr>
          <a:xfrm>
            <a:off x="6934200" y="6389665"/>
            <a:ext cx="2133600" cy="365125"/>
          </a:xfrm>
          <a:prstGeom prst="rect">
            <a:avLst/>
          </a:prstGeom>
        </p:spPr>
        <p:txBody>
          <a:bodyPr vert="horz" lIns="91440" tIns="45720" rIns="91440" bIns="45720" rtlCol="0" anchor="ctr"/>
          <a:lstStyle>
            <a:lvl1pPr algn="r">
              <a:defRPr sz="1400" b="1">
                <a:solidFill>
                  <a:schemeClr val="tx1"/>
                </a:solidFill>
              </a:defRPr>
            </a:lvl1pPr>
          </a:lstStyle>
          <a:p>
            <a:fld id="{8945D6AF-11B6-47D0-99F7-D2747F0345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89703316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9"/>
          <p:cNvSpPr>
            <a:spLocks noGrp="1"/>
          </p:cNvSpPr>
          <p:nvPr>
            <p:ph type="sldNum" sz="quarter" idx="4"/>
          </p:nvPr>
        </p:nvSpPr>
        <p:spPr>
          <a:xfrm>
            <a:off x="6934200" y="6389665"/>
            <a:ext cx="2133600" cy="365125"/>
          </a:xfrm>
          <a:prstGeom prst="rect">
            <a:avLst/>
          </a:prstGeom>
        </p:spPr>
        <p:txBody>
          <a:bodyPr vert="horz" lIns="91440" tIns="45720" rIns="91440" bIns="45720" rtlCol="0" anchor="ctr"/>
          <a:lstStyle>
            <a:lvl1pPr algn="r">
              <a:defRPr sz="1400" b="1">
                <a:solidFill>
                  <a:schemeClr val="tx1"/>
                </a:solidFill>
              </a:defRPr>
            </a:lvl1pPr>
          </a:lstStyle>
          <a:p>
            <a:fld id="{8945D6AF-11B6-47D0-99F7-D2747F0345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886787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3"/>
          <p:cNvSpPr>
            <a:spLocks noGrp="1"/>
          </p:cNvSpPr>
          <p:nvPr>
            <p:ph type="sldNum" sz="quarter" idx="4"/>
          </p:nvPr>
        </p:nvSpPr>
        <p:spPr>
          <a:xfrm>
            <a:off x="6975444" y="6276814"/>
            <a:ext cx="2133600" cy="365125"/>
          </a:xfrm>
          <a:prstGeom prst="rect">
            <a:avLst/>
          </a:prstGeom>
        </p:spPr>
        <p:txBody>
          <a:bodyPr vert="horz" lIns="91440" tIns="45720" rIns="91440" bIns="45720" rtlCol="0" anchor="ctr"/>
          <a:lstStyle>
            <a:lvl1pPr algn="r">
              <a:defRPr sz="1400" b="1">
                <a:solidFill>
                  <a:schemeClr val="tx1"/>
                </a:solidFill>
              </a:defRPr>
            </a:lvl1pPr>
          </a:lstStyle>
          <a:p>
            <a:fld id="{169C3576-8AB7-429E-AF8C-02FE1261534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95400"/>
            <a:ext cx="4040188" cy="879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6925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295400"/>
            <a:ext cx="4041775" cy="879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6925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3"/>
          <p:cNvSpPr>
            <a:spLocks noGrp="1"/>
          </p:cNvSpPr>
          <p:nvPr>
            <p:ph type="sldNum" sz="quarter" idx="14"/>
          </p:nvPr>
        </p:nvSpPr>
        <p:spPr>
          <a:xfrm>
            <a:off x="6975444" y="6276814"/>
            <a:ext cx="2133600" cy="365125"/>
          </a:xfrm>
          <a:prstGeom prst="rect">
            <a:avLst/>
          </a:prstGeom>
        </p:spPr>
        <p:txBody>
          <a:bodyPr vert="horz" lIns="91440" tIns="45720" rIns="91440" bIns="45720" rtlCol="0" anchor="ctr"/>
          <a:lstStyle>
            <a:lvl1pPr algn="r">
              <a:defRPr sz="1400" b="1">
                <a:solidFill>
                  <a:schemeClr val="tx1"/>
                </a:solidFill>
              </a:defRPr>
            </a:lvl1pPr>
          </a:lstStyle>
          <a:p>
            <a:fld id="{169C3576-8AB7-429E-AF8C-02FE1261534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none"/>
        </p:style>
        <p:txBody>
          <a:bodyPr/>
          <a:lstStyle>
            <a:lvl1pPr>
              <a:defRPr>
                <a:solidFill>
                  <a:schemeClr val="bg1"/>
                </a:solidFill>
              </a:defRPr>
            </a:lvl1pPr>
          </a:lstStyle>
          <a:p>
            <a:r>
              <a:rPr lang="en-US" dirty="0" smtClean="0"/>
              <a:t>Click to edit Master title style</a:t>
            </a:r>
            <a:endParaRPr lang="en-US" dirty="0"/>
          </a:p>
        </p:txBody>
      </p:sp>
      <p:sp>
        <p:nvSpPr>
          <p:cNvPr id="4" name="Footer Placeholder 3"/>
          <p:cNvSpPr>
            <a:spLocks noGrp="1"/>
          </p:cNvSpPr>
          <p:nvPr userDrawn="1"/>
        </p:nvSpPr>
        <p:spPr>
          <a:xfrm>
            <a:off x="2209800" y="6174175"/>
            <a:ext cx="4876800" cy="701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©2015 </a:t>
            </a:r>
            <a:r>
              <a:rPr lang="en-US" dirty="0" err="1" smtClean="0"/>
              <a:t>Calligo</a:t>
            </a:r>
            <a:r>
              <a:rPr lang="en-US" dirty="0" smtClean="0"/>
              <a:t> Technologies Pvt. Ltd., All rights reserved. All other trademarks or registered trademarks are the property of their respective owners</a:t>
            </a:r>
            <a:endParaRPr lang="en-US" dirty="0"/>
          </a:p>
        </p:txBody>
      </p:sp>
      <p:sp>
        <p:nvSpPr>
          <p:cNvPr id="5" name="Slide Number Placeholder 3"/>
          <p:cNvSpPr>
            <a:spLocks noGrp="1"/>
          </p:cNvSpPr>
          <p:nvPr>
            <p:ph type="sldNum" sz="quarter" idx="4"/>
          </p:nvPr>
        </p:nvSpPr>
        <p:spPr>
          <a:xfrm>
            <a:off x="6975444" y="6276814"/>
            <a:ext cx="2133600" cy="365125"/>
          </a:xfrm>
          <a:prstGeom prst="rect">
            <a:avLst/>
          </a:prstGeom>
        </p:spPr>
        <p:txBody>
          <a:bodyPr vert="horz" lIns="91440" tIns="45720" rIns="91440" bIns="45720" rtlCol="0" anchor="ctr"/>
          <a:lstStyle>
            <a:lvl1pPr algn="r">
              <a:defRPr sz="1400" b="1">
                <a:solidFill>
                  <a:schemeClr val="tx1"/>
                </a:solidFill>
              </a:defRPr>
            </a:lvl1pPr>
          </a:lstStyle>
          <a:p>
            <a:fld id="{169C3576-8AB7-429E-AF8C-02FE1261534D}"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Footer Placeholder 3"/>
          <p:cNvSpPr>
            <a:spLocks noGrp="1"/>
          </p:cNvSpPr>
          <p:nvPr userDrawn="1"/>
        </p:nvSpPr>
        <p:spPr>
          <a:xfrm>
            <a:off x="2209800" y="6174175"/>
            <a:ext cx="4876800" cy="701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©2015 </a:t>
            </a:r>
            <a:r>
              <a:rPr lang="en-US" dirty="0" err="1" smtClean="0"/>
              <a:t>Calligo</a:t>
            </a:r>
            <a:r>
              <a:rPr lang="en-US" dirty="0" smtClean="0"/>
              <a:t> Technologies Pvt. Ltd., All rights reserved. All other trademarks or registered trademarks are the property of their respective owners</a:t>
            </a:r>
            <a:endParaRPr lang="en-US" dirty="0"/>
          </a:p>
        </p:txBody>
      </p:sp>
      <p:sp>
        <p:nvSpPr>
          <p:cNvPr id="4" name="Slide Number Placeholder 3"/>
          <p:cNvSpPr>
            <a:spLocks noGrp="1"/>
          </p:cNvSpPr>
          <p:nvPr>
            <p:ph type="sldNum" sz="quarter" idx="4"/>
          </p:nvPr>
        </p:nvSpPr>
        <p:spPr>
          <a:xfrm>
            <a:off x="6975444" y="6276814"/>
            <a:ext cx="2133600" cy="365125"/>
          </a:xfrm>
          <a:prstGeom prst="rect">
            <a:avLst/>
          </a:prstGeom>
        </p:spPr>
        <p:txBody>
          <a:bodyPr vert="horz" lIns="91440" tIns="45720" rIns="91440" bIns="45720" rtlCol="0" anchor="ctr"/>
          <a:lstStyle>
            <a:lvl1pPr algn="r">
              <a:defRPr sz="1400" b="1">
                <a:solidFill>
                  <a:schemeClr val="tx1"/>
                </a:solidFill>
              </a:defRPr>
            </a:lvl1pPr>
          </a:lstStyle>
          <a:p>
            <a:fld id="{169C3576-8AB7-429E-AF8C-02FE1261534D}" type="slidenum">
              <a:rPr lang="en-US" smtClean="0"/>
              <a:pPr/>
              <a:t>‹#›</a:t>
            </a:fld>
            <a:endParaRPr lang="en-US" dirty="0"/>
          </a:p>
        </p:txBody>
      </p:sp>
    </p:spTree>
    <p:extLst>
      <p:ext uri="{BB962C8B-B14F-4D97-AF65-F5344CB8AC3E}">
        <p14:creationId xmlns:p14="http://schemas.microsoft.com/office/powerpoint/2010/main" val="10701498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a:off x="8305800" y="4267200"/>
            <a:ext cx="762000" cy="1524000"/>
            <a:chOff x="8077200" y="4038600"/>
            <a:chExt cx="762000" cy="1524000"/>
          </a:xfrm>
          <a:scene3d>
            <a:camera prst="orthographicFront">
              <a:rot lat="0" lon="0" rev="0"/>
            </a:camera>
            <a:lightRig rig="contrasting" dir="t">
              <a:rot lat="0" lon="0" rev="1500000"/>
            </a:lightRig>
          </a:scene3d>
        </p:grpSpPr>
        <p:sp>
          <p:nvSpPr>
            <p:cNvPr id="9" name="Oval 8"/>
            <p:cNvSpPr/>
            <p:nvPr userDrawn="1"/>
          </p:nvSpPr>
          <p:spPr>
            <a:xfrm>
              <a:off x="8077200" y="5410200"/>
              <a:ext cx="152400" cy="152400"/>
            </a:xfrm>
            <a:prstGeom prst="ellipse">
              <a:avLst/>
            </a:prstGeom>
            <a:solidFill>
              <a:schemeClr val="tx2">
                <a:lumMod val="20000"/>
                <a:lumOff val="80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8229600" y="5105400"/>
              <a:ext cx="228600" cy="228600"/>
            </a:xfrm>
            <a:prstGeom prst="ellipse">
              <a:avLst/>
            </a:prstGeom>
            <a:solidFill>
              <a:schemeClr val="tx2">
                <a:lumMod val="60000"/>
                <a:lumOff val="40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8305800" y="4648200"/>
              <a:ext cx="381000" cy="381000"/>
            </a:xfrm>
            <a:prstGeom prst="ellipse">
              <a:avLst/>
            </a:prstGeom>
            <a:solidFill>
              <a:schemeClr val="tx2">
                <a:lumMod val="75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8305800" y="4038600"/>
              <a:ext cx="533400" cy="533400"/>
            </a:xfrm>
            <a:prstGeom prst="ellipse">
              <a:avLst/>
            </a:prstGeom>
            <a:solidFill>
              <a:srgbClr val="00206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7772400" y="4648200"/>
            <a:ext cx="685800" cy="1295400"/>
            <a:chOff x="8077200" y="4038600"/>
            <a:chExt cx="762000" cy="1524000"/>
          </a:xfrm>
          <a:scene3d>
            <a:camera prst="orthographicFront">
              <a:rot lat="0" lon="0" rev="0"/>
            </a:camera>
            <a:lightRig rig="contrasting" dir="t">
              <a:rot lat="0" lon="0" rev="1500000"/>
            </a:lightRig>
          </a:scene3d>
        </p:grpSpPr>
        <p:sp>
          <p:nvSpPr>
            <p:cNvPr id="14" name="Oval 13"/>
            <p:cNvSpPr/>
            <p:nvPr userDrawn="1"/>
          </p:nvSpPr>
          <p:spPr>
            <a:xfrm>
              <a:off x="8077200" y="5410200"/>
              <a:ext cx="152400" cy="152400"/>
            </a:xfrm>
            <a:prstGeom prst="ellipse">
              <a:avLst/>
            </a:prstGeom>
            <a:solidFill>
              <a:srgbClr val="C0000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8229600" y="5105400"/>
              <a:ext cx="228600" cy="228600"/>
            </a:xfrm>
            <a:prstGeom prst="ellipse">
              <a:avLst/>
            </a:prstGeom>
            <a:solidFill>
              <a:srgbClr val="7030A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8305800" y="4648200"/>
              <a:ext cx="381000" cy="381000"/>
            </a:xfrm>
            <a:prstGeom prst="ellipse">
              <a:avLst/>
            </a:prstGeom>
            <a:solidFill>
              <a:srgbClr val="FF000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userDrawn="1"/>
          </p:nvSpPr>
          <p:spPr>
            <a:xfrm>
              <a:off x="8305800" y="4038600"/>
              <a:ext cx="533400" cy="533400"/>
            </a:xfrm>
            <a:prstGeom prst="ellipse">
              <a:avLst/>
            </a:prstGeom>
            <a:solidFill>
              <a:srgbClr val="00B05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userDrawn="1"/>
        </p:nvGrpSpPr>
        <p:grpSpPr>
          <a:xfrm flipH="1" flipV="1">
            <a:off x="685800" y="304800"/>
            <a:ext cx="762000" cy="1524000"/>
            <a:chOff x="8077200" y="4038600"/>
            <a:chExt cx="762000" cy="1524000"/>
          </a:xfrm>
          <a:scene3d>
            <a:camera prst="orthographicFront">
              <a:rot lat="0" lon="0" rev="0"/>
            </a:camera>
            <a:lightRig rig="contrasting" dir="t">
              <a:rot lat="0" lon="0" rev="1500000"/>
            </a:lightRig>
          </a:scene3d>
        </p:grpSpPr>
        <p:sp>
          <p:nvSpPr>
            <p:cNvPr id="19" name="Oval 18"/>
            <p:cNvSpPr/>
            <p:nvPr userDrawn="1"/>
          </p:nvSpPr>
          <p:spPr>
            <a:xfrm>
              <a:off x="8077200" y="5410200"/>
              <a:ext cx="152400" cy="152400"/>
            </a:xfrm>
            <a:prstGeom prst="ellipse">
              <a:avLst/>
            </a:prstGeom>
            <a:solidFill>
              <a:schemeClr val="tx2">
                <a:lumMod val="20000"/>
                <a:lumOff val="80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8229600" y="5105400"/>
              <a:ext cx="228600" cy="228600"/>
            </a:xfrm>
            <a:prstGeom prst="ellipse">
              <a:avLst/>
            </a:prstGeom>
            <a:solidFill>
              <a:schemeClr val="tx2">
                <a:lumMod val="60000"/>
                <a:lumOff val="40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userDrawn="1"/>
          </p:nvSpPr>
          <p:spPr>
            <a:xfrm>
              <a:off x="8305800" y="4648200"/>
              <a:ext cx="381000" cy="381000"/>
            </a:xfrm>
            <a:prstGeom prst="ellipse">
              <a:avLst/>
            </a:prstGeom>
            <a:solidFill>
              <a:schemeClr val="tx2">
                <a:lumMod val="75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userDrawn="1"/>
          </p:nvSpPr>
          <p:spPr>
            <a:xfrm>
              <a:off x="8305800" y="4038600"/>
              <a:ext cx="533400" cy="533400"/>
            </a:xfrm>
            <a:prstGeom prst="ellipse">
              <a:avLst/>
            </a:prstGeom>
            <a:solidFill>
              <a:srgbClr val="00206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flipH="1" flipV="1">
            <a:off x="152400" y="685800"/>
            <a:ext cx="685800" cy="1295400"/>
            <a:chOff x="8077200" y="4038600"/>
            <a:chExt cx="762000" cy="1524000"/>
          </a:xfrm>
          <a:scene3d>
            <a:camera prst="orthographicFront">
              <a:rot lat="0" lon="0" rev="0"/>
            </a:camera>
            <a:lightRig rig="contrasting" dir="t">
              <a:rot lat="0" lon="0" rev="1500000"/>
            </a:lightRig>
          </a:scene3d>
        </p:grpSpPr>
        <p:sp>
          <p:nvSpPr>
            <p:cNvPr id="24" name="Oval 23"/>
            <p:cNvSpPr/>
            <p:nvPr userDrawn="1"/>
          </p:nvSpPr>
          <p:spPr>
            <a:xfrm>
              <a:off x="8077200" y="5410200"/>
              <a:ext cx="152400" cy="152400"/>
            </a:xfrm>
            <a:prstGeom prst="ellipse">
              <a:avLst/>
            </a:prstGeom>
            <a:solidFill>
              <a:srgbClr val="C0000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userDrawn="1"/>
          </p:nvSpPr>
          <p:spPr>
            <a:xfrm>
              <a:off x="8229600" y="5105400"/>
              <a:ext cx="228600" cy="228600"/>
            </a:xfrm>
            <a:prstGeom prst="ellipse">
              <a:avLst/>
            </a:prstGeom>
            <a:solidFill>
              <a:srgbClr val="7030A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8305800" y="4648200"/>
              <a:ext cx="381000" cy="381000"/>
            </a:xfrm>
            <a:prstGeom prst="ellipse">
              <a:avLst/>
            </a:prstGeom>
            <a:solidFill>
              <a:srgbClr val="FF000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8305800" y="4038600"/>
              <a:ext cx="533400" cy="533400"/>
            </a:xfrm>
            <a:prstGeom prst="ellipse">
              <a:avLst/>
            </a:prstGeom>
            <a:solidFill>
              <a:srgbClr val="00B05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userDrawn="1"/>
        </p:nvSpPr>
        <p:spPr>
          <a:xfrm>
            <a:off x="11875" y="5867400"/>
            <a:ext cx="769620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rot="16200000">
            <a:off x="-2148839" y="4411090"/>
            <a:ext cx="4800600" cy="45719"/>
          </a:xfrm>
          <a:prstGeom prst="rect">
            <a:avLst/>
          </a:prstGeom>
          <a:solidFill>
            <a:schemeClr val="accent6">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76200" y="5745481"/>
            <a:ext cx="4800600" cy="45719"/>
          </a:xfrm>
          <a:prstGeom prst="rect">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ooter Placeholder 3"/>
          <p:cNvSpPr>
            <a:spLocks noGrp="1"/>
          </p:cNvSpPr>
          <p:nvPr userDrawn="1"/>
        </p:nvSpPr>
        <p:spPr>
          <a:xfrm>
            <a:off x="2209800" y="6174175"/>
            <a:ext cx="4876800" cy="701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©2015 </a:t>
            </a:r>
            <a:r>
              <a:rPr lang="en-US" dirty="0" err="1" smtClean="0"/>
              <a:t>Calligo</a:t>
            </a:r>
            <a:r>
              <a:rPr lang="en-US" dirty="0" smtClean="0"/>
              <a:t> Technologies Pvt. Ltd., All rights reserved. All other trademarks or registered trademarks are the property of their respective owners</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Title Page 1">
    <p:spTree>
      <p:nvGrpSpPr>
        <p:cNvPr id="1" name=""/>
        <p:cNvGrpSpPr/>
        <p:nvPr/>
      </p:nvGrpSpPr>
      <p:grpSpPr>
        <a:xfrm>
          <a:off x="0" y="0"/>
          <a:ext cx="0" cy="0"/>
          <a:chOff x="0" y="0"/>
          <a:chExt cx="0" cy="0"/>
        </a:xfrm>
      </p:grpSpPr>
      <p:sp>
        <p:nvSpPr>
          <p:cNvPr id="26" name="Title 1"/>
          <p:cNvSpPr>
            <a:spLocks noGrp="1"/>
          </p:cNvSpPr>
          <p:nvPr>
            <p:ph type="title"/>
          </p:nvPr>
        </p:nvSpPr>
        <p:spPr>
          <a:xfrm>
            <a:off x="0" y="0"/>
            <a:ext cx="9144000" cy="647701"/>
          </a:xfrm>
        </p:spPr>
        <p:style>
          <a:lnRef idx="0">
            <a:schemeClr val="accent1"/>
          </a:lnRef>
          <a:fillRef idx="3">
            <a:schemeClr val="accent1"/>
          </a:fillRef>
          <a:effectRef idx="3">
            <a:schemeClr val="accent1"/>
          </a:effectRef>
          <a:fontRef idx="none"/>
        </p:style>
        <p:txBody>
          <a:bodyPr/>
          <a:lstStyle>
            <a:lvl1pPr>
              <a:defRPr sz="2400">
                <a:solidFill>
                  <a:schemeClr val="bg1"/>
                </a:solidFill>
                <a:latin typeface="Arial" pitchFamily="34" charset="0"/>
                <a:cs typeface="Arial" pitchFamily="34" charset="0"/>
              </a:defRPr>
            </a:lvl1pPr>
          </a:lstStyle>
          <a:p>
            <a:r>
              <a:rPr lang="en-US" dirty="0" smtClean="0"/>
              <a:t>Click to edit Master title style</a:t>
            </a:r>
            <a:endParaRPr lang="en-US" dirty="0"/>
          </a:p>
        </p:txBody>
      </p:sp>
      <p:sp>
        <p:nvSpPr>
          <p:cNvPr id="27" name="Rectangle 26"/>
          <p:cNvSpPr/>
          <p:nvPr userDrawn="1"/>
        </p:nvSpPr>
        <p:spPr>
          <a:xfrm>
            <a:off x="7585044" y="5943600"/>
            <a:ext cx="457200" cy="457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userDrawn="1"/>
        </p:nvGrpSpPr>
        <p:grpSpPr>
          <a:xfrm>
            <a:off x="8125164" y="6218386"/>
            <a:ext cx="571500" cy="563414"/>
            <a:chOff x="8039100" y="5898573"/>
            <a:chExt cx="571500" cy="563414"/>
          </a:xfrm>
        </p:grpSpPr>
        <p:grpSp>
          <p:nvGrpSpPr>
            <p:cNvPr id="29" name="Group 28"/>
            <p:cNvGrpSpPr/>
            <p:nvPr userDrawn="1"/>
          </p:nvGrpSpPr>
          <p:grpSpPr>
            <a:xfrm>
              <a:off x="8039100" y="5898573"/>
              <a:ext cx="228600" cy="562313"/>
              <a:chOff x="7010400" y="5943600"/>
              <a:chExt cx="228600" cy="533400"/>
            </a:xfrm>
          </p:grpSpPr>
          <p:sp>
            <p:nvSpPr>
              <p:cNvPr id="33" name="Rectangle 32"/>
              <p:cNvSpPr/>
              <p:nvPr userDrawn="1"/>
            </p:nvSpPr>
            <p:spPr>
              <a:xfrm>
                <a:off x="7010400" y="5943600"/>
                <a:ext cx="228600" cy="228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7010400" y="6248400"/>
                <a:ext cx="228600" cy="2286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userDrawn="1"/>
          </p:nvGrpSpPr>
          <p:grpSpPr>
            <a:xfrm>
              <a:off x="8382000" y="5899674"/>
              <a:ext cx="228600" cy="562313"/>
              <a:chOff x="7353300" y="5981700"/>
              <a:chExt cx="228600" cy="533400"/>
            </a:xfrm>
          </p:grpSpPr>
          <p:sp>
            <p:nvSpPr>
              <p:cNvPr id="31" name="Rectangle 30"/>
              <p:cNvSpPr/>
              <p:nvPr userDrawn="1"/>
            </p:nvSpPr>
            <p:spPr>
              <a:xfrm>
                <a:off x="7353300" y="5981700"/>
                <a:ext cx="228600" cy="228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7353300" y="6286500"/>
                <a:ext cx="228600" cy="228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5" name="Rectangle 34"/>
          <p:cNvSpPr/>
          <p:nvPr userDrawn="1"/>
        </p:nvSpPr>
        <p:spPr>
          <a:xfrm>
            <a:off x="7162800" y="6477000"/>
            <a:ext cx="838200"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6" name="Rectangle 35"/>
          <p:cNvSpPr/>
          <p:nvPr userDrawn="1"/>
        </p:nvSpPr>
        <p:spPr>
          <a:xfrm>
            <a:off x="7325064" y="6511062"/>
            <a:ext cx="8382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Tree>
    <p:extLst>
      <p:ext uri="{BB962C8B-B14F-4D97-AF65-F5344CB8AC3E}">
        <p14:creationId xmlns:p14="http://schemas.microsoft.com/office/powerpoint/2010/main" val="40360136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9"/>
          <p:cNvSpPr>
            <a:spLocks noGrp="1"/>
          </p:cNvSpPr>
          <p:nvPr>
            <p:ph type="sldNum" sz="quarter" idx="4"/>
          </p:nvPr>
        </p:nvSpPr>
        <p:spPr>
          <a:xfrm>
            <a:off x="6934200" y="6389665"/>
            <a:ext cx="2133600" cy="365125"/>
          </a:xfrm>
          <a:prstGeom prst="rect">
            <a:avLst/>
          </a:prstGeom>
        </p:spPr>
        <p:txBody>
          <a:bodyPr vert="horz" lIns="91440" tIns="45720" rIns="91440" bIns="45720" rtlCol="0" anchor="ctr"/>
          <a:lstStyle>
            <a:lvl1pPr algn="r">
              <a:defRPr sz="1400" b="1">
                <a:solidFill>
                  <a:schemeClr val="tx1"/>
                </a:solidFill>
              </a:defRPr>
            </a:lvl1pPr>
          </a:lstStyle>
          <a:p>
            <a:fld id="{8945D6AF-11B6-47D0-99F7-D2747F0345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9206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5" name="Group 4"/>
          <p:cNvGrpSpPr/>
          <p:nvPr userDrawn="1"/>
        </p:nvGrpSpPr>
        <p:grpSpPr>
          <a:xfrm>
            <a:off x="8305800" y="4267200"/>
            <a:ext cx="762000" cy="1524000"/>
            <a:chOff x="8077200" y="4038600"/>
            <a:chExt cx="762000" cy="1524000"/>
          </a:xfrm>
          <a:scene3d>
            <a:camera prst="orthographicFront">
              <a:rot lat="0" lon="0" rev="0"/>
            </a:camera>
            <a:lightRig rig="contrasting" dir="t">
              <a:rot lat="0" lon="0" rev="1500000"/>
            </a:lightRig>
          </a:scene3d>
        </p:grpSpPr>
        <p:sp>
          <p:nvSpPr>
            <p:cNvPr id="6" name="Oval 5"/>
            <p:cNvSpPr/>
            <p:nvPr userDrawn="1"/>
          </p:nvSpPr>
          <p:spPr>
            <a:xfrm>
              <a:off x="8077200" y="5410200"/>
              <a:ext cx="152400" cy="152400"/>
            </a:xfrm>
            <a:prstGeom prst="ellipse">
              <a:avLst/>
            </a:prstGeom>
            <a:solidFill>
              <a:schemeClr val="tx2">
                <a:lumMod val="20000"/>
                <a:lumOff val="80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Oval 6"/>
            <p:cNvSpPr/>
            <p:nvPr userDrawn="1"/>
          </p:nvSpPr>
          <p:spPr>
            <a:xfrm>
              <a:off x="8229600" y="5105400"/>
              <a:ext cx="228600" cy="228600"/>
            </a:xfrm>
            <a:prstGeom prst="ellipse">
              <a:avLst/>
            </a:prstGeom>
            <a:solidFill>
              <a:schemeClr val="tx2">
                <a:lumMod val="60000"/>
                <a:lumOff val="40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Oval 7"/>
            <p:cNvSpPr/>
            <p:nvPr userDrawn="1"/>
          </p:nvSpPr>
          <p:spPr>
            <a:xfrm>
              <a:off x="8305800" y="4648200"/>
              <a:ext cx="381000" cy="381000"/>
            </a:xfrm>
            <a:prstGeom prst="ellipse">
              <a:avLst/>
            </a:prstGeom>
            <a:solidFill>
              <a:schemeClr val="tx2">
                <a:lumMod val="75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Oval 8"/>
            <p:cNvSpPr/>
            <p:nvPr userDrawn="1"/>
          </p:nvSpPr>
          <p:spPr>
            <a:xfrm>
              <a:off x="8305800" y="4038600"/>
              <a:ext cx="533400" cy="533400"/>
            </a:xfrm>
            <a:prstGeom prst="ellipse">
              <a:avLst/>
            </a:prstGeom>
            <a:solidFill>
              <a:srgbClr val="00206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10" name="Group 9"/>
          <p:cNvGrpSpPr/>
          <p:nvPr userDrawn="1"/>
        </p:nvGrpSpPr>
        <p:grpSpPr>
          <a:xfrm>
            <a:off x="7772400" y="4648200"/>
            <a:ext cx="685800" cy="1295400"/>
            <a:chOff x="8077200" y="4038600"/>
            <a:chExt cx="762000" cy="1524000"/>
          </a:xfrm>
          <a:scene3d>
            <a:camera prst="orthographicFront">
              <a:rot lat="0" lon="0" rev="0"/>
            </a:camera>
            <a:lightRig rig="contrasting" dir="t">
              <a:rot lat="0" lon="0" rev="1500000"/>
            </a:lightRig>
          </a:scene3d>
        </p:grpSpPr>
        <p:sp>
          <p:nvSpPr>
            <p:cNvPr id="11" name="Oval 10"/>
            <p:cNvSpPr/>
            <p:nvPr userDrawn="1"/>
          </p:nvSpPr>
          <p:spPr>
            <a:xfrm>
              <a:off x="8077200" y="5410200"/>
              <a:ext cx="152400" cy="152400"/>
            </a:xfrm>
            <a:prstGeom prst="ellipse">
              <a:avLst/>
            </a:prstGeom>
            <a:solidFill>
              <a:srgbClr val="C0000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Oval 11"/>
            <p:cNvSpPr/>
            <p:nvPr userDrawn="1"/>
          </p:nvSpPr>
          <p:spPr>
            <a:xfrm>
              <a:off x="8229600" y="5105400"/>
              <a:ext cx="228600" cy="228600"/>
            </a:xfrm>
            <a:prstGeom prst="ellipse">
              <a:avLst/>
            </a:prstGeom>
            <a:solidFill>
              <a:srgbClr val="7030A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Oval 12"/>
            <p:cNvSpPr/>
            <p:nvPr userDrawn="1"/>
          </p:nvSpPr>
          <p:spPr>
            <a:xfrm>
              <a:off x="8305800" y="4648200"/>
              <a:ext cx="381000" cy="381000"/>
            </a:xfrm>
            <a:prstGeom prst="ellipse">
              <a:avLst/>
            </a:prstGeom>
            <a:solidFill>
              <a:srgbClr val="FF000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Oval 13"/>
            <p:cNvSpPr/>
            <p:nvPr userDrawn="1"/>
          </p:nvSpPr>
          <p:spPr>
            <a:xfrm>
              <a:off x="8305800" y="4038600"/>
              <a:ext cx="533400" cy="533400"/>
            </a:xfrm>
            <a:prstGeom prst="ellipse">
              <a:avLst/>
            </a:prstGeom>
            <a:solidFill>
              <a:srgbClr val="00B05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15" name="Group 14"/>
          <p:cNvGrpSpPr/>
          <p:nvPr userDrawn="1"/>
        </p:nvGrpSpPr>
        <p:grpSpPr>
          <a:xfrm flipH="1" flipV="1">
            <a:off x="685800" y="304800"/>
            <a:ext cx="762000" cy="1524000"/>
            <a:chOff x="8077200" y="4038600"/>
            <a:chExt cx="762000" cy="1524000"/>
          </a:xfrm>
          <a:scene3d>
            <a:camera prst="orthographicFront">
              <a:rot lat="0" lon="0" rev="0"/>
            </a:camera>
            <a:lightRig rig="contrasting" dir="t">
              <a:rot lat="0" lon="0" rev="1500000"/>
            </a:lightRig>
          </a:scene3d>
        </p:grpSpPr>
        <p:sp>
          <p:nvSpPr>
            <p:cNvPr id="16" name="Oval 15"/>
            <p:cNvSpPr/>
            <p:nvPr userDrawn="1"/>
          </p:nvSpPr>
          <p:spPr>
            <a:xfrm>
              <a:off x="8077200" y="5410200"/>
              <a:ext cx="152400" cy="152400"/>
            </a:xfrm>
            <a:prstGeom prst="ellipse">
              <a:avLst/>
            </a:prstGeom>
            <a:solidFill>
              <a:schemeClr val="tx2">
                <a:lumMod val="20000"/>
                <a:lumOff val="80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7" name="Oval 16"/>
            <p:cNvSpPr/>
            <p:nvPr userDrawn="1"/>
          </p:nvSpPr>
          <p:spPr>
            <a:xfrm>
              <a:off x="8229600" y="5105400"/>
              <a:ext cx="228600" cy="228600"/>
            </a:xfrm>
            <a:prstGeom prst="ellipse">
              <a:avLst/>
            </a:prstGeom>
            <a:solidFill>
              <a:schemeClr val="tx2">
                <a:lumMod val="60000"/>
                <a:lumOff val="40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Oval 17"/>
            <p:cNvSpPr/>
            <p:nvPr userDrawn="1"/>
          </p:nvSpPr>
          <p:spPr>
            <a:xfrm>
              <a:off x="8305800" y="4648200"/>
              <a:ext cx="381000" cy="381000"/>
            </a:xfrm>
            <a:prstGeom prst="ellipse">
              <a:avLst/>
            </a:prstGeom>
            <a:solidFill>
              <a:schemeClr val="tx2">
                <a:lumMod val="75000"/>
              </a:schemeClr>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Oval 18"/>
            <p:cNvSpPr/>
            <p:nvPr userDrawn="1"/>
          </p:nvSpPr>
          <p:spPr>
            <a:xfrm>
              <a:off x="8305800" y="4038600"/>
              <a:ext cx="533400" cy="533400"/>
            </a:xfrm>
            <a:prstGeom prst="ellipse">
              <a:avLst/>
            </a:prstGeom>
            <a:solidFill>
              <a:srgbClr val="00206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20" name="Group 19"/>
          <p:cNvGrpSpPr/>
          <p:nvPr userDrawn="1"/>
        </p:nvGrpSpPr>
        <p:grpSpPr>
          <a:xfrm flipH="1" flipV="1">
            <a:off x="152400" y="685800"/>
            <a:ext cx="685800" cy="1295400"/>
            <a:chOff x="8077200" y="4038600"/>
            <a:chExt cx="762000" cy="1524000"/>
          </a:xfrm>
          <a:scene3d>
            <a:camera prst="orthographicFront">
              <a:rot lat="0" lon="0" rev="0"/>
            </a:camera>
            <a:lightRig rig="contrasting" dir="t">
              <a:rot lat="0" lon="0" rev="1500000"/>
            </a:lightRig>
          </a:scene3d>
        </p:grpSpPr>
        <p:sp>
          <p:nvSpPr>
            <p:cNvPr id="21" name="Oval 20"/>
            <p:cNvSpPr/>
            <p:nvPr userDrawn="1"/>
          </p:nvSpPr>
          <p:spPr>
            <a:xfrm>
              <a:off x="8077200" y="5410200"/>
              <a:ext cx="152400" cy="152400"/>
            </a:xfrm>
            <a:prstGeom prst="ellipse">
              <a:avLst/>
            </a:prstGeom>
            <a:solidFill>
              <a:srgbClr val="C0000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Oval 21"/>
            <p:cNvSpPr/>
            <p:nvPr userDrawn="1"/>
          </p:nvSpPr>
          <p:spPr>
            <a:xfrm>
              <a:off x="8229600" y="5105400"/>
              <a:ext cx="228600" cy="228600"/>
            </a:xfrm>
            <a:prstGeom prst="ellipse">
              <a:avLst/>
            </a:prstGeom>
            <a:solidFill>
              <a:srgbClr val="7030A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Oval 22"/>
            <p:cNvSpPr/>
            <p:nvPr userDrawn="1"/>
          </p:nvSpPr>
          <p:spPr>
            <a:xfrm>
              <a:off x="8305800" y="4648200"/>
              <a:ext cx="381000" cy="381000"/>
            </a:xfrm>
            <a:prstGeom prst="ellipse">
              <a:avLst/>
            </a:prstGeom>
            <a:solidFill>
              <a:srgbClr val="FF000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Oval 23"/>
            <p:cNvSpPr/>
            <p:nvPr userDrawn="1"/>
          </p:nvSpPr>
          <p:spPr>
            <a:xfrm>
              <a:off x="8305800" y="4038600"/>
              <a:ext cx="533400" cy="533400"/>
            </a:xfrm>
            <a:prstGeom prst="ellipse">
              <a:avLst/>
            </a:prstGeom>
            <a:solidFill>
              <a:srgbClr val="00B050"/>
            </a:solidFill>
            <a:ln>
              <a:noFill/>
            </a:ln>
            <a:effectLst>
              <a:outerShdw blurRad="149987" dist="250190" dir="8460000" algn="ctr">
                <a:srgbClr val="000000">
                  <a:alpha val="28000"/>
                </a:srgbClr>
              </a:outerShdw>
            </a:effectLst>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5" name="Footer Placeholder 3"/>
          <p:cNvSpPr>
            <a:spLocks noGrp="1"/>
          </p:cNvSpPr>
          <p:nvPr userDrawn="1"/>
        </p:nvSpPr>
        <p:spPr>
          <a:xfrm>
            <a:off x="2209800" y="6174175"/>
            <a:ext cx="4876800" cy="701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prstClr val="black">
                    <a:tint val="75000"/>
                  </a:prstClr>
                </a:solidFill>
              </a:rPr>
              <a:t>©2015 Calligo Technologies Pvt. Ltd., All rights reserved. All other trademarks or registered trademarks are the property of their respective owners</a:t>
            </a:r>
            <a:endParaRPr lang="en-US" dirty="0">
              <a:solidFill>
                <a:prstClr val="black">
                  <a:tint val="75000"/>
                </a:prstClr>
              </a:solidFill>
            </a:endParaRPr>
          </a:p>
        </p:txBody>
      </p:sp>
      <p:sp>
        <p:nvSpPr>
          <p:cNvPr id="26" name="Rectangle 25"/>
          <p:cNvSpPr/>
          <p:nvPr userDrawn="1"/>
        </p:nvSpPr>
        <p:spPr>
          <a:xfrm>
            <a:off x="11875" y="5867400"/>
            <a:ext cx="7696200"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7" name="Rectangle 26"/>
          <p:cNvSpPr/>
          <p:nvPr userDrawn="1"/>
        </p:nvSpPr>
        <p:spPr>
          <a:xfrm rot="16200000">
            <a:off x="-2148839" y="4411090"/>
            <a:ext cx="4800600" cy="45719"/>
          </a:xfrm>
          <a:prstGeom prst="rect">
            <a:avLst/>
          </a:prstGeom>
          <a:solidFill>
            <a:schemeClr val="accent6">
              <a:lumMod val="5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Rectangle 27"/>
          <p:cNvSpPr/>
          <p:nvPr userDrawn="1"/>
        </p:nvSpPr>
        <p:spPr>
          <a:xfrm>
            <a:off x="76200" y="5745481"/>
            <a:ext cx="4800600" cy="45719"/>
          </a:xfrm>
          <a:prstGeom prst="rect">
            <a:avLst/>
          </a:prstGeom>
          <a:solidFill>
            <a:srgbClr val="00B050"/>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13617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2.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09600"/>
          </a:xfrm>
          <a:prstGeom prst="rect">
            <a:avLst/>
          </a:prstGeom>
        </p:spPr>
        <p:style>
          <a:lnRef idx="0">
            <a:schemeClr val="accent1"/>
          </a:lnRef>
          <a:fillRef idx="3">
            <a:schemeClr val="accent1"/>
          </a:fillRef>
          <a:effectRef idx="3">
            <a:schemeClr val="accent1"/>
          </a:effectRef>
          <a:fontRef idx="none"/>
        </p:style>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609601"/>
            <a:ext cx="8229600" cy="5257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logo1.jpg"/>
          <p:cNvPicPr>
            <a:picLocks noChangeAspect="1"/>
          </p:cNvPicPr>
          <p:nvPr userDrawn="1"/>
        </p:nvPicPr>
        <p:blipFill>
          <a:blip r:embed="rId9"/>
          <a:stretch>
            <a:fillRect/>
          </a:stretch>
        </p:blipFill>
        <p:spPr>
          <a:xfrm>
            <a:off x="457200" y="5943600"/>
            <a:ext cx="1619250" cy="811190"/>
          </a:xfrm>
          <a:prstGeom prst="rect">
            <a:avLst/>
          </a:prstGeom>
        </p:spPr>
      </p:pic>
      <p:sp>
        <p:nvSpPr>
          <p:cNvPr id="8" name="Rectangle 7"/>
          <p:cNvSpPr/>
          <p:nvPr userDrawn="1"/>
        </p:nvSpPr>
        <p:spPr>
          <a:xfrm>
            <a:off x="7585044" y="5943600"/>
            <a:ext cx="457200" cy="457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8125164" y="6218386"/>
            <a:ext cx="571500" cy="563414"/>
            <a:chOff x="8039100" y="5898573"/>
            <a:chExt cx="571500" cy="563414"/>
          </a:xfrm>
        </p:grpSpPr>
        <p:grpSp>
          <p:nvGrpSpPr>
            <p:cNvPr id="17" name="Group 16"/>
            <p:cNvGrpSpPr/>
            <p:nvPr userDrawn="1"/>
          </p:nvGrpSpPr>
          <p:grpSpPr>
            <a:xfrm>
              <a:off x="8039100" y="5898573"/>
              <a:ext cx="228600" cy="562313"/>
              <a:chOff x="7010400" y="5943600"/>
              <a:chExt cx="228600" cy="533400"/>
            </a:xfrm>
          </p:grpSpPr>
          <p:sp>
            <p:nvSpPr>
              <p:cNvPr id="18" name="Rectangle 17"/>
              <p:cNvSpPr/>
              <p:nvPr userDrawn="1"/>
            </p:nvSpPr>
            <p:spPr>
              <a:xfrm>
                <a:off x="7010400" y="5943600"/>
                <a:ext cx="228600" cy="228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010400" y="6248400"/>
                <a:ext cx="228600" cy="2286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userDrawn="1"/>
          </p:nvGrpSpPr>
          <p:grpSpPr>
            <a:xfrm>
              <a:off x="8382000" y="5899674"/>
              <a:ext cx="228600" cy="562313"/>
              <a:chOff x="7353300" y="5981700"/>
              <a:chExt cx="228600" cy="533400"/>
            </a:xfrm>
          </p:grpSpPr>
          <p:sp>
            <p:nvSpPr>
              <p:cNvPr id="22" name="Rectangle 21"/>
              <p:cNvSpPr/>
              <p:nvPr userDrawn="1"/>
            </p:nvSpPr>
            <p:spPr>
              <a:xfrm>
                <a:off x="7353300" y="5981700"/>
                <a:ext cx="228600" cy="228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353300" y="6286500"/>
                <a:ext cx="228600" cy="228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5" name="Rectangle 44"/>
          <p:cNvSpPr/>
          <p:nvPr userDrawn="1"/>
        </p:nvSpPr>
        <p:spPr>
          <a:xfrm>
            <a:off x="7162800" y="6477000"/>
            <a:ext cx="838200"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46" name="Rectangle 45"/>
          <p:cNvSpPr/>
          <p:nvPr userDrawn="1"/>
        </p:nvSpPr>
        <p:spPr>
          <a:xfrm>
            <a:off x="7325064" y="6511062"/>
            <a:ext cx="8382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6" name="Footer Placeholder 3"/>
          <p:cNvSpPr>
            <a:spLocks noGrp="1"/>
          </p:cNvSpPr>
          <p:nvPr userDrawn="1"/>
        </p:nvSpPr>
        <p:spPr>
          <a:xfrm>
            <a:off x="2209800" y="6174175"/>
            <a:ext cx="4876800" cy="701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©2015 </a:t>
            </a:r>
            <a:r>
              <a:rPr lang="en-US" dirty="0" err="1" smtClean="0"/>
              <a:t>Calligo</a:t>
            </a:r>
            <a:r>
              <a:rPr lang="en-US" dirty="0" smtClean="0"/>
              <a:t> Technologies Pvt. Ltd., All rights reserved. All other trademarks or registered trademarks are the property of their respective owners</a:t>
            </a:r>
            <a:endParaRPr lang="en-US" dirty="0"/>
          </a:p>
        </p:txBody>
      </p:sp>
      <p:sp>
        <p:nvSpPr>
          <p:cNvPr id="4" name="Slide Number Placeholder 3"/>
          <p:cNvSpPr>
            <a:spLocks noGrp="1"/>
          </p:cNvSpPr>
          <p:nvPr>
            <p:ph type="sldNum" sz="quarter" idx="4"/>
          </p:nvPr>
        </p:nvSpPr>
        <p:spPr>
          <a:xfrm>
            <a:off x="6975444" y="6276814"/>
            <a:ext cx="2133600" cy="365125"/>
          </a:xfrm>
          <a:prstGeom prst="rect">
            <a:avLst/>
          </a:prstGeom>
        </p:spPr>
        <p:txBody>
          <a:bodyPr vert="horz" lIns="91440" tIns="45720" rIns="91440" bIns="45720" rtlCol="0" anchor="ctr"/>
          <a:lstStyle>
            <a:lvl1pPr algn="r">
              <a:defRPr sz="1400" b="1">
                <a:solidFill>
                  <a:schemeClr val="tx1"/>
                </a:solidFill>
              </a:defRPr>
            </a:lvl1pPr>
          </a:lstStyle>
          <a:p>
            <a:fld id="{169C3576-8AB7-429E-AF8C-02FE1261534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8" r:id="rId5"/>
    <p:sldLayoutId id="2147483655" r:id="rId6"/>
    <p:sldLayoutId id="2147483659" r:id="rId7"/>
  </p:sldLayoutIdLst>
  <p:timing>
    <p:tnLst>
      <p:par>
        <p:cTn id="1" dur="indefinite" restart="never" nodeType="tmRoot"/>
      </p:par>
    </p:tnLst>
  </p:timing>
  <p:hf hdr="0" ftr="0" dt="0"/>
  <p:txStyles>
    <p:titleStyle>
      <a:lvl1pPr algn="ctr" defTabSz="914400" rtl="0" eaLnBrk="1" latinLnBrk="0" hangingPunct="1">
        <a:spcBef>
          <a:spcPct val="0"/>
        </a:spcBef>
        <a:buNone/>
        <a:defRPr sz="3000" kern="1200">
          <a:solidFill>
            <a:schemeClr val="bg1"/>
          </a:solidFill>
          <a:latin typeface="Ubuntu" pitchFamily="34" charset="0"/>
          <a:ea typeface="+mj-ea"/>
          <a:cs typeface="+mj-cs"/>
        </a:defRPr>
      </a:lvl1pPr>
    </p:titleStyle>
    <p:bodyStyle>
      <a:lvl1pPr marL="342900" indent="-342900" algn="l" defTabSz="914400" rtl="0" eaLnBrk="1" latinLnBrk="0" hangingPunct="1">
        <a:spcBef>
          <a:spcPct val="20000"/>
        </a:spcBef>
        <a:buFont typeface="Wingdings" pitchFamily="2" charset="2"/>
        <a:buChar char="§"/>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style>
          <a:lnRef idx="0">
            <a:schemeClr val="accent1"/>
          </a:lnRef>
          <a:fillRef idx="3">
            <a:schemeClr val="accent1"/>
          </a:fillRef>
          <a:effectRef idx="3">
            <a:schemeClr val="accent1"/>
          </a:effectRef>
          <a:fontRef idx="none"/>
        </p:style>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762001"/>
            <a:ext cx="8229600" cy="510539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logo1.jpg"/>
          <p:cNvPicPr>
            <a:picLocks noChangeAspect="1"/>
          </p:cNvPicPr>
          <p:nvPr userDrawn="1"/>
        </p:nvPicPr>
        <p:blipFill>
          <a:blip r:embed="rId12"/>
          <a:stretch>
            <a:fillRect/>
          </a:stretch>
        </p:blipFill>
        <p:spPr>
          <a:xfrm>
            <a:off x="457200" y="5943600"/>
            <a:ext cx="1619250" cy="811190"/>
          </a:xfrm>
          <a:prstGeom prst="rect">
            <a:avLst/>
          </a:prstGeom>
        </p:spPr>
      </p:pic>
      <p:sp>
        <p:nvSpPr>
          <p:cNvPr id="8" name="Rectangle 7"/>
          <p:cNvSpPr/>
          <p:nvPr userDrawn="1"/>
        </p:nvSpPr>
        <p:spPr>
          <a:xfrm>
            <a:off x="7602362" y="5943600"/>
            <a:ext cx="457200" cy="457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44" name="Group 43"/>
          <p:cNvGrpSpPr/>
          <p:nvPr userDrawn="1"/>
        </p:nvGrpSpPr>
        <p:grpSpPr>
          <a:xfrm>
            <a:off x="8125164" y="6218386"/>
            <a:ext cx="571500" cy="563414"/>
            <a:chOff x="8039100" y="5898573"/>
            <a:chExt cx="571500" cy="563414"/>
          </a:xfrm>
        </p:grpSpPr>
        <p:grpSp>
          <p:nvGrpSpPr>
            <p:cNvPr id="17" name="Group 16"/>
            <p:cNvGrpSpPr/>
            <p:nvPr userDrawn="1"/>
          </p:nvGrpSpPr>
          <p:grpSpPr>
            <a:xfrm>
              <a:off x="8039100" y="5898573"/>
              <a:ext cx="228600" cy="562313"/>
              <a:chOff x="7010400" y="5943600"/>
              <a:chExt cx="228600" cy="533400"/>
            </a:xfrm>
          </p:grpSpPr>
          <p:sp>
            <p:nvSpPr>
              <p:cNvPr id="18" name="Rectangle 17"/>
              <p:cNvSpPr/>
              <p:nvPr userDrawn="1"/>
            </p:nvSpPr>
            <p:spPr>
              <a:xfrm>
                <a:off x="7010400" y="5943600"/>
                <a:ext cx="228600" cy="228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userDrawn="1"/>
            </p:nvSpPr>
            <p:spPr>
              <a:xfrm>
                <a:off x="7010400" y="6248400"/>
                <a:ext cx="228600" cy="2286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21" name="Group 20"/>
            <p:cNvGrpSpPr/>
            <p:nvPr userDrawn="1"/>
          </p:nvGrpSpPr>
          <p:grpSpPr>
            <a:xfrm>
              <a:off x="8382000" y="5899674"/>
              <a:ext cx="228600" cy="562313"/>
              <a:chOff x="7353300" y="5981700"/>
              <a:chExt cx="228600" cy="533400"/>
            </a:xfrm>
          </p:grpSpPr>
          <p:sp>
            <p:nvSpPr>
              <p:cNvPr id="22" name="Rectangle 21"/>
              <p:cNvSpPr/>
              <p:nvPr userDrawn="1"/>
            </p:nvSpPr>
            <p:spPr>
              <a:xfrm>
                <a:off x="7353300" y="5981700"/>
                <a:ext cx="228600" cy="228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Rectangle 22"/>
              <p:cNvSpPr/>
              <p:nvPr userDrawn="1"/>
            </p:nvSpPr>
            <p:spPr>
              <a:xfrm>
                <a:off x="7353300" y="6286500"/>
                <a:ext cx="228600" cy="2286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
        <p:nvSpPr>
          <p:cNvPr id="45" name="Rectangle 44"/>
          <p:cNvSpPr/>
          <p:nvPr userDrawn="1"/>
        </p:nvSpPr>
        <p:spPr>
          <a:xfrm>
            <a:off x="7162800" y="6477000"/>
            <a:ext cx="838200"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6" name="Rectangle 45"/>
          <p:cNvSpPr/>
          <p:nvPr userDrawn="1"/>
        </p:nvSpPr>
        <p:spPr>
          <a:xfrm>
            <a:off x="7325064" y="6511062"/>
            <a:ext cx="8382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Footer Placeholder 3"/>
          <p:cNvSpPr>
            <a:spLocks noGrp="1"/>
          </p:cNvSpPr>
          <p:nvPr userDrawn="1"/>
        </p:nvSpPr>
        <p:spPr>
          <a:xfrm>
            <a:off x="2209800" y="6174175"/>
            <a:ext cx="4876800" cy="70167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prstClr val="black">
                    <a:tint val="75000"/>
                  </a:prstClr>
                </a:solidFill>
              </a:rPr>
              <a:t>©2015 Calligo Technologies Pvt. Ltd., All rights reserved. All other trademarks or registered trademarks are the property of their respective owners</a:t>
            </a:r>
            <a:endParaRPr lang="en-US" dirty="0">
              <a:solidFill>
                <a:prstClr val="black">
                  <a:tint val="75000"/>
                </a:prstClr>
              </a:solidFill>
            </a:endParaRPr>
          </a:p>
        </p:txBody>
      </p:sp>
      <p:sp>
        <p:nvSpPr>
          <p:cNvPr id="10" name="Slide Number Placeholder 9"/>
          <p:cNvSpPr>
            <a:spLocks noGrp="1"/>
          </p:cNvSpPr>
          <p:nvPr>
            <p:ph type="sldNum" sz="quarter" idx="4"/>
          </p:nvPr>
        </p:nvSpPr>
        <p:spPr>
          <a:xfrm>
            <a:off x="6934200" y="6389665"/>
            <a:ext cx="2133600" cy="365125"/>
          </a:xfrm>
          <a:prstGeom prst="rect">
            <a:avLst/>
          </a:prstGeom>
        </p:spPr>
        <p:txBody>
          <a:bodyPr vert="horz" lIns="91440" tIns="45720" rIns="91440" bIns="45720" rtlCol="0" anchor="ctr"/>
          <a:lstStyle>
            <a:lvl1pPr algn="r">
              <a:defRPr sz="1400" b="1">
                <a:solidFill>
                  <a:schemeClr val="tx1"/>
                </a:solidFill>
              </a:defRPr>
            </a:lvl1pPr>
          </a:lstStyle>
          <a:p>
            <a:fld id="{8945D6AF-11B6-47D0-99F7-D2747F034504}"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31102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hf hdr="0" ftr="0" dt="0"/>
  <p:txStyles>
    <p:titleStyle>
      <a:lvl1pPr algn="ctr" defTabSz="914400" rtl="0" eaLnBrk="1" latinLnBrk="0" hangingPunct="1">
        <a:spcBef>
          <a:spcPct val="0"/>
        </a:spcBef>
        <a:buNone/>
        <a:defRPr sz="3200" kern="1200">
          <a:solidFill>
            <a:schemeClr val="bg1"/>
          </a:solidFill>
          <a:latin typeface="Ubuntu" pitchFamily="34" charset="0"/>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solidFill>
          <a:latin typeface="Ubuntu"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Ubuntu" pitchFamily="34"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Ubuntu"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Ubuntu"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Ubuntu"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c.tamu.edu/systems/"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portal.tacc.utexas.edu/user-guides/stampede"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download.intel.com/pressroom/kits/IntelProcessorHistory.pd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5000"/>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990600" y="2023116"/>
            <a:ext cx="7620000" cy="769441"/>
          </a:xfrm>
          <a:prstGeom prst="rect">
            <a:avLst/>
          </a:prstGeom>
        </p:spPr>
        <p:txBody>
          <a:bodyPr wrap="square">
            <a:spAutoFit/>
          </a:bodyPr>
          <a:lstStyle/>
          <a:p>
            <a:pPr algn="ctr"/>
            <a:r>
              <a:rPr lang="en-US" sz="4400" b="1" dirty="0" smtClean="0">
                <a:ln w="10541" cmpd="sng">
                  <a:solidFill>
                    <a:schemeClr val="accent1">
                      <a:shade val="88000"/>
                      <a:satMod val="110000"/>
                    </a:schemeClr>
                  </a:solidFill>
                  <a:prstDash val="solid"/>
                </a:ln>
                <a:solidFill>
                  <a:schemeClr val="tx2"/>
                </a:solidFill>
                <a:latin typeface="Book Antiqua" pitchFamily="18" charset="0"/>
              </a:rPr>
              <a:t>What’s out there ?</a:t>
            </a:r>
            <a:endParaRPr lang="en-US" sz="4400" b="1" dirty="0">
              <a:solidFill>
                <a:schemeClr val="tx2"/>
              </a:solidFill>
              <a:latin typeface="Book Antiqua" pitchFamily="18" charset="0"/>
            </a:endParaRPr>
          </a:p>
        </p:txBody>
      </p:sp>
    </p:spTree>
    <p:extLst>
      <p:ext uri="{BB962C8B-B14F-4D97-AF65-F5344CB8AC3E}">
        <p14:creationId xmlns:p14="http://schemas.microsoft.com/office/powerpoint/2010/main" val="1385426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180"/>
            <a:ext cx="9143999" cy="523220"/>
          </a:xfrm>
          <a:prstGeom prst="rect">
            <a:avLst/>
          </a:prstGeom>
          <a:solidFill>
            <a:srgbClr val="0070C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800" dirty="0" smtClean="0">
                <a:solidFill>
                  <a:schemeClr val="bg1"/>
                </a:solidFill>
                <a:latin typeface="Ubuntu" pitchFamily="34" charset="0"/>
              </a:rPr>
              <a:t>Sandy Bridge’s Salient Features</a:t>
            </a:r>
            <a:endParaRPr lang="en-US" sz="2800" dirty="0">
              <a:solidFill>
                <a:schemeClr val="bg1"/>
              </a:solidFill>
              <a:latin typeface="Ubuntu" pitchFamily="34" charset="0"/>
            </a:endParaRPr>
          </a:p>
        </p:txBody>
      </p:sp>
      <p:sp>
        <p:nvSpPr>
          <p:cNvPr id="3" name="TextBox 2"/>
          <p:cNvSpPr txBox="1"/>
          <p:nvPr/>
        </p:nvSpPr>
        <p:spPr>
          <a:xfrm>
            <a:off x="533400" y="609600"/>
            <a:ext cx="8382000" cy="3139321"/>
          </a:xfrm>
          <a:prstGeom prst="rect">
            <a:avLst/>
          </a:prstGeom>
          <a:noFill/>
        </p:spPr>
        <p:txBody>
          <a:bodyPr wrap="square" rtlCol="0">
            <a:spAutoFit/>
          </a:bodyPr>
          <a:lstStyle/>
          <a:p>
            <a:pPr marL="282575" indent="-282575">
              <a:buFont typeface="Wingdings" pitchFamily="2" charset="2"/>
              <a:buChar char="§"/>
            </a:pPr>
            <a:r>
              <a:rPr lang="en-US" dirty="0" smtClean="0">
                <a:latin typeface="Ubuntu" pitchFamily="34" charset="0"/>
              </a:rPr>
              <a:t>Sandy Bridge architecture is targeted at 32nm Technology</a:t>
            </a:r>
          </a:p>
          <a:p>
            <a:pPr marL="282575" indent="-282575"/>
            <a:r>
              <a:rPr lang="en-US" dirty="0" smtClean="0">
                <a:latin typeface="Ubuntu" pitchFamily="34" charset="0"/>
              </a:rPr>
              <a:t> </a:t>
            </a:r>
          </a:p>
          <a:p>
            <a:pPr marL="282575" indent="-282575">
              <a:buFont typeface="Wingdings" pitchFamily="2" charset="2"/>
              <a:buChar char="§"/>
            </a:pPr>
            <a:r>
              <a:rPr lang="en-US" dirty="0" smtClean="0">
                <a:latin typeface="Ubuntu" pitchFamily="34" charset="0"/>
              </a:rPr>
              <a:t>Intel Hyper- Threading technology (2 cores -&gt; 4 Threads, 4 core -&gt; 8 Threads)</a:t>
            </a:r>
          </a:p>
          <a:p>
            <a:endParaRPr lang="en-US" dirty="0" smtClean="0">
              <a:latin typeface="Ubuntu" pitchFamily="34" charset="0"/>
            </a:endParaRPr>
          </a:p>
          <a:p>
            <a:pPr marL="282575" indent="-282575">
              <a:buFont typeface="Wingdings" pitchFamily="2" charset="2"/>
              <a:buChar char="§"/>
            </a:pPr>
            <a:r>
              <a:rPr lang="en-US" dirty="0" smtClean="0">
                <a:latin typeface="Ubuntu" pitchFamily="34" charset="0"/>
              </a:rPr>
              <a:t>Integrated memory controller(2ch DDR3)</a:t>
            </a:r>
          </a:p>
          <a:p>
            <a:pPr marL="282575" indent="-282575">
              <a:buFont typeface="Wingdings" pitchFamily="2" charset="2"/>
              <a:buChar char="§"/>
            </a:pPr>
            <a:endParaRPr lang="en-US" dirty="0" smtClean="0">
              <a:latin typeface="Ubuntu" pitchFamily="34" charset="0"/>
            </a:endParaRPr>
          </a:p>
          <a:p>
            <a:pPr marL="282575" indent="-282575">
              <a:buFont typeface="Wingdings" pitchFamily="2" charset="2"/>
              <a:buChar char="§"/>
            </a:pPr>
            <a:r>
              <a:rPr lang="en-US" dirty="0" smtClean="0">
                <a:latin typeface="Ubuntu" pitchFamily="34" charset="0"/>
              </a:rPr>
              <a:t>High Bandwidth Last Level Cache(LLC) shared among processors and graphics</a:t>
            </a:r>
          </a:p>
          <a:p>
            <a:endParaRPr lang="en-US" dirty="0" smtClean="0">
              <a:latin typeface="Ubuntu" pitchFamily="34" charset="0"/>
            </a:endParaRPr>
          </a:p>
          <a:p>
            <a:pPr marL="282575" indent="-282575">
              <a:buFont typeface="Wingdings" pitchFamily="2" charset="2"/>
              <a:buChar char="§"/>
            </a:pPr>
            <a:r>
              <a:rPr lang="en-US" dirty="0" smtClean="0">
                <a:latin typeface="Ubuntu" pitchFamily="34" charset="0"/>
              </a:rPr>
              <a:t>Ring-based interconnect between cores, Graphics, LLC and System Agent Domain.</a:t>
            </a:r>
            <a:endParaRPr lang="en-US" dirty="0">
              <a:latin typeface="Ubuntu" pitchFamily="34" charset="0"/>
            </a:endParaRPr>
          </a:p>
        </p:txBody>
      </p:sp>
      <p:sp>
        <p:nvSpPr>
          <p:cNvPr id="5" name="Slide Number Placeholder 4"/>
          <p:cNvSpPr>
            <a:spLocks noGrp="1"/>
          </p:cNvSpPr>
          <p:nvPr>
            <p:ph type="sldNum" sz="quarter" idx="4"/>
          </p:nvPr>
        </p:nvSpPr>
        <p:spPr/>
        <p:txBody>
          <a:bodyPr/>
          <a:lstStyle/>
          <a:p>
            <a:fld id="{8945D6AF-11B6-47D0-99F7-D2747F034504}" type="slidenum">
              <a:rPr lang="en-US" smtClean="0"/>
              <a:pPr/>
              <a:t>10</a:t>
            </a:fld>
            <a:endParaRPr lang="en-US" dirty="0"/>
          </a:p>
        </p:txBody>
      </p:sp>
    </p:spTree>
    <p:extLst>
      <p:ext uri="{BB962C8B-B14F-4D97-AF65-F5344CB8AC3E}">
        <p14:creationId xmlns:p14="http://schemas.microsoft.com/office/powerpoint/2010/main" val="1963466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Xeon</a:t>
            </a:r>
            <a:endParaRPr lang="en-US" dirty="0"/>
          </a:p>
        </p:txBody>
      </p:sp>
      <p:sp>
        <p:nvSpPr>
          <p:cNvPr id="8" name="Content Placeholder 7"/>
          <p:cNvSpPr>
            <a:spLocks noGrp="1"/>
          </p:cNvSpPr>
          <p:nvPr>
            <p:ph sz="half" idx="1"/>
          </p:nvPr>
        </p:nvSpPr>
        <p:spPr>
          <a:xfrm>
            <a:off x="457200" y="1224150"/>
            <a:ext cx="4038600" cy="4525963"/>
          </a:xfrm>
        </p:spPr>
        <p:txBody>
          <a:bodyPr anchor="ctr">
            <a:normAutofit fontScale="85000" lnSpcReduction="10000"/>
          </a:bodyPr>
          <a:lstStyle/>
          <a:p>
            <a:r>
              <a:rPr lang="en-US" dirty="0" smtClean="0"/>
              <a:t>Targeted to Server, Workstation and embedded line of processors</a:t>
            </a:r>
          </a:p>
          <a:p>
            <a:r>
              <a:rPr lang="en-US" dirty="0" smtClean="0"/>
              <a:t>Features:</a:t>
            </a:r>
          </a:p>
          <a:p>
            <a:pPr lvl="1"/>
            <a:r>
              <a:rPr lang="en-US" dirty="0" smtClean="0"/>
              <a:t>Multi-socket capabilities</a:t>
            </a:r>
          </a:p>
          <a:p>
            <a:pPr lvl="1"/>
            <a:r>
              <a:rPr lang="en-US" dirty="0" smtClean="0"/>
              <a:t>Higher core count</a:t>
            </a:r>
          </a:p>
          <a:p>
            <a:pPr lvl="1"/>
            <a:r>
              <a:rPr lang="en-US" dirty="0" smtClean="0"/>
              <a:t>Error-correcting Code (ECC) Memory</a:t>
            </a:r>
          </a:p>
          <a:p>
            <a:r>
              <a:rPr lang="en-US" dirty="0" err="1" smtClean="0"/>
              <a:t>Tianhe</a:t>
            </a:r>
            <a:r>
              <a:rPr lang="en-US" dirty="0" smtClean="0"/>
              <a:t>-IA one of the supercomputers that uses Xeon is the first to be placed in top500 super computers.</a:t>
            </a:r>
            <a:endParaRPr lang="en-US" dirty="0"/>
          </a:p>
        </p:txBody>
      </p:sp>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95800" y="1219200"/>
            <a:ext cx="4038600" cy="4038600"/>
          </a:xfrm>
        </p:spPr>
      </p:pic>
      <p:sp>
        <p:nvSpPr>
          <p:cNvPr id="11" name="TextBox 10"/>
          <p:cNvSpPr txBox="1"/>
          <p:nvPr/>
        </p:nvSpPr>
        <p:spPr>
          <a:xfrm>
            <a:off x="5334000" y="5382882"/>
            <a:ext cx="2701637" cy="369332"/>
          </a:xfrm>
          <a:prstGeom prst="rect">
            <a:avLst/>
          </a:prstGeom>
          <a:noFill/>
        </p:spPr>
        <p:txBody>
          <a:bodyPr wrap="none" rtlCol="0">
            <a:spAutoFit/>
          </a:bodyPr>
          <a:lstStyle/>
          <a:p>
            <a:r>
              <a:rPr lang="en-US" b="1" dirty="0"/>
              <a:t>Intel Xeon E5-1650 v3 </a:t>
            </a:r>
            <a:r>
              <a:rPr lang="en-US" b="1" dirty="0" smtClean="0"/>
              <a:t>CPU</a:t>
            </a:r>
            <a:endParaRPr lang="en-US" dirty="0"/>
          </a:p>
        </p:txBody>
      </p:sp>
      <p:sp>
        <p:nvSpPr>
          <p:cNvPr id="3" name="Slide Number Placeholder 2"/>
          <p:cNvSpPr>
            <a:spLocks noGrp="1"/>
          </p:cNvSpPr>
          <p:nvPr>
            <p:ph type="sldNum" sz="quarter" idx="4"/>
          </p:nvPr>
        </p:nvSpPr>
        <p:spPr/>
        <p:txBody>
          <a:bodyPr/>
          <a:lstStyle/>
          <a:p>
            <a:fld id="{169C3576-8AB7-429E-AF8C-02FE1261534D}" type="slidenum">
              <a:rPr lang="en-US" smtClean="0"/>
              <a:pPr/>
              <a:t>11</a:t>
            </a:fld>
            <a:endParaRPr lang="en-US" dirty="0"/>
          </a:p>
        </p:txBody>
      </p:sp>
    </p:spTree>
    <p:extLst>
      <p:ext uri="{BB962C8B-B14F-4D97-AF65-F5344CB8AC3E}">
        <p14:creationId xmlns:p14="http://schemas.microsoft.com/office/powerpoint/2010/main" val="1772189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 Coprocessor?</a:t>
            </a:r>
            <a:endParaRPr lang="en-US" dirty="0"/>
          </a:p>
        </p:txBody>
      </p:sp>
      <p:sp>
        <p:nvSpPr>
          <p:cNvPr id="6" name="Content Placeholder 5"/>
          <p:cNvSpPr>
            <a:spLocks noGrp="1"/>
          </p:cNvSpPr>
          <p:nvPr>
            <p:ph idx="1"/>
          </p:nvPr>
        </p:nvSpPr>
        <p:spPr/>
        <p:txBody>
          <a:bodyPr anchor="ctr">
            <a:normAutofit/>
          </a:bodyPr>
          <a:lstStyle/>
          <a:p>
            <a:pPr marL="285750" indent="-285750" algn="just"/>
            <a:r>
              <a:rPr lang="en-US" sz="1800" dirty="0">
                <a:latin typeface="Ubuntu"/>
              </a:rPr>
              <a:t>Supplement for primary processor (CPU)</a:t>
            </a:r>
          </a:p>
          <a:p>
            <a:pPr marL="285750" indent="-285750" algn="just"/>
            <a:endParaRPr lang="en-US" sz="1800" dirty="0">
              <a:latin typeface="Ubuntu"/>
            </a:endParaRPr>
          </a:p>
          <a:p>
            <a:pPr marL="285750" indent="-285750" algn="just"/>
            <a:r>
              <a:rPr lang="en-US" sz="1800" dirty="0">
                <a:latin typeface="Ubuntu"/>
              </a:rPr>
              <a:t>Operations performed by the coprocessor may be floating point arithmetic, graphics, signal processing, string processing, encryption or I/O Interfacing with peripheral devices.</a:t>
            </a:r>
          </a:p>
          <a:p>
            <a:pPr marL="285750" indent="-285750" algn="just"/>
            <a:endParaRPr lang="en-US" sz="1800" dirty="0">
              <a:latin typeface="Ubuntu"/>
            </a:endParaRPr>
          </a:p>
          <a:p>
            <a:pPr marL="285750" indent="-285750" algn="just"/>
            <a:r>
              <a:rPr lang="en-US" sz="1800" dirty="0">
                <a:latin typeface="Ubuntu"/>
              </a:rPr>
              <a:t>Accelerates system performance</a:t>
            </a:r>
            <a:r>
              <a:rPr lang="en-US" sz="1800" dirty="0" smtClean="0">
                <a:latin typeface="Ubuntu"/>
              </a:rPr>
              <a:t>.</a:t>
            </a:r>
            <a:endParaRPr lang="en-US" sz="1800" dirty="0">
              <a:latin typeface="Ubuntu"/>
            </a:endParaRPr>
          </a:p>
        </p:txBody>
      </p:sp>
      <p:sp>
        <p:nvSpPr>
          <p:cNvPr id="2" name="Slide Number Placeholder 1"/>
          <p:cNvSpPr>
            <a:spLocks noGrp="1"/>
          </p:cNvSpPr>
          <p:nvPr>
            <p:ph type="sldNum" sz="quarter" idx="4"/>
          </p:nvPr>
        </p:nvSpPr>
        <p:spPr/>
        <p:txBody>
          <a:bodyPr/>
          <a:lstStyle/>
          <a:p>
            <a:fld id="{169C3576-8AB7-429E-AF8C-02FE1261534D}"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Xeon Phi™</a:t>
            </a:r>
            <a:endParaRPr lang="en-US" dirty="0"/>
          </a:p>
        </p:txBody>
      </p:sp>
      <p:sp>
        <p:nvSpPr>
          <p:cNvPr id="6" name="TextBox 5"/>
          <p:cNvSpPr txBox="1"/>
          <p:nvPr/>
        </p:nvSpPr>
        <p:spPr>
          <a:xfrm>
            <a:off x="381000" y="838200"/>
            <a:ext cx="8305800" cy="2031325"/>
          </a:xfrm>
          <a:prstGeom prst="rect">
            <a:avLst/>
          </a:prstGeom>
          <a:noFill/>
        </p:spPr>
        <p:txBody>
          <a:bodyPr wrap="square" rtlCol="0">
            <a:spAutoFit/>
          </a:bodyPr>
          <a:lstStyle/>
          <a:p>
            <a:pPr marL="285750" indent="-285750">
              <a:buFont typeface="Wingdings" pitchFamily="2" charset="2"/>
              <a:buChar char="§"/>
            </a:pPr>
            <a:r>
              <a:rPr lang="en-US" dirty="0" smtClean="0">
                <a:latin typeface="Ubuntu" pitchFamily="34" charset="0"/>
              </a:rPr>
              <a:t>Xeon Phi is a MIC (Many Integrated Core) architecture</a:t>
            </a:r>
          </a:p>
          <a:p>
            <a:pPr marL="285750" indent="-285750">
              <a:buFont typeface="Wingdings" pitchFamily="2" charset="2"/>
              <a:buChar char="§"/>
            </a:pPr>
            <a:r>
              <a:rPr lang="en-US" dirty="0" smtClean="0">
                <a:latin typeface="Ubuntu" pitchFamily="34" charset="0"/>
              </a:rPr>
              <a:t>Designed to be a coprocessor to supplement the Xeon system</a:t>
            </a:r>
          </a:p>
          <a:p>
            <a:pPr marL="285750" indent="-285750">
              <a:buFont typeface="Wingdings" pitchFamily="2" charset="2"/>
              <a:buChar char="§"/>
            </a:pPr>
            <a:r>
              <a:rPr lang="en-US" dirty="0" smtClean="0">
                <a:latin typeface="Ubuntu" pitchFamily="34" charset="0"/>
              </a:rPr>
              <a:t>Each core includes a large vector register, vector unit and dedicated cache</a:t>
            </a:r>
          </a:p>
          <a:p>
            <a:pPr marL="285750" indent="-285750">
              <a:buFont typeface="Wingdings" pitchFamily="2" charset="2"/>
              <a:buChar char="§"/>
            </a:pPr>
            <a:r>
              <a:rPr lang="en-US" dirty="0">
                <a:latin typeface="Ubuntu" pitchFamily="34" charset="0"/>
              </a:rPr>
              <a:t>50+ Cores with 6+GB of DDR5 Memory</a:t>
            </a:r>
          </a:p>
          <a:p>
            <a:pPr marL="285750" indent="-285750">
              <a:buFont typeface="Wingdings" pitchFamily="2" charset="2"/>
              <a:buChar char="§"/>
            </a:pPr>
            <a:r>
              <a:rPr lang="en-US" dirty="0">
                <a:latin typeface="Ubuntu" pitchFamily="34" charset="0"/>
              </a:rPr>
              <a:t>Each Core Supports 4 way Hyper Threading</a:t>
            </a:r>
          </a:p>
          <a:p>
            <a:pPr marL="285750" indent="-285750">
              <a:buFont typeface="Wingdings" pitchFamily="2" charset="2"/>
              <a:buChar char="§"/>
            </a:pPr>
            <a:r>
              <a:rPr lang="en-US" dirty="0">
                <a:latin typeface="Ubuntu" pitchFamily="34" charset="0"/>
              </a:rPr>
              <a:t>Each Core has its own PMU (Performance Monitoring Unit)</a:t>
            </a:r>
          </a:p>
          <a:p>
            <a:pPr marL="285750" indent="-285750">
              <a:buFont typeface="Wingdings" pitchFamily="2" charset="2"/>
              <a:buChar char="§"/>
            </a:pPr>
            <a:r>
              <a:rPr lang="en-US" dirty="0">
                <a:latin typeface="Ubuntu" pitchFamily="34" charset="0"/>
              </a:rPr>
              <a:t>DDR Bandwidth achieved performance of over </a:t>
            </a:r>
            <a:r>
              <a:rPr lang="en-US" dirty="0" smtClean="0">
                <a:latin typeface="Ubuntu" pitchFamily="34" charset="0"/>
              </a:rPr>
              <a:t>200GB/sec</a:t>
            </a:r>
            <a:endParaRPr lang="en-US" dirty="0">
              <a:latin typeface="Ubuntu" pitchFamily="34" charset="0"/>
            </a:endParaRPr>
          </a:p>
        </p:txBody>
      </p:sp>
      <p:pic>
        <p:nvPicPr>
          <p:cNvPr id="7" name="Picture 6" descr="Xeon and Xeon-phi look.JPG"/>
          <p:cNvPicPr>
            <a:picLocks noChangeAspect="1"/>
          </p:cNvPicPr>
          <p:nvPr/>
        </p:nvPicPr>
        <p:blipFill rotWithShape="1">
          <a:blip r:embed="rId3"/>
          <a:srcRect l="46857"/>
          <a:stretch/>
        </p:blipFill>
        <p:spPr>
          <a:xfrm>
            <a:off x="199406" y="2819400"/>
            <a:ext cx="3077643" cy="2895600"/>
          </a:xfrm>
          <a:prstGeom prst="rect">
            <a:avLst/>
          </a:prstGeom>
        </p:spPr>
      </p:pic>
      <p:pic>
        <p:nvPicPr>
          <p:cNvPr id="8" name="Picture 7" descr="Xeon-Phi Architecture2.jpg"/>
          <p:cNvPicPr>
            <a:picLocks noChangeAspect="1"/>
          </p:cNvPicPr>
          <p:nvPr/>
        </p:nvPicPr>
        <p:blipFill>
          <a:blip r:embed="rId4"/>
          <a:stretch>
            <a:fillRect/>
          </a:stretch>
        </p:blipFill>
        <p:spPr>
          <a:xfrm>
            <a:off x="3429000" y="2819400"/>
            <a:ext cx="5488762" cy="2845475"/>
          </a:xfrm>
          <a:prstGeom prst="rect">
            <a:avLst/>
          </a:prstGeom>
          <a:noFill/>
          <a:ln w="3175">
            <a:noFill/>
          </a:ln>
        </p:spPr>
      </p:pic>
      <p:sp>
        <p:nvSpPr>
          <p:cNvPr id="2" name="Slide Number Placeholder 1"/>
          <p:cNvSpPr>
            <a:spLocks noGrp="1"/>
          </p:cNvSpPr>
          <p:nvPr>
            <p:ph type="sldNum" sz="quarter" idx="4"/>
          </p:nvPr>
        </p:nvSpPr>
        <p:spPr/>
        <p:txBody>
          <a:bodyPr/>
          <a:lstStyle/>
          <a:p>
            <a:fld id="{169C3576-8AB7-429E-AF8C-02FE1261534D}"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533400"/>
          </a:xfr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b" anchorCtr="0" compatLnSpc="1">
            <a:prstTxWarp prst="textNoShape">
              <a:avLst/>
            </a:prstTxWarp>
            <a:noAutofit/>
          </a:bodyPr>
          <a:lstStyle/>
          <a:p>
            <a:pPr algn="ctr"/>
            <a:r>
              <a:rPr lang="en-US" sz="2800" b="1" dirty="0" smtClean="0">
                <a:latin typeface="Ubuntu" pitchFamily="34" charset="0"/>
                <a:cs typeface="Calibri" pitchFamily="34" charset="0"/>
              </a:rPr>
              <a:t>Xeon Phi Core</a:t>
            </a:r>
            <a:endParaRPr lang="en-US" sz="2800" b="1" dirty="0">
              <a:latin typeface="Ubuntu" pitchFamily="34" charset="0"/>
              <a:cs typeface="Calibri" pitchFamily="34" charset="0"/>
            </a:endParaRPr>
          </a:p>
        </p:txBody>
      </p:sp>
      <p:sp>
        <p:nvSpPr>
          <p:cNvPr id="3" name="TextBox 2"/>
          <p:cNvSpPr txBox="1"/>
          <p:nvPr/>
        </p:nvSpPr>
        <p:spPr>
          <a:xfrm>
            <a:off x="4800600" y="838200"/>
            <a:ext cx="3810000" cy="1200329"/>
          </a:xfrm>
          <a:prstGeom prst="rect">
            <a:avLst/>
          </a:prstGeom>
          <a:noFill/>
        </p:spPr>
        <p:txBody>
          <a:bodyPr wrap="square" rtlCol="0">
            <a:spAutoFit/>
          </a:bodyPr>
          <a:lstStyle/>
          <a:p>
            <a:pPr marL="285750" indent="-285750">
              <a:buFont typeface="Wingdings" pitchFamily="2" charset="2"/>
              <a:buChar char="§"/>
            </a:pPr>
            <a:r>
              <a:rPr lang="en-US" dirty="0" smtClean="0">
                <a:solidFill>
                  <a:prstClr val="black"/>
                </a:solidFill>
                <a:latin typeface="Ubuntu" pitchFamily="34" charset="0"/>
              </a:rPr>
              <a:t>32KB Data + 32KB Code L1</a:t>
            </a:r>
          </a:p>
          <a:p>
            <a:pPr marL="285750" indent="-285750">
              <a:buFont typeface="Wingdings" pitchFamily="2" charset="2"/>
              <a:buChar char="§"/>
            </a:pPr>
            <a:r>
              <a:rPr lang="en-US" dirty="0">
                <a:solidFill>
                  <a:prstClr val="black"/>
                </a:solidFill>
                <a:latin typeface="Ubuntu" pitchFamily="34" charset="0"/>
              </a:rPr>
              <a:t>512 bit SIMD, Vector register</a:t>
            </a:r>
          </a:p>
          <a:p>
            <a:pPr marL="285750" indent="-285750">
              <a:buFont typeface="Wingdings" pitchFamily="2" charset="2"/>
              <a:buChar char="§"/>
            </a:pPr>
            <a:r>
              <a:rPr lang="en-US" dirty="0">
                <a:solidFill>
                  <a:prstClr val="black"/>
                </a:solidFill>
                <a:latin typeface="Ubuntu" pitchFamily="34" charset="0"/>
              </a:rPr>
              <a:t>512KB of dedicated memory for each </a:t>
            </a:r>
            <a:r>
              <a:rPr lang="en-US" dirty="0" smtClean="0">
                <a:solidFill>
                  <a:prstClr val="black"/>
                </a:solidFill>
                <a:latin typeface="Ubuntu" pitchFamily="34" charset="0"/>
              </a:rPr>
              <a:t>core, L2</a:t>
            </a:r>
            <a:endParaRPr lang="en-US" dirty="0">
              <a:solidFill>
                <a:prstClr val="black"/>
              </a:solidFill>
              <a:latin typeface="Ubuntu" pitchFamily="34" charset="0"/>
            </a:endParaRPr>
          </a:p>
        </p:txBody>
      </p:sp>
      <p:pic>
        <p:nvPicPr>
          <p:cNvPr id="5" name="Picture 4" descr="Intel MIC Architecture Core.jpg"/>
          <p:cNvPicPr>
            <a:picLocks noChangeAspect="1"/>
          </p:cNvPicPr>
          <p:nvPr/>
        </p:nvPicPr>
        <p:blipFill>
          <a:blip r:embed="rId3"/>
          <a:stretch>
            <a:fillRect/>
          </a:stretch>
        </p:blipFill>
        <p:spPr>
          <a:xfrm>
            <a:off x="457200" y="685800"/>
            <a:ext cx="3733800" cy="5029200"/>
          </a:xfrm>
          <a:prstGeom prst="rect">
            <a:avLst/>
          </a:prstGeom>
          <a:ln>
            <a:solidFill>
              <a:srgbClr val="00B050"/>
            </a:solidFill>
          </a:ln>
        </p:spPr>
      </p:pic>
      <p:sp>
        <p:nvSpPr>
          <p:cNvPr id="6" name="Slide Number Placeholder 5"/>
          <p:cNvSpPr>
            <a:spLocks noGrp="1"/>
          </p:cNvSpPr>
          <p:nvPr>
            <p:ph type="sldNum" sz="quarter" idx="4"/>
          </p:nvPr>
        </p:nvSpPr>
        <p:spPr/>
        <p:txBody>
          <a:bodyPr/>
          <a:lstStyle/>
          <a:p>
            <a:fld id="{8945D6AF-11B6-47D0-99F7-D2747F034504}"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816682830"/>
      </p:ext>
    </p:extLst>
  </p:cSld>
  <p:clrMapOvr>
    <a:masterClrMapping/>
  </p:clrMapOvr>
  <p:transition advTm="5789">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533400"/>
          </a:xfr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b" anchorCtr="0" compatLnSpc="1">
            <a:prstTxWarp prst="textNoShape">
              <a:avLst/>
            </a:prstTxWarp>
            <a:noAutofit/>
          </a:bodyPr>
          <a:lstStyle/>
          <a:p>
            <a:pPr algn="ctr"/>
            <a:r>
              <a:rPr lang="en-US" sz="2800" dirty="0" smtClean="0">
                <a:latin typeface="Ubuntu" pitchFamily="34" charset="0"/>
                <a:cs typeface="Calibri" pitchFamily="34" charset="0"/>
              </a:rPr>
              <a:t>Xeon Phi Card</a:t>
            </a:r>
            <a:endParaRPr lang="en-US" sz="2800" dirty="0">
              <a:latin typeface="Ubuntu" pitchFamily="34" charset="0"/>
              <a:cs typeface="Calibri" pitchFamily="34" charset="0"/>
            </a:endParaRPr>
          </a:p>
        </p:txBody>
      </p:sp>
      <p:sp>
        <p:nvSpPr>
          <p:cNvPr id="3" name="TextBox 2"/>
          <p:cNvSpPr txBox="1"/>
          <p:nvPr/>
        </p:nvSpPr>
        <p:spPr>
          <a:xfrm>
            <a:off x="533400" y="685800"/>
            <a:ext cx="8001000" cy="369332"/>
          </a:xfrm>
          <a:prstGeom prst="rect">
            <a:avLst/>
          </a:prstGeom>
          <a:noFill/>
        </p:spPr>
        <p:txBody>
          <a:bodyPr wrap="square" rtlCol="0">
            <a:spAutoFit/>
          </a:bodyPr>
          <a:lstStyle/>
          <a:p>
            <a:pPr marL="285750" indent="-285750">
              <a:buFont typeface="Wingdings" pitchFamily="2" charset="2"/>
              <a:buChar char="§"/>
            </a:pPr>
            <a:r>
              <a:rPr lang="en-US" dirty="0" smtClean="0">
                <a:solidFill>
                  <a:prstClr val="black"/>
                </a:solidFill>
                <a:latin typeface="Ubuntu" pitchFamily="34" charset="0"/>
              </a:rPr>
              <a:t>Xeon Phi offering comes as an add-on PCIe system</a:t>
            </a:r>
          </a:p>
        </p:txBody>
      </p:sp>
      <p:pic>
        <p:nvPicPr>
          <p:cNvPr id="5" name="Picture 4" descr="Xeon Phi22.jpg"/>
          <p:cNvPicPr>
            <a:picLocks noChangeAspect="1"/>
          </p:cNvPicPr>
          <p:nvPr/>
        </p:nvPicPr>
        <p:blipFill>
          <a:blip r:embed="rId3"/>
          <a:stretch>
            <a:fillRect/>
          </a:stretch>
        </p:blipFill>
        <p:spPr>
          <a:xfrm>
            <a:off x="914400" y="1371600"/>
            <a:ext cx="7543800" cy="4495800"/>
          </a:xfrm>
          <a:prstGeom prst="rect">
            <a:avLst/>
          </a:prstGeom>
          <a:ln>
            <a:solidFill>
              <a:srgbClr val="00B050"/>
            </a:solidFill>
          </a:ln>
        </p:spPr>
      </p:pic>
      <p:sp>
        <p:nvSpPr>
          <p:cNvPr id="6" name="Slide Number Placeholder 5"/>
          <p:cNvSpPr>
            <a:spLocks noGrp="1"/>
          </p:cNvSpPr>
          <p:nvPr>
            <p:ph type="sldNum" sz="quarter" idx="4"/>
          </p:nvPr>
        </p:nvSpPr>
        <p:spPr/>
        <p:txBody>
          <a:bodyPr/>
          <a:lstStyle/>
          <a:p>
            <a:fld id="{8945D6AF-11B6-47D0-99F7-D2747F034504}"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382578054"/>
      </p:ext>
    </p:extLst>
  </p:cSld>
  <p:clrMapOvr>
    <a:masterClrMapping/>
  </p:clrMapOvr>
  <p:transition advTm="5789">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ck of Xeon-Phi.jpg"/>
          <p:cNvPicPr>
            <a:picLocks noChangeAspect="1"/>
          </p:cNvPicPr>
          <p:nvPr/>
        </p:nvPicPr>
        <p:blipFill>
          <a:blip r:embed="rId3"/>
          <a:stretch>
            <a:fillRect/>
          </a:stretch>
        </p:blipFill>
        <p:spPr>
          <a:xfrm>
            <a:off x="152400" y="685800"/>
            <a:ext cx="8839200" cy="5181600"/>
          </a:xfrm>
          <a:prstGeom prst="rect">
            <a:avLst/>
          </a:prstGeom>
          <a:ln>
            <a:solidFill>
              <a:srgbClr val="00B050"/>
            </a:solidFill>
          </a:ln>
        </p:spPr>
      </p:pic>
      <p:sp>
        <p:nvSpPr>
          <p:cNvPr id="6" name="Title 1"/>
          <p:cNvSpPr>
            <a:spLocks noGrp="1"/>
          </p:cNvSpPr>
          <p:nvPr>
            <p:ph type="title" idx="4294967295"/>
          </p:nvPr>
        </p:nvSpPr>
        <p:spPr>
          <a:xfrm>
            <a:off x="0" y="0"/>
            <a:ext cx="9144000" cy="533400"/>
          </a:xfr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b" anchorCtr="0" compatLnSpc="1">
            <a:prstTxWarp prst="textNoShape">
              <a:avLst/>
            </a:prstTxWarp>
            <a:noAutofit/>
          </a:bodyPr>
          <a:lstStyle/>
          <a:p>
            <a:pPr algn="ctr"/>
            <a:r>
              <a:rPr lang="en-US" sz="2800" dirty="0" smtClean="0">
                <a:latin typeface="Ubuntu" pitchFamily="34" charset="0"/>
                <a:cs typeface="Calibri" pitchFamily="34" charset="0"/>
              </a:rPr>
              <a:t>Xeon Phi Card</a:t>
            </a:r>
            <a:endParaRPr lang="en-US" sz="2800" dirty="0">
              <a:latin typeface="Ubuntu" pitchFamily="34" charset="0"/>
              <a:cs typeface="Calibri" pitchFamily="34" charset="0"/>
            </a:endParaRPr>
          </a:p>
        </p:txBody>
      </p:sp>
      <p:sp>
        <p:nvSpPr>
          <p:cNvPr id="4" name="Slide Number Placeholder 3"/>
          <p:cNvSpPr>
            <a:spLocks noGrp="1"/>
          </p:cNvSpPr>
          <p:nvPr>
            <p:ph type="sldNum" sz="quarter" idx="4"/>
          </p:nvPr>
        </p:nvSpPr>
        <p:spPr/>
        <p:txBody>
          <a:bodyPr/>
          <a:lstStyle/>
          <a:p>
            <a:fld id="{8945D6AF-11B6-47D0-99F7-D2747F034504}"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479889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se.jpg"/>
          <p:cNvPicPr>
            <a:picLocks noChangeAspect="1"/>
          </p:cNvPicPr>
          <p:nvPr/>
        </p:nvPicPr>
        <p:blipFill>
          <a:blip r:embed="rId3"/>
          <a:stretch>
            <a:fillRect/>
          </a:stretch>
        </p:blipFill>
        <p:spPr>
          <a:xfrm>
            <a:off x="152400" y="685800"/>
            <a:ext cx="8763000" cy="5181600"/>
          </a:xfrm>
          <a:prstGeom prst="rect">
            <a:avLst/>
          </a:prstGeom>
          <a:ln>
            <a:solidFill>
              <a:srgbClr val="00B050"/>
            </a:solidFill>
          </a:ln>
        </p:spPr>
      </p:pic>
      <p:sp>
        <p:nvSpPr>
          <p:cNvPr id="4" name="Title 1"/>
          <p:cNvSpPr>
            <a:spLocks noGrp="1"/>
          </p:cNvSpPr>
          <p:nvPr>
            <p:ph type="title" idx="4294967295"/>
          </p:nvPr>
        </p:nvSpPr>
        <p:spPr>
          <a:xfrm>
            <a:off x="0" y="0"/>
            <a:ext cx="9144000" cy="533400"/>
          </a:xfr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b" anchorCtr="0" compatLnSpc="1">
            <a:prstTxWarp prst="textNoShape">
              <a:avLst/>
            </a:prstTxWarp>
            <a:noAutofit/>
          </a:bodyPr>
          <a:lstStyle/>
          <a:p>
            <a:pPr algn="ctr"/>
            <a:r>
              <a:rPr lang="en-US" sz="2800" dirty="0" smtClean="0">
                <a:latin typeface="Ubuntu" pitchFamily="34" charset="0"/>
                <a:cs typeface="Calibri" pitchFamily="34" charset="0"/>
              </a:rPr>
              <a:t>Xeon Phi Card</a:t>
            </a:r>
            <a:endParaRPr lang="en-US" sz="2800" dirty="0">
              <a:latin typeface="Ubuntu" pitchFamily="34" charset="0"/>
              <a:cs typeface="Calibri" pitchFamily="34" charset="0"/>
            </a:endParaRPr>
          </a:p>
        </p:txBody>
      </p:sp>
      <p:sp>
        <p:nvSpPr>
          <p:cNvPr id="5" name="Slide Number Placeholder 4"/>
          <p:cNvSpPr>
            <a:spLocks noGrp="1"/>
          </p:cNvSpPr>
          <p:nvPr>
            <p:ph type="sldNum" sz="quarter" idx="4"/>
          </p:nvPr>
        </p:nvSpPr>
        <p:spPr/>
        <p:txBody>
          <a:bodyPr/>
          <a:lstStyle/>
          <a:p>
            <a:fld id="{8945D6AF-11B6-47D0-99F7-D2747F034504}"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26701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Schematic  diagram of a Cluster</a:t>
            </a:r>
            <a:endParaRPr lang="en-US" dirty="0"/>
          </a:p>
        </p:txBody>
      </p:sp>
      <p:pic>
        <p:nvPicPr>
          <p:cNvPr id="6" name="Picture 5" descr="SM-DM Cluster.jpg"/>
          <p:cNvPicPr>
            <a:picLocks noChangeAspect="1"/>
          </p:cNvPicPr>
          <p:nvPr/>
        </p:nvPicPr>
        <p:blipFill>
          <a:blip r:embed="rId3"/>
          <a:stretch>
            <a:fillRect/>
          </a:stretch>
        </p:blipFill>
        <p:spPr>
          <a:xfrm>
            <a:off x="228600" y="838200"/>
            <a:ext cx="8686800" cy="5029200"/>
          </a:xfrm>
          <a:prstGeom prst="rect">
            <a:avLst/>
          </a:prstGeom>
          <a:ln>
            <a:solidFill>
              <a:srgbClr val="00B050"/>
            </a:solidFill>
          </a:ln>
          <a:effectLst/>
        </p:spPr>
      </p:pic>
      <p:sp>
        <p:nvSpPr>
          <p:cNvPr id="2" name="Slide Number Placeholder 1"/>
          <p:cNvSpPr>
            <a:spLocks noGrp="1"/>
          </p:cNvSpPr>
          <p:nvPr>
            <p:ph type="sldNum" sz="quarter" idx="4"/>
          </p:nvPr>
        </p:nvSpPr>
        <p:spPr>
          <a:xfrm>
            <a:off x="6934200" y="6426008"/>
            <a:ext cx="2133600" cy="365125"/>
          </a:xfrm>
          <a:prstGeom prst="rect">
            <a:avLst/>
          </a:prstGeom>
        </p:spPr>
        <p:txBody>
          <a:bodyPr/>
          <a:lstStyle/>
          <a:p>
            <a:fld id="{6F84CCB6-C9E4-417B-BEA0-EBFE5CF77E5F}" type="slidenum">
              <a:rPr lang="en-US" smtClean="0"/>
              <a:pPr/>
              <a:t>18</a:t>
            </a:fld>
            <a:endParaRPr lang="en-US" dirty="0"/>
          </a:p>
        </p:txBody>
      </p:sp>
    </p:spTree>
    <p:extLst>
      <p:ext uri="{BB962C8B-B14F-4D97-AF65-F5344CB8AC3E}">
        <p14:creationId xmlns:p14="http://schemas.microsoft.com/office/powerpoint/2010/main" val="675350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Multi-Core and </a:t>
            </a:r>
            <a:r>
              <a:rPr lang="en-US" dirty="0" smtClean="0"/>
              <a:t>Many-Core(</a:t>
            </a:r>
            <a:r>
              <a:rPr lang="en-US" sz="2400" dirty="0" err="1" smtClean="0"/>
              <a:t>Cont</a:t>
            </a:r>
            <a:r>
              <a:rPr lang="en-US" sz="2400" dirty="0" smtClean="0"/>
              <a:t>…</a:t>
            </a:r>
            <a:r>
              <a:rPr lang="en-US" dirty="0" smtClean="0"/>
              <a:t>)</a:t>
            </a:r>
            <a:endParaRPr lang="en-US" dirty="0"/>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143000"/>
            <a:ext cx="6705600" cy="4038600"/>
          </a:xfrm>
          <a:prstGeom prst="rect">
            <a:avLst/>
          </a:prstGeom>
        </p:spPr>
      </p:pic>
      <p:sp>
        <p:nvSpPr>
          <p:cNvPr id="6" name="Slide Number Placeholder 5"/>
          <p:cNvSpPr>
            <a:spLocks noGrp="1"/>
          </p:cNvSpPr>
          <p:nvPr>
            <p:ph type="sldNum" sz="quarter" idx="4"/>
          </p:nvPr>
        </p:nvSpPr>
        <p:spPr/>
        <p:txBody>
          <a:bodyPr/>
          <a:lstStyle/>
          <a:p>
            <a:fld id="{169C3576-8AB7-429E-AF8C-02FE1261534D}" type="slidenum">
              <a:rPr lang="en-US" smtClean="0"/>
              <a:pPr/>
              <a:t>19</a:t>
            </a:fld>
            <a:endParaRPr lang="en-US" dirty="0"/>
          </a:p>
        </p:txBody>
      </p:sp>
    </p:spTree>
    <p:extLst>
      <p:ext uri="{BB962C8B-B14F-4D97-AF65-F5344CB8AC3E}">
        <p14:creationId xmlns:p14="http://schemas.microsoft.com/office/powerpoint/2010/main" val="191939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b" anchorCtr="0" compatLnSpc="1">
            <a:prstTxWarp prst="textNoShape">
              <a:avLst/>
            </a:prstTxWarp>
            <a:noAutofit/>
          </a:bodyPr>
          <a:lstStyle/>
          <a:p>
            <a:pPr algn="ctr"/>
            <a:r>
              <a:rPr lang="en-US" sz="2800" b="1" dirty="0" smtClean="0">
                <a:latin typeface="Century Gothic" pitchFamily="34" charset="0"/>
                <a:cs typeface="Calibri" pitchFamily="34" charset="0"/>
              </a:rPr>
              <a:t>Processors and Accelerators </a:t>
            </a:r>
            <a:endParaRPr lang="en-US" sz="2800" b="1" dirty="0">
              <a:latin typeface="Century Gothic" pitchFamily="34" charset="0"/>
              <a:cs typeface="Calibri" pitchFamily="34" charset="0"/>
            </a:endParaRPr>
          </a:p>
        </p:txBody>
      </p:sp>
      <p:sp>
        <p:nvSpPr>
          <p:cNvPr id="4" name="Content Placeholder 3"/>
          <p:cNvSpPr>
            <a:spLocks noGrp="1"/>
          </p:cNvSpPr>
          <p:nvPr>
            <p:ph idx="1"/>
          </p:nvPr>
        </p:nvSpPr>
        <p:spPr/>
        <p:txBody>
          <a:bodyPr>
            <a:normAutofit/>
          </a:bodyPr>
          <a:lstStyle/>
          <a:p>
            <a:r>
              <a:rPr lang="en-US" sz="1800" dirty="0">
                <a:latin typeface="Ubuntu"/>
              </a:rPr>
              <a:t>Processors</a:t>
            </a:r>
          </a:p>
          <a:p>
            <a:pPr marL="800100" lvl="1" indent="-342900">
              <a:buFont typeface="Arial"/>
              <a:buChar char="•"/>
            </a:pPr>
            <a:r>
              <a:rPr lang="en-US" sz="1800" dirty="0">
                <a:latin typeface="Ubuntu"/>
              </a:rPr>
              <a:t>Refers to the Central Processor Unit of a Computer</a:t>
            </a:r>
          </a:p>
          <a:p>
            <a:pPr marL="800100" lvl="1" indent="-342900">
              <a:buFont typeface="Arial"/>
              <a:buChar char="•"/>
            </a:pPr>
            <a:r>
              <a:rPr lang="en-US" sz="1800" dirty="0">
                <a:latin typeface="Ubuntu"/>
              </a:rPr>
              <a:t>Referred to as Embedded Processor(core) in various application specific devices</a:t>
            </a:r>
          </a:p>
          <a:p>
            <a:pPr marL="800100" lvl="1" indent="-342900">
              <a:buFont typeface="Arial"/>
              <a:buChar char="•"/>
            </a:pPr>
            <a:r>
              <a:rPr lang="en-US" sz="1800" dirty="0">
                <a:latin typeface="Ubuntu"/>
              </a:rPr>
              <a:t>Packs the electronic logic circuitry needed to execute instructions</a:t>
            </a:r>
          </a:p>
          <a:p>
            <a:pPr marL="800100" lvl="1" indent="-342900">
              <a:buFont typeface="Arial"/>
              <a:buChar char="•"/>
            </a:pPr>
            <a:r>
              <a:rPr lang="en-US" sz="1800" dirty="0">
                <a:latin typeface="Ubuntu"/>
              </a:rPr>
              <a:t>Main computing/controlling engine in a system</a:t>
            </a:r>
          </a:p>
          <a:p>
            <a:pPr marL="800100" lvl="1" indent="-342900">
              <a:buFont typeface="Arial"/>
              <a:buChar char="•"/>
            </a:pPr>
            <a:endParaRPr lang="en-US" sz="1800" dirty="0">
              <a:latin typeface="Ubuntu"/>
            </a:endParaRPr>
          </a:p>
          <a:p>
            <a:r>
              <a:rPr lang="en-US" sz="1800" dirty="0">
                <a:latin typeface="Ubuntu"/>
              </a:rPr>
              <a:t>Accelerators</a:t>
            </a:r>
          </a:p>
          <a:p>
            <a:pPr marL="800100" lvl="1" indent="-342900">
              <a:buFont typeface="Arial"/>
              <a:buChar char="•"/>
            </a:pPr>
            <a:r>
              <a:rPr lang="en-US" sz="1800" dirty="0">
                <a:latin typeface="Ubuntu"/>
              </a:rPr>
              <a:t>Specific or Generic </a:t>
            </a:r>
            <a:r>
              <a:rPr lang="en-US" sz="1800" dirty="0" smtClean="0">
                <a:latin typeface="Ubuntu"/>
              </a:rPr>
              <a:t>hardware </a:t>
            </a:r>
            <a:r>
              <a:rPr lang="en-US" sz="1800" dirty="0">
                <a:latin typeface="Ubuntu"/>
              </a:rPr>
              <a:t>to enhance software performance on a given system</a:t>
            </a:r>
          </a:p>
          <a:p>
            <a:pPr marL="800100" lvl="1" indent="-342900">
              <a:buFont typeface="Arial"/>
              <a:buChar char="•"/>
            </a:pPr>
            <a:r>
              <a:rPr lang="en-US" sz="1800" dirty="0">
                <a:latin typeface="Ubuntu"/>
              </a:rPr>
              <a:t>Secondary performance booster, working in conjunction with Processor</a:t>
            </a:r>
          </a:p>
          <a:p>
            <a:pPr marL="800100" lvl="1" indent="-342900">
              <a:buFont typeface="Arial"/>
              <a:buChar char="•"/>
            </a:pPr>
            <a:r>
              <a:rPr lang="en-US" sz="1800" dirty="0">
                <a:latin typeface="Ubuntu"/>
              </a:rPr>
              <a:t>Complete </a:t>
            </a:r>
            <a:r>
              <a:rPr lang="en-US" sz="1800" dirty="0" smtClean="0">
                <a:latin typeface="Ubuntu"/>
              </a:rPr>
              <a:t>Compute </a:t>
            </a:r>
            <a:r>
              <a:rPr lang="en-US" sz="1800" dirty="0">
                <a:latin typeface="Ubuntu"/>
              </a:rPr>
              <a:t>Units as accelerators are also called </a:t>
            </a:r>
            <a:r>
              <a:rPr lang="en-US" sz="1800" dirty="0" smtClean="0">
                <a:latin typeface="Ubuntu"/>
              </a:rPr>
              <a:t>as </a:t>
            </a:r>
            <a:br>
              <a:rPr lang="en-US" sz="1800" dirty="0" smtClean="0">
                <a:latin typeface="Ubuntu"/>
              </a:rPr>
            </a:br>
            <a:r>
              <a:rPr lang="en-US" sz="1800" dirty="0" smtClean="0">
                <a:latin typeface="Ubuntu"/>
              </a:rPr>
              <a:t>“</a:t>
            </a:r>
            <a:r>
              <a:rPr lang="en-US" sz="1800" i="1" dirty="0" smtClean="0">
                <a:latin typeface="Ubuntu"/>
              </a:rPr>
              <a:t>Co-Processors”</a:t>
            </a:r>
            <a:endParaRPr lang="en-US" sz="1800" i="1" dirty="0">
              <a:latin typeface="Ubuntu"/>
            </a:endParaRPr>
          </a:p>
        </p:txBody>
      </p:sp>
    </p:spTree>
    <p:extLst>
      <p:ext uri="{BB962C8B-B14F-4D97-AF65-F5344CB8AC3E}">
        <p14:creationId xmlns:p14="http://schemas.microsoft.com/office/powerpoint/2010/main" val="2140990003"/>
      </p:ext>
    </p:extLst>
  </p:cSld>
  <p:clrMapOvr>
    <a:masterClrMapping/>
  </p:clrMapOvr>
  <p:transition advTm="5789">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Typical HPC Cluster</a:t>
            </a:r>
            <a:endParaRPr lang="en-US" dirty="0"/>
          </a:p>
        </p:txBody>
      </p:sp>
      <p:sp>
        <p:nvSpPr>
          <p:cNvPr id="6" name="Content Placeholder 5"/>
          <p:cNvSpPr>
            <a:spLocks noGrp="1"/>
          </p:cNvSpPr>
          <p:nvPr>
            <p:ph idx="1"/>
          </p:nvPr>
        </p:nvSpPr>
        <p:spPr>
          <a:xfrm>
            <a:off x="457200" y="762001"/>
            <a:ext cx="8153400" cy="2438399"/>
          </a:xfrm>
        </p:spPr>
        <p:txBody>
          <a:bodyPr>
            <a:noAutofit/>
          </a:bodyPr>
          <a:lstStyle/>
          <a:p>
            <a:r>
              <a:rPr lang="en-US" sz="1700" dirty="0" smtClean="0"/>
              <a:t>Eos – an IBM </a:t>
            </a:r>
            <a:r>
              <a:rPr lang="en-US" sz="1700" dirty="0" err="1" smtClean="0"/>
              <a:t>iDataplex</a:t>
            </a:r>
            <a:r>
              <a:rPr lang="en-US" sz="1700" dirty="0" smtClean="0"/>
              <a:t> Cluster (</a:t>
            </a:r>
            <a:r>
              <a:rPr lang="en-US" sz="1700" i="1" u="sng" dirty="0" smtClean="0">
                <a:hlinkClick r:id="rId2"/>
              </a:rPr>
              <a:t>http://sc.tamu.edu/systems/#eos</a:t>
            </a:r>
            <a:r>
              <a:rPr lang="en-US" sz="1700" dirty="0" smtClean="0"/>
              <a:t>)</a:t>
            </a:r>
          </a:p>
          <a:p>
            <a:pPr lvl="1"/>
            <a:r>
              <a:rPr lang="en-US" sz="1700" dirty="0" smtClean="0"/>
              <a:t>OS: Linux (</a:t>
            </a:r>
            <a:r>
              <a:rPr lang="en-US" sz="1700" dirty="0" err="1" smtClean="0"/>
              <a:t>RedHat</a:t>
            </a:r>
            <a:r>
              <a:rPr lang="en-US" sz="1700" dirty="0" smtClean="0"/>
              <a:t> Enterprise Linux and </a:t>
            </a:r>
            <a:r>
              <a:rPr lang="en-US" sz="1700" dirty="0" err="1" smtClean="0"/>
              <a:t>CentOS</a:t>
            </a:r>
            <a:r>
              <a:rPr lang="en-US" sz="1700" dirty="0" smtClean="0"/>
              <a:t>)</a:t>
            </a:r>
          </a:p>
          <a:p>
            <a:pPr lvl="1"/>
            <a:r>
              <a:rPr lang="en-US" sz="1700" dirty="0" smtClean="0"/>
              <a:t>No. of Nodes:372(324 8-way Nehalem- and 48 12-way </a:t>
            </a:r>
            <a:r>
              <a:rPr lang="en-US" sz="1700" dirty="0" err="1" smtClean="0"/>
              <a:t>Westmere</a:t>
            </a:r>
            <a:r>
              <a:rPr lang="en-US" sz="1700" dirty="0" smtClean="0"/>
              <a:t>-based)</a:t>
            </a:r>
          </a:p>
          <a:p>
            <a:pPr lvl="1"/>
            <a:r>
              <a:rPr lang="en-US" sz="1700" dirty="0" smtClean="0"/>
              <a:t>Number of Processing Cores: 3168(all@2.8GHz)</a:t>
            </a:r>
          </a:p>
          <a:p>
            <a:pPr lvl="1"/>
            <a:r>
              <a:rPr lang="en-US" sz="1700" dirty="0" smtClean="0"/>
              <a:t>Interconnect Type: 4x QDR </a:t>
            </a:r>
            <a:r>
              <a:rPr lang="en-US" sz="1700" dirty="0" err="1" smtClean="0"/>
              <a:t>Infiniband</a:t>
            </a:r>
            <a:r>
              <a:rPr lang="en-US" sz="1700" dirty="0" smtClean="0"/>
              <a:t> (Voltaire Grid Director GD4700 switch)</a:t>
            </a:r>
          </a:p>
          <a:p>
            <a:pPr lvl="1"/>
            <a:r>
              <a:rPr lang="en-US" sz="1700" dirty="0" smtClean="0"/>
              <a:t>Peak Performance: 35.5 </a:t>
            </a:r>
            <a:r>
              <a:rPr lang="en-US" sz="1700" dirty="0" err="1" smtClean="0"/>
              <a:t>Tflops</a:t>
            </a:r>
            <a:endParaRPr lang="en-US" sz="1700" dirty="0" smtClean="0"/>
          </a:p>
          <a:p>
            <a:pPr lvl="1"/>
            <a:r>
              <a:rPr lang="en-US" sz="1700" dirty="0" smtClean="0"/>
              <a:t>Total Disk: 500 TB by a DDN S2A9900 RAID Array</a:t>
            </a:r>
          </a:p>
        </p:txBody>
      </p:sp>
      <p:pic>
        <p:nvPicPr>
          <p:cNvPr id="2050" name="Picture 2" descr="D:\Rakesh\Training\EOS-Shared Memory.jpg"/>
          <p:cNvPicPr>
            <a:picLocks noChangeAspect="1" noChangeArrowheads="1"/>
          </p:cNvPicPr>
          <p:nvPr/>
        </p:nvPicPr>
        <p:blipFill>
          <a:blip r:embed="rId3"/>
          <a:srcRect/>
          <a:stretch>
            <a:fillRect/>
          </a:stretch>
        </p:blipFill>
        <p:spPr bwMode="auto">
          <a:xfrm>
            <a:off x="1752600" y="3200400"/>
            <a:ext cx="5791200" cy="2953693"/>
          </a:xfrm>
          <a:prstGeom prst="rect">
            <a:avLst/>
          </a:prstGeom>
          <a:noFill/>
          <a:ln>
            <a:solidFill>
              <a:schemeClr val="tx2">
                <a:lumMod val="75000"/>
              </a:schemeClr>
            </a:solidFill>
          </a:ln>
          <a:effectLst>
            <a:outerShdw blurRad="50800" dist="38100" dir="10800000" algn="r" rotWithShape="0">
              <a:prstClr val="black">
                <a:alpha val="40000"/>
              </a:prstClr>
            </a:outerShdw>
          </a:effectLst>
        </p:spPr>
      </p:pic>
      <p:sp>
        <p:nvSpPr>
          <p:cNvPr id="2" name="Slide Number Placeholder 1"/>
          <p:cNvSpPr>
            <a:spLocks noGrp="1"/>
          </p:cNvSpPr>
          <p:nvPr>
            <p:ph type="sldNum" sz="quarter" idx="4"/>
          </p:nvPr>
        </p:nvSpPr>
        <p:spPr>
          <a:xfrm>
            <a:off x="6934200" y="6426008"/>
            <a:ext cx="2133600" cy="365125"/>
          </a:xfrm>
          <a:prstGeom prst="rect">
            <a:avLst/>
          </a:prstGeom>
        </p:spPr>
        <p:txBody>
          <a:bodyPr/>
          <a:lstStyle/>
          <a:p>
            <a:fld id="{6F84CCB6-C9E4-417B-BEA0-EBFE5CF77E5F}" type="slidenum">
              <a:rPr lang="en-US" smtClean="0"/>
              <a:pPr/>
              <a:t>20</a:t>
            </a:fld>
            <a:endParaRPr lang="en-US" dirty="0"/>
          </a:p>
        </p:txBody>
      </p:sp>
    </p:spTree>
    <p:extLst>
      <p:ext uri="{BB962C8B-B14F-4D97-AF65-F5344CB8AC3E}">
        <p14:creationId xmlns:p14="http://schemas.microsoft.com/office/powerpoint/2010/main" val="139917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Typical HPC Cluster</a:t>
            </a:r>
            <a:endParaRPr lang="en-US" dirty="0"/>
          </a:p>
        </p:txBody>
      </p:sp>
      <p:sp>
        <p:nvSpPr>
          <p:cNvPr id="9" name="Content Placeholder 8"/>
          <p:cNvSpPr>
            <a:spLocks noGrp="1"/>
          </p:cNvSpPr>
          <p:nvPr>
            <p:ph idx="1"/>
          </p:nvPr>
        </p:nvSpPr>
        <p:spPr/>
        <p:txBody>
          <a:bodyPr>
            <a:normAutofit/>
          </a:bodyPr>
          <a:lstStyle/>
          <a:p>
            <a:r>
              <a:rPr lang="en-US" sz="1800" dirty="0" smtClean="0"/>
              <a:t>STAMPEDE </a:t>
            </a:r>
            <a:r>
              <a:rPr lang="en-US" sz="1400" i="1" u="sng" dirty="0" smtClean="0"/>
              <a:t>(</a:t>
            </a:r>
            <a:r>
              <a:rPr lang="en-US" sz="1400" i="1" dirty="0" smtClean="0"/>
              <a:t>Source: </a:t>
            </a:r>
            <a:r>
              <a:rPr lang="en-US" sz="1400" i="1" u="sng" dirty="0" smtClean="0">
                <a:hlinkClick r:id="rId2"/>
              </a:rPr>
              <a:t>https://portal.tacc.utexas.edu/user-guides/stampede#overview</a:t>
            </a:r>
            <a:r>
              <a:rPr lang="en-US" sz="1400" i="1" dirty="0" smtClean="0"/>
              <a:t>)</a:t>
            </a:r>
            <a:endParaRPr lang="en-US" sz="1400" i="1" dirty="0"/>
          </a:p>
        </p:txBody>
      </p:sp>
      <p:pic>
        <p:nvPicPr>
          <p:cNvPr id="1027" name="Picture 3" descr="D:\Rakesh\Training\Stampede.jpg"/>
          <p:cNvPicPr>
            <a:picLocks noChangeAspect="1" noChangeArrowheads="1"/>
          </p:cNvPicPr>
          <p:nvPr/>
        </p:nvPicPr>
        <p:blipFill>
          <a:blip r:embed="rId3"/>
          <a:srcRect/>
          <a:stretch>
            <a:fillRect/>
          </a:stretch>
        </p:blipFill>
        <p:spPr bwMode="auto">
          <a:xfrm>
            <a:off x="2133600" y="3644758"/>
            <a:ext cx="5410200" cy="2603642"/>
          </a:xfrm>
          <a:prstGeom prst="rect">
            <a:avLst/>
          </a:prstGeom>
          <a:noFill/>
          <a:ln>
            <a:solidFill>
              <a:srgbClr val="002060"/>
            </a:solidFill>
          </a:ln>
        </p:spPr>
      </p:pic>
      <p:graphicFrame>
        <p:nvGraphicFramePr>
          <p:cNvPr id="15" name="Table 14"/>
          <p:cNvGraphicFramePr>
            <a:graphicFrameLocks noGrp="1"/>
          </p:cNvGraphicFramePr>
          <p:nvPr>
            <p:extLst>
              <p:ext uri="{D42A27DB-BD31-4B8C-83A1-F6EECF244321}">
                <p14:modId xmlns:p14="http://schemas.microsoft.com/office/powerpoint/2010/main" val="2899806726"/>
              </p:ext>
            </p:extLst>
          </p:nvPr>
        </p:nvGraphicFramePr>
        <p:xfrm>
          <a:off x="457200" y="1219200"/>
          <a:ext cx="8305800" cy="2301240"/>
        </p:xfrm>
        <a:graphic>
          <a:graphicData uri="http://schemas.openxmlformats.org/drawingml/2006/table">
            <a:tbl>
              <a:tblPr firstRow="1" bandRow="1">
                <a:tableStyleId>{3B4B98B0-60AC-42C2-AFA5-B58CD77FA1E5}</a:tableStyleId>
              </a:tblPr>
              <a:tblGrid>
                <a:gridCol w="1447800"/>
                <a:gridCol w="4876800"/>
                <a:gridCol w="1981200"/>
              </a:tblGrid>
              <a:tr h="381000">
                <a:tc>
                  <a:txBody>
                    <a:bodyPr/>
                    <a:lstStyle/>
                    <a:p>
                      <a:r>
                        <a:rPr lang="en-US" sz="1600" dirty="0" smtClean="0">
                          <a:latin typeface="Ubuntu"/>
                        </a:rPr>
                        <a:t>Component</a:t>
                      </a:r>
                      <a:endParaRPr lang="en-US" sz="1600" b="1" dirty="0">
                        <a:latin typeface="Ubuntu"/>
                      </a:endParaRPr>
                    </a:p>
                  </a:txBody>
                  <a:tcPr/>
                </a:tc>
                <a:tc>
                  <a:txBody>
                    <a:bodyPr/>
                    <a:lstStyle/>
                    <a:p>
                      <a:r>
                        <a:rPr lang="en-US" sz="1600" dirty="0" smtClean="0">
                          <a:latin typeface="Ubuntu"/>
                        </a:rPr>
                        <a:t>Technology</a:t>
                      </a:r>
                      <a:endParaRPr lang="en-US" sz="1600" b="1" dirty="0">
                        <a:latin typeface="Ubuntu"/>
                      </a:endParaRPr>
                    </a:p>
                  </a:txBody>
                  <a:tcPr/>
                </a:tc>
                <a:tc>
                  <a:txBody>
                    <a:bodyPr/>
                    <a:lstStyle/>
                    <a:p>
                      <a:r>
                        <a:rPr lang="en-US" sz="1600" dirty="0" smtClean="0">
                          <a:latin typeface="Ubuntu"/>
                        </a:rPr>
                        <a:t>Performance/Size</a:t>
                      </a:r>
                      <a:endParaRPr lang="en-US" sz="1600" b="1" dirty="0">
                        <a:latin typeface="Ubuntu"/>
                      </a:endParaRPr>
                    </a:p>
                  </a:txBody>
                  <a:tcPr/>
                </a:tc>
              </a:tr>
              <a:tr h="547339">
                <a:tc>
                  <a:txBody>
                    <a:bodyPr/>
                    <a:lstStyle/>
                    <a:p>
                      <a:r>
                        <a:rPr lang="en-US" sz="1600" dirty="0" smtClean="0">
                          <a:latin typeface="Ubuntu"/>
                        </a:rPr>
                        <a:t>Nodes</a:t>
                      </a:r>
                      <a:endParaRPr lang="en-US" sz="1600" dirty="0">
                        <a:solidFill>
                          <a:schemeClr val="accent6">
                            <a:lumMod val="50000"/>
                          </a:schemeClr>
                        </a:solidFill>
                        <a:latin typeface="Ubuntu"/>
                      </a:endParaRPr>
                    </a:p>
                  </a:txBody>
                  <a:tcPr/>
                </a:tc>
                <a:tc>
                  <a:txBody>
                    <a:bodyPr/>
                    <a:lstStyle/>
                    <a:p>
                      <a:r>
                        <a:rPr lang="it-IT" sz="1600" kern="1200" dirty="0" smtClean="0">
                          <a:latin typeface="Ubuntu"/>
                        </a:rPr>
                        <a:t>2 8-core Xeon E5 processors, 1 61-core Xeon Phi coprocessor</a:t>
                      </a:r>
                      <a:endParaRPr lang="en-US" sz="1600" dirty="0">
                        <a:solidFill>
                          <a:schemeClr val="accent6">
                            <a:lumMod val="50000"/>
                          </a:schemeClr>
                        </a:solidFill>
                        <a:latin typeface="Ubuntu"/>
                      </a:endParaRPr>
                    </a:p>
                  </a:txBody>
                  <a:tcPr/>
                </a:tc>
                <a:tc>
                  <a:txBody>
                    <a:bodyPr/>
                    <a:lstStyle/>
                    <a:p>
                      <a:r>
                        <a:rPr lang="en-US" sz="1600" kern="1200" dirty="0" smtClean="0">
                          <a:latin typeface="Ubuntu"/>
                        </a:rPr>
                        <a:t>6400 Nodes</a:t>
                      </a:r>
                      <a:endParaRPr lang="en-US" sz="1600" dirty="0">
                        <a:solidFill>
                          <a:schemeClr val="accent6">
                            <a:lumMod val="50000"/>
                          </a:schemeClr>
                        </a:solidFill>
                        <a:latin typeface="Ubuntu"/>
                      </a:endParaRPr>
                    </a:p>
                  </a:txBody>
                  <a:tcPr/>
                </a:tc>
              </a:tr>
              <a:tr h="316880">
                <a:tc>
                  <a:txBody>
                    <a:bodyPr/>
                    <a:lstStyle/>
                    <a:p>
                      <a:r>
                        <a:rPr lang="en-US" sz="1600" dirty="0" smtClean="0">
                          <a:latin typeface="Ubuntu"/>
                        </a:rPr>
                        <a:t>Memory</a:t>
                      </a:r>
                      <a:endParaRPr lang="en-US" sz="1600" dirty="0">
                        <a:solidFill>
                          <a:schemeClr val="accent6">
                            <a:lumMod val="50000"/>
                          </a:schemeClr>
                        </a:solidFill>
                        <a:latin typeface="Ubuntu"/>
                      </a:endParaRPr>
                    </a:p>
                  </a:txBody>
                  <a:tcPr/>
                </a:tc>
                <a:tc>
                  <a:txBody>
                    <a:bodyPr/>
                    <a:lstStyle/>
                    <a:p>
                      <a:r>
                        <a:rPr lang="en-US" sz="1600" kern="1200" dirty="0" smtClean="0">
                          <a:latin typeface="Ubuntu"/>
                        </a:rPr>
                        <a:t>Distributed, 32GB/node</a:t>
                      </a:r>
                      <a:endParaRPr lang="en-US" sz="1600" dirty="0">
                        <a:solidFill>
                          <a:schemeClr val="accent6">
                            <a:lumMod val="50000"/>
                          </a:schemeClr>
                        </a:solidFill>
                        <a:latin typeface="Ubuntu"/>
                      </a:endParaRPr>
                    </a:p>
                  </a:txBody>
                  <a:tcPr/>
                </a:tc>
                <a:tc>
                  <a:txBody>
                    <a:bodyPr/>
                    <a:lstStyle/>
                    <a:p>
                      <a:r>
                        <a:rPr lang="en-US" sz="1600" kern="1200" dirty="0" smtClean="0">
                          <a:latin typeface="Ubuntu"/>
                        </a:rPr>
                        <a:t>205TB(Aggregate)</a:t>
                      </a:r>
                      <a:endParaRPr lang="en-US" sz="1600" dirty="0">
                        <a:solidFill>
                          <a:schemeClr val="accent6">
                            <a:lumMod val="50000"/>
                          </a:schemeClr>
                        </a:solidFill>
                        <a:latin typeface="Ubuntu"/>
                      </a:endParaRPr>
                    </a:p>
                  </a:txBody>
                  <a:tcPr/>
                </a:tc>
              </a:tr>
              <a:tr h="316880">
                <a:tc>
                  <a:txBody>
                    <a:bodyPr/>
                    <a:lstStyle/>
                    <a:p>
                      <a:r>
                        <a:rPr lang="en-US" sz="1600" dirty="0" smtClean="0">
                          <a:latin typeface="Ubuntu"/>
                        </a:rPr>
                        <a:t>Shared Disk</a:t>
                      </a:r>
                      <a:endParaRPr lang="en-US" sz="1600" dirty="0">
                        <a:solidFill>
                          <a:schemeClr val="accent6">
                            <a:lumMod val="50000"/>
                          </a:schemeClr>
                        </a:solidFill>
                        <a:latin typeface="Ubuntu"/>
                      </a:endParaRPr>
                    </a:p>
                  </a:txBody>
                  <a:tcPr/>
                </a:tc>
                <a:tc>
                  <a:txBody>
                    <a:bodyPr/>
                    <a:lstStyle/>
                    <a:p>
                      <a:r>
                        <a:rPr lang="en-US" sz="1600" kern="1200" dirty="0" err="1" smtClean="0">
                          <a:latin typeface="Ubuntu"/>
                        </a:rPr>
                        <a:t>Lustre</a:t>
                      </a:r>
                      <a:r>
                        <a:rPr lang="en-US" sz="1600" kern="1200" dirty="0" smtClean="0">
                          <a:latin typeface="Ubuntu"/>
                        </a:rPr>
                        <a:t> 2.1.3, parallel File System</a:t>
                      </a:r>
                      <a:endParaRPr lang="en-US" sz="1600" dirty="0">
                        <a:solidFill>
                          <a:schemeClr val="accent6">
                            <a:lumMod val="50000"/>
                          </a:schemeClr>
                        </a:solidFill>
                        <a:latin typeface="Ubuntu"/>
                      </a:endParaRPr>
                    </a:p>
                  </a:txBody>
                  <a:tcPr/>
                </a:tc>
                <a:tc>
                  <a:txBody>
                    <a:bodyPr/>
                    <a:lstStyle/>
                    <a:p>
                      <a:r>
                        <a:rPr lang="en-US" sz="1600" kern="1200" dirty="0" smtClean="0">
                          <a:latin typeface="Ubuntu"/>
                        </a:rPr>
                        <a:t>14 PB</a:t>
                      </a:r>
                      <a:endParaRPr lang="en-US" sz="1600" dirty="0">
                        <a:solidFill>
                          <a:schemeClr val="accent6">
                            <a:lumMod val="50000"/>
                          </a:schemeClr>
                        </a:solidFill>
                        <a:latin typeface="Ubuntu"/>
                      </a:endParaRPr>
                    </a:p>
                  </a:txBody>
                  <a:tcPr/>
                </a:tc>
              </a:tr>
              <a:tr h="316880">
                <a:tc>
                  <a:txBody>
                    <a:bodyPr/>
                    <a:lstStyle/>
                    <a:p>
                      <a:r>
                        <a:rPr lang="en-US" sz="1600" dirty="0" smtClean="0">
                          <a:latin typeface="Ubuntu"/>
                        </a:rPr>
                        <a:t>Local</a:t>
                      </a:r>
                      <a:r>
                        <a:rPr lang="en-US" sz="1600" baseline="0" dirty="0" smtClean="0">
                          <a:latin typeface="Ubuntu"/>
                        </a:rPr>
                        <a:t> Disk</a:t>
                      </a:r>
                      <a:endParaRPr lang="en-US" sz="1600" dirty="0">
                        <a:solidFill>
                          <a:schemeClr val="accent6">
                            <a:lumMod val="50000"/>
                          </a:schemeClr>
                        </a:solidFill>
                        <a:latin typeface="Ubuntu"/>
                      </a:endParaRPr>
                    </a:p>
                  </a:txBody>
                  <a:tcPr/>
                </a:tc>
                <a:tc>
                  <a:txBody>
                    <a:bodyPr/>
                    <a:lstStyle/>
                    <a:p>
                      <a:r>
                        <a:rPr lang="en-US" sz="1600" kern="1200" dirty="0" smtClean="0">
                          <a:latin typeface="Ubuntu"/>
                        </a:rPr>
                        <a:t>SATA (250GB)</a:t>
                      </a:r>
                      <a:endParaRPr lang="en-US" sz="1600" dirty="0">
                        <a:solidFill>
                          <a:schemeClr val="accent6">
                            <a:lumMod val="50000"/>
                          </a:schemeClr>
                        </a:solidFill>
                        <a:latin typeface="Ubuntu"/>
                      </a:endParaRPr>
                    </a:p>
                  </a:txBody>
                  <a:tcPr/>
                </a:tc>
                <a:tc>
                  <a:txBody>
                    <a:bodyPr/>
                    <a:lstStyle/>
                    <a:p>
                      <a:r>
                        <a:rPr lang="en-US" sz="1600" kern="1200" dirty="0" smtClean="0">
                          <a:latin typeface="Ubuntu"/>
                        </a:rPr>
                        <a:t>1.6PB (Aggregate)</a:t>
                      </a:r>
                      <a:endParaRPr lang="en-US" sz="1600" dirty="0">
                        <a:solidFill>
                          <a:schemeClr val="accent6">
                            <a:lumMod val="50000"/>
                          </a:schemeClr>
                        </a:solidFill>
                        <a:latin typeface="Ubuntu"/>
                      </a:endParaRPr>
                    </a:p>
                  </a:txBody>
                  <a:tcPr/>
                </a:tc>
              </a:tr>
              <a:tr h="316880">
                <a:tc>
                  <a:txBody>
                    <a:bodyPr/>
                    <a:lstStyle/>
                    <a:p>
                      <a:r>
                        <a:rPr lang="en-US" sz="1600" dirty="0" smtClean="0">
                          <a:latin typeface="Ubuntu"/>
                        </a:rPr>
                        <a:t>Interconnect</a:t>
                      </a:r>
                      <a:endParaRPr lang="en-US" sz="1600" dirty="0">
                        <a:solidFill>
                          <a:schemeClr val="accent6">
                            <a:lumMod val="50000"/>
                          </a:schemeClr>
                        </a:solidFill>
                        <a:latin typeface="Ubuntu"/>
                      </a:endParaRPr>
                    </a:p>
                  </a:txBody>
                  <a:tcPr/>
                </a:tc>
                <a:tc>
                  <a:txBody>
                    <a:bodyPr/>
                    <a:lstStyle/>
                    <a:p>
                      <a:r>
                        <a:rPr lang="en-US" sz="1600" kern="1200" dirty="0" err="1" smtClean="0">
                          <a:latin typeface="Ubuntu"/>
                        </a:rPr>
                        <a:t>InfiniBand</a:t>
                      </a:r>
                      <a:r>
                        <a:rPr lang="en-US" sz="1600" kern="1200" dirty="0" smtClean="0">
                          <a:latin typeface="Ubuntu"/>
                        </a:rPr>
                        <a:t> </a:t>
                      </a:r>
                      <a:r>
                        <a:rPr lang="en-US" sz="1600" kern="1200" dirty="0" err="1" smtClean="0">
                          <a:latin typeface="Ubuntu"/>
                        </a:rPr>
                        <a:t>Mellanox</a:t>
                      </a:r>
                      <a:r>
                        <a:rPr lang="en-US" sz="1600" kern="1200" dirty="0" smtClean="0">
                          <a:latin typeface="Ubuntu"/>
                        </a:rPr>
                        <a:t> Switches/HCAs</a:t>
                      </a:r>
                      <a:endParaRPr lang="en-US" sz="1600" dirty="0">
                        <a:solidFill>
                          <a:schemeClr val="accent6">
                            <a:lumMod val="50000"/>
                          </a:schemeClr>
                        </a:solidFill>
                        <a:latin typeface="Ubuntu"/>
                      </a:endParaRPr>
                    </a:p>
                  </a:txBody>
                  <a:tcPr/>
                </a:tc>
                <a:tc>
                  <a:txBody>
                    <a:bodyPr/>
                    <a:lstStyle/>
                    <a:p>
                      <a:r>
                        <a:rPr lang="en-US" sz="1600" kern="1200" dirty="0" smtClean="0">
                          <a:latin typeface="Ubuntu"/>
                        </a:rPr>
                        <a:t>FDR 56 </a:t>
                      </a:r>
                      <a:r>
                        <a:rPr lang="en-US" sz="1600" kern="1200" dirty="0" err="1" smtClean="0">
                          <a:latin typeface="Ubuntu"/>
                        </a:rPr>
                        <a:t>Gb</a:t>
                      </a:r>
                      <a:r>
                        <a:rPr lang="en-US" sz="1600" kern="1200" dirty="0" smtClean="0">
                          <a:latin typeface="Ubuntu"/>
                        </a:rPr>
                        <a:t>/s</a:t>
                      </a:r>
                      <a:endParaRPr lang="en-US" sz="1600" dirty="0">
                        <a:solidFill>
                          <a:schemeClr val="accent6">
                            <a:lumMod val="50000"/>
                          </a:schemeClr>
                        </a:solidFill>
                        <a:latin typeface="Ubuntu"/>
                      </a:endParaRPr>
                    </a:p>
                  </a:txBody>
                  <a:tcPr/>
                </a:tc>
              </a:tr>
            </a:tbl>
          </a:graphicData>
        </a:graphic>
      </p:graphicFrame>
      <p:sp>
        <p:nvSpPr>
          <p:cNvPr id="2" name="Slide Number Placeholder 1"/>
          <p:cNvSpPr>
            <a:spLocks noGrp="1"/>
          </p:cNvSpPr>
          <p:nvPr>
            <p:ph type="sldNum" sz="quarter" idx="4"/>
          </p:nvPr>
        </p:nvSpPr>
        <p:spPr>
          <a:xfrm>
            <a:off x="6934200" y="6426008"/>
            <a:ext cx="2133600" cy="365125"/>
          </a:xfrm>
          <a:prstGeom prst="rect">
            <a:avLst/>
          </a:prstGeom>
        </p:spPr>
        <p:txBody>
          <a:bodyPr/>
          <a:lstStyle/>
          <a:p>
            <a:fld id="{6F84CCB6-C9E4-417B-BEA0-EBFE5CF77E5F}" type="slidenum">
              <a:rPr lang="en-US" smtClean="0"/>
              <a:pPr/>
              <a:t>21</a:t>
            </a:fld>
            <a:endParaRPr lang="en-US" dirty="0"/>
          </a:p>
        </p:txBody>
      </p:sp>
    </p:spTree>
    <p:extLst>
      <p:ext uri="{BB962C8B-B14F-4D97-AF65-F5344CB8AC3E}">
        <p14:creationId xmlns:p14="http://schemas.microsoft.com/office/powerpoint/2010/main" val="16338357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&lt;Blank&gt;</a:t>
            </a:r>
            <a:endParaRPr lang="en-US" dirty="0"/>
          </a:p>
        </p:txBody>
      </p:sp>
      <p:sp>
        <p:nvSpPr>
          <p:cNvPr id="3" name="Content Placeholder 2"/>
          <p:cNvSpPr>
            <a:spLocks noGrp="1"/>
          </p:cNvSpPr>
          <p:nvPr>
            <p:ph idx="1"/>
          </p:nvPr>
        </p:nvSpPr>
        <p:spPr/>
        <p:txBody>
          <a:bodyPr/>
          <a:lstStyle/>
          <a:p>
            <a:endParaRPr lang="en-US" dirty="0"/>
          </a:p>
        </p:txBody>
      </p:sp>
      <p:sp>
        <p:nvSpPr>
          <p:cNvPr id="2" name="Slide Number Placeholder 1"/>
          <p:cNvSpPr>
            <a:spLocks noGrp="1"/>
          </p:cNvSpPr>
          <p:nvPr>
            <p:ph type="sldNum" sz="quarter" idx="4"/>
          </p:nvPr>
        </p:nvSpPr>
        <p:spPr/>
        <p:txBody>
          <a:bodyPr/>
          <a:lstStyle/>
          <a:p>
            <a:fld id="{6F84CCB6-C9E4-417B-BEA0-EBFE5CF77E5F}" type="slidenum">
              <a:rPr lang="en-US" smtClean="0"/>
              <a:pPr/>
              <a:t>22</a:t>
            </a:fld>
            <a:endParaRPr lang="en-US" dirty="0"/>
          </a:p>
        </p:txBody>
      </p:sp>
    </p:spTree>
    <p:extLst>
      <p:ext uri="{BB962C8B-B14F-4D97-AF65-F5344CB8AC3E}">
        <p14:creationId xmlns:p14="http://schemas.microsoft.com/office/powerpoint/2010/main" val="3919740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&lt;Blank&gt;</a:t>
            </a:r>
            <a:endParaRPr lang="en-US" dirty="0"/>
          </a:p>
        </p:txBody>
      </p:sp>
      <p:sp>
        <p:nvSpPr>
          <p:cNvPr id="3" name="Content Placeholder 2"/>
          <p:cNvSpPr>
            <a:spLocks noGrp="1"/>
          </p:cNvSpPr>
          <p:nvPr>
            <p:ph idx="1"/>
          </p:nvPr>
        </p:nvSpPr>
        <p:spPr/>
        <p:txBody>
          <a:bodyPr/>
          <a:lstStyle/>
          <a:p>
            <a:endParaRPr lang="en-US" dirty="0"/>
          </a:p>
        </p:txBody>
      </p:sp>
      <p:sp>
        <p:nvSpPr>
          <p:cNvPr id="2" name="Slide Number Placeholder 1"/>
          <p:cNvSpPr>
            <a:spLocks noGrp="1"/>
          </p:cNvSpPr>
          <p:nvPr>
            <p:ph type="sldNum" sz="quarter" idx="4"/>
          </p:nvPr>
        </p:nvSpPr>
        <p:spPr/>
        <p:txBody>
          <a:bodyPr/>
          <a:lstStyle/>
          <a:p>
            <a:fld id="{6F84CCB6-C9E4-417B-BEA0-EBFE5CF77E5F}" type="slidenum">
              <a:rPr lang="en-US" smtClean="0"/>
              <a:pPr/>
              <a:t>23</a:t>
            </a:fld>
            <a:endParaRPr lang="en-US" dirty="0"/>
          </a:p>
        </p:txBody>
      </p:sp>
    </p:spTree>
    <p:extLst>
      <p:ext uri="{BB962C8B-B14F-4D97-AF65-F5344CB8AC3E}">
        <p14:creationId xmlns:p14="http://schemas.microsoft.com/office/powerpoint/2010/main" val="3189674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smtClean="0"/>
              <a:t>&lt;Blank&gt;</a:t>
            </a:r>
            <a:endParaRPr lang="en-US" dirty="0"/>
          </a:p>
        </p:txBody>
      </p:sp>
      <p:sp>
        <p:nvSpPr>
          <p:cNvPr id="3" name="Content Placeholder 2"/>
          <p:cNvSpPr>
            <a:spLocks noGrp="1"/>
          </p:cNvSpPr>
          <p:nvPr>
            <p:ph idx="1"/>
          </p:nvPr>
        </p:nvSpPr>
        <p:spPr/>
        <p:txBody>
          <a:bodyPr/>
          <a:lstStyle/>
          <a:p>
            <a:endParaRPr lang="en-US" dirty="0"/>
          </a:p>
        </p:txBody>
      </p:sp>
      <p:sp>
        <p:nvSpPr>
          <p:cNvPr id="2" name="Slide Number Placeholder 1"/>
          <p:cNvSpPr>
            <a:spLocks noGrp="1"/>
          </p:cNvSpPr>
          <p:nvPr>
            <p:ph type="sldNum" sz="quarter" idx="4"/>
          </p:nvPr>
        </p:nvSpPr>
        <p:spPr/>
        <p:txBody>
          <a:bodyPr/>
          <a:lstStyle/>
          <a:p>
            <a:fld id="{6F84CCB6-C9E4-417B-BEA0-EBFE5CF77E5F}" type="slidenum">
              <a:rPr lang="en-US" smtClean="0"/>
              <a:pPr/>
              <a:t>24</a:t>
            </a:fld>
            <a:endParaRPr lang="en-US" dirty="0"/>
          </a:p>
        </p:txBody>
      </p:sp>
    </p:spTree>
    <p:extLst>
      <p:ext uri="{BB962C8B-B14F-4D97-AF65-F5344CB8AC3E}">
        <p14:creationId xmlns:p14="http://schemas.microsoft.com/office/powerpoint/2010/main" val="1950020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b" anchorCtr="0" compatLnSpc="1">
            <a:prstTxWarp prst="textNoShape">
              <a:avLst/>
            </a:prstTxWarp>
            <a:noAutofit/>
          </a:bodyPr>
          <a:lstStyle/>
          <a:p>
            <a:pPr algn="ctr"/>
            <a:r>
              <a:rPr lang="en-US" sz="2800" b="1" dirty="0" smtClean="0">
                <a:latin typeface="Century Gothic" pitchFamily="34" charset="0"/>
                <a:cs typeface="Calibri" pitchFamily="34" charset="0"/>
              </a:rPr>
              <a:t>Multi and Many Core Systems for HPC </a:t>
            </a:r>
            <a:endParaRPr lang="en-US" sz="2800" b="1" dirty="0">
              <a:latin typeface="Century Gothic" pitchFamily="34" charset="0"/>
              <a:cs typeface="Calibri" pitchFamily="34" charset="0"/>
            </a:endParaRPr>
          </a:p>
        </p:txBody>
      </p:sp>
      <p:sp>
        <p:nvSpPr>
          <p:cNvPr id="4" name="Content Placeholder 3"/>
          <p:cNvSpPr>
            <a:spLocks noGrp="1"/>
          </p:cNvSpPr>
          <p:nvPr>
            <p:ph idx="1"/>
          </p:nvPr>
        </p:nvSpPr>
        <p:spPr/>
        <p:txBody>
          <a:bodyPr>
            <a:normAutofit/>
          </a:bodyPr>
          <a:lstStyle/>
          <a:p>
            <a:r>
              <a:rPr lang="en-US" sz="1800" dirty="0">
                <a:latin typeface="Ubuntu"/>
              </a:rPr>
              <a:t>Multicore Processors</a:t>
            </a:r>
          </a:p>
          <a:p>
            <a:pPr marL="800100" lvl="1">
              <a:buFont typeface="Arial"/>
              <a:buChar char="•"/>
            </a:pPr>
            <a:r>
              <a:rPr lang="en-US" sz="1800" dirty="0">
                <a:latin typeface="Ubuntu"/>
              </a:rPr>
              <a:t>Powerful computing units, with multiple processors or cores in one (Dual, Quad, 8, 16…)</a:t>
            </a:r>
          </a:p>
          <a:p>
            <a:pPr marL="800100" lvl="1">
              <a:buFont typeface="Arial"/>
              <a:buChar char="•"/>
            </a:pPr>
            <a:r>
              <a:rPr lang="en-US" sz="1800" dirty="0">
                <a:latin typeface="Ubuntu"/>
              </a:rPr>
              <a:t>Operate out of single shared memory address space</a:t>
            </a:r>
          </a:p>
          <a:p>
            <a:pPr marL="800100" lvl="1">
              <a:buFont typeface="Arial"/>
              <a:buChar char="•"/>
            </a:pPr>
            <a:r>
              <a:rPr lang="en-US" sz="1800" dirty="0">
                <a:latin typeface="Ubuntu"/>
              </a:rPr>
              <a:t>Support for Multi-threaded OpenMP and Multi-Process MPI programming standards</a:t>
            </a:r>
          </a:p>
          <a:p>
            <a:pPr marL="800100" lvl="1">
              <a:buFont typeface="Arial"/>
              <a:buChar char="•"/>
            </a:pPr>
            <a:r>
              <a:rPr lang="en-US" sz="1800" dirty="0">
                <a:latin typeface="Ubuntu"/>
              </a:rPr>
              <a:t>Examples. Intel Xeon, AMD Opteron</a:t>
            </a:r>
          </a:p>
          <a:p>
            <a:pPr marL="800100" lvl="1" indent="-342900">
              <a:buFont typeface="Arial"/>
              <a:buChar char="•"/>
            </a:pPr>
            <a:endParaRPr lang="en-US" sz="1800" dirty="0">
              <a:latin typeface="Ubuntu"/>
            </a:endParaRPr>
          </a:p>
          <a:p>
            <a:r>
              <a:rPr lang="en-US" sz="1800" dirty="0">
                <a:latin typeface="Ubuntu"/>
              </a:rPr>
              <a:t>Many Core Processors </a:t>
            </a:r>
          </a:p>
          <a:p>
            <a:pPr marL="800100" lvl="1" indent="-342900">
              <a:buFont typeface="Arial"/>
              <a:buChar char="•"/>
            </a:pPr>
            <a:r>
              <a:rPr lang="en-US" sz="1800" dirty="0">
                <a:latin typeface="Ubuntu"/>
              </a:rPr>
              <a:t>Relatively smaller and less powerful numerous computing units in one system (60 in Xeon-Phi, </a:t>
            </a:r>
            <a:r>
              <a:rPr lang="en-US" sz="1800" dirty="0" smtClean="0">
                <a:latin typeface="Ubuntu"/>
              </a:rPr>
              <a:t>ranges from 168-960 </a:t>
            </a:r>
            <a:r>
              <a:rPr lang="en-US" sz="1800" dirty="0">
                <a:latin typeface="Ubuntu"/>
              </a:rPr>
              <a:t>In tesla)</a:t>
            </a:r>
          </a:p>
          <a:p>
            <a:pPr marL="800100" lvl="1" indent="-342900">
              <a:buFont typeface="Arial"/>
              <a:buChar char="•"/>
            </a:pPr>
            <a:r>
              <a:rPr lang="en-US" sz="1800" dirty="0">
                <a:latin typeface="Ubuntu"/>
              </a:rPr>
              <a:t>Some are specific units like GPU, with high degree of vector compute</a:t>
            </a:r>
          </a:p>
          <a:p>
            <a:pPr marL="800100" lvl="1" indent="-342900">
              <a:buFont typeface="Arial"/>
              <a:buChar char="•"/>
            </a:pPr>
            <a:r>
              <a:rPr lang="en-US" sz="1800" dirty="0">
                <a:latin typeface="Ubuntu"/>
              </a:rPr>
              <a:t>May(may not) physically connect to one memory unit, but address a distributed address space</a:t>
            </a:r>
          </a:p>
          <a:p>
            <a:pPr marL="800100" lvl="1" indent="-342900">
              <a:buFont typeface="Arial"/>
              <a:buChar char="•"/>
            </a:pPr>
            <a:r>
              <a:rPr lang="en-US" sz="1800" dirty="0">
                <a:latin typeface="Ubuntu"/>
              </a:rPr>
              <a:t>Support Multi-Process MPI programming standard</a:t>
            </a:r>
          </a:p>
          <a:p>
            <a:pPr marL="800100" lvl="1" indent="-342900">
              <a:buFont typeface="Arial"/>
              <a:buChar char="•"/>
            </a:pPr>
            <a:r>
              <a:rPr lang="en-US" sz="1800" dirty="0">
                <a:latin typeface="Ubuntu"/>
              </a:rPr>
              <a:t>Examples. Intel Xeon-Phi, </a:t>
            </a:r>
            <a:r>
              <a:rPr lang="en-US" sz="1800" dirty="0" err="1">
                <a:latin typeface="Ubuntu"/>
              </a:rPr>
              <a:t>Nvidia</a:t>
            </a:r>
            <a:r>
              <a:rPr lang="en-US" sz="1800" dirty="0">
                <a:latin typeface="Ubuntu"/>
              </a:rPr>
              <a:t> Tesla</a:t>
            </a:r>
          </a:p>
          <a:p>
            <a:endParaRPr lang="en-US" sz="1800" dirty="0">
              <a:latin typeface="Ubuntu"/>
            </a:endParaRPr>
          </a:p>
        </p:txBody>
      </p:sp>
    </p:spTree>
    <p:extLst>
      <p:ext uri="{BB962C8B-B14F-4D97-AF65-F5344CB8AC3E}">
        <p14:creationId xmlns:p14="http://schemas.microsoft.com/office/powerpoint/2010/main" val="795167458"/>
      </p:ext>
    </p:extLst>
  </p:cSld>
  <p:clrMapOvr>
    <a:masterClrMapping/>
  </p:clrMapOvr>
  <p:transition advTm="5789">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b" anchorCtr="0" compatLnSpc="1">
            <a:prstTxWarp prst="textNoShape">
              <a:avLst/>
            </a:prstTxWarp>
            <a:noAutofit/>
          </a:bodyPr>
          <a:lstStyle/>
          <a:p>
            <a:pPr algn="ctr"/>
            <a:r>
              <a:rPr lang="en-US" sz="2800" b="1" dirty="0" smtClean="0">
                <a:latin typeface="Century Gothic" pitchFamily="34" charset="0"/>
                <a:cs typeface="Calibri" pitchFamily="34" charset="0"/>
              </a:rPr>
              <a:t>Intel Processor History</a:t>
            </a:r>
            <a:endParaRPr lang="en-US" sz="2800" b="1" dirty="0">
              <a:latin typeface="Century Gothic" pitchFamily="34" charset="0"/>
              <a:cs typeface="Calibri" pitchFamily="34" charset="0"/>
            </a:endParaRPr>
          </a:p>
        </p:txBody>
      </p:sp>
      <p:sp>
        <p:nvSpPr>
          <p:cNvPr id="4" name="Content Placeholder 3"/>
          <p:cNvSpPr>
            <a:spLocks noGrp="1"/>
          </p:cNvSpPr>
          <p:nvPr>
            <p:ph idx="1"/>
          </p:nvPr>
        </p:nvSpPr>
        <p:spPr/>
        <p:txBody>
          <a:bodyPr>
            <a:normAutofit lnSpcReduction="10000"/>
          </a:bodyPr>
          <a:lstStyle/>
          <a:p>
            <a:r>
              <a:rPr lang="en-US" sz="1800" dirty="0" smtClean="0">
                <a:latin typeface="Ubuntu"/>
              </a:rPr>
              <a:t>486 DX (32bit) Released in 1989</a:t>
            </a:r>
          </a:p>
          <a:p>
            <a:pPr lvl="1"/>
            <a:r>
              <a:rPr lang="en-US" sz="1800" dirty="0" smtClean="0">
                <a:latin typeface="Ubuntu"/>
              </a:rPr>
              <a:t>Running at 66MHz, Pipelined, 32bit word size, 8KB Cache </a:t>
            </a:r>
          </a:p>
          <a:p>
            <a:r>
              <a:rPr lang="en-US" sz="1800" dirty="0" smtClean="0">
                <a:latin typeface="Ubuntu"/>
              </a:rPr>
              <a:t>Pentium with x86 trademark released in 1993</a:t>
            </a:r>
          </a:p>
          <a:p>
            <a:pPr lvl="1"/>
            <a:r>
              <a:rPr lang="en-US" sz="1800" dirty="0" smtClean="0">
                <a:latin typeface="Ubuntu"/>
              </a:rPr>
              <a:t>2 instructions per clock cycle</a:t>
            </a:r>
          </a:p>
          <a:p>
            <a:pPr lvl="1"/>
            <a:r>
              <a:rPr lang="en-US" sz="1800" dirty="0" smtClean="0">
                <a:latin typeface="Ubuntu"/>
              </a:rPr>
              <a:t>Was able to handle media type like speech and image</a:t>
            </a:r>
          </a:p>
          <a:p>
            <a:pPr lvl="1"/>
            <a:r>
              <a:rPr lang="en-US" sz="1800" dirty="0" smtClean="0">
                <a:latin typeface="Ubuntu"/>
              </a:rPr>
              <a:t> Offered multiple processing speed up to 300MHz</a:t>
            </a:r>
          </a:p>
          <a:p>
            <a:r>
              <a:rPr lang="en-US" sz="1800" dirty="0" smtClean="0">
                <a:latin typeface="Ubuntu"/>
              </a:rPr>
              <a:t>Pentium Pro was released in 1995</a:t>
            </a:r>
          </a:p>
          <a:p>
            <a:pPr lvl="1"/>
            <a:r>
              <a:rPr lang="en-US" sz="1800" dirty="0" smtClean="0">
                <a:latin typeface="Ubuntu"/>
              </a:rPr>
              <a:t>Able to handle more instructions per clock cycle</a:t>
            </a:r>
          </a:p>
          <a:p>
            <a:r>
              <a:rPr lang="en-US" sz="1800" dirty="0" smtClean="0">
                <a:latin typeface="Ubuntu"/>
              </a:rPr>
              <a:t>Pentium II released in 1998</a:t>
            </a:r>
          </a:p>
          <a:p>
            <a:pPr lvl="1"/>
            <a:r>
              <a:rPr lang="en-US" sz="1800" dirty="0" smtClean="0">
                <a:latin typeface="Ubuntu"/>
              </a:rPr>
              <a:t>Was able to handle video audio, graphics with MMX instructions</a:t>
            </a:r>
          </a:p>
          <a:p>
            <a:pPr lvl="1"/>
            <a:r>
              <a:rPr lang="en-US" sz="1800" dirty="0" smtClean="0">
                <a:latin typeface="Ubuntu"/>
              </a:rPr>
              <a:t>Processing speeds up to 450MHz</a:t>
            </a:r>
          </a:p>
          <a:p>
            <a:r>
              <a:rPr lang="en-US" sz="1800" dirty="0" smtClean="0">
                <a:latin typeface="Ubuntu"/>
              </a:rPr>
              <a:t>Pentium III release in 1999</a:t>
            </a:r>
          </a:p>
          <a:p>
            <a:pPr lvl="1"/>
            <a:r>
              <a:rPr lang="en-US" sz="1800" dirty="0" smtClean="0">
                <a:latin typeface="Ubuntu"/>
              </a:rPr>
              <a:t>Additional 70 instructions to better handle audio, video, graphic</a:t>
            </a:r>
          </a:p>
          <a:p>
            <a:pPr lvl="1"/>
            <a:r>
              <a:rPr lang="en-US" sz="1800" dirty="0" smtClean="0">
                <a:latin typeface="Ubuntu"/>
              </a:rPr>
              <a:t>Better Internet experience</a:t>
            </a:r>
          </a:p>
          <a:p>
            <a:r>
              <a:rPr lang="en-US" sz="1800" dirty="0" smtClean="0">
                <a:latin typeface="Ubuntu"/>
              </a:rPr>
              <a:t>Pentium IV release in 2001</a:t>
            </a:r>
          </a:p>
          <a:p>
            <a:pPr lvl="1"/>
            <a:r>
              <a:rPr lang="en-US" sz="1800" dirty="0" smtClean="0">
                <a:latin typeface="Ubuntu"/>
              </a:rPr>
              <a:t>Hyper pipelined technology, Rapid Execution Unit</a:t>
            </a:r>
          </a:p>
          <a:p>
            <a:pPr lvl="1"/>
            <a:r>
              <a:rPr lang="en-US" sz="1800" dirty="0" err="1" smtClean="0">
                <a:latin typeface="Ubuntu"/>
              </a:rPr>
              <a:t>Upto</a:t>
            </a:r>
            <a:r>
              <a:rPr lang="en-US" sz="1800" dirty="0" smtClean="0">
                <a:latin typeface="Ubuntu"/>
              </a:rPr>
              <a:t> 1.5GHz</a:t>
            </a:r>
          </a:p>
          <a:p>
            <a:pPr lvl="1"/>
            <a:endParaRPr lang="en-US" sz="1800" dirty="0" smtClean="0">
              <a:latin typeface="Ubuntu"/>
            </a:endParaRPr>
          </a:p>
        </p:txBody>
      </p:sp>
    </p:spTree>
    <p:extLst>
      <p:ext uri="{BB962C8B-B14F-4D97-AF65-F5344CB8AC3E}">
        <p14:creationId xmlns:p14="http://schemas.microsoft.com/office/powerpoint/2010/main" val="1634132958"/>
      </p:ext>
    </p:extLst>
  </p:cSld>
  <p:clrMapOvr>
    <a:masterClrMapping/>
  </p:clrMapOvr>
  <p:transition advTm="5789">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5"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752600" y="685800"/>
            <a:ext cx="5786657" cy="582136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sp>
        <p:nvSpPr>
          <p:cNvPr id="2" name="Title 1"/>
          <p:cNvSpPr>
            <a:spLocks noGrp="1"/>
          </p:cNvSpPr>
          <p:nvPr>
            <p:ph type="title"/>
          </p:nvPr>
        </p:nvSpPr>
        <p:spPr/>
        <p:txBody>
          <a:bodyPr/>
          <a:lstStyle/>
          <a:p>
            <a:r>
              <a:rPr lang="en-US" dirty="0" smtClean="0"/>
              <a:t>Pentium IV Block Diagram</a:t>
            </a:r>
            <a:endParaRPr lang="en-US" dirty="0"/>
          </a:p>
        </p:txBody>
      </p:sp>
    </p:spTree>
    <p:extLst>
      <p:ext uri="{BB962C8B-B14F-4D97-AF65-F5344CB8AC3E}">
        <p14:creationId xmlns:p14="http://schemas.microsoft.com/office/powerpoint/2010/main" val="3853112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ex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b" anchorCtr="0" compatLnSpc="1">
            <a:prstTxWarp prst="textNoShape">
              <a:avLst/>
            </a:prstTxWarp>
            <a:noAutofit/>
          </a:bodyPr>
          <a:lstStyle/>
          <a:p>
            <a:pPr algn="ctr"/>
            <a:r>
              <a:rPr lang="en-US" sz="2800" b="1" dirty="0" smtClean="0">
                <a:latin typeface="Century Gothic" pitchFamily="34" charset="0"/>
                <a:cs typeface="Calibri" pitchFamily="34" charset="0"/>
              </a:rPr>
              <a:t>Intel Processor History</a:t>
            </a:r>
            <a:endParaRPr lang="en-US" sz="2800" b="1" dirty="0">
              <a:latin typeface="Century Gothic" pitchFamily="34" charset="0"/>
              <a:cs typeface="Calibri" pitchFamily="34" charset="0"/>
            </a:endParaRPr>
          </a:p>
        </p:txBody>
      </p:sp>
      <p:sp>
        <p:nvSpPr>
          <p:cNvPr id="4" name="Content Placeholder 3"/>
          <p:cNvSpPr>
            <a:spLocks noGrp="1"/>
          </p:cNvSpPr>
          <p:nvPr>
            <p:ph idx="1"/>
          </p:nvPr>
        </p:nvSpPr>
        <p:spPr/>
        <p:txBody>
          <a:bodyPr>
            <a:normAutofit/>
          </a:bodyPr>
          <a:lstStyle/>
          <a:p>
            <a:endParaRPr lang="en-US" sz="1800" dirty="0" smtClean="0">
              <a:latin typeface="Ubuntu"/>
              <a:hlinkClick r:id="rId3"/>
            </a:endParaRPr>
          </a:p>
          <a:p>
            <a:endParaRPr lang="en-US" sz="1800" dirty="0">
              <a:latin typeface="Ubuntu"/>
              <a:hlinkClick r:id="rId3"/>
            </a:endParaRPr>
          </a:p>
          <a:p>
            <a:pPr marL="0" indent="0">
              <a:buNone/>
            </a:pPr>
            <a:r>
              <a:rPr lang="en-US" sz="1800" dirty="0" smtClean="0">
                <a:latin typeface="Ubuntu"/>
                <a:hlinkClick r:id="rId3"/>
              </a:rPr>
              <a:t>http</a:t>
            </a:r>
            <a:r>
              <a:rPr lang="en-US" sz="1800" dirty="0">
                <a:latin typeface="Ubuntu"/>
                <a:hlinkClick r:id="rId3"/>
              </a:rPr>
              <a:t>://download.intel.com/pressroom/kits/</a:t>
            </a:r>
            <a:r>
              <a:rPr lang="en-US" sz="1800" dirty="0" smtClean="0">
                <a:latin typeface="Ubuntu"/>
                <a:hlinkClick r:id="rId3"/>
              </a:rPr>
              <a:t>IntelProcessorHistory.pdf</a:t>
            </a:r>
            <a:endParaRPr lang="en-US" sz="1800" dirty="0" smtClean="0">
              <a:latin typeface="Ubuntu"/>
            </a:endParaRPr>
          </a:p>
          <a:p>
            <a:pPr marL="0" indent="0">
              <a:buNone/>
            </a:pPr>
            <a:endParaRPr lang="en-US" sz="1800" dirty="0" smtClean="0">
              <a:latin typeface="Ubuntu"/>
            </a:endParaRPr>
          </a:p>
          <a:p>
            <a:pPr marL="0" indent="0">
              <a:buNone/>
            </a:pPr>
            <a:endParaRPr lang="en-US" sz="1800" dirty="0" smtClean="0">
              <a:latin typeface="Ubuntu"/>
            </a:endParaRPr>
          </a:p>
          <a:p>
            <a:pPr marL="0" indent="0">
              <a:buNone/>
            </a:pPr>
            <a:endParaRPr lang="en-US" sz="1800" dirty="0">
              <a:latin typeface="Ubuntu"/>
            </a:endParaRPr>
          </a:p>
        </p:txBody>
      </p:sp>
    </p:spTree>
    <p:extLst>
      <p:ext uri="{BB962C8B-B14F-4D97-AF65-F5344CB8AC3E}">
        <p14:creationId xmlns:p14="http://schemas.microsoft.com/office/powerpoint/2010/main" val="1768078316"/>
      </p:ext>
    </p:extLst>
  </p:cSld>
  <p:clrMapOvr>
    <a:masterClrMapping/>
  </p:clrMapOvr>
  <p:transition advTm="5789">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Xeon 7000.jpg"/>
          <p:cNvPicPr>
            <a:picLocks noChangeAspect="1"/>
          </p:cNvPicPr>
          <p:nvPr/>
        </p:nvPicPr>
        <p:blipFill>
          <a:blip r:embed="rId3"/>
          <a:stretch>
            <a:fillRect/>
          </a:stretch>
        </p:blipFill>
        <p:spPr>
          <a:xfrm rot="830981">
            <a:off x="2495550" y="3024052"/>
            <a:ext cx="2609850" cy="2473147"/>
          </a:xfrm>
          <a:prstGeom prst="rect">
            <a:avLst/>
          </a:prstGeom>
        </p:spPr>
      </p:pic>
      <p:sp>
        <p:nvSpPr>
          <p:cNvPr id="2" name="Title 1"/>
          <p:cNvSpPr>
            <a:spLocks noGrp="1"/>
          </p:cNvSpPr>
          <p:nvPr>
            <p:ph type="title"/>
          </p:nvPr>
        </p:nvSpPr>
        <p:spPr>
          <a:xfrm>
            <a:off x="0" y="0"/>
            <a:ext cx="9144000" cy="609600"/>
          </a:xfr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b" anchorCtr="0" compatLnSpc="1">
            <a:prstTxWarp prst="textNoShape">
              <a:avLst/>
            </a:prstTxWarp>
            <a:normAutofit/>
          </a:bodyPr>
          <a:lstStyle/>
          <a:p>
            <a:pPr algn="ctr"/>
            <a:r>
              <a:rPr lang="en-US" b="1" dirty="0" smtClean="0">
                <a:latin typeface="Century Gothic" pitchFamily="34" charset="0"/>
                <a:cs typeface="Calibri" pitchFamily="34" charset="0"/>
              </a:rPr>
              <a:t>Xeon Architecture</a:t>
            </a:r>
            <a:endParaRPr lang="en-US" b="1" dirty="0">
              <a:latin typeface="Century Gothic" pitchFamily="34" charset="0"/>
              <a:cs typeface="Calibri" pitchFamily="34" charset="0"/>
            </a:endParaRPr>
          </a:p>
        </p:txBody>
      </p:sp>
      <p:sp>
        <p:nvSpPr>
          <p:cNvPr id="3" name="TextBox 2"/>
          <p:cNvSpPr txBox="1"/>
          <p:nvPr/>
        </p:nvSpPr>
        <p:spPr>
          <a:xfrm>
            <a:off x="381000" y="762000"/>
            <a:ext cx="8382000" cy="2585323"/>
          </a:xfrm>
          <a:prstGeom prst="rect">
            <a:avLst/>
          </a:prstGeom>
          <a:noFill/>
        </p:spPr>
        <p:txBody>
          <a:bodyPr wrap="square" rtlCol="0">
            <a:spAutoFit/>
          </a:bodyPr>
          <a:lstStyle/>
          <a:p>
            <a:pPr marL="285750" indent="-285750" algn="just">
              <a:buFont typeface="Wingdings" pitchFamily="2" charset="2"/>
              <a:buChar char="§"/>
            </a:pPr>
            <a:r>
              <a:rPr lang="en-US" dirty="0" smtClean="0">
                <a:latin typeface="Ubuntu" pitchFamily="34" charset="0"/>
              </a:rPr>
              <a:t>Xeon is a brand name x86 (and x86-64) Microprocessor manufactured by Intel for the server market.</a:t>
            </a:r>
          </a:p>
          <a:p>
            <a:pPr algn="just"/>
            <a:endParaRPr lang="en-US" dirty="0" smtClean="0">
              <a:latin typeface="Ubuntu" pitchFamily="34" charset="0"/>
            </a:endParaRPr>
          </a:p>
          <a:p>
            <a:pPr marL="285750" indent="-285750" algn="just">
              <a:buFont typeface="Wingdings" pitchFamily="2" charset="2"/>
              <a:buChar char="§"/>
            </a:pPr>
            <a:r>
              <a:rPr lang="en-US" dirty="0" smtClean="0">
                <a:latin typeface="Ubuntu" pitchFamily="34" charset="0"/>
              </a:rPr>
              <a:t>Current day Xeon enables creation of Multi-core, Multi-Socket clusters, with ECC memory support for high reliability</a:t>
            </a:r>
          </a:p>
          <a:p>
            <a:pPr marL="285750" indent="-285750" algn="just">
              <a:buFont typeface="Wingdings" pitchFamily="2" charset="2"/>
              <a:buChar char="§"/>
            </a:pPr>
            <a:endParaRPr lang="en-US" dirty="0" smtClean="0">
              <a:latin typeface="Ubuntu" pitchFamily="34" charset="0"/>
            </a:endParaRPr>
          </a:p>
          <a:p>
            <a:pPr marL="285750" indent="-285750" algn="just">
              <a:buFont typeface="Wingdings" pitchFamily="2" charset="2"/>
              <a:buChar char="§"/>
            </a:pPr>
            <a:r>
              <a:rPr lang="en-US" dirty="0" smtClean="0">
                <a:latin typeface="Ubuntu" pitchFamily="34" charset="0"/>
              </a:rPr>
              <a:t>First dual-core Xeon was introduced in 2005. Paxwell DP (2 Cores, 4MB L2 Cache, 1.4MHz) and 7000-Series Paxville MP (2 Cores, 2MB L2 Cache, 2.8GHz)</a:t>
            </a:r>
            <a:endParaRPr lang="en-US" dirty="0">
              <a:latin typeface="Ubuntu" pitchFamily="34" charset="0"/>
            </a:endParaRPr>
          </a:p>
        </p:txBody>
      </p:sp>
      <p:sp>
        <p:nvSpPr>
          <p:cNvPr id="5" name="TextBox 4"/>
          <p:cNvSpPr txBox="1"/>
          <p:nvPr/>
        </p:nvSpPr>
        <p:spPr>
          <a:xfrm>
            <a:off x="609600" y="5486400"/>
            <a:ext cx="8001000" cy="461665"/>
          </a:xfrm>
          <a:prstGeom prst="rect">
            <a:avLst/>
          </a:prstGeom>
          <a:noFill/>
        </p:spPr>
        <p:txBody>
          <a:bodyPr wrap="square" rtlCol="0">
            <a:spAutoFit/>
          </a:bodyPr>
          <a:lstStyle/>
          <a:p>
            <a:pPr marL="403225" indent="-403225"/>
            <a:r>
              <a:rPr lang="en-US" sz="1200" dirty="0" smtClean="0">
                <a:latin typeface="Ubuntu" pitchFamily="34" charset="0"/>
              </a:rPr>
              <a:t>Note: </a:t>
            </a:r>
            <a:r>
              <a:rPr lang="en-US" sz="1200" i="1" dirty="0" smtClean="0">
                <a:solidFill>
                  <a:schemeClr val="tx2">
                    <a:lumMod val="75000"/>
                  </a:schemeClr>
                </a:solidFill>
                <a:latin typeface="Ubuntu" pitchFamily="34" charset="0"/>
              </a:rPr>
              <a:t>DP Implies Dual Processor, can use single or double socket on a mother board. MP Implies Multi Processor, providing room to build mother boards with 4 or more sockets. </a:t>
            </a:r>
            <a:endParaRPr lang="en-US" sz="1200" i="1" dirty="0">
              <a:solidFill>
                <a:schemeClr val="tx2">
                  <a:lumMod val="75000"/>
                </a:schemeClr>
              </a:solidFill>
              <a:latin typeface="Ubuntu" pitchFamily="34" charset="0"/>
            </a:endParaRPr>
          </a:p>
        </p:txBody>
      </p:sp>
      <p:sp>
        <p:nvSpPr>
          <p:cNvPr id="7" name="Slide Number Placeholder 6"/>
          <p:cNvSpPr>
            <a:spLocks noGrp="1"/>
          </p:cNvSpPr>
          <p:nvPr>
            <p:ph type="sldNum" sz="quarter" idx="4"/>
          </p:nvPr>
        </p:nvSpPr>
        <p:spPr/>
        <p:txBody>
          <a:bodyPr/>
          <a:lstStyle/>
          <a:p>
            <a:fld id="{8945D6AF-11B6-47D0-99F7-D2747F034504}" type="slidenum">
              <a:rPr lang="en-US" smtClean="0"/>
              <a:pPr/>
              <a:t>7</a:t>
            </a:fld>
            <a:endParaRPr lang="en-US" dirty="0"/>
          </a:p>
        </p:txBody>
      </p:sp>
    </p:spTree>
    <p:extLst>
      <p:ext uri="{BB962C8B-B14F-4D97-AF65-F5344CB8AC3E}">
        <p14:creationId xmlns:p14="http://schemas.microsoft.com/office/powerpoint/2010/main" val="124522734"/>
      </p:ext>
    </p:extLst>
  </p:cSld>
  <p:clrMapOvr>
    <a:masterClrMapping/>
  </p:clrMapOvr>
  <p:transition advTm="5789">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609600"/>
            <a:ext cx="8305800" cy="1631216"/>
          </a:xfrm>
          <a:prstGeom prst="rect">
            <a:avLst/>
          </a:prstGeom>
          <a:noFill/>
        </p:spPr>
        <p:txBody>
          <a:bodyPr wrap="square" rtlCol="0">
            <a:spAutoFit/>
          </a:bodyPr>
          <a:lstStyle/>
          <a:p>
            <a:pPr marL="285750" indent="-285750" algn="just">
              <a:buFont typeface="Wingdings" pitchFamily="2" charset="2"/>
              <a:buChar char="§"/>
            </a:pPr>
            <a:r>
              <a:rPr lang="en-US" sz="1600" dirty="0" smtClean="0">
                <a:latin typeface="Ubuntu" pitchFamily="34" charset="0"/>
              </a:rPr>
              <a:t>Intel Advances innovation on a Tick-Tock Model. Tick refers to Process Technology, while Tock refers to architecture developments</a:t>
            </a:r>
          </a:p>
          <a:p>
            <a:pPr marL="285750" indent="-285750" algn="just">
              <a:buFont typeface="Wingdings" pitchFamily="2" charset="2"/>
              <a:buChar char="§"/>
            </a:pPr>
            <a:r>
              <a:rPr lang="en-US" sz="1600" dirty="0" smtClean="0">
                <a:latin typeface="Ubuntu" pitchFamily="34" charset="0"/>
              </a:rPr>
              <a:t>Nehalem Core on 45nm were introduced in 2008.</a:t>
            </a:r>
          </a:p>
          <a:p>
            <a:pPr marL="285750" indent="-285750" algn="just">
              <a:buFont typeface="Wingdings" pitchFamily="2" charset="2"/>
              <a:buChar char="§"/>
            </a:pPr>
            <a:r>
              <a:rPr lang="en-US" sz="1600" dirty="0" smtClean="0">
                <a:latin typeface="Ubuntu" pitchFamily="34" charset="0"/>
              </a:rPr>
              <a:t>Intel Started its Core-based series with Sandy-Bridge on 32nm, released in 2011</a:t>
            </a:r>
          </a:p>
          <a:p>
            <a:pPr marL="285750" indent="-285750" algn="just">
              <a:buFont typeface="Wingdings" pitchFamily="2" charset="2"/>
              <a:buChar char="§"/>
            </a:pPr>
            <a:r>
              <a:rPr lang="en-US" sz="1600" dirty="0" smtClean="0">
                <a:latin typeface="Ubuntu" pitchFamily="34" charset="0"/>
              </a:rPr>
              <a:t>This was followed by Ivy-Bridge on 22nm in 2013</a:t>
            </a:r>
          </a:p>
          <a:p>
            <a:pPr marL="285750" indent="-285750" algn="just">
              <a:buFont typeface="Wingdings" pitchFamily="2" charset="2"/>
              <a:buChar char="§"/>
            </a:pPr>
            <a:r>
              <a:rPr lang="en-US" sz="1600" dirty="0" smtClean="0">
                <a:latin typeface="Ubuntu" pitchFamily="34" charset="0"/>
              </a:rPr>
              <a:t>Followed by Low-power Haswell  on 22nm, in 2013</a:t>
            </a:r>
            <a:endParaRPr lang="en-US" sz="1600" dirty="0">
              <a:latin typeface="Ubuntu" pitchFamily="34" charset="0"/>
            </a:endParaRPr>
          </a:p>
        </p:txBody>
      </p:sp>
      <p:pic>
        <p:nvPicPr>
          <p:cNvPr id="4" name="Picture 3" descr="ticktock.jpg"/>
          <p:cNvPicPr>
            <a:picLocks noChangeAspect="1"/>
          </p:cNvPicPr>
          <p:nvPr/>
        </p:nvPicPr>
        <p:blipFill>
          <a:blip r:embed="rId3"/>
          <a:stretch>
            <a:fillRect/>
          </a:stretch>
        </p:blipFill>
        <p:spPr>
          <a:xfrm>
            <a:off x="838200" y="2362200"/>
            <a:ext cx="7097690" cy="2895600"/>
          </a:xfrm>
          <a:prstGeom prst="rect">
            <a:avLst/>
          </a:prstGeom>
          <a:ln>
            <a:solidFill>
              <a:srgbClr val="00B050"/>
            </a:solidFill>
          </a:ln>
        </p:spPr>
      </p:pic>
      <p:sp>
        <p:nvSpPr>
          <p:cNvPr id="5" name="TextBox 4"/>
          <p:cNvSpPr txBox="1"/>
          <p:nvPr/>
        </p:nvSpPr>
        <p:spPr>
          <a:xfrm>
            <a:off x="990600" y="5605790"/>
            <a:ext cx="6506909" cy="261610"/>
          </a:xfrm>
          <a:prstGeom prst="rect">
            <a:avLst/>
          </a:prstGeom>
          <a:noFill/>
        </p:spPr>
        <p:txBody>
          <a:bodyPr wrap="none" rtlCol="0">
            <a:spAutoFit/>
          </a:bodyPr>
          <a:lstStyle/>
          <a:p>
            <a:r>
              <a:rPr lang="en-US" sz="1100" dirty="0" smtClean="0"/>
              <a:t>Source: </a:t>
            </a:r>
            <a:r>
              <a:rPr lang="en-US" sz="1100" i="1" u="sng" dirty="0" smtClean="0">
                <a:solidFill>
                  <a:schemeClr val="tx2">
                    <a:lumMod val="60000"/>
                    <a:lumOff val="40000"/>
                  </a:schemeClr>
                </a:solidFill>
              </a:rPr>
              <a:t>http://www.intel.com/content/www/us/en/silicon-innovations/intel-tick-tock-model-general.html</a:t>
            </a:r>
            <a:endParaRPr lang="en-US" sz="1100" i="1" u="sng" dirty="0">
              <a:solidFill>
                <a:schemeClr val="tx2">
                  <a:lumMod val="60000"/>
                  <a:lumOff val="40000"/>
                </a:schemeClr>
              </a:solidFill>
            </a:endParaRPr>
          </a:p>
        </p:txBody>
      </p:sp>
      <p:sp>
        <p:nvSpPr>
          <p:cNvPr id="6" name="Title 1"/>
          <p:cNvSpPr txBox="1">
            <a:spLocks/>
          </p:cNvSpPr>
          <p:nvPr/>
        </p:nvSpPr>
        <p:spPr bwMode="auto">
          <a:xfrm>
            <a:off x="0" y="1"/>
            <a:ext cx="9144000" cy="533400"/>
          </a:xfrm>
          <a:prstGeom prst="rect">
            <a:avLst/>
          </a:prstGeo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b" anchorCtr="0" compatLnSpc="1">
            <a:prstTxWarp prst="textNoShape">
              <a:avLst/>
            </a:prstTxWarp>
            <a:norm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smtClean="0">
                <a:ln>
                  <a:noFill/>
                </a:ln>
                <a:solidFill>
                  <a:schemeClr val="bg1"/>
                </a:solidFill>
                <a:effectLst/>
                <a:uLnTx/>
                <a:uFillTx/>
                <a:latin typeface="Century Gothic" pitchFamily="34" charset="0"/>
                <a:ea typeface="Arial" pitchFamily="34" charset="0"/>
                <a:cs typeface="Calibri" pitchFamily="34" charset="0"/>
              </a:rPr>
              <a:t>Technologies used in Xeon Architecture</a:t>
            </a:r>
            <a:endParaRPr kumimoji="0" lang="en-US" sz="2400" b="1" i="0" u="none" strike="noStrike" kern="0" cap="none" spc="0" normalizeH="0" baseline="0" noProof="0" dirty="0">
              <a:ln>
                <a:noFill/>
              </a:ln>
              <a:solidFill>
                <a:schemeClr val="bg1"/>
              </a:solidFill>
              <a:effectLst/>
              <a:uLnTx/>
              <a:uFillTx/>
              <a:latin typeface="Century Gothic" pitchFamily="34" charset="0"/>
              <a:ea typeface="Arial" pitchFamily="34" charset="0"/>
              <a:cs typeface="Calibri" pitchFamily="34" charset="0"/>
            </a:endParaRPr>
          </a:p>
        </p:txBody>
      </p:sp>
      <p:sp>
        <p:nvSpPr>
          <p:cNvPr id="7" name="Slide Number Placeholder 6"/>
          <p:cNvSpPr>
            <a:spLocks noGrp="1"/>
          </p:cNvSpPr>
          <p:nvPr>
            <p:ph type="sldNum" sz="quarter" idx="4"/>
          </p:nvPr>
        </p:nvSpPr>
        <p:spPr/>
        <p:txBody>
          <a:bodyPr/>
          <a:lstStyle/>
          <a:p>
            <a:fld id="{8945D6AF-11B6-47D0-99F7-D2747F034504}" type="slidenum">
              <a:rPr lang="en-US" smtClean="0"/>
              <a:pPr/>
              <a:t>8</a:t>
            </a:fld>
            <a:endParaRPr lang="en-US" dirty="0"/>
          </a:p>
        </p:txBody>
      </p:sp>
    </p:spTree>
    <p:extLst>
      <p:ext uri="{BB962C8B-B14F-4D97-AF65-F5344CB8AC3E}">
        <p14:creationId xmlns:p14="http://schemas.microsoft.com/office/powerpoint/2010/main" val="4174975386"/>
      </p:ext>
    </p:extLst>
  </p:cSld>
  <p:clrMapOvr>
    <a:masterClrMapping/>
  </p:clrMapOvr>
  <p:transition advTm="5789">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b" anchorCtr="0" compatLnSpc="1">
            <a:prstTxWarp prst="textNoShape">
              <a:avLst/>
            </a:prstTxWarp>
            <a:normAutofit/>
          </a:bodyPr>
          <a:lstStyle/>
          <a:p>
            <a:pPr algn="ctr"/>
            <a:r>
              <a:rPr lang="en-US" sz="2800" b="1" dirty="0" smtClean="0">
                <a:cs typeface="Calibri" pitchFamily="34" charset="0"/>
              </a:rPr>
              <a:t>Sandy-Bridge</a:t>
            </a:r>
            <a:endParaRPr lang="en-US" sz="2800" b="1" dirty="0">
              <a:cs typeface="Calibri" pitchFamily="34" charset="0"/>
            </a:endParaRPr>
          </a:p>
        </p:txBody>
      </p:sp>
      <p:pic>
        <p:nvPicPr>
          <p:cNvPr id="5" name="Picture 4" descr="intel_sandy_bridge_xeon_block.jpg"/>
          <p:cNvPicPr>
            <a:picLocks noChangeAspect="1"/>
          </p:cNvPicPr>
          <p:nvPr/>
        </p:nvPicPr>
        <p:blipFill>
          <a:blip r:embed="rId3"/>
          <a:stretch>
            <a:fillRect/>
          </a:stretch>
        </p:blipFill>
        <p:spPr>
          <a:xfrm>
            <a:off x="4629096" y="1178625"/>
            <a:ext cx="4210104" cy="3810000"/>
          </a:xfrm>
          <a:prstGeom prst="rect">
            <a:avLst/>
          </a:prstGeom>
          <a:effectLst>
            <a:outerShdw blurRad="63500" sx="102000" sy="102000" algn="ctr" rotWithShape="0">
              <a:prstClr val="black">
                <a:alpha val="40000"/>
              </a:prstClr>
            </a:outerShdw>
          </a:effectLst>
        </p:spPr>
      </p:pic>
      <p:pic>
        <p:nvPicPr>
          <p:cNvPr id="6" name="Picture 5" descr="intel_sandy_bridge_xeon.jpg"/>
          <p:cNvPicPr>
            <a:picLocks noChangeAspect="1"/>
          </p:cNvPicPr>
          <p:nvPr/>
        </p:nvPicPr>
        <p:blipFill>
          <a:blip r:embed="rId4"/>
          <a:stretch>
            <a:fillRect/>
          </a:stretch>
        </p:blipFill>
        <p:spPr>
          <a:xfrm>
            <a:off x="347600" y="1143000"/>
            <a:ext cx="3943350" cy="39243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Slide Number Placeholder 3"/>
          <p:cNvSpPr>
            <a:spLocks noGrp="1"/>
          </p:cNvSpPr>
          <p:nvPr>
            <p:ph type="sldNum" sz="quarter" idx="4"/>
          </p:nvPr>
        </p:nvSpPr>
        <p:spPr/>
        <p:txBody>
          <a:bodyPr/>
          <a:lstStyle/>
          <a:p>
            <a:fld id="{8945D6AF-11B6-47D0-99F7-D2747F034504}" type="slidenum">
              <a:rPr lang="en-US" smtClean="0"/>
              <a:pPr/>
              <a:t>9</a:t>
            </a:fld>
            <a:endParaRPr lang="en-US" dirty="0"/>
          </a:p>
        </p:txBody>
      </p:sp>
    </p:spTree>
    <p:extLst>
      <p:ext uri="{BB962C8B-B14F-4D97-AF65-F5344CB8AC3E}">
        <p14:creationId xmlns:p14="http://schemas.microsoft.com/office/powerpoint/2010/main" val="198388017"/>
      </p:ext>
    </p:extLst>
  </p:cSld>
  <p:clrMapOvr>
    <a:masterClrMapping/>
  </p:clrMapOvr>
  <p:transition advTm="5789">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3118</TotalTime>
  <Words>1519</Words>
  <Application>Microsoft Office PowerPoint</Application>
  <PresentationFormat>On-screen Show (4:3)</PresentationFormat>
  <Paragraphs>192</Paragraphs>
  <Slides>24</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Book Antiqua</vt:lpstr>
      <vt:lpstr>Calibri</vt:lpstr>
      <vt:lpstr>Century Gothic</vt:lpstr>
      <vt:lpstr>Ubuntu</vt:lpstr>
      <vt:lpstr>Wingdings</vt:lpstr>
      <vt:lpstr>Office Theme</vt:lpstr>
      <vt:lpstr>1_Office Theme</vt:lpstr>
      <vt:lpstr>PowerPoint Presentation</vt:lpstr>
      <vt:lpstr>Processors and Accelerators </vt:lpstr>
      <vt:lpstr>Multi and Many Core Systems for HPC </vt:lpstr>
      <vt:lpstr>Intel Processor History</vt:lpstr>
      <vt:lpstr>Pentium IV Block Diagram</vt:lpstr>
      <vt:lpstr>Intel Processor History</vt:lpstr>
      <vt:lpstr>Xeon Architecture</vt:lpstr>
      <vt:lpstr>PowerPoint Presentation</vt:lpstr>
      <vt:lpstr>Sandy-Bridge</vt:lpstr>
      <vt:lpstr>PowerPoint Presentation</vt:lpstr>
      <vt:lpstr>Intel Xeon</vt:lpstr>
      <vt:lpstr>What is a Coprocessor?</vt:lpstr>
      <vt:lpstr>Xeon Phi™</vt:lpstr>
      <vt:lpstr>Xeon Phi Core</vt:lpstr>
      <vt:lpstr>Xeon Phi Card</vt:lpstr>
      <vt:lpstr>Xeon Phi Card</vt:lpstr>
      <vt:lpstr>Xeon Phi Card</vt:lpstr>
      <vt:lpstr>Schematic  diagram of a Cluster</vt:lpstr>
      <vt:lpstr>Multi-Core and Many-Core(Cont…)</vt:lpstr>
      <vt:lpstr>Typical HPC Cluster</vt:lpstr>
      <vt:lpstr>Typical HPC Cluster</vt:lpstr>
      <vt:lpstr>&lt;Blank&gt;</vt:lpstr>
      <vt:lpstr>&lt;Blank&gt;</vt:lpstr>
      <vt:lpstr>&lt;Blank&gt;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Xeon Microprocessor</dc:title>
  <dc:creator>Srikanth</dc:creator>
  <cp:lastModifiedBy>Calligo Technologies</cp:lastModifiedBy>
  <cp:revision>286</cp:revision>
  <dcterms:created xsi:type="dcterms:W3CDTF">2006-08-16T00:00:00Z</dcterms:created>
  <dcterms:modified xsi:type="dcterms:W3CDTF">2016-01-29T16:15:15Z</dcterms:modified>
</cp:coreProperties>
</file>