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0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78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89" autoAdjust="0"/>
  </p:normalViewPr>
  <p:slideViewPr>
    <p:cSldViewPr>
      <p:cViewPr varScale="1">
        <p:scale>
          <a:sx n="66" d="100"/>
          <a:sy n="66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67BEB-18CC-4239-A65F-AF877E27ED50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B280A-9BCC-464C-B85C-0C5F75C510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6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While parallel programming helps achieve</a:t>
            </a:r>
            <a:r>
              <a:rPr lang="en-GB" baseline="0" dirty="0" smtClean="0"/>
              <a:t> higher performance we have to handle the synchronization of code, data or both to make sure program results are consistent. </a:t>
            </a:r>
            <a:r>
              <a:rPr lang="en-GB" baseline="0" dirty="0" err="1" smtClean="0"/>
              <a:t>OpenMP</a:t>
            </a:r>
            <a:r>
              <a:rPr lang="en-GB" baseline="0" dirty="0" smtClean="0"/>
              <a:t> supports synchronization primitives that can be used to write parallel programs that deliver correct/consistent results.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Declare</a:t>
            </a:r>
            <a:r>
              <a:rPr lang="en-GB" baseline="0" dirty="0" smtClean="0"/>
              <a:t> Sum and array variables.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 is a summary of synchronization constructs</a:t>
            </a:r>
            <a:r>
              <a:rPr lang="en-GB" baseline="0" dirty="0" smtClean="0"/>
              <a:t> supported in </a:t>
            </a:r>
            <a:r>
              <a:rPr lang="en-GB" baseline="0" dirty="0" err="1" smtClean="0"/>
              <a:t>OpenMP</a:t>
            </a:r>
            <a:r>
              <a:rPr lang="en-GB" baseline="0" dirty="0" smtClean="0"/>
              <a:t>. One has to be careful in choosing the correct synchronization method with minimal performance impact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 is</a:t>
            </a:r>
            <a:r>
              <a:rPr lang="en-GB" baseline="0" dirty="0" smtClean="0"/>
              <a:t> a list of useful functions that parallel programs may use. We have seen some of these functions used in previous examples.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looked at some examples that must have given you an idea of the structure of a parallel program.  The parallelization is achieved by sharing a workload across multiple CPUs or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B280A-9BCC-464C-B85C-0C5F75C510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8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looked at some</a:t>
            </a:r>
            <a:r>
              <a:rPr lang="en-US" baseline="0" dirty="0" smtClean="0"/>
              <a:t> of the work sharing constructs. </a:t>
            </a:r>
            <a:r>
              <a:rPr lang="en-US" baseline="0" dirty="0" err="1" smtClean="0"/>
              <a:t>OpenMP</a:t>
            </a:r>
            <a:r>
              <a:rPr lang="en-US" baseline="0" dirty="0" smtClean="0"/>
              <a:t> also supports Data sharing mechanisms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B280A-9BCC-464C-B85C-0C5F75C510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0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 list of environment variables that control the behavior of the OMP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B280A-9BCC-464C-B85C-0C5F75C5107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5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2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7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5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0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13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4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6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26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" y="6019800"/>
            <a:ext cx="1708341" cy="8382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3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1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4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4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6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49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19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0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" y="6019800"/>
            <a:ext cx="1708341" cy="8382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6" name="Footer Placeholder 3"/>
          <p:cNvSpPr>
            <a:spLocks noGrp="1"/>
          </p:cNvSpPr>
          <p:nvPr userDrawn="1"/>
        </p:nvSpPr>
        <p:spPr>
          <a:xfrm>
            <a:off x="2286000" y="6169973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3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305800" y="42672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8" name="Oval 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7772400" y="46482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3" name="Oval 1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 flipV="1">
            <a:off x="685800" y="3048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8" name="Oval 1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flipH="1" flipV="1">
            <a:off x="152400" y="6858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3" name="Oval 2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11875" y="5867400"/>
            <a:ext cx="76962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rot="16200000">
            <a:off x="-2148839" y="4411090"/>
            <a:ext cx="48006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6200" y="5745481"/>
            <a:ext cx="4800600" cy="4571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31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7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4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1.jpg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457200" y="5943600"/>
            <a:ext cx="1619250" cy="811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14" name="Rectangle 13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12" name="Rectangle 11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Rectangle 15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8" name="Footer Placeholder 3"/>
          <p:cNvSpPr>
            <a:spLocks noGrp="1"/>
          </p:cNvSpPr>
          <p:nvPr userDrawn="1"/>
        </p:nvSpPr>
        <p:spPr>
          <a:xfrm>
            <a:off x="2286000" y="6169973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398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47616" y="2743200"/>
            <a:ext cx="307007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  <a:latin typeface="Book Antiqua" pitchFamily="18" charset="0"/>
              </a:rPr>
              <a:t>OpenMP</a:t>
            </a:r>
            <a:endParaRPr lang="en-US" sz="5400" b="1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Example 2</a:t>
            </a:r>
            <a:endParaRPr lang="en-US" sz="2800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7772400" cy="5170646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50" b="1" dirty="0" smtClean="0">
                <a:latin typeface="Constantia" pitchFamily="18" charset="0"/>
                <a:cs typeface="Arial" pitchFamily="34" charset="0"/>
              </a:rPr>
              <a:t>//Header files</a:t>
            </a:r>
            <a:endParaRPr lang="en-US" sz="1350" b="1" dirty="0">
              <a:latin typeface="Constantia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50" b="1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lang="en-US" sz="1350" b="1" dirty="0">
                <a:latin typeface="Constantia" pitchFamily="18" charset="0"/>
                <a:cs typeface="Arial" pitchFamily="34" charset="0"/>
              </a:rPr>
              <a:t>void main()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50" b="1" dirty="0">
                <a:latin typeface="Constantia" pitchFamily="18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50" b="1" dirty="0">
                <a:latin typeface="Constantia" pitchFamily="18" charset="0"/>
                <a:cs typeface="Arial" pitchFamily="34" charset="0"/>
              </a:rPr>
              <a:t> </a:t>
            </a:r>
            <a:r>
              <a:rPr lang="en-US" sz="1350" b="1" dirty="0" smtClean="0">
                <a:latin typeface="Constantia" pitchFamily="18" charset="0"/>
                <a:cs typeface="Arial" pitchFamily="34" charset="0"/>
              </a:rPr>
              <a:t>    </a:t>
            </a:r>
            <a:r>
              <a:rPr lang="en-US" sz="1350" b="1" dirty="0">
                <a:latin typeface="Constantia" pitchFamily="18" charset="0"/>
                <a:cs typeface="Arial" pitchFamily="34" charset="0"/>
              </a:rPr>
              <a:t>long *</a:t>
            </a:r>
            <a:r>
              <a:rPr lang="en-US" sz="1350" b="1" dirty="0" err="1">
                <a:latin typeface="Constantia" pitchFamily="18" charset="0"/>
                <a:cs typeface="Arial" pitchFamily="34" charset="0"/>
              </a:rPr>
              <a:t>array,index,sum</a:t>
            </a:r>
            <a:r>
              <a:rPr lang="en-US" sz="1350" b="1" dirty="0">
                <a:latin typeface="Constantia" pitchFamily="18" charset="0"/>
                <a:cs typeface="Arial" pitchFamily="34" charset="0"/>
              </a:rPr>
              <a:t>=0,expected_sum;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50" b="1" dirty="0" smtClean="0">
                <a:latin typeface="Constantia" pitchFamily="18" charset="0"/>
                <a:cs typeface="Arial" pitchFamily="34" charset="0"/>
              </a:rPr>
              <a:t>      </a:t>
            </a:r>
            <a:r>
              <a:rPr lang="en-US" sz="1350" b="1" dirty="0" err="1" smtClean="0">
                <a:latin typeface="Constantia" pitchFamily="18" charset="0"/>
                <a:cs typeface="Arial" pitchFamily="34" charset="0"/>
              </a:rPr>
              <a:t>int</a:t>
            </a:r>
            <a:r>
              <a:rPr lang="en-US" sz="1350" b="1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lang="en-US" sz="1350" b="1" dirty="0" err="1">
                <a:latin typeface="Constantia" pitchFamily="18" charset="0"/>
                <a:cs typeface="Arial" pitchFamily="34" charset="0"/>
              </a:rPr>
              <a:t>max_threads</a:t>
            </a:r>
            <a:r>
              <a:rPr lang="en-US" sz="1350" b="1" dirty="0">
                <a:latin typeface="Constantia" pitchFamily="18" charset="0"/>
                <a:cs typeface="Arial" pitchFamily="34" charset="0"/>
              </a:rPr>
              <a:t>, </a:t>
            </a:r>
            <a:r>
              <a:rPr lang="en-US" sz="1350" b="1" dirty="0" err="1">
                <a:latin typeface="Constantia" pitchFamily="18" charset="0"/>
                <a:cs typeface="Arial" pitchFamily="34" charset="0"/>
              </a:rPr>
              <a:t>nthreads</a:t>
            </a:r>
            <a:r>
              <a:rPr lang="en-US" sz="1350" b="1" dirty="0">
                <a:latin typeface="Constantia" pitchFamily="18" charset="0"/>
                <a:cs typeface="Arial" pitchFamily="34" charset="0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50" b="1" dirty="0" smtClean="0">
                <a:latin typeface="Constantia" pitchFamily="18" charset="0"/>
                <a:cs typeface="Arial" pitchFamily="34" charset="0"/>
              </a:rPr>
              <a:t>     //Allocate memory and initialize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50" b="1" dirty="0" smtClean="0">
                <a:latin typeface="Constantia" pitchFamily="18" charset="0"/>
                <a:cs typeface="Arial" pitchFamily="34" charset="0"/>
              </a:rPr>
              <a:t>      </a:t>
            </a:r>
            <a:r>
              <a:rPr lang="en-US" sz="1350" b="1" dirty="0" err="1" smtClean="0">
                <a:latin typeface="Constantia" pitchFamily="18" charset="0"/>
                <a:cs typeface="Arial" pitchFamily="34" charset="0"/>
              </a:rPr>
              <a:t>omp_set_num_threads</a:t>
            </a:r>
            <a:r>
              <a:rPr lang="en-US" sz="1350" b="1" dirty="0" smtClean="0">
                <a:latin typeface="Constantia" pitchFamily="18" charset="0"/>
                <a:cs typeface="Arial" pitchFamily="34" charset="0"/>
              </a:rPr>
              <a:t>(4</a:t>
            </a:r>
            <a:r>
              <a:rPr lang="en-US" sz="1350" b="1" dirty="0">
                <a:latin typeface="Constantia" pitchFamily="18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     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#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pragma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omp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 parallel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nstantia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Constantia" pitchFamily="18" charset="0"/>
                <a:cs typeface="Arial" pitchFamily="34" charset="0"/>
              </a:rPr>
              <a:t>     {</a:t>
            </a:r>
            <a:r>
              <a:rPr lang="en-US" sz="2000" b="1" dirty="0">
                <a:latin typeface="Constantia" pitchFamily="18" charset="0"/>
                <a:cs typeface="Arial" pitchFamily="34" charset="0"/>
              </a:rPr>
              <a:t>	 </a:t>
            </a:r>
            <a:endParaRPr lang="en-US" sz="2000" b="1" dirty="0" smtClean="0">
              <a:latin typeface="Constantia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sz="2000" b="1" dirty="0" err="1" smtClean="0">
                <a:latin typeface="Constantia" pitchFamily="18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lang="en-US" sz="2000" b="1" dirty="0" err="1">
                <a:latin typeface="Constantia" pitchFamily="18" charset="0"/>
                <a:cs typeface="Arial" pitchFamily="34" charset="0"/>
              </a:rPr>
              <a:t>cnt</a:t>
            </a:r>
            <a:r>
              <a:rPr lang="en-US" sz="2000" b="1" dirty="0">
                <a:latin typeface="Constantia" pitchFamily="18" charset="0"/>
                <a:cs typeface="Arial" pitchFamily="34" charset="0"/>
              </a:rPr>
              <a:t>, </a:t>
            </a:r>
            <a:r>
              <a:rPr lang="en-US" sz="2000" b="1" dirty="0" err="1">
                <a:latin typeface="Constantia" pitchFamily="18" charset="0"/>
                <a:cs typeface="Arial" pitchFamily="34" charset="0"/>
              </a:rPr>
              <a:t>tid</a:t>
            </a:r>
            <a:r>
              <a:rPr lang="en-US" sz="2000" b="1" dirty="0">
                <a:latin typeface="Constantia" pitchFamily="18" charset="0"/>
                <a:cs typeface="Arial" pitchFamily="34" charset="0"/>
              </a:rPr>
              <a:t>=</a:t>
            </a:r>
            <a:r>
              <a:rPr lang="en-US" sz="2000" b="1" dirty="0" err="1">
                <a:latin typeface="Constantia" pitchFamily="18" charset="0"/>
                <a:cs typeface="Arial" pitchFamily="34" charset="0"/>
              </a:rPr>
              <a:t>omp_get_thread_num</a:t>
            </a:r>
            <a:r>
              <a:rPr lang="en-US" sz="2000" b="1" dirty="0">
                <a:latin typeface="Constantia" pitchFamily="18" charset="0"/>
                <a:cs typeface="Arial" pitchFamily="34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nstantia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Constantia" pitchFamily="18" charset="0"/>
                <a:cs typeface="Arial" pitchFamily="34" charset="0"/>
              </a:rPr>
              <a:t>	</a:t>
            </a:r>
            <a:r>
              <a:rPr lang="en-US" sz="2000" b="1" dirty="0" err="1" smtClean="0">
                <a:latin typeface="Constantia" pitchFamily="18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lang="en-US" sz="2000" b="1" dirty="0" err="1">
                <a:latin typeface="Constantia" pitchFamily="18" charset="0"/>
                <a:cs typeface="Arial" pitchFamily="34" charset="0"/>
              </a:rPr>
              <a:t>nthreads</a:t>
            </a:r>
            <a:r>
              <a:rPr lang="en-US" sz="2000" b="1" dirty="0">
                <a:latin typeface="Constantia" pitchFamily="18" charset="0"/>
                <a:cs typeface="Arial" pitchFamily="34" charset="0"/>
              </a:rPr>
              <a:t>=</a:t>
            </a:r>
            <a:r>
              <a:rPr lang="en-US" sz="2000" b="1" dirty="0" err="1">
                <a:latin typeface="Constantia" pitchFamily="18" charset="0"/>
                <a:cs typeface="Arial" pitchFamily="34" charset="0"/>
              </a:rPr>
              <a:t>omp_get_num_threads</a:t>
            </a:r>
            <a:r>
              <a:rPr lang="en-US" sz="2000" b="1" dirty="0">
                <a:latin typeface="Constantia" pitchFamily="18" charset="0"/>
                <a:cs typeface="Arial" pitchFamily="34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sz="2000" b="1" dirty="0" smtClean="0">
                <a:latin typeface="Constantia" pitchFamily="18" charset="0"/>
                <a:cs typeface="Arial" pitchFamily="34" charset="0"/>
              </a:rPr>
              <a:t>for(</a:t>
            </a:r>
            <a:r>
              <a:rPr lang="en-US" sz="2000" b="1" dirty="0" err="1" smtClean="0">
                <a:latin typeface="Constantia" pitchFamily="18" charset="0"/>
                <a:cs typeface="Arial" pitchFamily="34" charset="0"/>
              </a:rPr>
              <a:t>cnt</a:t>
            </a:r>
            <a:r>
              <a:rPr lang="en-US" sz="2000" b="1" dirty="0" smtClean="0">
                <a:latin typeface="Constantia" pitchFamily="18" charset="0"/>
                <a:cs typeface="Arial" pitchFamily="34" charset="0"/>
              </a:rPr>
              <a:t>=</a:t>
            </a:r>
            <a:r>
              <a:rPr lang="en-US" sz="2000" b="1" dirty="0" err="1" smtClean="0">
                <a:latin typeface="Constantia" pitchFamily="18" charset="0"/>
                <a:cs typeface="Arial" pitchFamily="34" charset="0"/>
              </a:rPr>
              <a:t>tid;cnt</a:t>
            </a:r>
            <a:r>
              <a:rPr lang="en-US" sz="2000" b="1" dirty="0" smtClean="0">
                <a:latin typeface="Constantia" pitchFamily="18" charset="0"/>
                <a:cs typeface="Arial" pitchFamily="34" charset="0"/>
              </a:rPr>
              <a:t>&lt;</a:t>
            </a:r>
            <a:r>
              <a:rPr lang="en-US" sz="2000" b="1" dirty="0" err="1" smtClean="0">
                <a:latin typeface="Constantia" pitchFamily="18" charset="0"/>
                <a:cs typeface="Arial" pitchFamily="34" charset="0"/>
              </a:rPr>
              <a:t>size;cnt</a:t>
            </a:r>
            <a:r>
              <a:rPr lang="en-US" sz="2000" b="1" dirty="0">
                <a:latin typeface="Constantia" pitchFamily="18" charset="0"/>
                <a:cs typeface="Arial" pitchFamily="34" charset="0"/>
              </a:rPr>
              <a:t>+=</a:t>
            </a:r>
            <a:r>
              <a:rPr lang="en-US" sz="2000" b="1" dirty="0" err="1" smtClean="0">
                <a:latin typeface="Constantia" pitchFamily="18" charset="0"/>
                <a:cs typeface="Arial" pitchFamily="34" charset="0"/>
              </a:rPr>
              <a:t>nthreads</a:t>
            </a:r>
            <a:r>
              <a:rPr lang="en-US" sz="2000" b="1" dirty="0">
                <a:latin typeface="Constantia" pitchFamily="18" charset="0"/>
                <a:cs typeface="Arial" pitchFamily="34" charset="0"/>
              </a:rPr>
              <a:t>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nstantia" pitchFamily="18" charset="0"/>
                <a:cs typeface="Arial" pitchFamily="34" charset="0"/>
              </a:rPr>
              <a:t>    	</a:t>
            </a:r>
            <a:r>
              <a:rPr lang="en-US" sz="2000" b="1" dirty="0" smtClean="0">
                <a:latin typeface="Constantia" pitchFamily="18" charset="0"/>
                <a:cs typeface="Arial" pitchFamily="34" charset="0"/>
              </a:rPr>
              <a:t>	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Arial" pitchFamily="34" charset="0"/>
              </a:rPr>
              <a:t>sum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Arial" pitchFamily="34" charset="0"/>
              </a:rPr>
              <a:t>+=array[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Arial" pitchFamily="34" charset="0"/>
              </a:rPr>
              <a:t>cnt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Arial" pitchFamily="34" charset="0"/>
              </a:rPr>
              <a:t>]; 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onstantia" pitchFamily="18" charset="0"/>
                <a:cs typeface="Arial" pitchFamily="34" charset="0"/>
              </a:rPr>
              <a:t>	</a:t>
            </a:r>
            <a:r>
              <a:rPr lang="en-US" sz="2000" b="1" dirty="0" err="1" smtClean="0">
                <a:latin typeface="Constantia" pitchFamily="18" charset="0"/>
                <a:cs typeface="Arial" pitchFamily="34" charset="0"/>
              </a:rPr>
              <a:t>printf</a:t>
            </a:r>
            <a:r>
              <a:rPr lang="en-US" sz="2000" b="1" dirty="0">
                <a:latin typeface="Constantia" pitchFamily="18" charset="0"/>
                <a:cs typeface="Arial" pitchFamily="34" charset="0"/>
              </a:rPr>
              <a:t>(" In thread %d Sum = %</a:t>
            </a:r>
            <a:r>
              <a:rPr lang="en-US" sz="2000" b="1" dirty="0" err="1">
                <a:latin typeface="Constantia" pitchFamily="18" charset="0"/>
                <a:cs typeface="Arial" pitchFamily="34" charset="0"/>
              </a:rPr>
              <a:t>ld</a:t>
            </a:r>
            <a:r>
              <a:rPr lang="en-US" sz="2000" b="1" dirty="0">
                <a:latin typeface="Constantia" pitchFamily="18" charset="0"/>
                <a:cs typeface="Arial" pitchFamily="34" charset="0"/>
              </a:rPr>
              <a:t>\n",</a:t>
            </a:r>
            <a:r>
              <a:rPr lang="en-US" sz="2000" b="1" dirty="0" err="1">
                <a:latin typeface="Constantia" pitchFamily="18" charset="0"/>
                <a:cs typeface="Arial" pitchFamily="34" charset="0"/>
              </a:rPr>
              <a:t>tid,sum</a:t>
            </a:r>
            <a:r>
              <a:rPr lang="en-US" sz="2000" b="1" dirty="0">
                <a:latin typeface="Constantia" pitchFamily="18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nstantia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Constantia" pitchFamily="18" charset="0"/>
                <a:cs typeface="Arial" pitchFamily="34" charset="0"/>
              </a:rPr>
              <a:t>     } </a:t>
            </a:r>
            <a:endParaRPr lang="en-US" sz="2000" b="1" dirty="0">
              <a:latin typeface="Constantia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50" b="1" dirty="0" smtClean="0">
                <a:latin typeface="Constantia" pitchFamily="18" charset="0"/>
                <a:cs typeface="Arial" pitchFamily="34" charset="0"/>
              </a:rPr>
              <a:t>     </a:t>
            </a:r>
            <a:r>
              <a:rPr lang="en-US" sz="1350" b="1" dirty="0" err="1" smtClean="0">
                <a:latin typeface="Constantia" pitchFamily="18" charset="0"/>
                <a:cs typeface="Arial" pitchFamily="34" charset="0"/>
              </a:rPr>
              <a:t>expected_sum</a:t>
            </a:r>
            <a:r>
              <a:rPr lang="en-US" sz="1350" b="1" dirty="0">
                <a:latin typeface="Constantia" pitchFamily="18" charset="0"/>
                <a:cs typeface="Arial" pitchFamily="34" charset="0"/>
              </a:rPr>
              <a:t>=((size)*(size-1))/2;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50" b="1" dirty="0" smtClean="0">
                <a:latin typeface="Constantia" pitchFamily="18" charset="0"/>
                <a:cs typeface="Arial" pitchFamily="34" charset="0"/>
              </a:rPr>
              <a:t>     </a:t>
            </a:r>
            <a:r>
              <a:rPr lang="en-US" sz="1350" b="1" dirty="0" err="1" smtClean="0">
                <a:latin typeface="Constantia" pitchFamily="18" charset="0"/>
                <a:cs typeface="Arial" pitchFamily="34" charset="0"/>
              </a:rPr>
              <a:t>printf</a:t>
            </a:r>
            <a:r>
              <a:rPr lang="en-US" sz="1350" b="1" dirty="0">
                <a:latin typeface="Constantia" pitchFamily="18" charset="0"/>
                <a:cs typeface="Arial" pitchFamily="34" charset="0"/>
              </a:rPr>
              <a:t>("%</a:t>
            </a:r>
            <a:r>
              <a:rPr lang="en-US" sz="1350" b="1" dirty="0" err="1">
                <a:latin typeface="Constantia" pitchFamily="18" charset="0"/>
                <a:cs typeface="Arial" pitchFamily="34" charset="0"/>
              </a:rPr>
              <a:t>ld</a:t>
            </a:r>
            <a:r>
              <a:rPr lang="en-US" sz="1350" b="1" dirty="0">
                <a:latin typeface="Constantia" pitchFamily="18" charset="0"/>
                <a:cs typeface="Arial" pitchFamily="34" charset="0"/>
              </a:rPr>
              <a:t> is the sum of first %d numbers, calculated by %d threads\n",</a:t>
            </a:r>
            <a:r>
              <a:rPr lang="en-US" sz="1350" b="1" dirty="0" err="1">
                <a:latin typeface="Constantia" pitchFamily="18" charset="0"/>
                <a:cs typeface="Arial" pitchFamily="34" charset="0"/>
              </a:rPr>
              <a:t>sum,size,nthreads</a:t>
            </a:r>
            <a:r>
              <a:rPr lang="en-US" sz="1350" b="1" dirty="0">
                <a:latin typeface="Constantia" pitchFamily="18" charset="0"/>
                <a:cs typeface="Arial" pitchFamily="34" charset="0"/>
              </a:rPr>
              <a:t>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50" b="1" dirty="0" smtClean="0">
                <a:latin typeface="Constantia" pitchFamily="18" charset="0"/>
                <a:cs typeface="Arial" pitchFamily="34" charset="0"/>
              </a:rPr>
              <a:t>    </a:t>
            </a:r>
            <a:r>
              <a:rPr lang="en-US" sz="1350" b="1" dirty="0" err="1" smtClean="0">
                <a:latin typeface="Constantia" pitchFamily="18" charset="0"/>
                <a:cs typeface="Arial" pitchFamily="34" charset="0"/>
              </a:rPr>
              <a:t>printf</a:t>
            </a:r>
            <a:r>
              <a:rPr lang="en-US" sz="1350" b="1" dirty="0">
                <a:latin typeface="Constantia" pitchFamily="18" charset="0"/>
                <a:cs typeface="Arial" pitchFamily="34" charset="0"/>
              </a:rPr>
              <a:t>("\n\n Expected sum is %</a:t>
            </a:r>
            <a:r>
              <a:rPr lang="en-US" sz="1350" b="1" dirty="0" err="1">
                <a:latin typeface="Constantia" pitchFamily="18" charset="0"/>
                <a:cs typeface="Arial" pitchFamily="34" charset="0"/>
              </a:rPr>
              <a:t>ld</a:t>
            </a:r>
            <a:r>
              <a:rPr lang="en-US" sz="1350" b="1" dirty="0">
                <a:latin typeface="Constantia" pitchFamily="18" charset="0"/>
                <a:cs typeface="Arial" pitchFamily="34" charset="0"/>
              </a:rPr>
              <a:t>\n\n",</a:t>
            </a:r>
            <a:r>
              <a:rPr lang="en-US" sz="1350" b="1" dirty="0" err="1">
                <a:latin typeface="Constantia" pitchFamily="18" charset="0"/>
                <a:cs typeface="Arial" pitchFamily="34" charset="0"/>
              </a:rPr>
              <a:t>expected_sum</a:t>
            </a:r>
            <a:r>
              <a:rPr lang="en-US" sz="1350" b="1" dirty="0">
                <a:latin typeface="Constantia" pitchFamily="18" charset="0"/>
                <a:cs typeface="Arial" pitchFamily="34" charset="0"/>
              </a:rPr>
              <a:t>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50" b="1" dirty="0">
                <a:latin typeface="Constantia" pitchFamily="18" charset="0"/>
                <a:cs typeface="Arial" pitchFamily="34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3512340"/>
            <a:ext cx="302454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Race condition</a:t>
            </a:r>
            <a:endParaRPr lang="en-US" sz="3600" b="1" cap="none" spc="0" dirty="0">
              <a:ln w="11430"/>
              <a:solidFill>
                <a:schemeClr val="accent6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4114800" y="3835506"/>
            <a:ext cx="1676400" cy="28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33" y="914400"/>
            <a:ext cx="5151467" cy="21819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38037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latin typeface="Century Gothic" pitchFamily="34" charset="0"/>
                <a:cs typeface="Calibri" pitchFamily="34" charset="0"/>
              </a:rPr>
              <a:t>Synchronization</a:t>
            </a:r>
            <a:endParaRPr lang="en-US" sz="2800" b="1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75599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latin typeface="Ubuntu" pitchFamily="34" charset="0"/>
              </a:rPr>
              <a:t>Synchronization constructs impose order and restrict/protect access to shared variables in the program.</a:t>
            </a:r>
          </a:p>
          <a:p>
            <a:pPr lvl="1"/>
            <a:endParaRPr lang="en-US" dirty="0">
              <a:latin typeface="Ubuntu" pitchFamily="34" charset="0"/>
            </a:endParaRPr>
          </a:p>
          <a:p>
            <a:pPr marL="1143000" lvl="1" indent="-3429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Atomic</a:t>
            </a:r>
          </a:p>
          <a:p>
            <a:pPr marL="1143000" lvl="1" indent="-3429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Critical</a:t>
            </a:r>
          </a:p>
          <a:p>
            <a:pPr marL="1143000" lvl="1" indent="-3429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Barrier</a:t>
            </a:r>
          </a:p>
          <a:p>
            <a:pPr marL="1143000" lvl="1" indent="-3429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Ordered</a:t>
            </a:r>
          </a:p>
          <a:p>
            <a:pPr marL="1143000" lvl="1" indent="-3429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Flush</a:t>
            </a:r>
          </a:p>
          <a:p>
            <a:pPr marL="1143000" lvl="1" indent="-3429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Locks</a:t>
            </a:r>
          </a:p>
          <a:p>
            <a:pPr marL="800100" lvl="1" indent="-342900"/>
            <a:endParaRPr lang="en-US" dirty="0">
              <a:latin typeface="Ubuntu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38758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743200" y="3658463"/>
            <a:ext cx="2971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28700" y="1334750"/>
            <a:ext cx="6400800" cy="46474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Constantia" pitchFamily="18" charset="0"/>
                <a:cs typeface="Arial" pitchFamily="34" charset="0"/>
              </a:rPr>
              <a:t>//Include Header files</a:t>
            </a:r>
            <a:endParaRPr lang="en-US" sz="1200" b="1" dirty="0">
              <a:latin typeface="Constantia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onstantia" pitchFamily="18" charset="0"/>
                <a:cs typeface="Arial" pitchFamily="34" charset="0"/>
              </a:rPr>
              <a:t> #define size 100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onstantia" pitchFamily="18" charset="0"/>
                <a:cs typeface="Arial" pitchFamily="34" charset="0"/>
              </a:rPr>
              <a:t> void main()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Constantia" pitchFamily="18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onstantia" pitchFamily="18" charset="0"/>
                <a:cs typeface="Arial" pitchFamily="34" charset="0"/>
              </a:rPr>
              <a:t> </a:t>
            </a:r>
            <a:r>
              <a:rPr lang="en-US" sz="1200" b="1" dirty="0" smtClean="0">
                <a:latin typeface="Constantia" pitchFamily="18" charset="0"/>
                <a:cs typeface="Arial" pitchFamily="34" charset="0"/>
              </a:rPr>
              <a:t>    //Declare, Allocate and </a:t>
            </a:r>
            <a:r>
              <a:rPr lang="en-US" sz="1200" b="1" dirty="0" err="1" smtClean="0">
                <a:latin typeface="Constantia" pitchFamily="18" charset="0"/>
                <a:cs typeface="Arial" pitchFamily="34" charset="0"/>
              </a:rPr>
              <a:t>Intialize</a:t>
            </a:r>
            <a:endParaRPr lang="en-US" sz="1200" b="1" dirty="0">
              <a:latin typeface="Constantia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onstantia" pitchFamily="18" charset="0"/>
                <a:cs typeface="Arial" pitchFamily="34" charset="0"/>
              </a:rPr>
              <a:t>      </a:t>
            </a:r>
            <a:r>
              <a:rPr lang="en-US" sz="1200" b="1" dirty="0" err="1">
                <a:latin typeface="Constantia" pitchFamily="18" charset="0"/>
                <a:cs typeface="Arial" pitchFamily="34" charset="0"/>
              </a:rPr>
              <a:t>omp_set_num_threads</a:t>
            </a:r>
            <a:r>
              <a:rPr lang="en-US" sz="1200" b="1" dirty="0">
                <a:latin typeface="Constantia" pitchFamily="18" charset="0"/>
                <a:cs typeface="Arial" pitchFamily="34" charset="0"/>
              </a:rPr>
              <a:t>(4);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00000"/>
                </a:solidFill>
                <a:latin typeface="Constantia" pitchFamily="18" charset="0"/>
                <a:cs typeface="Arial" pitchFamily="34" charset="0"/>
              </a:rPr>
              <a:t>      </a:t>
            </a:r>
            <a:r>
              <a:rPr lang="en-US" b="1" dirty="0">
                <a:solidFill>
                  <a:srgbClr val="C00000"/>
                </a:solidFill>
                <a:latin typeface="Constantia" pitchFamily="18" charset="0"/>
                <a:cs typeface="Arial" pitchFamily="34" charset="0"/>
              </a:rPr>
              <a:t>#pragma </a:t>
            </a:r>
            <a:r>
              <a:rPr lang="en-US" b="1" dirty="0" err="1">
                <a:solidFill>
                  <a:srgbClr val="C00000"/>
                </a:solidFill>
                <a:latin typeface="Constantia" pitchFamily="18" charset="0"/>
                <a:cs typeface="Arial" pitchFamily="34" charset="0"/>
              </a:rPr>
              <a:t>omp</a:t>
            </a:r>
            <a:r>
              <a:rPr lang="en-US" b="1" dirty="0">
                <a:solidFill>
                  <a:srgbClr val="C00000"/>
                </a:solidFill>
                <a:latin typeface="Constantia" pitchFamily="18" charset="0"/>
                <a:cs typeface="Arial" pitchFamily="34" charset="0"/>
              </a:rPr>
              <a:t> parallel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      {	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int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 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cnt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, 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tid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=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omp_get_thread_num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 	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int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 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nthreads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=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omp_get_num_threads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for(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cnt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=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tid;cnt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&lt;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size;cnt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+=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nthreads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) </a:t>
            </a:r>
            <a:endParaRPr lang="en-US" b="1" dirty="0" smtClean="0">
              <a:latin typeface="Constantia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b="1" dirty="0" smtClean="0">
                <a:latin typeface="Constantia" pitchFamily="18" charset="0"/>
                <a:cs typeface="Arial" pitchFamily="34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Arial" pitchFamily="34" charset="0"/>
              </a:rPr>
              <a:t>#pragma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Arial" pitchFamily="34" charset="0"/>
              </a:rPr>
              <a:t>omp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Arial" pitchFamily="34" charset="0"/>
              </a:rPr>
              <a:t> atomic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    		sum+=array[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cnt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];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printf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(" In thread %d Sum = %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ld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\n</a:t>
            </a:r>
            <a:r>
              <a:rPr lang="en-US" b="1" dirty="0" smtClean="0">
                <a:latin typeface="Constantia" pitchFamily="18" charset="0"/>
                <a:cs typeface="Arial" pitchFamily="34" charset="0"/>
              </a:rPr>
              <a:t>", </a:t>
            </a:r>
            <a:r>
              <a:rPr lang="en-US" b="1" dirty="0" err="1" smtClean="0">
                <a:latin typeface="Constantia" pitchFamily="18" charset="0"/>
                <a:cs typeface="Arial" pitchFamily="34" charset="0"/>
              </a:rPr>
              <a:t>tid</a:t>
            </a:r>
            <a:r>
              <a:rPr lang="en-US" b="1" dirty="0" smtClean="0">
                <a:latin typeface="Constantia" pitchFamily="18" charset="0"/>
                <a:cs typeface="Arial" pitchFamily="34" charset="0"/>
              </a:rPr>
              <a:t>, sum );</a:t>
            </a:r>
            <a:endParaRPr lang="en-US" b="1" dirty="0">
              <a:latin typeface="Constantia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      }</a:t>
            </a:r>
            <a:r>
              <a:rPr lang="en-US" sz="1400" b="1" dirty="0">
                <a:latin typeface="Constantia" pitchFamily="18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onstantia" pitchFamily="18" charset="0"/>
                <a:cs typeface="Arial" pitchFamily="34" charset="0"/>
              </a:rPr>
              <a:t>     </a:t>
            </a:r>
            <a:r>
              <a:rPr lang="en-US" sz="1200" b="1" dirty="0" err="1">
                <a:latin typeface="Constantia" pitchFamily="18" charset="0"/>
                <a:cs typeface="Arial" pitchFamily="34" charset="0"/>
              </a:rPr>
              <a:t>expected_sum</a:t>
            </a:r>
            <a:r>
              <a:rPr lang="en-US" sz="1200" b="1" dirty="0">
                <a:latin typeface="Constantia" pitchFamily="18" charset="0"/>
                <a:cs typeface="Arial" pitchFamily="34" charset="0"/>
              </a:rPr>
              <a:t>=((size)*(size-1))/2;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onstantia" pitchFamily="18" charset="0"/>
                <a:cs typeface="Arial" pitchFamily="34" charset="0"/>
              </a:rPr>
              <a:t>     </a:t>
            </a:r>
            <a:r>
              <a:rPr lang="en-US" sz="1200" b="1" dirty="0" err="1">
                <a:latin typeface="Constantia" pitchFamily="18" charset="0"/>
                <a:cs typeface="Arial" pitchFamily="34" charset="0"/>
              </a:rPr>
              <a:t>printf</a:t>
            </a:r>
            <a:r>
              <a:rPr lang="en-US" sz="1200" b="1" dirty="0">
                <a:latin typeface="Constantia" pitchFamily="18" charset="0"/>
                <a:cs typeface="Arial" pitchFamily="34" charset="0"/>
              </a:rPr>
              <a:t>("%</a:t>
            </a:r>
            <a:r>
              <a:rPr lang="en-US" sz="1200" b="1" dirty="0" err="1">
                <a:latin typeface="Constantia" pitchFamily="18" charset="0"/>
                <a:cs typeface="Arial" pitchFamily="34" charset="0"/>
              </a:rPr>
              <a:t>ld</a:t>
            </a:r>
            <a:r>
              <a:rPr lang="en-US" sz="1200" b="1" dirty="0">
                <a:latin typeface="Constantia" pitchFamily="18" charset="0"/>
                <a:cs typeface="Arial" pitchFamily="34" charset="0"/>
              </a:rPr>
              <a:t> is the sum of first %d numbers, calculated by %d threads\n",</a:t>
            </a:r>
            <a:r>
              <a:rPr lang="en-US" sz="1200" b="1" dirty="0" err="1">
                <a:latin typeface="Constantia" pitchFamily="18" charset="0"/>
                <a:cs typeface="Arial" pitchFamily="34" charset="0"/>
              </a:rPr>
              <a:t>sum,size,nthreads</a:t>
            </a:r>
            <a:r>
              <a:rPr lang="en-US" sz="1200" b="1" dirty="0">
                <a:latin typeface="Constantia" pitchFamily="18" charset="0"/>
                <a:cs typeface="Arial" pitchFamily="34" charset="0"/>
              </a:rPr>
              <a:t>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onstantia" pitchFamily="18" charset="0"/>
                <a:cs typeface="Arial" pitchFamily="34" charset="0"/>
              </a:rPr>
              <a:t>    </a:t>
            </a:r>
            <a:r>
              <a:rPr lang="en-US" sz="1200" b="1" dirty="0" err="1">
                <a:latin typeface="Constantia" pitchFamily="18" charset="0"/>
                <a:cs typeface="Arial" pitchFamily="34" charset="0"/>
              </a:rPr>
              <a:t>printf</a:t>
            </a:r>
            <a:r>
              <a:rPr lang="en-US" sz="1200" b="1" dirty="0">
                <a:latin typeface="Constantia" pitchFamily="18" charset="0"/>
                <a:cs typeface="Arial" pitchFamily="34" charset="0"/>
              </a:rPr>
              <a:t>("\n\n Expected sum is %</a:t>
            </a:r>
            <a:r>
              <a:rPr lang="en-US" sz="1200" b="1" dirty="0" err="1">
                <a:latin typeface="Constantia" pitchFamily="18" charset="0"/>
                <a:cs typeface="Arial" pitchFamily="34" charset="0"/>
              </a:rPr>
              <a:t>ld</a:t>
            </a:r>
            <a:r>
              <a:rPr lang="en-US" sz="1200" b="1" dirty="0">
                <a:latin typeface="Constantia" pitchFamily="18" charset="0"/>
                <a:cs typeface="Arial" pitchFamily="34" charset="0"/>
              </a:rPr>
              <a:t>\n\n",</a:t>
            </a:r>
            <a:r>
              <a:rPr lang="en-US" sz="1200" b="1" dirty="0" err="1">
                <a:latin typeface="Constantia" pitchFamily="18" charset="0"/>
                <a:cs typeface="Arial" pitchFamily="34" charset="0"/>
              </a:rPr>
              <a:t>expected_sum</a:t>
            </a:r>
            <a:r>
              <a:rPr lang="en-US" sz="1200" b="1" dirty="0">
                <a:latin typeface="Constantia" pitchFamily="18" charset="0"/>
                <a:cs typeface="Arial" pitchFamily="34" charset="0"/>
              </a:rPr>
              <a:t>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onstantia" pitchFamily="18" charset="0"/>
                <a:cs typeface="Arial" pitchFamily="34" charset="0"/>
              </a:rPr>
              <a:t>}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Synchronization - Atomic</a:t>
            </a:r>
            <a:endParaRPr lang="en-US" sz="2800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64906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Atomic provides mutual exclusion and applies to read/update of a single shared variable (memory location).</a:t>
            </a:r>
            <a:endParaRPr lang="en-US" i="1" dirty="0" smtClean="0">
              <a:latin typeface="Ubuntu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791200" y="3886200"/>
            <a:ext cx="940246" cy="8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19629" y="3048000"/>
            <a:ext cx="2339295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Avoid Race</a:t>
            </a:r>
          </a:p>
          <a:p>
            <a:pPr algn="ctr"/>
            <a:r>
              <a:rPr lang="en-US" sz="3200" b="1" cap="none" spc="0" dirty="0" smtClean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condition </a:t>
            </a:r>
          </a:p>
          <a:p>
            <a:pPr algn="ctr"/>
            <a:r>
              <a:rPr lang="en-US" sz="3200" b="1" cap="none" spc="0" dirty="0" smtClean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using atomic</a:t>
            </a:r>
            <a:endParaRPr lang="en-US" sz="3200" b="1" cap="none" spc="0" dirty="0">
              <a:ln w="11430"/>
              <a:solidFill>
                <a:schemeClr val="accent6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2399012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Synchronization – Atomic Example</a:t>
            </a:r>
            <a:endParaRPr lang="en-US" sz="2800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09057"/>
            <a:ext cx="7310141" cy="304800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/>
        </p:nvSpPr>
        <p:spPr>
          <a:xfrm>
            <a:off x="2286000" y="6169973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945186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entury Gothic" pitchFamily="34" charset="0"/>
                <a:cs typeface="Calibri" pitchFamily="34" charset="0"/>
              </a:rPr>
            </a:br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entury Gothic" pitchFamily="34" charset="0"/>
                <a:cs typeface="Calibri" pitchFamily="34" charset="0"/>
              </a:rPr>
            </a:br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entury Gothic" pitchFamily="34" charset="0"/>
                <a:cs typeface="Calibri" pitchFamily="34" charset="0"/>
              </a:rPr>
            </a:br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Synchronization (</a:t>
            </a:r>
            <a:r>
              <a:rPr lang="en-US" sz="2000" dirty="0" smtClean="0">
                <a:latin typeface="Century Gothic" pitchFamily="34" charset="0"/>
                <a:cs typeface="Calibri" pitchFamily="34" charset="0"/>
              </a:rPr>
              <a:t>Contd..)</a:t>
            </a:r>
            <a:endParaRPr lang="en-US" sz="2800" dirty="0">
              <a:latin typeface="Century Gothic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6347"/>
              </p:ext>
            </p:extLst>
          </p:nvPr>
        </p:nvGraphicFramePr>
        <p:xfrm>
          <a:off x="457200" y="838200"/>
          <a:ext cx="8382000" cy="467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  <a:gridCol w="6477000"/>
              </a:tblGrid>
              <a:tr h="94488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atomic</a:t>
                      </a:r>
                      <a:endParaRPr lang="en-US" sz="19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Atomic provides mutual exclusion and applies to read/update of a single shared variable (memory location).</a:t>
                      </a:r>
                    </a:p>
                    <a:p>
                      <a:endParaRPr lang="en-US" sz="19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critical</a:t>
                      </a:r>
                      <a:endParaRPr lang="en-US" sz="19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Critical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p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rovides mutual exclusion for a region. Only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one thread enters a critical region. </a:t>
                      </a:r>
                      <a:endParaRPr lang="en-US" sz="19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barrier</a:t>
                      </a:r>
                      <a:endParaRPr lang="en-US" sz="19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Barrier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 provides a mechanism to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get all threads to a point, before continuing further.</a:t>
                      </a:r>
                      <a:endParaRPr lang="en-US" sz="19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ordered</a:t>
                      </a:r>
                      <a:endParaRPr lang="en-US" sz="19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Ordered region is executed in a sequential order.</a:t>
                      </a:r>
                      <a:endParaRPr lang="en-US" sz="19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flush</a:t>
                      </a:r>
                      <a:endParaRPr lang="en-US" sz="19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Flush forces variable to be updated in memory for other threads to see an updated value.</a:t>
                      </a:r>
                      <a:endParaRPr lang="en-US" sz="19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locks</a:t>
                      </a:r>
                      <a:endParaRPr lang="en-US" sz="19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Protects resources for a thread.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A thread can lock a resource and release it for others. </a:t>
                      </a:r>
                      <a:endParaRPr lang="en-US" sz="19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48947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entury Gothic" pitchFamily="34" charset="0"/>
                <a:cs typeface="Calibri" pitchFamily="34" charset="0"/>
              </a:rPr>
            </a:br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entury Gothic" pitchFamily="34" charset="0"/>
                <a:cs typeface="Calibri" pitchFamily="34" charset="0"/>
              </a:rPr>
            </a:br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entury Gothic" pitchFamily="34" charset="0"/>
                <a:cs typeface="Calibri" pitchFamily="34" charset="0"/>
              </a:rPr>
            </a:br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Useful Functions</a:t>
            </a:r>
            <a:endParaRPr lang="en-US" sz="2800" dirty="0">
              <a:latin typeface="Century Gothic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64038"/>
              </p:ext>
            </p:extLst>
          </p:nvPr>
        </p:nvGraphicFramePr>
        <p:xfrm>
          <a:off x="457200" y="990601"/>
          <a:ext cx="8534400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7200"/>
                <a:gridCol w="42672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omp_get_num_threads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()</a:t>
                      </a:r>
                      <a:endParaRPr lang="en-US" sz="18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Returns total number of active threads</a:t>
                      </a:r>
                      <a:endParaRPr lang="en-US" sz="18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omp_get_thread_num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()</a:t>
                      </a:r>
                      <a:endParaRPr lang="en-US" sz="18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Returns thread number</a:t>
                      </a:r>
                      <a:endParaRPr lang="en-US" sz="18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num_threads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Sets the total number of threads to spawn</a:t>
                      </a:r>
                      <a:endParaRPr lang="en-US" sz="18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omp_set_num_threads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Sets the maximum number of threads at runtime.</a:t>
                      </a:r>
                      <a:endParaRPr lang="en-US" sz="18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double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omp_get_wtime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()</a:t>
                      </a:r>
                      <a:endParaRPr lang="en-US" sz="18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Returns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current time of the machine</a:t>
                      </a:r>
                      <a:endParaRPr lang="en-US" sz="18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omp_num_procs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()</a:t>
                      </a:r>
                      <a:endParaRPr lang="en-US" sz="18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Returns number of logical processors</a:t>
                      </a:r>
                      <a:endParaRPr lang="en-US" sz="18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float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omp_wtime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()</a:t>
                      </a:r>
                      <a:endParaRPr lang="en-US" sz="18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Returns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current time </a:t>
                      </a:r>
                      <a:endParaRPr lang="en-US" sz="18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06146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"/>
            <a:ext cx="9144000" cy="67914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Century Gothic" pitchFamily="34" charset="0"/>
                <a:ea typeface="Arial" pitchFamily="34" charset="0"/>
                <a:cs typeface="Calibri" pitchFamily="34" charset="0"/>
              </a:rPr>
              <a:t>Work Sharing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Arial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609601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Work-Sharing constructs enable in dividing of a task among threads, where each thread executes its portion of code.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Sequential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799653"/>
            <a:ext cx="6817892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lvl="1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i, a[N], b[N];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parallel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{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id,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totalTh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startCnt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id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totalTh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omp_get_num_threads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startCnt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id * N/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totalTh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(id + 1) *N/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totalTh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if (id == (totalTh-1))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N;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for(i=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startCnt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i&lt;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i++) 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{a[i] = a[i] + b[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];}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8000" y="1295400"/>
            <a:ext cx="4792819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a[N], b[N]; 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 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];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334000"/>
            <a:ext cx="837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71450">
              <a:buFont typeface="Arial" pitchFamily="34" charset="0"/>
              <a:buChar char="•"/>
            </a:pPr>
            <a:r>
              <a:rPr lang="en-US" dirty="0">
                <a:latin typeface="Ubuntu" pitchFamily="34" charset="0"/>
              </a:rPr>
              <a:t>SPMD: Basically its Single Program, Multiple Data construct. Same program being executed redundantly.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361456"/>
            <a:ext cx="4399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Ubuntu" pitchFamily="34" charset="0"/>
              </a:rPr>
              <a:t>Parallel Code (Explicit Work-Sharing):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"/>
            <a:ext cx="9144000" cy="67914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Century Gothic" pitchFamily="34" charset="0"/>
                <a:ea typeface="Arial" pitchFamily="34" charset="0"/>
                <a:cs typeface="Calibri" pitchFamily="34" charset="0"/>
              </a:rPr>
              <a:t>Work Sharing</a:t>
            </a:r>
            <a:r>
              <a:rPr lang="en-US" sz="2000" kern="0" dirty="0" smtClean="0">
                <a:solidFill>
                  <a:schemeClr val="bg1"/>
                </a:solidFill>
                <a:latin typeface="Century Gothic" pitchFamily="34" charset="0"/>
                <a:ea typeface="Arial" pitchFamily="34" charset="0"/>
                <a:cs typeface="Calibri" pitchFamily="34" charset="0"/>
              </a:rPr>
              <a:t>(cont..)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Arial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990600"/>
            <a:ext cx="478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Parallel code work-sharing </a:t>
            </a:r>
            <a:r>
              <a:rPr lang="en-US" b="1" i="1" dirty="0" smtClean="0">
                <a:latin typeface="Ubuntu" pitchFamily="34" charset="0"/>
              </a:rPr>
              <a:t>for </a:t>
            </a:r>
            <a:r>
              <a:rPr lang="en-US" dirty="0" smtClean="0">
                <a:latin typeface="Ubuntu" pitchFamily="34" charset="0"/>
              </a:rPr>
              <a:t> construct:</a:t>
            </a:r>
            <a:endParaRPr lang="en-US" b="1" i="1" dirty="0">
              <a:latin typeface="Ubuntu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288268"/>
            <a:ext cx="718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Parallel code work-sharing </a:t>
            </a:r>
            <a:r>
              <a:rPr lang="en-US" b="1" i="1" dirty="0" smtClean="0">
                <a:latin typeface="Ubuntu" pitchFamily="34" charset="0"/>
              </a:rPr>
              <a:t>for </a:t>
            </a:r>
            <a:r>
              <a:rPr lang="en-US" dirty="0" smtClean="0">
                <a:latin typeface="Ubuntu" pitchFamily="34" charset="0"/>
              </a:rPr>
              <a:t> construct with </a:t>
            </a:r>
            <a:r>
              <a:rPr lang="en-US" b="1" i="1" dirty="0" smtClean="0">
                <a:latin typeface="Ubuntu" pitchFamily="34" charset="0"/>
              </a:rPr>
              <a:t>parallel</a:t>
            </a:r>
            <a:r>
              <a:rPr lang="en-US" dirty="0" smtClean="0">
                <a:latin typeface="Ubuntu" pitchFamily="34" charset="0"/>
              </a:rPr>
              <a:t> construct:</a:t>
            </a:r>
            <a:endParaRPr lang="en-US" b="1" i="1" dirty="0">
              <a:latin typeface="Ubuntu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413" y="1308318"/>
            <a:ext cx="5299849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parallel </a:t>
            </a:r>
          </a:p>
          <a:p>
            <a:pPr lvl="1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for</a:t>
            </a:r>
          </a:p>
          <a:p>
            <a:pPr lvl="1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//end of parallel region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078" y="3733562"/>
            <a:ext cx="4376519" cy="1877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parallel for 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//end of parallel region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0" y="2"/>
            <a:ext cx="9144000" cy="67914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Century Gothic" pitchFamily="34" charset="0"/>
                <a:ea typeface="Arial" pitchFamily="34" charset="0"/>
                <a:cs typeface="Calibri" pitchFamily="34" charset="0"/>
              </a:rPr>
              <a:t>Work Sharing</a:t>
            </a:r>
            <a:r>
              <a:rPr lang="en-US" sz="2000" kern="0" dirty="0" smtClean="0">
                <a:solidFill>
                  <a:schemeClr val="bg1"/>
                </a:solidFill>
                <a:latin typeface="Century Gothic" pitchFamily="34" charset="0"/>
                <a:ea typeface="Arial" pitchFamily="34" charset="0"/>
                <a:cs typeface="Calibri" pitchFamily="34" charset="0"/>
              </a:rPr>
              <a:t>(cont..)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Arial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2617"/>
              </p:ext>
            </p:extLst>
          </p:nvPr>
        </p:nvGraphicFramePr>
        <p:xfrm>
          <a:off x="571500" y="990600"/>
          <a:ext cx="80010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8410"/>
                <a:gridCol w="6182590"/>
              </a:tblGrid>
              <a:tr h="8572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section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Denotes consecutive</a:t>
                      </a:r>
                      <a:r>
                        <a:rPr lang="en-US" sz="1600" i="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but independent code blocks to different threads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single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Denotes a structured block which is executed by one thread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only (not necessarily by master/primary thread)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master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Denotes 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structured block which is executed only by the master/primary thread. 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"/>
            <a:ext cx="9144000" cy="67914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Century Gothic" pitchFamily="34" charset="0"/>
                <a:ea typeface="Arial" pitchFamily="34" charset="0"/>
                <a:cs typeface="Calibri" pitchFamily="34" charset="0"/>
              </a:rPr>
              <a:t>Data Sharing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Arial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1" y="685800"/>
            <a:ext cx="7391399" cy="56746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omp.h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malloc.h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#define size 100000000</a:t>
            </a:r>
          </a:p>
          <a:p>
            <a:pPr>
              <a:lnSpc>
                <a:spcPts val="1400"/>
              </a:lnSpc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add_array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arr,int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length);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array,sum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omp_get_max_threads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()],index, total=0; 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array=(long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(size*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(*array));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for(index=0;index&lt;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size;index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array[index]=index;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for(index=0;index&lt;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omp_get_max_threads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();index++)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sum[index]=0;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parallel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sum[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]+=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add_array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array,size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 In thread %d Sum[%d] = 				%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\n",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tid,tid,sum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}//end of parallel region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total=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add_array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sum,omp_get_max_threads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is the sum of first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%d numbers\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n",total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ts val="14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}//main()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6858000" y="2286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47800" y="2133600"/>
            <a:ext cx="5410200" cy="22860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7600" y="1371600"/>
            <a:ext cx="14478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Ubuntu" pitchFamily="34" charset="0"/>
              </a:rPr>
              <a:t>Variables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" pitchFamily="34" charset="0"/>
              </a:rPr>
              <a:t>array, sum[], index, total </a:t>
            </a:r>
            <a:r>
              <a:rPr lang="en-US" sz="1600" dirty="0" smtClean="0">
                <a:solidFill>
                  <a:srgbClr val="FF0000"/>
                </a:solidFill>
                <a:latin typeface="Ubuntu" pitchFamily="34" charset="0"/>
              </a:rPr>
              <a:t>are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Ubuntu" pitchFamily="34" charset="0"/>
              </a:rPr>
              <a:t>Shared by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Ubuntu" pitchFamily="34" charset="0"/>
              </a:rPr>
              <a:t>all threads</a:t>
            </a:r>
            <a:endParaRPr lang="en-US" sz="1600" dirty="0">
              <a:solidFill>
                <a:srgbClr val="FF0000"/>
              </a:solidFill>
              <a:latin typeface="Ubuntu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09750" y="4419600"/>
            <a:ext cx="890650" cy="22860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5" idx="1"/>
            <a:endCxn id="12" idx="3"/>
          </p:cNvCxnSpPr>
          <p:nvPr/>
        </p:nvCxnSpPr>
        <p:spPr>
          <a:xfrm rot="10800000" flipV="1">
            <a:off x="3200400" y="4334784"/>
            <a:ext cx="4177826" cy="199115"/>
          </a:xfrm>
          <a:prstGeom prst="bentConnector3">
            <a:avLst>
              <a:gd name="adj1" fmla="val 95092"/>
            </a:avLst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78226" y="4011619"/>
            <a:ext cx="1402948" cy="646331"/>
          </a:xfrm>
          <a:prstGeom prst="rect">
            <a:avLst/>
          </a:prstGeom>
          <a:solidFill>
            <a:srgbClr val="B4DE8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Private to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each thread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Ubuntu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9450"/>
          </a:xfr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entury Gothic" pitchFamily="34" charset="0"/>
                <a:cs typeface="Calibri" pitchFamily="34" charset="0"/>
              </a:rPr>
            </a:br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entury Gothic" pitchFamily="34" charset="0"/>
                <a:cs typeface="Calibri" pitchFamily="34" charset="0"/>
              </a:rPr>
            </a:br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entury Gothic" pitchFamily="34" charset="0"/>
                <a:cs typeface="Calibri" pitchFamily="34" charset="0"/>
              </a:rPr>
            </a:br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OpenMP Overview</a:t>
            </a:r>
            <a:endParaRPr lang="en-US" sz="2800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144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§"/>
            </a:pPr>
            <a:r>
              <a:rPr lang="en-US" b="1" i="1" dirty="0" err="1" smtClean="0">
                <a:latin typeface="Ubuntu" pitchFamily="34" charset="0"/>
              </a:rPr>
              <a:t>OpenMP</a:t>
            </a:r>
            <a:r>
              <a:rPr lang="en-US" dirty="0" smtClean="0">
                <a:latin typeface="Ubuntu" pitchFamily="34" charset="0"/>
              </a:rPr>
              <a:t>  is an API for developing multi threaded Applications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collection of compiler directives and library routines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Available for C, C++ and Fortran</a:t>
            </a:r>
          </a:p>
        </p:txBody>
      </p:sp>
      <p:pic>
        <p:nvPicPr>
          <p:cNvPr id="1026" name="Picture 2" descr="D:\Rakesh\Training\System Structure2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828801"/>
            <a:ext cx="6857999" cy="403860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39051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1371600"/>
            <a:ext cx="5334000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add_array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arr,int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length)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	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count,add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for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for(count=0;count&lt;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length;count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 	add+=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[count];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 		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 return add;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2"/>
            <a:ext cx="9144000" cy="67914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Century Gothic" pitchFamily="34" charset="0"/>
                <a:ea typeface="Arial" pitchFamily="34" charset="0"/>
                <a:cs typeface="Calibri" pitchFamily="34" charset="0"/>
              </a:rPr>
              <a:t>Data Sharing(Cont..)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Arial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1676400"/>
            <a:ext cx="2209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2209800" y="1790700"/>
            <a:ext cx="1143000" cy="495300"/>
          </a:xfrm>
          <a:prstGeom prst="bentConnector3">
            <a:avLst>
              <a:gd name="adj1" fmla="val -1084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2297668"/>
            <a:ext cx="250421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Private to each thread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Ubuntu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"/>
            <a:ext cx="9144000" cy="67914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Century Gothic" pitchFamily="34" charset="0"/>
                <a:ea typeface="Arial" pitchFamily="34" charset="0"/>
                <a:cs typeface="Calibri" pitchFamily="34" charset="0"/>
              </a:rPr>
              <a:t>Data Sharing Attributes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Arial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36618"/>
              </p:ext>
            </p:extLst>
          </p:nvPr>
        </p:nvGraphicFramePr>
        <p:xfrm>
          <a:off x="609600" y="914400"/>
          <a:ext cx="8153400" cy="4925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3046"/>
                <a:gridCol w="6300354"/>
              </a:tblGrid>
              <a:tr h="5363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PRIVATE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Used to make </a:t>
                      </a:r>
                      <a:r>
                        <a:rPr lang="en-US" sz="1600" i="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variables in the list private to each thread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71357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FIRST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PRIVATE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Behaves same as PRIVATE attribute but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with automatic initialization of the variables in the list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5363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LAST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PRIVATE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Behaves same as PRIVATE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attribute but value of variable from last loop iteration or section is copied back to original 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5363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THREAD PRIVATE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It is used to make global variables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local and persistent across threads and parallel regions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5363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SHARED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It is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used to share the variables in the list  among all the threads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5363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COPYIN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It is used to initialize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the THREAD PRIVATE variables while entering parallel region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5363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COPYPRIVATE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It is used to broadcast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the values of private variables to the private instances of the variables in other threads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  <a:tr h="5363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REDUCTION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It is used to maintain a private copy of shared global variable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 for each thread, apply reduction variable on the private copies and copy the final reduced value to the global shared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Ubuntu" pitchFamily="34" charset="0"/>
                        </a:rPr>
                        <a:t>variable.a</a:t>
                      </a:r>
                      <a:endParaRPr lang="en-US" sz="1600" dirty="0">
                        <a:solidFill>
                          <a:schemeClr val="tx1"/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"/>
            <a:ext cx="9144000" cy="67914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Century Gothic" pitchFamily="34" charset="0"/>
                <a:ea typeface="Arial" pitchFamily="34" charset="0"/>
                <a:cs typeface="Calibri" pitchFamily="34" charset="0"/>
              </a:rPr>
              <a:t>Environment variables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Arial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90676"/>
              </p:ext>
            </p:extLst>
          </p:nvPr>
        </p:nvGraphicFramePr>
        <p:xfrm>
          <a:off x="381000" y="914400"/>
          <a:ext cx="7924800" cy="4008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62200"/>
                <a:gridCol w="17526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Variable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Value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Description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OMP_SCHEDULE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“guided, 4” “dynamic”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set schedule</a:t>
                      </a:r>
                      <a:r>
                        <a:rPr lang="en-US" sz="1600" b="0" baseline="0" dirty="0" smtClean="0">
                          <a:latin typeface="Ubuntu"/>
                        </a:rPr>
                        <a:t> clause of </a:t>
                      </a:r>
                      <a:r>
                        <a:rPr lang="en-US" sz="1600" b="0" baseline="0" dirty="0" err="1" smtClean="0">
                          <a:latin typeface="Ubuntu"/>
                        </a:rPr>
                        <a:t>omp</a:t>
                      </a:r>
                      <a:r>
                        <a:rPr lang="en-US" sz="1600" b="0" baseline="0" dirty="0" smtClean="0">
                          <a:latin typeface="Ubuntu"/>
                        </a:rPr>
                        <a:t> for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OMP_NUM_THREADS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baseline="0" dirty="0" smtClean="0">
                          <a:latin typeface="Ubuntu"/>
                        </a:rPr>
                        <a:t>positive integer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Set</a:t>
                      </a:r>
                      <a:r>
                        <a:rPr lang="en-US" sz="1600" b="0" baseline="0" dirty="0" smtClean="0">
                          <a:latin typeface="Ubuntu"/>
                        </a:rPr>
                        <a:t> number of threads to use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OMP_DYNAMIC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TRUE,</a:t>
                      </a:r>
                      <a:r>
                        <a:rPr lang="en-US" sz="1600" b="0" baseline="0" dirty="0" smtClean="0">
                          <a:latin typeface="Ubuntu"/>
                        </a:rPr>
                        <a:t> FALSE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Dynamically adjust number of threads</a:t>
                      </a:r>
                      <a:r>
                        <a:rPr lang="en-US" sz="1600" b="0" baseline="0" dirty="0" smtClean="0">
                          <a:latin typeface="Ubuntu"/>
                        </a:rPr>
                        <a:t> to be used 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OMP_PROC_BIND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Ubuntu"/>
                        </a:rPr>
                        <a:t>TRUE,</a:t>
                      </a:r>
                      <a:r>
                        <a:rPr lang="en-US" sz="1600" b="0" baseline="0" dirty="0" smtClean="0">
                          <a:latin typeface="Ubuntu"/>
                        </a:rPr>
                        <a:t> FALSE</a:t>
                      </a:r>
                      <a:endParaRPr lang="en-US" sz="1600" b="0" dirty="0" smtClean="0">
                        <a:latin typeface="Ubuntu"/>
                      </a:endParaRPr>
                    </a:p>
                    <a:p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Thread binding to processor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OMP_NESTED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Ubuntu"/>
                        </a:rPr>
                        <a:t>TRUE,</a:t>
                      </a:r>
                      <a:r>
                        <a:rPr lang="en-US" sz="1600" b="0" baseline="0" dirty="0" smtClean="0">
                          <a:latin typeface="Ubuntu"/>
                        </a:rPr>
                        <a:t> FALSE</a:t>
                      </a:r>
                      <a:endParaRPr lang="en-US" sz="1600" b="0" dirty="0" smtClean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nested parallelism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OMP_STACKSIZE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Memory in Bytes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Controls the size of the stack for created (non-Master) threads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OMP_THREAD_LIMIT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positive integer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Sets the number of OpenMP threads to use for the whole OpenMP program.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"/>
            <a:ext cx="9144000" cy="67914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Century Gothic" pitchFamily="34" charset="0"/>
                <a:ea typeface="Arial" pitchFamily="34" charset="0"/>
                <a:cs typeface="Calibri" pitchFamily="34" charset="0"/>
              </a:rPr>
              <a:t>OpenMP Summary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Arial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dirty="0" err="1" smtClean="0">
                <a:latin typeface="Ubuntu" pitchFamily="34" charset="0"/>
              </a:rPr>
              <a:t>OpenMP</a:t>
            </a:r>
            <a:r>
              <a:rPr lang="en-US" dirty="0" smtClean="0">
                <a:latin typeface="Ubuntu" pitchFamily="34" charset="0"/>
              </a:rPr>
              <a:t>(Open specifications for Multi-Processing) is Application Program Interface(API) that can be used to explicitly direct multi-threaded, shared memory parallelism.</a:t>
            </a:r>
          </a:p>
          <a:p>
            <a:pPr marL="228600" indent="-228600">
              <a:buFont typeface="Wingdings" pitchFamily="2" charset="2"/>
              <a:buChar char="§"/>
            </a:pPr>
            <a:endParaRPr lang="en-US" dirty="0" smtClean="0">
              <a:latin typeface="Ubuntu" pitchFamily="34" charset="0"/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It comprises of Compiler directives, Environment variables and Runtime routines .</a:t>
            </a:r>
          </a:p>
          <a:p>
            <a:pPr marL="228600" indent="-228600">
              <a:buFont typeface="Wingdings" pitchFamily="2" charset="2"/>
              <a:buChar char="§"/>
            </a:pPr>
            <a:endParaRPr lang="en-US" dirty="0" smtClean="0">
              <a:latin typeface="Ubuntu" pitchFamily="34" charset="0"/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It is specified for both C/C++ and Fortran.</a:t>
            </a:r>
          </a:p>
          <a:p>
            <a:pPr marL="228600" indent="-228600">
              <a:buFont typeface="Wingdings" pitchFamily="2" charset="2"/>
              <a:buChar char="§"/>
            </a:pPr>
            <a:endParaRPr lang="en-US" dirty="0" smtClean="0">
              <a:latin typeface="Ubuntu" pitchFamily="34" charset="0"/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It provides different data sharing constructs to share/restrict access to data variables among the threads.</a:t>
            </a:r>
          </a:p>
          <a:p>
            <a:pPr marL="228600" indent="-228600">
              <a:buFont typeface="Wingdings" pitchFamily="2" charset="2"/>
              <a:buChar char="§"/>
            </a:pPr>
            <a:endParaRPr lang="en-US" dirty="0" smtClean="0">
              <a:latin typeface="Ubuntu" pitchFamily="34" charset="0"/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It also provides different synchronization constructs to provide mutual exclusion, avoid race condition.</a:t>
            </a:r>
            <a:endParaRPr lang="en-US" dirty="0">
              <a:latin typeface="Ubuntu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914400"/>
            <a:ext cx="9144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r>
              <a:rPr lang="en-US" b="1" dirty="0" smtClean="0">
                <a:latin typeface="Ubuntu" pitchFamily="34" charset="0"/>
              </a:rPr>
              <a:t>Most </a:t>
            </a:r>
            <a:r>
              <a:rPr lang="en-US" b="1" dirty="0" err="1" smtClean="0">
                <a:latin typeface="Ubuntu" pitchFamily="34" charset="0"/>
              </a:rPr>
              <a:t>OpenMP</a:t>
            </a:r>
            <a:r>
              <a:rPr lang="en-US" b="1" dirty="0" smtClean="0">
                <a:latin typeface="Ubuntu" pitchFamily="34" charset="0"/>
              </a:rPr>
              <a:t> constructs are compiler directives</a:t>
            </a:r>
          </a:p>
          <a:p>
            <a:pPr lvl="1"/>
            <a:endParaRPr lang="en-US" b="1" i="1" dirty="0"/>
          </a:p>
          <a:p>
            <a:pPr lvl="1"/>
            <a:r>
              <a:rPr lang="en-US" b="1" i="1" dirty="0" smtClean="0"/>
              <a:t>	</a:t>
            </a: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2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construct [clause[clause]…]</a:t>
            </a:r>
          </a:p>
          <a:p>
            <a:pPr lvl="1"/>
            <a:endParaRPr lang="en-US" sz="2400" b="1" i="1" dirty="0">
              <a:solidFill>
                <a:srgbClr val="008000"/>
              </a:solidFill>
            </a:endParaRPr>
          </a:p>
          <a:p>
            <a:pPr lvl="1"/>
            <a:r>
              <a:rPr lang="en-US" sz="2000" b="1" dirty="0" smtClean="0"/>
              <a:t>Example: </a:t>
            </a:r>
          </a:p>
          <a:p>
            <a:pPr lvl="1"/>
            <a:r>
              <a:rPr lang="en-US" sz="2000" b="1" i="1" dirty="0"/>
              <a:t>	</a:t>
            </a:r>
            <a:r>
              <a:rPr lang="en-US" sz="2000" b="1" i="1" dirty="0" smtClean="0"/>
              <a:t>	</a:t>
            </a:r>
            <a:endParaRPr lang="en-US" sz="20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400" dirty="0" smtClean="0">
              <a:solidFill>
                <a:srgbClr val="008000"/>
              </a:solidFill>
            </a:endParaRPr>
          </a:p>
          <a:p>
            <a:pPr lvl="1"/>
            <a:endParaRPr lang="en-US" sz="2400" dirty="0" smtClean="0">
              <a:solidFill>
                <a:srgbClr val="008000"/>
              </a:solidFill>
            </a:endParaRPr>
          </a:p>
          <a:p>
            <a:pPr lvl="1"/>
            <a:endParaRPr lang="en-US" sz="2400" dirty="0" smtClean="0">
              <a:solidFill>
                <a:srgbClr val="008000"/>
              </a:solidFill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OpenMP Constructs apply to a Structured Block.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latin typeface="Ubuntu" pitchFamily="34" charset="0"/>
              </a:rPr>
              <a:t>One or more Statements with a point of entry at top and point of exit at bottom.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latin typeface="Ubuntu" pitchFamily="34" charset="0"/>
              </a:rPr>
              <a:t>Can use exit() at bottom</a:t>
            </a:r>
          </a:p>
          <a:p>
            <a:pPr lvl="1"/>
            <a:endParaRPr lang="en-US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Prototypes and types are defined in </a:t>
            </a:r>
            <a:r>
              <a:rPr lang="en-US" dirty="0" err="1" smtClean="0">
                <a:latin typeface="Ubuntu" pitchFamily="34" charset="0"/>
              </a:rPr>
              <a:t>omp.h</a:t>
            </a:r>
            <a:endParaRPr lang="en-US" dirty="0" smtClean="0">
              <a:latin typeface="Ubuntu" pitchFamily="34" charset="0"/>
            </a:endParaRPr>
          </a:p>
          <a:p>
            <a:pPr lvl="1"/>
            <a:r>
              <a:rPr lang="en-US" dirty="0"/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omp.h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6315" y="2590801"/>
            <a:ext cx="5471370" cy="1200329"/>
          </a:xfrm>
          <a:prstGeom prst="rect">
            <a:avLst/>
          </a:prstGeom>
          <a:noFill/>
          <a:ln w="3175">
            <a:solidFill>
              <a:srgbClr val="0D0D0D">
                <a:alpha val="0"/>
              </a:srgbClr>
            </a:solidFill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num_threads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(4)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…Structured Block…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OpenMP Syntax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22190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Example 1</a:t>
            </a:r>
            <a:endParaRPr lang="en-US" sz="2800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539189"/>
            <a:ext cx="3733800" cy="1477328"/>
          </a:xfrm>
          <a:prstGeom prst="rect">
            <a:avLst/>
          </a:prstGeom>
          <a:noFill/>
          <a:ln w="3175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(“Hello World\n”);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1677412"/>
            <a:ext cx="4876800" cy="3416320"/>
          </a:xfrm>
          <a:prstGeom prst="rect">
            <a:avLst/>
          </a:prstGeom>
          <a:noFill/>
          <a:ln w="3175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omp.h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parallel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(“Thread %d:Hello 				World\n”,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//end of parallel section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//end of main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5319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3676" y="2667000"/>
            <a:ext cx="6760524" cy="3170099"/>
          </a:xfrm>
          <a:prstGeom prst="rect">
            <a:avLst/>
          </a:prstGeom>
          <a:noFill/>
          <a:ln w="3175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omp.h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#pragma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parallel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(“Thread %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d:Hello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World \n” 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//end of parallel section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//end of main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Example 1 - Solution</a:t>
            </a:r>
            <a:endParaRPr lang="en-US" sz="2800" dirty="0">
              <a:latin typeface="Century Gothic" pitchFamily="34" charset="0"/>
              <a:cs typeface="Calibri" pitchFamily="34" charset="0"/>
            </a:endParaRPr>
          </a:p>
        </p:txBody>
      </p:sp>
      <p:pic>
        <p:nvPicPr>
          <p:cNvPr id="3" name="Picture 2" descr="D:\Rakesh\Training\helloworld images\helloworl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143000"/>
            <a:ext cx="4924425" cy="762000"/>
          </a:xfrm>
          <a:prstGeom prst="rect">
            <a:avLst/>
          </a:prstGeom>
          <a:noFill/>
        </p:spPr>
      </p:pic>
      <p:pic>
        <p:nvPicPr>
          <p:cNvPr id="4" name="Picture 3" descr="D:\Rakesh\Training\helloworld images\helloworldomp.png"/>
          <p:cNvPicPr>
            <a:picLocks noChangeAspect="1" noChangeArrowheads="1"/>
          </p:cNvPicPr>
          <p:nvPr/>
        </p:nvPicPr>
        <p:blipFill rotWithShape="1">
          <a:blip r:embed="rId4"/>
          <a:srcRect t="27498"/>
          <a:stretch/>
        </p:blipFill>
        <p:spPr bwMode="auto">
          <a:xfrm>
            <a:off x="3200400" y="2575721"/>
            <a:ext cx="5991225" cy="127066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3676" y="1143000"/>
            <a:ext cx="3788724" cy="1477328"/>
          </a:xfrm>
          <a:prstGeom prst="rect">
            <a:avLst/>
          </a:prstGeom>
          <a:noFill/>
          <a:ln w="3175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(“Hello World\n”);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8571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 smtClean="0">
                <a:latin typeface="Century Gothic" pitchFamily="34" charset="0"/>
                <a:cs typeface="Calibri" pitchFamily="34" charset="0"/>
              </a:rPr>
              <a:t>OpenMP</a:t>
            </a:r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 Programming Model</a:t>
            </a:r>
            <a:endParaRPr lang="en-US" sz="2800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962402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Sequential Primary Thread spawns a number of threads.</a:t>
            </a:r>
          </a:p>
          <a:p>
            <a:pPr marL="800100" lvl="1" indent="-342900" algn="just"/>
            <a:r>
              <a:rPr lang="en-US" dirty="0" smtClean="0">
                <a:latin typeface="Ubuntu" pitchFamily="34" charset="0"/>
              </a:rPr>
              <a:t> 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A sequential program, adds threads where parallelism is permissible (</a:t>
            </a:r>
            <a:r>
              <a:rPr lang="en-US" dirty="0" err="1" smtClean="0">
                <a:latin typeface="Ubuntu" pitchFamily="34" charset="0"/>
              </a:rPr>
              <a:t>Eg</a:t>
            </a:r>
            <a:r>
              <a:rPr lang="en-US" dirty="0" smtClean="0">
                <a:latin typeface="Ubuntu" pitchFamily="34" charset="0"/>
              </a:rPr>
              <a:t>. Loops) to enhance performance and evolve as a parallel program. </a:t>
            </a:r>
          </a:p>
          <a:p>
            <a:pPr marL="800100" lvl="1" indent="-342900" algn="just"/>
            <a:endParaRPr lang="en-US" dirty="0" smtClean="0">
              <a:latin typeface="Ubuntu" pitchFamily="34" charset="0"/>
            </a:endParaRP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Threads can be nested. The maximum number of threads depends on the underlying operating system. </a:t>
            </a:r>
          </a:p>
          <a:p>
            <a:pPr marL="1257300" lvl="2" indent="-342900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Ubuntu" pitchFamily="34" charset="0"/>
              </a:rPr>
              <a:t>Number of threads can also be set by Environment  variable.</a:t>
            </a:r>
          </a:p>
        </p:txBody>
      </p:sp>
      <p:pic>
        <p:nvPicPr>
          <p:cNvPr id="6" name="Picture 5" descr="Thread Execution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05760"/>
            <a:ext cx="8686800" cy="31804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44080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OpenMP Programming Model</a:t>
            </a:r>
            <a:endParaRPr lang="en-US" sz="2800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0386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Function </a:t>
            </a:r>
            <a:r>
              <a:rPr lang="en-US" dirty="0" err="1" smtClean="0">
                <a:latin typeface="Ubuntu" pitchFamily="34" charset="0"/>
              </a:rPr>
              <a:t>foo</a:t>
            </a:r>
            <a:r>
              <a:rPr lang="en-US" dirty="0" smtClean="0">
                <a:latin typeface="Ubuntu" pitchFamily="34" charset="0"/>
              </a:rPr>
              <a:t>() is executed by each of the 5 threads redundantly.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Variable array is shared/common to all the 5 threads.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Variable </a:t>
            </a:r>
            <a:r>
              <a:rPr lang="en-US" dirty="0" err="1" smtClean="0">
                <a:latin typeface="Ubuntu" pitchFamily="34" charset="0"/>
              </a:rPr>
              <a:t>threadID</a:t>
            </a:r>
            <a:r>
              <a:rPr lang="en-US" dirty="0" smtClean="0">
                <a:latin typeface="Ubuntu" pitchFamily="34" charset="0"/>
              </a:rPr>
              <a:t> has a different value for each thread, 0-4.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990600"/>
            <a:ext cx="6999564" cy="2308324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lvl="2"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array[20];</a:t>
            </a:r>
          </a:p>
          <a:p>
            <a:pPr marL="342900" lvl="2" algn="just"/>
            <a:endParaRPr lang="en-US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algn="just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num_threads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(5) </a:t>
            </a:r>
          </a:p>
          <a:p>
            <a:pPr marL="342900" lvl="1" algn="just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1" algn="just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threadID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lvl="1"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threadID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array);            </a:t>
            </a:r>
          </a:p>
          <a:p>
            <a:pPr marL="342900" lvl="2" algn="just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//end of parallel region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2"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(“End of threads\n”);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58979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OpenMP Programming Model</a:t>
            </a:r>
            <a:endParaRPr lang="en-US" sz="2800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762000"/>
            <a:ext cx="8458200" cy="203132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lvl="1"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id,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a[])</a:t>
            </a:r>
          </a:p>
          <a:p>
            <a:pPr marL="342900" lvl="1"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1"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(“Thread %d\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n”,id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1"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for(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=0;i&lt;20;i++)</a:t>
            </a:r>
          </a:p>
          <a:p>
            <a:pPr marL="342900" lvl="1"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(“a[%d]=%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d”,i,a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lvl="2"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//end of 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 descr="foo exec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6" y="2743200"/>
            <a:ext cx="7626847" cy="31242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73563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 smtClean="0">
                <a:latin typeface="Century Gothic" pitchFamily="34" charset="0"/>
                <a:cs typeface="Calibri" pitchFamily="34" charset="0"/>
              </a:rPr>
              <a:t>OpenMP</a:t>
            </a:r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entury Gothic" pitchFamily="34" charset="0"/>
                <a:cs typeface="Calibri" pitchFamily="34" charset="0"/>
              </a:rPr>
              <a:t>Programming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47802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Threads communicate with </a:t>
            </a:r>
            <a:r>
              <a:rPr lang="en-US" b="1" i="1" dirty="0">
                <a:latin typeface="Ubuntu" pitchFamily="34" charset="0"/>
              </a:rPr>
              <a:t>S</a:t>
            </a:r>
            <a:r>
              <a:rPr lang="en-US" b="1" i="1" dirty="0" smtClean="0">
                <a:latin typeface="Ubuntu" pitchFamily="34" charset="0"/>
              </a:rPr>
              <a:t>hared variables</a:t>
            </a:r>
            <a:r>
              <a:rPr lang="en-US" dirty="0" smtClean="0">
                <a:latin typeface="Ubuntu" pitchFamily="34" charset="0"/>
              </a:rPr>
              <a:t>, within a </a:t>
            </a:r>
            <a:r>
              <a:rPr lang="en-US" b="1" i="1" dirty="0">
                <a:latin typeface="Ubuntu" pitchFamily="34" charset="0"/>
              </a:rPr>
              <a:t>S</a:t>
            </a:r>
            <a:r>
              <a:rPr lang="en-US" b="1" i="1" dirty="0" smtClean="0">
                <a:latin typeface="Ubuntu" pitchFamily="34" charset="0"/>
              </a:rPr>
              <a:t>hared address space</a:t>
            </a:r>
          </a:p>
          <a:p>
            <a:pPr marL="800100" lvl="1" indent="-342900"/>
            <a:endParaRPr lang="en-US" b="1" i="1" dirty="0" smtClean="0">
              <a:latin typeface="Ubuntu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Unintended sharing of variables are reasons for </a:t>
            </a:r>
            <a:r>
              <a:rPr lang="en-US" b="1" i="1" dirty="0" smtClean="0">
                <a:latin typeface="Ubuntu" pitchFamily="34" charset="0"/>
              </a:rPr>
              <a:t>Race </a:t>
            </a:r>
            <a:r>
              <a:rPr lang="en-US" b="1" i="1" smtClean="0">
                <a:latin typeface="Ubuntu" pitchFamily="34" charset="0"/>
              </a:rPr>
              <a:t>Conditions          </a:t>
            </a:r>
            <a:r>
              <a:rPr lang="en-US" b="1" i="1">
                <a:latin typeface="Ubuntu" pitchFamily="34" charset="0"/>
              </a:rPr>
              <a:t/>
            </a:r>
            <a:br>
              <a:rPr lang="en-US" b="1" i="1">
                <a:latin typeface="Ubuntu" pitchFamily="34" charset="0"/>
              </a:rPr>
            </a:br>
            <a:r>
              <a:rPr lang="en-US" smtClean="0">
                <a:latin typeface="Ubuntu" pitchFamily="34" charset="0"/>
              </a:rPr>
              <a:t>( </a:t>
            </a:r>
            <a:r>
              <a:rPr lang="en-US" dirty="0" smtClean="0">
                <a:latin typeface="Ubuntu" pitchFamily="34" charset="0"/>
              </a:rPr>
              <a:t>When the program outcome is different/unpredictable with changes in thread scheduling, implies Race Condition)</a:t>
            </a:r>
          </a:p>
          <a:p>
            <a:pPr lvl="2"/>
            <a:endParaRPr lang="en-US" dirty="0">
              <a:latin typeface="Ubuntu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>
                <a:latin typeface="Ubuntu" pitchFamily="34" charset="0"/>
              </a:rPr>
              <a:t>Synchronization is used to prevent race conditions and data conflicts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>
                <a:latin typeface="Ubuntu" pitchFamily="34" charset="0"/>
              </a:rPr>
              <a:t>Synchronization leads to performance loss, rethinking data usage is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74653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1336</Words>
  <Application>Microsoft Office PowerPoint</Application>
  <PresentationFormat>On-screen Show (4:3)</PresentationFormat>
  <Paragraphs>371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Book Antiqua</vt:lpstr>
      <vt:lpstr>Calibri</vt:lpstr>
      <vt:lpstr>Century Gothic</vt:lpstr>
      <vt:lpstr>Constantia</vt:lpstr>
      <vt:lpstr>Courier New</vt:lpstr>
      <vt:lpstr>Ubuntu</vt:lpstr>
      <vt:lpstr>Wingdings</vt:lpstr>
      <vt:lpstr>Office Theme</vt:lpstr>
      <vt:lpstr>PowerPoint Presentation</vt:lpstr>
      <vt:lpstr>   OpenMP Overview</vt:lpstr>
      <vt:lpstr>OpenMP Syntax</vt:lpstr>
      <vt:lpstr>Example 1</vt:lpstr>
      <vt:lpstr>Example 1 - Solution</vt:lpstr>
      <vt:lpstr>OpenMP Programming Model</vt:lpstr>
      <vt:lpstr>OpenMP Programming Model</vt:lpstr>
      <vt:lpstr>OpenMP Programming Model</vt:lpstr>
      <vt:lpstr>OpenMP Programming Model</vt:lpstr>
      <vt:lpstr>Example 2</vt:lpstr>
      <vt:lpstr>Synchronization</vt:lpstr>
      <vt:lpstr>Synchronization - Atomic</vt:lpstr>
      <vt:lpstr>Synchronization – Atomic Example</vt:lpstr>
      <vt:lpstr>   Synchronization (Contd..)</vt:lpstr>
      <vt:lpstr>   Useful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OpenMP Summary</vt:lpstr>
      <vt:lpstr>&lt;Blank&gt;</vt:lpstr>
      <vt:lpstr>&lt;Blank&gt;</vt:lpstr>
      <vt:lpstr>&lt;Blank&gt;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Engineer5</dc:creator>
  <cp:lastModifiedBy>Calligo Technologies</cp:lastModifiedBy>
  <cp:revision>85</cp:revision>
  <dcterms:created xsi:type="dcterms:W3CDTF">2006-08-16T00:00:00Z</dcterms:created>
  <dcterms:modified xsi:type="dcterms:W3CDTF">2016-01-30T08:43:51Z</dcterms:modified>
</cp:coreProperties>
</file>