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5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42" autoAdjust="0"/>
  </p:normalViewPr>
  <p:slideViewPr>
    <p:cSldViewPr snapToGrid="0">
      <p:cViewPr varScale="1">
        <p:scale>
          <a:sx n="62" d="100"/>
          <a:sy n="62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01982-8D56-491D-8176-2EB4B834FC51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BF469-2FDA-40DB-9ED7-DC555EBD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1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BF469-2FDA-40DB-9ED7-DC555EBD85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BF469-2FDA-40DB-9ED7-DC555EBD85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3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BF469-2FDA-40DB-9ED7-DC555EBD85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1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discussed an</a:t>
            </a:r>
            <a:r>
              <a:rPr lang="en-US" baseline="0" dirty="0" smtClean="0"/>
              <a:t> overview of</a:t>
            </a:r>
            <a:r>
              <a:rPr lang="en-US" dirty="0" smtClean="0"/>
              <a:t> synchronization capabilities supported in </a:t>
            </a:r>
            <a:r>
              <a:rPr lang="en-US" dirty="0" err="1" smtClean="0"/>
              <a:t>OPenMP</a:t>
            </a:r>
            <a:r>
              <a:rPr lang="en-US" dirty="0" smtClean="0"/>
              <a:t>. We will discuss more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BF469-2FDA-40DB-9ED7-DC555EBD85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7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BF469-2FDA-40DB-9ED7-DC555EBD85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6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had already discuss atomic in earlier session. Atomic is used to synchronize access to a variable. Critical</a:t>
            </a:r>
            <a:r>
              <a:rPr lang="en-US" baseline="0" dirty="0" smtClean="0"/>
              <a:t> synchronization construct enforces mutual exclusion for a code segment. Only one thread enters the </a:t>
            </a:r>
            <a:r>
              <a:rPr lang="en-US" baseline="0" smtClean="0"/>
              <a:t>critical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BF469-2FDA-40DB-9ED7-DC555EBD85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0BE05-38E5-42AE-A0C1-E1A5DEAC685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7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7088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C83662A6-95FA-40A3-9572-B03C219F90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7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3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1"/>
            <a:ext cx="10972800" cy="5257800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7088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C83662A6-95FA-40A3-9572-B03C219F90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0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074400" y="4267200"/>
            <a:ext cx="1016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8" name="Oval 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0363200" y="4648200"/>
            <a:ext cx="9144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3" name="Oval 1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 flipV="1">
            <a:off x="914400" y="304800"/>
            <a:ext cx="1016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8" name="Oval 1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flipH="1" flipV="1">
            <a:off x="203200" y="685800"/>
            <a:ext cx="9144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3" name="Oval 2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15833" y="5867401"/>
            <a:ext cx="102616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 userDrawn="1"/>
        </p:nvSpPr>
        <p:spPr>
          <a:xfrm rot="16200000">
            <a:off x="-2065019" y="4403471"/>
            <a:ext cx="4800600" cy="6095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Rectangle 28"/>
          <p:cNvSpPr/>
          <p:nvPr userDrawn="1"/>
        </p:nvSpPr>
        <p:spPr>
          <a:xfrm>
            <a:off x="101600" y="5745482"/>
            <a:ext cx="6400800" cy="4571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45600" y="63988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1AE9466-02D9-4405-B6E2-B0C4044DBE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43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 userDrawn="1"/>
        </p:nvSpPr>
        <p:spPr>
          <a:xfrm>
            <a:off x="2946400" y="6174176"/>
            <a:ext cx="65024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©2015 </a:t>
            </a:r>
            <a:r>
              <a:rPr lang="en-US" sz="1200" dirty="0" err="1" smtClean="0"/>
              <a:t>Calligo</a:t>
            </a:r>
            <a:r>
              <a:rPr lang="en-US" sz="1200" dirty="0" smtClean="0"/>
              <a:t> Technologies Pvt. Ltd., All rights reserved. All other trademarks or registered trademarks are the property of their respective owners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0592" y="627681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69C3576-8AB7-429E-AF8C-02FE126153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56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/>
        </p:nvSpPr>
        <p:spPr>
          <a:xfrm>
            <a:off x="2946400" y="6174176"/>
            <a:ext cx="65024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©2015 </a:t>
            </a:r>
            <a:r>
              <a:rPr lang="en-US" sz="1200" dirty="0" err="1" smtClean="0"/>
              <a:t>Calligo</a:t>
            </a:r>
            <a:r>
              <a:rPr lang="en-US" sz="1200" dirty="0" smtClean="0"/>
              <a:t> Technologies Pvt. Ltd., All rights reserved. All other trademarks or registered trademarks are the property of their respective owners</a:t>
            </a:r>
            <a:endParaRPr lang="en-US" sz="1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0592" y="627681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169C3576-8AB7-429E-AF8C-02FE126153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762002"/>
            <a:ext cx="10972800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logo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5943600"/>
            <a:ext cx="2159000" cy="8111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13392" y="5943600"/>
            <a:ext cx="6096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4" name="Group 43"/>
          <p:cNvGrpSpPr/>
          <p:nvPr/>
        </p:nvGrpSpPr>
        <p:grpSpPr>
          <a:xfrm>
            <a:off x="10833552" y="6218386"/>
            <a:ext cx="762000" cy="563414"/>
            <a:chOff x="8039100" y="5898573"/>
            <a:chExt cx="571500" cy="563414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550400" y="6477001"/>
            <a:ext cx="11176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766752" y="6511063"/>
            <a:ext cx="1117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6" name="Footer Placeholder 3"/>
          <p:cNvSpPr>
            <a:spLocks noGrp="1"/>
          </p:cNvSpPr>
          <p:nvPr/>
        </p:nvSpPr>
        <p:spPr>
          <a:xfrm>
            <a:off x="2946400" y="6162301"/>
            <a:ext cx="65024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7088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C83662A6-95FA-40A3-9572-B03C219F90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9" r:id="rId3"/>
    <p:sldLayoutId id="2147483690" r:id="rId4"/>
    <p:sldLayoutId id="2147483691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Ubuntu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›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94401" y="2743200"/>
            <a:ext cx="522450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  <a:latin typeface="Book Antiqua" pitchFamily="18" charset="0"/>
              </a:rPr>
              <a:t>OpenMP Part II</a:t>
            </a:r>
            <a:endParaRPr lang="en-US" sz="5400" b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E9466-02D9-4405-B6E2-B0C4044DBE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 Example </a:t>
            </a:r>
            <a:r>
              <a:rPr lang="en-US" sz="2000" dirty="0"/>
              <a:t>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lvl="1">
              <a:buNone/>
            </a:pPr>
            <a:endParaRPr lang="en-US" dirty="0" smtClean="0"/>
          </a:p>
          <a:p>
            <a:pPr marL="800100" lvl="1" indent="-342900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AC71FE-CC1D-402D-A24D-6C84DBF719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770" y="706917"/>
            <a:ext cx="8001000" cy="53553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ym typeface="Wingdings"/>
              </a:rPr>
              <a:t>//Integrate </a:t>
            </a:r>
          </a:p>
          <a:p>
            <a:r>
              <a:rPr lang="en-US" dirty="0">
                <a:sym typeface="Wingdings"/>
              </a:rPr>
              <a:t>  for(index=0;index&lt;</a:t>
            </a:r>
            <a:r>
              <a:rPr lang="en-US" dirty="0" err="1">
                <a:sym typeface="Wingdings"/>
              </a:rPr>
              <a:t>max_threads;index</a:t>
            </a:r>
            <a:r>
              <a:rPr lang="en-US" dirty="0">
                <a:sym typeface="Wingdings"/>
              </a:rPr>
              <a:t>++)</a:t>
            </a:r>
          </a:p>
          <a:p>
            <a:r>
              <a:rPr lang="en-US" dirty="0">
                <a:sym typeface="Wingdings"/>
              </a:rPr>
              <a:t>  {</a:t>
            </a:r>
          </a:p>
          <a:p>
            <a:r>
              <a:rPr lang="en-US" dirty="0">
                <a:sym typeface="Wingdings"/>
              </a:rPr>
              <a:t>	 </a:t>
            </a:r>
            <a:r>
              <a:rPr lang="en-US" dirty="0" err="1">
                <a:sym typeface="Wingdings"/>
              </a:rPr>
              <a:t>total_sum</a:t>
            </a:r>
            <a:r>
              <a:rPr lang="en-US" dirty="0">
                <a:sym typeface="Wingdings"/>
              </a:rPr>
              <a:t>+=sum[index];</a:t>
            </a:r>
          </a:p>
          <a:p>
            <a:r>
              <a:rPr lang="en-US" dirty="0">
                <a:sym typeface="Wingdings"/>
              </a:rPr>
              <a:t>    	factorial*=prod[index]; 	</a:t>
            </a:r>
          </a:p>
          <a:p>
            <a:r>
              <a:rPr lang="en-US" dirty="0">
                <a:sym typeface="Wingdings"/>
              </a:rPr>
              <a:t>   }</a:t>
            </a:r>
          </a:p>
          <a:p>
            <a:r>
              <a:rPr lang="en-US" i="1" dirty="0">
                <a:sym typeface="Wingdings"/>
              </a:rPr>
              <a:t>//Verify</a:t>
            </a:r>
          </a:p>
          <a:p>
            <a:r>
              <a:rPr lang="en-US" dirty="0">
                <a:sym typeface="Wingdings"/>
              </a:rPr>
              <a:t>  unsigned long </a:t>
            </a:r>
            <a:r>
              <a:rPr lang="en-US" dirty="0" err="1">
                <a:sym typeface="Wingdings"/>
              </a:rPr>
              <a:t>expected_factorial</a:t>
            </a:r>
            <a:r>
              <a:rPr lang="en-US" dirty="0">
                <a:sym typeface="Wingdings"/>
              </a:rPr>
              <a:t>=1;</a:t>
            </a:r>
          </a:p>
          <a:p>
            <a:r>
              <a:rPr lang="en-US" dirty="0">
                <a:sym typeface="Wingdings"/>
              </a:rPr>
              <a:t>  long </a:t>
            </a:r>
            <a:r>
              <a:rPr lang="en-US" dirty="0" err="1">
                <a:sym typeface="Wingdings"/>
              </a:rPr>
              <a:t>expected_sum</a:t>
            </a:r>
            <a:r>
              <a:rPr lang="en-US" dirty="0">
                <a:sym typeface="Wingdings"/>
              </a:rPr>
              <a:t>=0;</a:t>
            </a:r>
          </a:p>
          <a:p>
            <a:r>
              <a:rPr lang="en-US" dirty="0">
                <a:sym typeface="Wingdings"/>
              </a:rPr>
              <a:t>  for(index=1;index&lt;=</a:t>
            </a:r>
            <a:r>
              <a:rPr lang="en-US" dirty="0" err="1">
                <a:sym typeface="Wingdings"/>
              </a:rPr>
              <a:t>size;index</a:t>
            </a:r>
            <a:r>
              <a:rPr lang="en-US" dirty="0">
                <a:sym typeface="Wingdings"/>
              </a:rPr>
              <a:t>++)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err="1">
                <a:sym typeface="Wingdings"/>
              </a:rPr>
              <a:t>expected_factorial</a:t>
            </a:r>
            <a:r>
              <a:rPr lang="en-US" dirty="0">
                <a:sym typeface="Wingdings"/>
              </a:rPr>
              <a:t>*=array[index];</a:t>
            </a:r>
          </a:p>
          <a:p>
            <a:r>
              <a:rPr lang="en-US" dirty="0">
                <a:sym typeface="Wingdings"/>
              </a:rPr>
              <a:t>  </a:t>
            </a:r>
            <a:r>
              <a:rPr lang="en-US" dirty="0" err="1">
                <a:sym typeface="Wingdings"/>
              </a:rPr>
              <a:t>expected_sum</a:t>
            </a:r>
            <a:r>
              <a:rPr lang="en-US" dirty="0">
                <a:sym typeface="Wingdings"/>
              </a:rPr>
              <a:t>=((size)*(size+1))/2;</a:t>
            </a:r>
          </a:p>
          <a:p>
            <a:r>
              <a:rPr lang="en-US" dirty="0">
                <a:sym typeface="Wingdings"/>
              </a:rPr>
              <a:t>  </a:t>
            </a:r>
            <a:r>
              <a:rPr lang="en-US" dirty="0" err="1">
                <a:sym typeface="Wingdings"/>
              </a:rPr>
              <a:t>printf</a:t>
            </a:r>
            <a:r>
              <a:rPr lang="en-US" dirty="0">
                <a:sym typeface="Wingdings"/>
              </a:rPr>
              <a:t>("\n\</a:t>
            </a:r>
            <a:r>
              <a:rPr lang="en-US" dirty="0" err="1">
                <a:sym typeface="Wingdings"/>
              </a:rPr>
              <a:t>nCalculated</a:t>
            </a:r>
            <a:r>
              <a:rPr lang="en-US" dirty="0">
                <a:sym typeface="Wingdings"/>
              </a:rPr>
              <a:t> by %d threads\n",</a:t>
            </a:r>
            <a:r>
              <a:rPr lang="en-US" dirty="0" err="1">
                <a:sym typeface="Wingdings"/>
              </a:rPr>
              <a:t>max_threads</a:t>
            </a:r>
            <a:r>
              <a:rPr lang="en-US" dirty="0">
                <a:sym typeface="Wingdings"/>
              </a:rPr>
              <a:t>);</a:t>
            </a:r>
          </a:p>
          <a:p>
            <a:r>
              <a:rPr lang="en-US" dirty="0">
                <a:sym typeface="Wingdings"/>
              </a:rPr>
              <a:t>  </a:t>
            </a:r>
            <a:r>
              <a:rPr lang="en-US" dirty="0" err="1">
                <a:sym typeface="Wingdings"/>
              </a:rPr>
              <a:t>printf</a:t>
            </a:r>
            <a:r>
              <a:rPr lang="en-US" dirty="0">
                <a:sym typeface="Wingdings"/>
              </a:rPr>
              <a:t>("Sum of %d numbers =\</a:t>
            </a:r>
            <a:r>
              <a:rPr lang="en-US" dirty="0" err="1">
                <a:sym typeface="Wingdings"/>
              </a:rPr>
              <a:t>t%ld</a:t>
            </a:r>
            <a:r>
              <a:rPr lang="en-US" dirty="0">
                <a:sym typeface="Wingdings"/>
              </a:rPr>
              <a:t>\n",</a:t>
            </a:r>
            <a:r>
              <a:rPr lang="en-US" dirty="0" err="1">
                <a:sym typeface="Wingdings"/>
              </a:rPr>
              <a:t>size,total_sum</a:t>
            </a:r>
            <a:r>
              <a:rPr lang="en-US" dirty="0">
                <a:sym typeface="Wingdings"/>
              </a:rPr>
              <a:t>);</a:t>
            </a:r>
          </a:p>
          <a:p>
            <a:r>
              <a:rPr lang="en-US" dirty="0">
                <a:sym typeface="Wingdings"/>
              </a:rPr>
              <a:t>   </a:t>
            </a:r>
            <a:r>
              <a:rPr lang="en-US" dirty="0" err="1">
                <a:sym typeface="Wingdings"/>
              </a:rPr>
              <a:t>printf</a:t>
            </a:r>
            <a:r>
              <a:rPr lang="en-US" dirty="0">
                <a:sym typeface="Wingdings"/>
              </a:rPr>
              <a:t>("Expected sum =\t %</a:t>
            </a:r>
            <a:r>
              <a:rPr lang="en-US" dirty="0" err="1">
                <a:sym typeface="Wingdings"/>
              </a:rPr>
              <a:t>ld</a:t>
            </a:r>
            <a:r>
              <a:rPr lang="en-US" dirty="0">
                <a:sym typeface="Wingdings"/>
              </a:rPr>
              <a:t>\n\n",</a:t>
            </a:r>
            <a:r>
              <a:rPr lang="en-US" dirty="0" err="1">
                <a:sym typeface="Wingdings"/>
              </a:rPr>
              <a:t>expected_sum</a:t>
            </a:r>
            <a:r>
              <a:rPr lang="en-US" dirty="0">
                <a:sym typeface="Wingdings"/>
              </a:rPr>
              <a:t>);</a:t>
            </a:r>
          </a:p>
          <a:p>
            <a:r>
              <a:rPr lang="en-US" dirty="0">
                <a:sym typeface="Wingdings"/>
              </a:rPr>
              <a:t>  </a:t>
            </a:r>
            <a:r>
              <a:rPr lang="en-US" dirty="0" err="1">
                <a:sym typeface="Wingdings"/>
              </a:rPr>
              <a:t>printf</a:t>
            </a:r>
            <a:r>
              <a:rPr lang="en-US" dirty="0">
                <a:sym typeface="Wingdings"/>
              </a:rPr>
              <a:t>("Factorial of %d =\</a:t>
            </a:r>
            <a:r>
              <a:rPr lang="en-US" dirty="0" err="1">
                <a:sym typeface="Wingdings"/>
              </a:rPr>
              <a:t>t%ld</a:t>
            </a:r>
            <a:r>
              <a:rPr lang="en-US" dirty="0">
                <a:sym typeface="Wingdings"/>
              </a:rPr>
              <a:t>\n",</a:t>
            </a:r>
            <a:r>
              <a:rPr lang="en-US" dirty="0" err="1">
                <a:sym typeface="Wingdings"/>
              </a:rPr>
              <a:t>size,factorial</a:t>
            </a:r>
            <a:r>
              <a:rPr lang="en-US" dirty="0">
                <a:sym typeface="Wingdings"/>
              </a:rPr>
              <a:t>);</a:t>
            </a:r>
          </a:p>
          <a:p>
            <a:r>
              <a:rPr lang="en-US" dirty="0">
                <a:sym typeface="Wingdings"/>
              </a:rPr>
              <a:t>  </a:t>
            </a:r>
            <a:r>
              <a:rPr lang="en-US" dirty="0" err="1">
                <a:sym typeface="Wingdings"/>
              </a:rPr>
              <a:t>printf</a:t>
            </a:r>
            <a:r>
              <a:rPr lang="en-US" dirty="0">
                <a:sym typeface="Wingdings"/>
              </a:rPr>
              <a:t>("Expected factorial =\</a:t>
            </a:r>
            <a:r>
              <a:rPr lang="en-US" dirty="0" err="1">
                <a:sym typeface="Wingdings"/>
              </a:rPr>
              <a:t>t%ld</a:t>
            </a:r>
            <a:r>
              <a:rPr lang="en-US" dirty="0">
                <a:sym typeface="Wingdings"/>
              </a:rPr>
              <a:t>\n\n",</a:t>
            </a:r>
            <a:r>
              <a:rPr lang="en-US" dirty="0" err="1">
                <a:sym typeface="Wingdings"/>
              </a:rPr>
              <a:t>expected_factorial</a:t>
            </a:r>
            <a:r>
              <a:rPr lang="en-US" dirty="0">
                <a:sym typeface="Wingdings"/>
              </a:rPr>
              <a:t>);</a:t>
            </a:r>
          </a:p>
          <a:p>
            <a:r>
              <a:rPr lang="en-US" dirty="0">
                <a:sym typeface="Wingdings"/>
              </a:rPr>
              <a:t> </a:t>
            </a:r>
          </a:p>
          <a:p>
            <a:r>
              <a:rPr lang="en-US" dirty="0">
                <a:sym typeface="Wingdings"/>
              </a:rPr>
              <a:t> 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4" r="17063" b="10173"/>
          <a:stretch/>
        </p:blipFill>
        <p:spPr>
          <a:xfrm>
            <a:off x="6096000" y="843251"/>
            <a:ext cx="6075678" cy="47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200" dirty="0"/>
              <a:t>Threads execute concurrently till they encounter the </a:t>
            </a:r>
            <a:r>
              <a:rPr lang="en-US" sz="2200" i="1" dirty="0"/>
              <a:t>order </a:t>
            </a:r>
            <a:r>
              <a:rPr lang="en-US" sz="2200" dirty="0"/>
              <a:t>block</a:t>
            </a:r>
          </a:p>
          <a:p>
            <a:r>
              <a:rPr lang="en-US" sz="2200" i="1" dirty="0"/>
              <a:t>The order block will be executed sequentially, in the same sequence as a serial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AC71FE-CC1D-402D-A24D-6C84DBF719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2213645"/>
            <a:ext cx="7772400" cy="36933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#pragma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omp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 for ordered</a:t>
            </a:r>
          </a:p>
          <a:p>
            <a:pPr lvl="2"/>
            <a:r>
              <a:rPr lang="en-US" b="1" dirty="0">
                <a:latin typeface="Ubuntu" pitchFamily="34" charset="0"/>
                <a:sym typeface="Wingdings"/>
              </a:rPr>
              <a:t>for(</a:t>
            </a:r>
            <a:r>
              <a:rPr lang="en-US" b="1" dirty="0" err="1">
                <a:latin typeface="Ubuntu" pitchFamily="34" charset="0"/>
                <a:sym typeface="Wingdings"/>
              </a:rPr>
              <a:t>int</a:t>
            </a:r>
            <a:r>
              <a:rPr lang="en-US" b="1" dirty="0">
                <a:latin typeface="Ubuntu" pitchFamily="34" charset="0"/>
                <a:sym typeface="Wingdings"/>
              </a:rPr>
              <a:t> </a:t>
            </a:r>
            <a:r>
              <a:rPr lang="en-US" b="1" dirty="0" err="1">
                <a:latin typeface="Ubuntu" pitchFamily="34" charset="0"/>
                <a:sym typeface="Wingdings"/>
              </a:rPr>
              <a:t>cnt</a:t>
            </a:r>
            <a:r>
              <a:rPr lang="en-US" b="1" dirty="0">
                <a:latin typeface="Ubuntu" pitchFamily="34" charset="0"/>
                <a:sym typeface="Wingdings"/>
              </a:rPr>
              <a:t>=0; </a:t>
            </a:r>
            <a:r>
              <a:rPr lang="en-US" b="1" dirty="0" err="1">
                <a:latin typeface="Ubuntu" pitchFamily="34" charset="0"/>
                <a:sym typeface="Wingdings"/>
              </a:rPr>
              <a:t>cnt</a:t>
            </a:r>
            <a:r>
              <a:rPr lang="en-US" b="1" dirty="0">
                <a:latin typeface="Ubuntu" pitchFamily="34" charset="0"/>
                <a:sym typeface="Wingdings"/>
              </a:rPr>
              <a:t>&lt;=N; </a:t>
            </a:r>
            <a:r>
              <a:rPr lang="en-US" b="1" dirty="0" err="1">
                <a:latin typeface="Ubuntu" pitchFamily="34" charset="0"/>
                <a:sym typeface="Wingdings"/>
              </a:rPr>
              <a:t>cnt</a:t>
            </a:r>
            <a:r>
              <a:rPr lang="en-US" b="1" dirty="0">
                <a:latin typeface="Ubuntu" pitchFamily="34" charset="0"/>
                <a:sym typeface="Wingdings"/>
              </a:rPr>
              <a:t>++) </a:t>
            </a:r>
          </a:p>
          <a:p>
            <a:pPr lvl="2"/>
            <a:r>
              <a:rPr lang="en-US" b="1" dirty="0">
                <a:latin typeface="Ubuntu" pitchFamily="34" charset="0"/>
                <a:sym typeface="Wingdings"/>
              </a:rPr>
              <a:t>{</a:t>
            </a:r>
          </a:p>
          <a:p>
            <a:pPr lvl="3"/>
            <a:r>
              <a:rPr lang="en-US" b="1" dirty="0">
                <a:latin typeface="Ubuntu" pitchFamily="34" charset="0"/>
                <a:sym typeface="Wingdings"/>
              </a:rPr>
              <a:t>. </a:t>
            </a:r>
            <a:r>
              <a:rPr lang="en-US" b="1" dirty="0">
                <a:solidFill>
                  <a:srgbClr val="7030A0"/>
                </a:solidFill>
                <a:latin typeface="Ubuntu" pitchFamily="34" charset="0"/>
                <a:sym typeface="Wingdings"/>
              </a:rPr>
              <a:t>PARALLEL AREA</a:t>
            </a:r>
          </a:p>
          <a:p>
            <a:pPr lvl="3"/>
            <a:r>
              <a:rPr lang="en-US" b="1" dirty="0">
                <a:latin typeface="Ubuntu" pitchFamily="34" charset="0"/>
                <a:sym typeface="Wingdings"/>
              </a:rPr>
              <a:t>.</a:t>
            </a:r>
          </a:p>
          <a:p>
            <a:pPr lvl="3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#pragma ordered </a:t>
            </a:r>
          </a:p>
          <a:p>
            <a:pPr lvl="3"/>
            <a:r>
              <a:rPr lang="en-US" b="1" dirty="0">
                <a:latin typeface="Ubuntu" pitchFamily="34" charset="0"/>
                <a:sym typeface="Wingdings"/>
              </a:rPr>
              <a:t>{	.</a:t>
            </a:r>
          </a:p>
          <a:p>
            <a:pPr lvl="4"/>
            <a:r>
              <a:rPr lang="en-US" b="1" dirty="0">
                <a:latin typeface="Ubuntu" pitchFamily="34" charset="0"/>
                <a:sym typeface="Wingdings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Ubuntu" pitchFamily="34" charset="0"/>
                <a:sym typeface="Wingdings"/>
              </a:rPr>
              <a:t>AREA THAT IS SAME AS SERIAL LOOP</a:t>
            </a:r>
          </a:p>
          <a:p>
            <a:pPr lvl="4"/>
            <a:r>
              <a:rPr lang="en-US" b="1" dirty="0">
                <a:latin typeface="Ubuntu" pitchFamily="34" charset="0"/>
                <a:sym typeface="Wingdings"/>
              </a:rPr>
              <a:t>.</a:t>
            </a:r>
          </a:p>
          <a:p>
            <a:pPr lvl="3"/>
            <a:r>
              <a:rPr lang="en-US" b="1" dirty="0">
                <a:latin typeface="Ubuntu" pitchFamily="34" charset="0"/>
                <a:sym typeface="Wingdings"/>
              </a:rPr>
              <a:t>}</a:t>
            </a:r>
          </a:p>
          <a:p>
            <a:pPr lvl="3"/>
            <a:r>
              <a:rPr lang="en-US" b="1" dirty="0">
                <a:latin typeface="Ubuntu" pitchFamily="34" charset="0"/>
                <a:sym typeface="Wingdings"/>
              </a:rPr>
              <a:t>. </a:t>
            </a:r>
            <a:r>
              <a:rPr lang="en-US" b="1" dirty="0">
                <a:solidFill>
                  <a:srgbClr val="7030A0"/>
                </a:solidFill>
                <a:latin typeface="Ubuntu" pitchFamily="34" charset="0"/>
                <a:sym typeface="Wingdings"/>
              </a:rPr>
              <a:t>PARALLEL AREA</a:t>
            </a:r>
          </a:p>
          <a:p>
            <a:pPr lvl="3"/>
            <a:r>
              <a:rPr lang="en-US" b="1" dirty="0">
                <a:latin typeface="Ubuntu" pitchFamily="34" charset="0"/>
                <a:sym typeface="Wingdings"/>
              </a:rPr>
              <a:t>.</a:t>
            </a:r>
          </a:p>
          <a:p>
            <a:pPr lvl="2"/>
            <a:r>
              <a:rPr lang="en-US" b="1" dirty="0">
                <a:latin typeface="Ubuntu" pitchFamily="34" charset="0"/>
                <a:sym typeface="Wingdings"/>
              </a:rPr>
              <a:t>}</a:t>
            </a:r>
            <a:endParaRPr lang="en-US" b="1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AC71FE-CC1D-402D-A24D-6C84DBF7195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5923" y="685801"/>
            <a:ext cx="9215391" cy="52091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900"/>
              </a:lnSpc>
            </a:pPr>
            <a:r>
              <a:rPr lang="en-US" sz="2000" b="1" dirty="0" smtClean="0"/>
              <a:t>//Header files</a:t>
            </a:r>
            <a:endParaRPr lang="en-US" sz="2000" b="1" dirty="0"/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#define size 9 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#define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chunk 3 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void main() 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{	</a:t>
            </a:r>
            <a:endParaRPr lang="en-US" sz="2000" b="1" dirty="0" smtClean="0"/>
          </a:p>
          <a:p>
            <a:pPr marL="342900" indent="-342900">
              <a:lnSpc>
                <a:spcPts val="1900"/>
              </a:lnSpc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omp_set_num_threads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(3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	 </a:t>
            </a:r>
            <a:r>
              <a:rPr lang="en-US" sz="2000" b="1" dirty="0" err="1"/>
              <a:t>int</a:t>
            </a:r>
            <a:r>
              <a:rPr lang="en-US" sz="2000" b="1" dirty="0"/>
              <a:t> count;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	</a:t>
            </a:r>
            <a:r>
              <a:rPr lang="en-US" sz="2000" b="1" dirty="0" err="1"/>
              <a:t>printf</a:t>
            </a:r>
            <a:r>
              <a:rPr lang="en-US" sz="2000" b="1" dirty="0"/>
              <a:t>("</a:t>
            </a:r>
            <a:r>
              <a:rPr lang="en-US" sz="2000" b="1" dirty="0" err="1"/>
              <a:t>tid</a:t>
            </a:r>
            <a:r>
              <a:rPr lang="en-US" sz="2000" b="1" dirty="0"/>
              <a:t>\titer\n");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	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#pragma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omp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parallel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	 {	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tid</a:t>
            </a:r>
            <a:r>
              <a:rPr lang="en-US" sz="2000" b="1" dirty="0"/>
              <a:t>=</a:t>
            </a:r>
            <a:r>
              <a:rPr lang="en-US" sz="2000" b="1" dirty="0" err="1"/>
              <a:t>omp_get_thread_num</a:t>
            </a:r>
            <a:r>
              <a:rPr lang="en-US" sz="2000" b="1" dirty="0"/>
              <a:t>(); 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		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#pragma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schedule(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static,chunk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ordered </a:t>
            </a:r>
            <a:r>
              <a:rPr lang="en-US" sz="2000" b="1" dirty="0"/>
              <a:t>	for(count=0;count&lt;</a:t>
            </a:r>
            <a:r>
              <a:rPr lang="en-US" sz="2000" b="1" dirty="0" err="1"/>
              <a:t>size;count</a:t>
            </a:r>
            <a:r>
              <a:rPr lang="en-US" sz="2000" b="1" dirty="0"/>
              <a:t>++)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	 	{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		 	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#pragma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ordered 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			{ if((</a:t>
            </a:r>
            <a:r>
              <a:rPr lang="en-US" sz="2000" b="1" dirty="0" err="1"/>
              <a:t>count%chunk</a:t>
            </a:r>
            <a:r>
              <a:rPr lang="en-US" sz="2000" b="1" dirty="0"/>
              <a:t>)==0) 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				</a:t>
            </a:r>
            <a:r>
              <a:rPr lang="en-US" sz="2000" b="1" dirty="0" err="1"/>
              <a:t>printf</a:t>
            </a:r>
            <a:r>
              <a:rPr lang="en-US" sz="2000" b="1" dirty="0"/>
              <a:t>("\</a:t>
            </a:r>
            <a:r>
              <a:rPr lang="en-US" sz="2000" b="1" dirty="0" err="1"/>
              <a:t>n%d</a:t>
            </a:r>
            <a:r>
              <a:rPr lang="en-US" sz="2000" b="1" dirty="0"/>
              <a:t>\t",</a:t>
            </a:r>
            <a:r>
              <a:rPr lang="en-US" sz="2000" b="1" dirty="0" err="1"/>
              <a:t>tid</a:t>
            </a:r>
            <a:r>
              <a:rPr lang="en-US" sz="2000" b="1" dirty="0"/>
              <a:t>); 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			</a:t>
            </a:r>
            <a:r>
              <a:rPr lang="en-US" sz="2000" b="1" dirty="0" err="1"/>
              <a:t>printf</a:t>
            </a:r>
            <a:r>
              <a:rPr lang="en-US" sz="2000" b="1" dirty="0"/>
              <a:t>("%d ",count);} 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		}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	 }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 </a:t>
            </a:r>
            <a:r>
              <a:rPr lang="en-US" sz="2000" b="1" dirty="0" err="1"/>
              <a:t>printf</a:t>
            </a:r>
            <a:r>
              <a:rPr lang="en-US" sz="2000" b="1" dirty="0"/>
              <a:t>("\n\n"); </a:t>
            </a:r>
          </a:p>
          <a:p>
            <a:pPr marL="342900" indent="-342900">
              <a:lnSpc>
                <a:spcPts val="1900"/>
              </a:lnSpc>
            </a:pPr>
            <a:r>
              <a:rPr lang="en-US" sz="2000" b="1" dirty="0"/>
              <a:t>} </a:t>
            </a:r>
            <a:endParaRPr lang="en-US" sz="2000" b="1" dirty="0">
              <a:latin typeface="Ubuntu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5" r="15559" b="62561"/>
          <a:stretch/>
        </p:blipFill>
        <p:spPr>
          <a:xfrm>
            <a:off x="4648200" y="685801"/>
            <a:ext cx="5823115" cy="14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Flush - forces update of data in memory</a:t>
            </a:r>
          </a:p>
          <a:p>
            <a:r>
              <a:rPr lang="en-US" i="1" dirty="0" smtClean="0"/>
              <a:t>Enables all threads to see an updated value of variable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1793081"/>
            <a:ext cx="7162800" cy="36933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latin typeface="Ubuntu" pitchFamily="34" charset="0"/>
                <a:sym typeface="Wingdings"/>
              </a:rPr>
              <a:t>float </a:t>
            </a:r>
            <a:r>
              <a:rPr lang="en-US" b="1" dirty="0" err="1">
                <a:latin typeface="Ubuntu" pitchFamily="34" charset="0"/>
                <a:sym typeface="Wingdings"/>
              </a:rPr>
              <a:t>example_var</a:t>
            </a:r>
            <a:r>
              <a:rPr lang="en-US" b="1" dirty="0">
                <a:latin typeface="Ubuntu" pitchFamily="34" charset="0"/>
                <a:sym typeface="Wingdings"/>
              </a:rPr>
              <a:t>;</a:t>
            </a:r>
          </a:p>
          <a:p>
            <a:pPr lvl="1"/>
            <a:r>
              <a:rPr lang="en-US" b="1" dirty="0">
                <a:latin typeface="Ubuntu" pitchFamily="34" charset="0"/>
                <a:sym typeface="Wingdings"/>
              </a:rPr>
              <a:t>.</a:t>
            </a:r>
          </a:p>
          <a:p>
            <a:pPr lvl="1"/>
            <a:r>
              <a:rPr lang="en-US" b="1" dirty="0">
                <a:latin typeface="Ubuntu" pitchFamily="34" charset="0"/>
                <a:sym typeface="Wingdings"/>
              </a:rPr>
              <a:t>.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#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pragma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omp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 parallel </a:t>
            </a:r>
          </a:p>
          <a:p>
            <a:pPr lvl="1"/>
            <a:r>
              <a:rPr lang="en-US" b="1" dirty="0">
                <a:latin typeface="Ubuntu" pitchFamily="34" charset="0"/>
                <a:sym typeface="Wingdings"/>
              </a:rPr>
              <a:t>{</a:t>
            </a:r>
          </a:p>
          <a:p>
            <a:pPr lvl="2"/>
            <a:r>
              <a:rPr lang="en-US" b="1" dirty="0">
                <a:latin typeface="Ubuntu" pitchFamily="34" charset="0"/>
                <a:sym typeface="Wingdings"/>
              </a:rPr>
              <a:t>.</a:t>
            </a:r>
          </a:p>
          <a:p>
            <a:pPr lvl="2"/>
            <a:r>
              <a:rPr lang="en-US" b="1" dirty="0" err="1">
                <a:latin typeface="Ubuntu" pitchFamily="34" charset="0"/>
                <a:sym typeface="Wingdings"/>
              </a:rPr>
              <a:t>example_var</a:t>
            </a:r>
            <a:r>
              <a:rPr lang="en-US" b="1" dirty="0">
                <a:latin typeface="Ubuntu" pitchFamily="34" charset="0"/>
                <a:sym typeface="Wingdings"/>
              </a:rPr>
              <a:t> = </a:t>
            </a:r>
            <a:r>
              <a:rPr lang="en-US" b="1" dirty="0" err="1">
                <a:latin typeface="Ubuntu" pitchFamily="34" charset="0"/>
                <a:sym typeface="Wingdings"/>
              </a:rPr>
              <a:t>foo</a:t>
            </a:r>
            <a:r>
              <a:rPr lang="en-US" b="1" dirty="0">
                <a:latin typeface="Ubuntu" pitchFamily="34" charset="0"/>
                <a:sym typeface="Wingdings"/>
              </a:rPr>
              <a:t>();</a:t>
            </a:r>
          </a:p>
          <a:p>
            <a:pPr lvl="2"/>
            <a:r>
              <a:rPr lang="en-US" b="1" dirty="0">
                <a:latin typeface="Ubuntu" pitchFamily="34" charset="0"/>
                <a:sym typeface="Wingdings"/>
              </a:rPr>
              <a:t>.</a:t>
            </a:r>
          </a:p>
          <a:p>
            <a:pPr lvl="2"/>
            <a:r>
              <a:rPr lang="en-US" b="1" dirty="0">
                <a:latin typeface="Ubuntu" pitchFamily="34" charset="0"/>
                <a:sym typeface="Wingdings"/>
              </a:rPr>
              <a:t>.</a:t>
            </a:r>
          </a:p>
          <a:p>
            <a:pPr lvl="2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#pragma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omp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 flush(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example_var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); </a:t>
            </a:r>
          </a:p>
          <a:p>
            <a:pPr lvl="2"/>
            <a:r>
              <a:rPr lang="en-US" b="1" dirty="0">
                <a:latin typeface="Ubuntu" pitchFamily="34" charset="0"/>
                <a:sym typeface="Wingdings"/>
              </a:rPr>
              <a:t>.</a:t>
            </a:r>
          </a:p>
          <a:p>
            <a:pPr lvl="2"/>
            <a:r>
              <a:rPr lang="en-US" b="1" dirty="0">
                <a:latin typeface="Ubuntu" pitchFamily="34" charset="0"/>
                <a:sym typeface="Wingdings"/>
              </a:rPr>
              <a:t>.</a:t>
            </a:r>
          </a:p>
          <a:p>
            <a:pPr lvl="1"/>
            <a:r>
              <a:rPr lang="en-US" b="1" dirty="0">
                <a:latin typeface="Ubuntu" pitchFamily="34" charset="0"/>
                <a:sym typeface="Wingdings"/>
              </a:rPr>
              <a:t>}</a:t>
            </a:r>
            <a:endParaRPr lang="en-US" b="1" dirty="0">
              <a:latin typeface="Ubuntu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90274" y="4267200"/>
            <a:ext cx="3859766" cy="369332"/>
            <a:chOff x="3810000" y="3364468"/>
            <a:chExt cx="3859766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4661507" y="3364468"/>
              <a:ext cx="3008259" cy="369332"/>
            </a:xfrm>
            <a:prstGeom prst="rect">
              <a:avLst/>
            </a:prstGeom>
            <a:solidFill>
              <a:srgbClr val="00206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bri" pitchFamily="34" charset="0"/>
                  <a:sym typeface="Wingdings"/>
                </a:rPr>
                <a:t>All Threads see this value now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>
              <a:off x="3810000" y="3545771"/>
              <a:ext cx="838200" cy="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AC71FE-CC1D-402D-A24D-6C84DBF7195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09600"/>
          </a:xfrm>
        </p:spPr>
        <p:txBody>
          <a:bodyPr/>
          <a:lstStyle/>
          <a:p>
            <a:r>
              <a:rPr lang="en-US" dirty="0"/>
              <a:t>Flush 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728354"/>
            <a:ext cx="10034530" cy="42473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800"/>
              </a:lnSpc>
            </a:pPr>
            <a:r>
              <a:rPr lang="en-US" sz="1500" b="1" dirty="0" smtClean="0"/>
              <a:t>//Header files</a:t>
            </a:r>
            <a:endParaRPr lang="en-US" sz="1500" b="1" dirty="0"/>
          </a:p>
          <a:p>
            <a:pPr marL="342900" indent="-342900">
              <a:lnSpc>
                <a:spcPts val="1800"/>
              </a:lnSpc>
            </a:pPr>
            <a:r>
              <a:rPr lang="en-US" sz="1500" b="1" dirty="0"/>
              <a:t>#define size 100 //size of array</a:t>
            </a:r>
          </a:p>
          <a:p>
            <a:pPr marL="342900" indent="-342900">
              <a:lnSpc>
                <a:spcPts val="1800"/>
              </a:lnSpc>
            </a:pPr>
            <a:r>
              <a:rPr lang="en-US" sz="1500" b="1" dirty="0"/>
              <a:t>void main()</a:t>
            </a:r>
          </a:p>
          <a:p>
            <a:pPr marL="342900" indent="-342900">
              <a:lnSpc>
                <a:spcPts val="1800"/>
              </a:lnSpc>
            </a:pPr>
            <a:r>
              <a:rPr lang="en-US" sz="1500" b="1" dirty="0"/>
              <a:t> {     </a:t>
            </a:r>
            <a:r>
              <a:rPr lang="en-US" sz="1500" b="1" dirty="0" smtClean="0"/>
              <a:t>//Declare and Initialize</a:t>
            </a:r>
            <a:endParaRPr lang="en-US" sz="1500" b="1" dirty="0">
              <a:solidFill>
                <a:srgbClr val="7030A0"/>
              </a:solidFill>
            </a:endParaRPr>
          </a:p>
          <a:p>
            <a:pPr marL="342900" indent="-342900">
              <a:lnSpc>
                <a:spcPts val="1800"/>
              </a:lnSpc>
            </a:pPr>
            <a:r>
              <a:rPr lang="en-US" sz="1500" b="1" dirty="0">
                <a:solidFill>
                  <a:srgbClr val="C00000"/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#pragma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omp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parallel</a:t>
            </a:r>
          </a:p>
          <a:p>
            <a:pPr marL="342900" indent="-342900">
              <a:lnSpc>
                <a:spcPts val="1800"/>
              </a:lnSpc>
            </a:pPr>
            <a:r>
              <a:rPr lang="en-US" b="1" dirty="0"/>
              <a:t>        {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cnt</a:t>
            </a:r>
            <a:r>
              <a:rPr lang="en-US" b="1" dirty="0"/>
              <a:t>;  </a:t>
            </a:r>
          </a:p>
          <a:p>
            <a:pPr marL="342900" indent="-342900">
              <a:lnSpc>
                <a:spcPts val="1800"/>
              </a:lnSpc>
            </a:pPr>
            <a:r>
              <a:rPr lang="en-US" b="1" dirty="0"/>
              <a:t>        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=</a:t>
            </a:r>
            <a:r>
              <a:rPr lang="en-US" b="1" dirty="0" err="1"/>
              <a:t>omp_get_thread_num</a:t>
            </a:r>
            <a:r>
              <a:rPr lang="en-US" b="1" dirty="0"/>
              <a:t>();</a:t>
            </a:r>
          </a:p>
          <a:p>
            <a:pPr marL="342900" indent="-342900">
              <a:lnSpc>
                <a:spcPts val="1800"/>
              </a:lnSpc>
            </a:pPr>
            <a:r>
              <a:rPr lang="en-US" b="1" dirty="0"/>
              <a:t>	         for(</a:t>
            </a:r>
            <a:r>
              <a:rPr lang="en-US" b="1" dirty="0" err="1"/>
              <a:t>cnt</a:t>
            </a:r>
            <a:r>
              <a:rPr lang="en-US" b="1" dirty="0"/>
              <a:t>=</a:t>
            </a:r>
            <a:r>
              <a:rPr lang="en-US" b="1" dirty="0" err="1"/>
              <a:t>tid;cnt</a:t>
            </a:r>
            <a:r>
              <a:rPr lang="en-US" b="1" dirty="0"/>
              <a:t>&lt;</a:t>
            </a:r>
            <a:r>
              <a:rPr lang="en-US" b="1" dirty="0" err="1"/>
              <a:t>size;cnt</a:t>
            </a:r>
            <a:r>
              <a:rPr lang="en-US" b="1" dirty="0"/>
              <a:t>+=</a:t>
            </a:r>
            <a:r>
              <a:rPr lang="en-US" b="1" dirty="0" err="1"/>
              <a:t>nthreads</a:t>
            </a:r>
            <a:r>
              <a:rPr lang="en-US" b="1" dirty="0"/>
              <a:t>)</a:t>
            </a:r>
          </a:p>
          <a:p>
            <a:pPr marL="342900" indent="-342900">
              <a:lnSpc>
                <a:spcPts val="1800"/>
              </a:lnSpc>
            </a:pPr>
            <a:r>
              <a:rPr lang="en-US" b="1" dirty="0"/>
              <a:t>                {</a:t>
            </a:r>
          </a:p>
          <a:p>
            <a:pPr marL="342900" indent="-342900">
              <a:lnSpc>
                <a:spcPts val="18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            #pragma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omp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atomic</a:t>
            </a:r>
          </a:p>
          <a:p>
            <a:pPr marL="342900" indent="-342900">
              <a:lnSpc>
                <a:spcPts val="1800"/>
              </a:lnSpc>
            </a:pPr>
            <a:r>
              <a:rPr lang="en-US" b="1" dirty="0"/>
              <a:t>                        sum+=array[</a:t>
            </a:r>
            <a:r>
              <a:rPr lang="en-US" b="1" dirty="0" err="1"/>
              <a:t>cnt</a:t>
            </a:r>
            <a:r>
              <a:rPr lang="en-US" b="1" dirty="0"/>
              <a:t>];</a:t>
            </a:r>
          </a:p>
          <a:p>
            <a:pPr marL="342900" indent="-342900">
              <a:lnSpc>
                <a:spcPts val="1800"/>
              </a:lnSpc>
            </a:pP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#pragma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flush(sum)</a:t>
            </a:r>
          </a:p>
          <a:p>
            <a:pPr marL="342900" indent="-342900">
              <a:lnSpc>
                <a:spcPts val="1800"/>
              </a:lnSpc>
            </a:pPr>
            <a:r>
              <a:rPr lang="en-US" b="1" dirty="0"/>
              <a:t>                }</a:t>
            </a:r>
          </a:p>
          <a:p>
            <a:pPr marL="342900" indent="-342900">
              <a:lnSpc>
                <a:spcPts val="1800"/>
              </a:lnSpc>
            </a:pPr>
            <a:r>
              <a:rPr lang="en-US" b="1" dirty="0"/>
              <a:t>                </a:t>
            </a:r>
            <a:r>
              <a:rPr lang="en-US" b="1" dirty="0" err="1"/>
              <a:t>printf</a:t>
            </a:r>
            <a:r>
              <a:rPr lang="en-US" b="1" dirty="0"/>
              <a:t>(" In thread %d Sum = %</a:t>
            </a:r>
            <a:r>
              <a:rPr lang="en-US" b="1" dirty="0" err="1"/>
              <a:t>ld</a:t>
            </a:r>
            <a:r>
              <a:rPr lang="en-US" b="1" dirty="0"/>
              <a:t>\n",</a:t>
            </a:r>
            <a:r>
              <a:rPr lang="en-US" b="1" dirty="0" err="1"/>
              <a:t>tid,sum</a:t>
            </a:r>
            <a:r>
              <a:rPr lang="en-US" b="1" dirty="0"/>
              <a:t>); </a:t>
            </a:r>
          </a:p>
          <a:p>
            <a:pPr marL="342900" indent="-342900">
              <a:lnSpc>
                <a:spcPts val="1800"/>
              </a:lnSpc>
            </a:pPr>
            <a:r>
              <a:rPr lang="en-US" b="1" dirty="0"/>
              <a:t>	}</a:t>
            </a:r>
          </a:p>
          <a:p>
            <a:pPr marL="342900" indent="-342900">
              <a:lnSpc>
                <a:spcPts val="1800"/>
              </a:lnSpc>
            </a:pPr>
            <a:r>
              <a:rPr lang="en-US" sz="1500" b="1" dirty="0"/>
              <a:t>	</a:t>
            </a:r>
            <a:r>
              <a:rPr lang="en-US" sz="1500" b="1" dirty="0" err="1"/>
              <a:t>printf</a:t>
            </a:r>
            <a:r>
              <a:rPr lang="en-US" sz="1500" b="1" dirty="0"/>
              <a:t>("%</a:t>
            </a:r>
            <a:r>
              <a:rPr lang="en-US" sz="1500" b="1" dirty="0" err="1"/>
              <a:t>ld</a:t>
            </a:r>
            <a:r>
              <a:rPr lang="en-US" sz="1500" b="1" dirty="0"/>
              <a:t> is the sum of first %d numbers, calculated by %d threads\n", sum, size, </a:t>
            </a:r>
            <a:r>
              <a:rPr lang="en-US" sz="1500" b="1" dirty="0" err="1"/>
              <a:t>max_threads</a:t>
            </a:r>
            <a:r>
              <a:rPr lang="en-US" sz="1500" b="1" dirty="0"/>
              <a:t>);</a:t>
            </a:r>
          </a:p>
          <a:p>
            <a:pPr marL="342900" indent="-342900">
              <a:lnSpc>
                <a:spcPts val="1800"/>
              </a:lnSpc>
            </a:pPr>
            <a:r>
              <a:rPr lang="en-US" sz="1500" b="1" dirty="0"/>
              <a:t>        </a:t>
            </a:r>
            <a:r>
              <a:rPr lang="en-US" sz="1500" b="1" dirty="0" err="1"/>
              <a:t>printf</a:t>
            </a:r>
            <a:r>
              <a:rPr lang="en-US" sz="1500" b="1" dirty="0"/>
              <a:t>("\n\n Expected sum is %</a:t>
            </a:r>
            <a:r>
              <a:rPr lang="en-US" sz="1500" b="1" dirty="0" err="1"/>
              <a:t>ld</a:t>
            </a:r>
            <a:r>
              <a:rPr lang="en-US" sz="1500" b="1" dirty="0"/>
              <a:t>\n\n", ((size)*(size-1))/2);</a:t>
            </a:r>
          </a:p>
          <a:p>
            <a:pPr marL="342900" indent="-342900">
              <a:lnSpc>
                <a:spcPts val="1800"/>
              </a:lnSpc>
            </a:pPr>
            <a:r>
              <a:rPr lang="en-US" sz="1500" b="1" dirty="0"/>
              <a:t>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01" r="8009"/>
          <a:stretch/>
        </p:blipFill>
        <p:spPr>
          <a:xfrm>
            <a:off x="6693665" y="728354"/>
            <a:ext cx="4968834" cy="28374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AC71FE-CC1D-402D-A24D-6C84DBF7195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7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1800" dirty="0" err="1"/>
              <a:t>Omp_set_lock</a:t>
            </a:r>
            <a:r>
              <a:rPr lang="en-US" sz="1800" dirty="0"/>
              <a:t>(</a:t>
            </a:r>
            <a:r>
              <a:rPr lang="en-US" sz="1800" dirty="0" err="1"/>
              <a:t>omp_lock_t</a:t>
            </a:r>
            <a:r>
              <a:rPr lang="en-US" sz="1800" dirty="0"/>
              <a:t> *) and </a:t>
            </a:r>
            <a:r>
              <a:rPr lang="en-US" sz="1800" dirty="0" err="1"/>
              <a:t>omp_unset_lock</a:t>
            </a:r>
            <a:r>
              <a:rPr lang="en-US" sz="1800" dirty="0"/>
              <a:t>(</a:t>
            </a:r>
            <a:r>
              <a:rPr lang="en-US" sz="1800" dirty="0" err="1"/>
              <a:t>omp_lock_t</a:t>
            </a:r>
            <a:r>
              <a:rPr lang="en-US" sz="1800" dirty="0"/>
              <a:t> *) provide a mechanism to exclude all other threads and let only one</a:t>
            </a:r>
          </a:p>
          <a:p>
            <a:r>
              <a:rPr lang="en-US" sz="1800" dirty="0"/>
              <a:t>The thread always finds the latest copy of lock variable (does not need flush)</a:t>
            </a:r>
          </a:p>
          <a:p>
            <a:pPr marL="800100" lvl="1">
              <a:buFontTx/>
              <a:buChar char="—"/>
            </a:pPr>
            <a:r>
              <a:rPr lang="en-US" sz="1600" dirty="0" err="1"/>
              <a:t>Omp_lock_t</a:t>
            </a:r>
            <a:endParaRPr lang="en-US" sz="1600" dirty="0"/>
          </a:p>
          <a:p>
            <a:pPr marL="800100" lvl="1">
              <a:buFontTx/>
              <a:buChar char="—"/>
            </a:pPr>
            <a:r>
              <a:rPr lang="en-US" sz="1600" dirty="0" err="1"/>
              <a:t>Omp_lock_init</a:t>
            </a:r>
            <a:r>
              <a:rPr lang="en-US" sz="1600" dirty="0"/>
              <a:t>(</a:t>
            </a:r>
            <a:r>
              <a:rPr lang="en-US" sz="1600" dirty="0" err="1"/>
              <a:t>omp_lock_t</a:t>
            </a:r>
            <a:r>
              <a:rPr lang="en-US" sz="1600" dirty="0"/>
              <a:t> *)</a:t>
            </a:r>
          </a:p>
          <a:p>
            <a:pPr marL="800100" lvl="1">
              <a:buFontTx/>
              <a:buChar char="—"/>
            </a:pPr>
            <a:r>
              <a:rPr lang="en-US" sz="1600" dirty="0" err="1"/>
              <a:t>Omp_set_lock</a:t>
            </a:r>
            <a:r>
              <a:rPr lang="en-US" sz="1600" dirty="0"/>
              <a:t>(</a:t>
            </a:r>
            <a:r>
              <a:rPr lang="en-US" sz="1600" dirty="0" err="1"/>
              <a:t>omp_lock_t</a:t>
            </a:r>
            <a:r>
              <a:rPr lang="en-US" sz="1600" dirty="0"/>
              <a:t> *)</a:t>
            </a:r>
          </a:p>
          <a:p>
            <a:pPr marL="800100" lvl="1">
              <a:buFontTx/>
              <a:buChar char="—"/>
            </a:pPr>
            <a:r>
              <a:rPr lang="en-US" sz="1600" dirty="0" err="1"/>
              <a:t>Omp_unset_lock</a:t>
            </a:r>
            <a:r>
              <a:rPr lang="en-US" sz="1600" dirty="0"/>
              <a:t>(</a:t>
            </a:r>
            <a:r>
              <a:rPr lang="en-US" sz="1600" dirty="0" err="1"/>
              <a:t>omp_lock_t</a:t>
            </a:r>
            <a:r>
              <a:rPr lang="en-US" sz="1600" dirty="0"/>
              <a:t> *)</a:t>
            </a:r>
          </a:p>
          <a:p>
            <a:pPr marL="800100" lvl="1">
              <a:buFontTx/>
              <a:buChar char="—"/>
            </a:pPr>
            <a:r>
              <a:rPr lang="en-US" sz="1600" dirty="0" err="1"/>
              <a:t>Omp_test_lock</a:t>
            </a:r>
            <a:r>
              <a:rPr lang="en-US" sz="1600" dirty="0"/>
              <a:t>(</a:t>
            </a:r>
            <a:r>
              <a:rPr lang="en-US" sz="1600" dirty="0" err="1"/>
              <a:t>omp_lock_t</a:t>
            </a:r>
            <a:r>
              <a:rPr lang="en-US" sz="1600" dirty="0"/>
              <a:t> *)</a:t>
            </a:r>
          </a:p>
          <a:p>
            <a:pPr marL="800100" lvl="1">
              <a:buFontTx/>
              <a:buChar char="—"/>
            </a:pPr>
            <a:r>
              <a:rPr lang="en-US" sz="1600" dirty="0" err="1"/>
              <a:t>Omp_destroy_lock</a:t>
            </a:r>
            <a:r>
              <a:rPr lang="en-US" sz="1600" dirty="0"/>
              <a:t>(</a:t>
            </a:r>
            <a:r>
              <a:rPr lang="en-US" sz="1600" dirty="0" err="1"/>
              <a:t>omp_lock_t</a:t>
            </a:r>
            <a:r>
              <a:rPr lang="en-US" sz="1600" dirty="0"/>
              <a:t> *)</a:t>
            </a:r>
            <a:endParaRPr lang="en-US" dirty="0">
              <a:latin typeface="Ubuntu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3584" y="1997726"/>
            <a:ext cx="4846504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omp_lock_t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writeFileLock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;</a:t>
            </a:r>
          </a:p>
          <a:p>
            <a:pPr lvl="1"/>
            <a:endParaRPr lang="en-US" sz="1600" b="1" dirty="0">
              <a:solidFill>
                <a:schemeClr val="accent6">
                  <a:lumMod val="50000"/>
                </a:schemeClr>
              </a:solidFill>
              <a:latin typeface="Constantia" pitchFamily="18" charset="0"/>
            </a:endParaRPr>
          </a:p>
          <a:p>
            <a:pPr lvl="1"/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omp_init_lock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(&amp;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writeFileLock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);</a:t>
            </a:r>
          </a:p>
          <a:p>
            <a:pPr lvl="1"/>
            <a:endParaRPr lang="en-US" sz="1600" b="1" dirty="0">
              <a:solidFill>
                <a:schemeClr val="accent6">
                  <a:lumMod val="50000"/>
                </a:schemeClr>
              </a:solidFill>
              <a:latin typeface="Constantia" pitchFamily="18" charset="0"/>
            </a:endParaRPr>
          </a:p>
          <a:p>
            <a:pPr lvl="1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#pragma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omp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 parallel for</a:t>
            </a:r>
          </a:p>
          <a:p>
            <a:pPr lvl="1"/>
            <a:r>
              <a:rPr lang="en-US" sz="1600" b="1" dirty="0">
                <a:latin typeface="Constantia" pitchFamily="18" charset="0"/>
              </a:rPr>
              <a:t>for ( </a:t>
            </a:r>
            <a:r>
              <a:rPr lang="en-US" sz="1600" b="1" dirty="0" err="1">
                <a:latin typeface="Constantia" pitchFamily="18" charset="0"/>
              </a:rPr>
              <a:t>i</a:t>
            </a:r>
            <a:r>
              <a:rPr lang="en-US" sz="1600" b="1" dirty="0">
                <a:latin typeface="Constantia" pitchFamily="18" charset="0"/>
              </a:rPr>
              <a:t> = 0; </a:t>
            </a:r>
            <a:r>
              <a:rPr lang="en-US" sz="1600" b="1" dirty="0" err="1">
                <a:latin typeface="Constantia" pitchFamily="18" charset="0"/>
              </a:rPr>
              <a:t>i</a:t>
            </a:r>
            <a:r>
              <a:rPr lang="en-US" sz="1600" b="1" dirty="0">
                <a:latin typeface="Constantia" pitchFamily="18" charset="0"/>
              </a:rPr>
              <a:t> &lt; x; </a:t>
            </a:r>
            <a:r>
              <a:rPr lang="en-US" sz="1600" b="1" dirty="0" err="1">
                <a:latin typeface="Constantia" pitchFamily="18" charset="0"/>
              </a:rPr>
              <a:t>i</a:t>
            </a:r>
            <a:r>
              <a:rPr lang="en-US" sz="1600" b="1" dirty="0">
                <a:latin typeface="Constantia" pitchFamily="18" charset="0"/>
              </a:rPr>
              <a:t>++ )</a:t>
            </a:r>
          </a:p>
          <a:p>
            <a:pPr lvl="1"/>
            <a:r>
              <a:rPr lang="en-US" sz="1600" b="1" dirty="0">
                <a:latin typeface="Constantia" pitchFamily="18" charset="0"/>
              </a:rPr>
              <a:t>{</a:t>
            </a:r>
          </a:p>
          <a:p>
            <a:pPr lvl="1"/>
            <a:r>
              <a:rPr lang="en-US" sz="1600" b="1" dirty="0">
                <a:latin typeface="Constantia" pitchFamily="18" charset="0"/>
              </a:rPr>
              <a:t>    // Common to all threads</a:t>
            </a:r>
          </a:p>
          <a:p>
            <a:pPr lvl="1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omp_set_lock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(&amp;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writeFileLock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);</a:t>
            </a:r>
          </a:p>
          <a:p>
            <a:pPr lvl="1"/>
            <a:r>
              <a:rPr lang="en-US" sz="1600" b="1" dirty="0">
                <a:latin typeface="Constantia" pitchFamily="18" charset="0"/>
              </a:rPr>
              <a:t>    // one thread at a time updates file</a:t>
            </a:r>
          </a:p>
          <a:p>
            <a:pPr lvl="1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omp_unset_lock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(&amp;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writeFileLock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);</a:t>
            </a:r>
          </a:p>
          <a:p>
            <a:pPr lvl="1"/>
            <a:r>
              <a:rPr lang="en-US" sz="1600" b="1" dirty="0">
                <a:latin typeface="Constantia" pitchFamily="18" charset="0"/>
              </a:rPr>
              <a:t>    // Common to all threads</a:t>
            </a:r>
          </a:p>
          <a:p>
            <a:pPr lvl="1"/>
            <a:r>
              <a:rPr lang="en-US" sz="1600" b="1" dirty="0">
                <a:latin typeface="Constantia" pitchFamily="18" charset="0"/>
              </a:rPr>
              <a:t>}</a:t>
            </a:r>
          </a:p>
          <a:p>
            <a:pPr lvl="1"/>
            <a:endParaRPr lang="en-US" sz="1600" b="1" dirty="0">
              <a:latin typeface="Constantia" pitchFamily="18" charset="0"/>
            </a:endParaRPr>
          </a:p>
          <a:p>
            <a:pPr lvl="1"/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omp_destroy_lock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(&amp;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writeFileLock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9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506" y="744487"/>
            <a:ext cx="10593122" cy="45226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Constantia" pitchFamily="18" charset="0"/>
                <a:cs typeface="Arial" pitchFamily="34" charset="0"/>
              </a:rPr>
              <a:t>//Header file  </a:t>
            </a:r>
            <a:endParaRPr lang="en-US" sz="1600" b="1" dirty="0">
              <a:latin typeface="Constantia" pitchFamily="18" charset="0"/>
              <a:cs typeface="Arial" pitchFamily="34" charset="0"/>
            </a:endParaRP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tantia" pitchFamily="18" charset="0"/>
                <a:cs typeface="Arial" pitchFamily="34" charset="0"/>
              </a:rPr>
              <a:t>#define size 100 //size of array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tantia" pitchFamily="18" charset="0"/>
                <a:cs typeface="Arial" pitchFamily="34" charset="0"/>
              </a:rPr>
              <a:t>void main() </a:t>
            </a:r>
            <a:endParaRPr lang="en-US" sz="1600" b="1" dirty="0" smtClean="0">
              <a:latin typeface="Constantia" pitchFamily="18" charset="0"/>
              <a:cs typeface="Arial" pitchFamily="34" charset="0"/>
            </a:endParaRP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Constantia" pitchFamily="18" charset="0"/>
                <a:cs typeface="Arial" pitchFamily="34" charset="0"/>
              </a:rPr>
              <a:t>{</a:t>
            </a:r>
            <a:r>
              <a:rPr lang="en-US" sz="1600" b="1" dirty="0">
                <a:latin typeface="Constantia" pitchFamily="18" charset="0"/>
                <a:cs typeface="Arial" pitchFamily="34" charset="0"/>
              </a:rPr>
              <a:t>	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sz="1600" b="1" dirty="0" smtClean="0">
                <a:latin typeface="Constantia" pitchFamily="18" charset="0"/>
                <a:cs typeface="Arial" pitchFamily="34" charset="0"/>
              </a:rPr>
              <a:t>//Declare and Initialize 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omp_set_num_threads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(4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);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omp_lock_t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updatelock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; 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nstantia" pitchFamily="18" charset="0"/>
                <a:cs typeface="Arial" pitchFamily="34" charset="0"/>
              </a:rPr>
              <a:t>//Declaring lock variable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omp_init_lock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(&amp;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updatelock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);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    </a:t>
            </a:r>
            <a:r>
              <a:rPr lang="en-US" b="1" dirty="0">
                <a:solidFill>
                  <a:srgbClr val="00B0F0"/>
                </a:solidFill>
                <a:latin typeface="Constantia" pitchFamily="18" charset="0"/>
                <a:cs typeface="Arial" pitchFamily="34" charset="0"/>
              </a:rPr>
              <a:t>//Initializing lock 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#pragma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omp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 parallel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{	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int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 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cnt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;	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	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int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 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tid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=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omp_get_thread_num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();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	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int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 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nthreads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=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omp_get_num_threads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();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 	for(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cnt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=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tid;cnt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&lt;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size;cnt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+=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nthreads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) 	</a:t>
            </a:r>
            <a:endParaRPr lang="en-US" b="1" dirty="0" smtClean="0">
              <a:latin typeface="Constantia" pitchFamily="18" charset="0"/>
              <a:cs typeface="Arial" pitchFamily="34" charset="0"/>
            </a:endParaRP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b="1" dirty="0" smtClean="0">
                <a:latin typeface="Constantia" pitchFamily="18" charset="0"/>
                <a:cs typeface="Arial" pitchFamily="34" charset="0"/>
              </a:rPr>
              <a:t>	{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					</a:t>
            </a:r>
            <a:endParaRPr lang="en-US" b="1" dirty="0" smtClean="0">
              <a:latin typeface="Constantia" pitchFamily="18" charset="0"/>
              <a:cs typeface="Arial" pitchFamily="34" charset="0"/>
            </a:endParaRP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		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omp_set_lock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(&amp;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updatelock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);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		sum+=array[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cnt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];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		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omp_unset_lock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(&amp;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updatelock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);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	}		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	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printf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(" In thread %d Sum = %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ld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\n",</a:t>
            </a:r>
            <a:r>
              <a:rPr lang="en-US" b="1" dirty="0" err="1">
                <a:latin typeface="Constantia" pitchFamily="18" charset="0"/>
                <a:cs typeface="Arial" pitchFamily="34" charset="0"/>
              </a:rPr>
              <a:t>tid,sum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);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	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omp_destroy_lock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(&amp;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updatelock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);	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b="1" dirty="0" smtClean="0">
                <a:latin typeface="Constantia" pitchFamily="18" charset="0"/>
                <a:cs typeface="Arial" pitchFamily="34" charset="0"/>
              </a:rPr>
              <a:t>}</a:t>
            </a:r>
            <a:endParaRPr lang="en-US" sz="1600" b="1" dirty="0" smtClean="0">
              <a:latin typeface="Constantia" pitchFamily="18" charset="0"/>
              <a:cs typeface="Arial" pitchFamily="34" charset="0"/>
            </a:endParaRP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sz="1600" b="1" dirty="0" smtClean="0">
                <a:latin typeface="Constantia" pitchFamily="18" charset="0"/>
                <a:cs typeface="Arial" pitchFamily="34" charset="0"/>
              </a:rPr>
              <a:t>//Print</a:t>
            </a:r>
          </a:p>
          <a:p>
            <a:pPr lvl="0" fontAlgn="base">
              <a:lnSpc>
                <a:spcPts val="145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Constantia" pitchFamily="18" charset="0"/>
                <a:cs typeface="Arial" pitchFamily="34" charset="0"/>
              </a:rPr>
              <a:t> </a:t>
            </a:r>
            <a:r>
              <a:rPr lang="en-US" sz="1600" b="1" dirty="0">
                <a:latin typeface="Constantia" pitchFamily="18" charset="0"/>
                <a:cs typeface="Arial" pitchFamily="34" charset="0"/>
              </a:rPr>
              <a:t>}</a:t>
            </a:r>
            <a:r>
              <a:rPr lang="en-US" sz="1600" b="1" dirty="0">
                <a:solidFill>
                  <a:srgbClr val="00B0F0"/>
                </a:solidFill>
                <a:latin typeface="Constantia" pitchFamily="18" charset="0"/>
                <a:cs typeface="Arial" pitchFamily="34" charset="0"/>
              </a:rPr>
              <a:t>//end of main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7" r="22895" b="52804"/>
          <a:stretch/>
        </p:blipFill>
        <p:spPr>
          <a:xfrm>
            <a:off x="6753341" y="744487"/>
            <a:ext cx="5438660" cy="18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4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LOCK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buntu" pitchFamily="34" charset="0"/>
              </a:rPr>
              <a:t>Nested Lock, locks several times. The number of set and unset locks should match.</a:t>
            </a:r>
          </a:p>
          <a:p>
            <a:pPr marL="857250" lvl="1" indent="-342900">
              <a:buFontTx/>
              <a:buChar char="―"/>
            </a:pPr>
            <a:r>
              <a:rPr lang="en-US" dirty="0" err="1">
                <a:latin typeface="Ubuntu" pitchFamily="34" charset="0"/>
              </a:rPr>
              <a:t>Omp_nest_lock_t</a:t>
            </a:r>
            <a:endParaRPr lang="en-US" dirty="0">
              <a:latin typeface="Ubuntu" pitchFamily="34" charset="0"/>
            </a:endParaRPr>
          </a:p>
          <a:p>
            <a:pPr marL="857250" lvl="1" indent="-342900">
              <a:buFontTx/>
              <a:buChar char="―"/>
            </a:pPr>
            <a:r>
              <a:rPr lang="en-US" dirty="0" err="1">
                <a:latin typeface="Ubuntu" pitchFamily="34" charset="0"/>
              </a:rPr>
              <a:t>Omp_init_nest_lock</a:t>
            </a:r>
            <a:r>
              <a:rPr lang="en-US" dirty="0">
                <a:latin typeface="Ubuntu" pitchFamily="34" charset="0"/>
              </a:rPr>
              <a:t>(</a:t>
            </a:r>
            <a:r>
              <a:rPr lang="en-US" dirty="0" err="1">
                <a:latin typeface="Ubuntu" pitchFamily="34" charset="0"/>
              </a:rPr>
              <a:t>Omp_nest_lock_t</a:t>
            </a:r>
            <a:r>
              <a:rPr lang="en-US" dirty="0">
                <a:latin typeface="Ubuntu" pitchFamily="34" charset="0"/>
              </a:rPr>
              <a:t> *) </a:t>
            </a:r>
          </a:p>
          <a:p>
            <a:pPr marL="857250" lvl="1" indent="-342900">
              <a:buFontTx/>
              <a:buChar char="―"/>
            </a:pPr>
            <a:r>
              <a:rPr lang="en-US" dirty="0" err="1">
                <a:latin typeface="Ubuntu" pitchFamily="34" charset="0"/>
              </a:rPr>
              <a:t>Omp_set_nest_lock</a:t>
            </a:r>
            <a:r>
              <a:rPr lang="en-US" dirty="0">
                <a:latin typeface="Ubuntu" pitchFamily="34" charset="0"/>
              </a:rPr>
              <a:t>(</a:t>
            </a:r>
            <a:r>
              <a:rPr lang="en-US" dirty="0" err="1">
                <a:latin typeface="Ubuntu" pitchFamily="34" charset="0"/>
              </a:rPr>
              <a:t>Omp_nest_lock_t</a:t>
            </a:r>
            <a:r>
              <a:rPr lang="en-US" dirty="0">
                <a:latin typeface="Ubuntu" pitchFamily="34" charset="0"/>
              </a:rPr>
              <a:t> *)</a:t>
            </a:r>
          </a:p>
          <a:p>
            <a:pPr marL="857250" lvl="1" indent="-342900">
              <a:buFontTx/>
              <a:buChar char="―"/>
            </a:pPr>
            <a:r>
              <a:rPr lang="en-US" dirty="0" err="1">
                <a:latin typeface="Ubuntu" pitchFamily="34" charset="0"/>
              </a:rPr>
              <a:t>Omp_unset_nest_lock</a:t>
            </a:r>
            <a:r>
              <a:rPr lang="en-US" dirty="0">
                <a:latin typeface="Ubuntu" pitchFamily="34" charset="0"/>
              </a:rPr>
              <a:t>(</a:t>
            </a:r>
            <a:r>
              <a:rPr lang="en-US" dirty="0" err="1">
                <a:latin typeface="Ubuntu" pitchFamily="34" charset="0"/>
              </a:rPr>
              <a:t>Omp_nest_lock_t</a:t>
            </a:r>
            <a:r>
              <a:rPr lang="en-US" dirty="0">
                <a:latin typeface="Ubuntu" pitchFamily="34" charset="0"/>
              </a:rPr>
              <a:t> *)</a:t>
            </a:r>
          </a:p>
          <a:p>
            <a:pPr marL="857250" lvl="1" indent="-342900">
              <a:buFontTx/>
              <a:buChar char="―"/>
            </a:pPr>
            <a:r>
              <a:rPr lang="en-US" dirty="0" err="1">
                <a:latin typeface="Ubuntu" pitchFamily="34" charset="0"/>
              </a:rPr>
              <a:t>Omp_test_nest_lock</a:t>
            </a:r>
            <a:r>
              <a:rPr lang="en-US" dirty="0">
                <a:latin typeface="Ubuntu" pitchFamily="34" charset="0"/>
              </a:rPr>
              <a:t>(</a:t>
            </a:r>
            <a:r>
              <a:rPr lang="en-US" dirty="0" err="1">
                <a:latin typeface="Ubuntu" pitchFamily="34" charset="0"/>
              </a:rPr>
              <a:t>Omp_nest_lock_t</a:t>
            </a:r>
            <a:r>
              <a:rPr lang="en-US" dirty="0">
                <a:latin typeface="Ubuntu" pitchFamily="34" charset="0"/>
              </a:rPr>
              <a:t> *)</a:t>
            </a:r>
          </a:p>
          <a:p>
            <a:pPr marL="857250" lvl="1" indent="-342900">
              <a:buFontTx/>
              <a:buChar char="―"/>
            </a:pPr>
            <a:r>
              <a:rPr lang="en-US" dirty="0" err="1">
                <a:latin typeface="Ubuntu" pitchFamily="34" charset="0"/>
              </a:rPr>
              <a:t>Omp_destroy_nest_lock</a:t>
            </a:r>
            <a:r>
              <a:rPr lang="en-US" dirty="0">
                <a:latin typeface="Ubuntu" pitchFamily="34" charset="0"/>
              </a:rPr>
              <a:t>(</a:t>
            </a:r>
            <a:r>
              <a:rPr lang="en-US" dirty="0" err="1">
                <a:latin typeface="Ubuntu" pitchFamily="34" charset="0"/>
              </a:rPr>
              <a:t>Omp_nest_lock_t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smtClean="0">
                <a:latin typeface="Ubuntu" pitchFamily="34" charset="0"/>
              </a:rPr>
              <a:t>*)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70324" y="2743200"/>
            <a:ext cx="8451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eorgia" panose="02040502050405020303" pitchFamily="18" charset="0"/>
              </a:rPr>
              <a:t>DATA ENVIRONMENT</a:t>
            </a:r>
          </a:p>
        </p:txBody>
      </p:sp>
    </p:spTree>
    <p:extLst>
      <p:ext uri="{BB962C8B-B14F-4D97-AF65-F5344CB8AC3E}">
        <p14:creationId xmlns:p14="http://schemas.microsoft.com/office/powerpoint/2010/main" val="2765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Environment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00050"/>
            <a:r>
              <a:rPr lang="en-US" sz="1800" dirty="0">
                <a:sym typeface="Wingdings"/>
              </a:rPr>
              <a:t>Paradigm is Shared Memory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sym typeface="Wingdings"/>
              </a:rPr>
              <a:t>Most Variables are shared by default</a:t>
            </a:r>
          </a:p>
          <a:p>
            <a:pPr marL="400050"/>
            <a:r>
              <a:rPr lang="en-US" sz="1800" dirty="0">
                <a:sym typeface="Wingdings"/>
              </a:rPr>
              <a:t>Global Variables are shared among threads.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sym typeface="Wingdings"/>
              </a:rPr>
              <a:t>Static Variables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sym typeface="Wingdings"/>
              </a:rPr>
              <a:t>File Scope variables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sym typeface="Wingdings"/>
              </a:rPr>
              <a:t>Dynamically allocated variables</a:t>
            </a:r>
          </a:p>
          <a:p>
            <a:pPr marL="400050"/>
            <a:r>
              <a:rPr lang="en-US" sz="1800" dirty="0">
                <a:sym typeface="Wingdings"/>
              </a:rPr>
              <a:t>Variables not shared among threads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sym typeface="Wingdings"/>
              </a:rPr>
              <a:t>Local variables in functions called within a thread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sym typeface="Wingdings"/>
              </a:rPr>
              <a:t>Automatic variables within the thread block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sym typeface="Wingdings"/>
              </a:rPr>
              <a:t>Dynamic variables within thread blocks</a:t>
            </a:r>
          </a:p>
          <a:p>
            <a:pPr marL="800100" lvl="1" indent="-342900"/>
            <a:endParaRPr lang="en-US" sz="1800" dirty="0"/>
          </a:p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Till </a:t>
            </a:r>
            <a:r>
              <a:rPr lang="en-US" sz="1800" dirty="0">
                <a:solidFill>
                  <a:schemeClr val="tx1"/>
                </a:solidFill>
              </a:rPr>
              <a:t>2005 OpenMP Architecture Review Board(ARB</a:t>
            </a:r>
            <a:r>
              <a:rPr lang="en-US" sz="1800" dirty="0" smtClean="0">
                <a:solidFill>
                  <a:schemeClr val="tx1"/>
                </a:solidFill>
              </a:rPr>
              <a:t>) published </a:t>
            </a:r>
            <a:r>
              <a:rPr lang="en-US" sz="1800" dirty="0">
                <a:solidFill>
                  <a:schemeClr val="tx1"/>
                </a:solidFill>
              </a:rPr>
              <a:t>API specifications separately for C </a:t>
            </a:r>
            <a:r>
              <a:rPr lang="en-US" sz="1800" dirty="0" smtClean="0">
                <a:solidFill>
                  <a:schemeClr val="tx1"/>
                </a:solidFill>
              </a:rPr>
              <a:t>and Fortran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3662A6-95FA-40A3-9572-B03C219F9041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07503"/>
              </p:ext>
            </p:extLst>
          </p:nvPr>
        </p:nvGraphicFramePr>
        <p:xfrm>
          <a:off x="1389974" y="1595155"/>
          <a:ext cx="8128000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Month/Year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Ubunt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Oct 1997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Ubunt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Fortran 1.0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Oct 1998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Ubunt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</a:t>
                      </a:r>
                      <a:r>
                        <a:rPr lang="en-US" baseline="0" dirty="0" smtClean="0"/>
                        <a:t> 1.0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Nov 1999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Ubunt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r>
                        <a:rPr lang="en-US" baseline="0" dirty="0" smtClean="0"/>
                        <a:t> 1.1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Nov 2000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Ubunt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Fortran 2.0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Mar 2002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Ubuntu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C/C++ 2.0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May 2005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OpenMP</a:t>
                      </a:r>
                      <a:r>
                        <a:rPr lang="en-US" baseline="0" dirty="0" smtClean="0"/>
                        <a:t> 2.5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May 2008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OpenMP</a:t>
                      </a:r>
                      <a:r>
                        <a:rPr lang="en-US" baseline="0" dirty="0" smtClean="0"/>
                        <a:t> 3.0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Jul 2011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OpenMP</a:t>
                      </a:r>
                      <a:r>
                        <a:rPr lang="en-US" baseline="0" dirty="0" smtClean="0"/>
                        <a:t> 3.1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Jul</a:t>
                      </a:r>
                      <a:r>
                        <a:rPr lang="en-US" baseline="0" dirty="0" smtClean="0"/>
                        <a:t> 2013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OpenMP</a:t>
                      </a:r>
                      <a:r>
                        <a:rPr lang="en-US" baseline="0" dirty="0" smtClean="0"/>
                        <a:t> 4.0</a:t>
                      </a:r>
                      <a:endParaRPr lang="en-US" b="0" dirty="0">
                        <a:solidFill>
                          <a:schemeClr val="tx1"/>
                        </a:solidFill>
                        <a:latin typeface="Ubuntu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8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0" y="3200400"/>
            <a:ext cx="1676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17080" y="1332662"/>
            <a:ext cx="1676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762000"/>
            <a:ext cx="23622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92582" y="2118412"/>
            <a:ext cx="23622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29945" y="1637462"/>
            <a:ext cx="2362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6192" y="710588"/>
            <a:ext cx="4191000" cy="45243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dirty="0" err="1">
                <a:latin typeface="Ubuntu" pitchFamily="34" charset="0"/>
              </a:rPr>
              <a:t>int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fileGlobal</a:t>
            </a:r>
            <a:r>
              <a:rPr lang="en-US" dirty="0">
                <a:latin typeface="Ubuntu" pitchFamily="34" charset="0"/>
              </a:rPr>
              <a:t>[100];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static </a:t>
            </a:r>
            <a:r>
              <a:rPr lang="en-US" dirty="0" err="1">
                <a:latin typeface="Ubuntu" pitchFamily="34" charset="0"/>
              </a:rPr>
              <a:t>int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staticGlobal</a:t>
            </a:r>
            <a:r>
              <a:rPr lang="en-US" dirty="0">
                <a:latin typeface="Ubuntu" pitchFamily="34" charset="0"/>
              </a:rPr>
              <a:t>;</a:t>
            </a:r>
          </a:p>
          <a:p>
            <a:pPr marL="800100" lvl="1" indent="-342900"/>
            <a:endParaRPr lang="en-US" dirty="0">
              <a:latin typeface="Ubuntu" pitchFamily="34" charset="0"/>
            </a:endParaRPr>
          </a:p>
          <a:p>
            <a:pPr marL="800100" lvl="1" indent="-342900"/>
            <a:r>
              <a:rPr lang="en-US" dirty="0">
                <a:latin typeface="Ubuntu" pitchFamily="34" charset="0"/>
              </a:rPr>
              <a:t>void main()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{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	</a:t>
            </a:r>
            <a:r>
              <a:rPr lang="en-US" dirty="0" err="1">
                <a:latin typeface="Ubuntu" pitchFamily="34" charset="0"/>
              </a:rPr>
              <a:t>int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progGlobal</a:t>
            </a:r>
            <a:r>
              <a:rPr lang="en-US" dirty="0">
                <a:latin typeface="Ubuntu" pitchFamily="34" charset="0"/>
              </a:rPr>
              <a:t>[20];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	</a:t>
            </a:r>
            <a:r>
              <a:rPr lang="en-US" dirty="0" err="1">
                <a:latin typeface="Ubuntu" pitchFamily="34" charset="0"/>
              </a:rPr>
              <a:t>int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abc</a:t>
            </a:r>
            <a:r>
              <a:rPr lang="en-US" dirty="0">
                <a:latin typeface="Ubuntu" pitchFamily="34" charset="0"/>
              </a:rPr>
              <a:t>, </a:t>
            </a:r>
            <a:r>
              <a:rPr lang="en-US" dirty="0" err="1">
                <a:latin typeface="Ubuntu" pitchFamily="34" charset="0"/>
              </a:rPr>
              <a:t>def</a:t>
            </a:r>
            <a:r>
              <a:rPr lang="en-US" dirty="0">
                <a:latin typeface="Ubuntu" pitchFamily="34" charset="0"/>
              </a:rPr>
              <a:t>;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	.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#pragma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omp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 parallel </a:t>
            </a:r>
            <a:r>
              <a:rPr lang="en-US" dirty="0">
                <a:latin typeface="Ubuntu" pitchFamily="34" charset="0"/>
              </a:rPr>
              <a:t>{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		 </a:t>
            </a:r>
            <a:r>
              <a:rPr lang="en-US" dirty="0" err="1">
                <a:latin typeface="Ubuntu" pitchFamily="34" charset="0"/>
              </a:rPr>
              <a:t>int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threadLocal</a:t>
            </a:r>
            <a:r>
              <a:rPr lang="en-US" dirty="0">
                <a:latin typeface="Ubuntu" pitchFamily="34" charset="0"/>
              </a:rPr>
              <a:t>;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		 foo(</a:t>
            </a:r>
            <a:r>
              <a:rPr lang="en-US" dirty="0" err="1">
                <a:latin typeface="Ubuntu" pitchFamily="34" charset="0"/>
              </a:rPr>
              <a:t>abc</a:t>
            </a:r>
            <a:r>
              <a:rPr lang="en-US" dirty="0">
                <a:latin typeface="Ubuntu" pitchFamily="34" charset="0"/>
              </a:rPr>
              <a:t>, </a:t>
            </a:r>
            <a:r>
              <a:rPr lang="en-US" dirty="0" err="1">
                <a:latin typeface="Ubuntu" pitchFamily="34" charset="0"/>
              </a:rPr>
              <a:t>def</a:t>
            </a:r>
            <a:r>
              <a:rPr lang="en-US" dirty="0">
                <a:latin typeface="Ubuntu" pitchFamily="34" charset="0"/>
              </a:rPr>
              <a:t>, </a:t>
            </a:r>
            <a:r>
              <a:rPr lang="en-US" dirty="0" err="1">
                <a:latin typeface="Ubuntu" pitchFamily="34" charset="0"/>
              </a:rPr>
              <a:t>threadLocal</a:t>
            </a:r>
            <a:r>
              <a:rPr lang="en-US" dirty="0">
                <a:latin typeface="Ubuntu" pitchFamily="34" charset="0"/>
              </a:rPr>
              <a:t>);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		 .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		 .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	}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	// End threads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9766" y="784035"/>
            <a:ext cx="3352800" cy="2031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dirty="0">
                <a:latin typeface="Ubuntu" pitchFamily="34" charset="0"/>
              </a:rPr>
              <a:t>void foo(</a:t>
            </a:r>
            <a:r>
              <a:rPr lang="en-US" dirty="0" err="1">
                <a:latin typeface="Ubuntu" pitchFamily="34" charset="0"/>
              </a:rPr>
              <a:t>int</a:t>
            </a:r>
            <a:r>
              <a:rPr lang="en-US" dirty="0">
                <a:latin typeface="Ubuntu" pitchFamily="34" charset="0"/>
              </a:rPr>
              <a:t> a, </a:t>
            </a:r>
            <a:r>
              <a:rPr lang="en-US" dirty="0" err="1">
                <a:latin typeface="Ubuntu" pitchFamily="34" charset="0"/>
              </a:rPr>
              <a:t>int</a:t>
            </a:r>
            <a:r>
              <a:rPr lang="en-US" dirty="0">
                <a:latin typeface="Ubuntu" pitchFamily="34" charset="0"/>
              </a:rPr>
              <a:t> b, </a:t>
            </a:r>
            <a:r>
              <a:rPr lang="en-US" dirty="0" err="1">
                <a:latin typeface="Ubuntu" pitchFamily="34" charset="0"/>
              </a:rPr>
              <a:t>int</a:t>
            </a:r>
            <a:r>
              <a:rPr lang="en-US" dirty="0">
                <a:latin typeface="Ubuntu" pitchFamily="34" charset="0"/>
              </a:rPr>
              <a:t> c) 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{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	</a:t>
            </a:r>
            <a:r>
              <a:rPr lang="en-US" dirty="0" err="1">
                <a:latin typeface="Ubuntu" pitchFamily="34" charset="0"/>
              </a:rPr>
              <a:t>int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fooLocal</a:t>
            </a:r>
            <a:r>
              <a:rPr lang="en-US" dirty="0">
                <a:latin typeface="Ubuntu" pitchFamily="34" charset="0"/>
              </a:rPr>
              <a:t>;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	static </a:t>
            </a:r>
            <a:r>
              <a:rPr lang="en-US" dirty="0" err="1">
                <a:latin typeface="Ubuntu" pitchFamily="34" charset="0"/>
              </a:rPr>
              <a:t>int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staticLocal</a:t>
            </a:r>
            <a:r>
              <a:rPr lang="en-US" dirty="0">
                <a:latin typeface="Ubuntu" pitchFamily="34" charset="0"/>
              </a:rPr>
              <a:t>;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	.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	.</a:t>
            </a:r>
          </a:p>
          <a:p>
            <a:pPr marL="800100" lvl="1" indent="-342900"/>
            <a:r>
              <a:rPr lang="en-US" dirty="0">
                <a:latin typeface="Ubuntu" pitchFamily="34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085743" y="3974069"/>
            <a:ext cx="2607943" cy="308767"/>
            <a:chOff x="5561742" y="3974068"/>
            <a:chExt cx="2607943" cy="308767"/>
          </a:xfrm>
        </p:grpSpPr>
        <p:sp>
          <p:nvSpPr>
            <p:cNvPr id="4" name="Rectangle 3"/>
            <p:cNvSpPr/>
            <p:nvPr/>
          </p:nvSpPr>
          <p:spPr>
            <a:xfrm>
              <a:off x="5561742" y="3978035"/>
              <a:ext cx="730333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18794" y="3974068"/>
              <a:ext cx="1850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Common to all threads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85741" y="4419601"/>
            <a:ext cx="3051034" cy="307777"/>
            <a:chOff x="5561741" y="4419600"/>
            <a:chExt cx="3051034" cy="307777"/>
          </a:xfrm>
        </p:grpSpPr>
        <p:sp>
          <p:nvSpPr>
            <p:cNvPr id="13" name="Rectangle 12"/>
            <p:cNvSpPr/>
            <p:nvPr/>
          </p:nvSpPr>
          <p:spPr>
            <a:xfrm>
              <a:off x="5561741" y="4419600"/>
              <a:ext cx="730333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92075" y="4419600"/>
              <a:ext cx="2320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Only seen within each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2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Environment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00050"/>
            <a:r>
              <a:rPr lang="en-US" sz="1800" dirty="0">
                <a:sym typeface="Wingdings"/>
              </a:rPr>
              <a:t>Storage attributes can be changed within OpenMP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sym typeface="Wingdings"/>
              </a:rPr>
              <a:t>SHARED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sym typeface="Wingdings"/>
              </a:rPr>
              <a:t>PRIVATE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sym typeface="Wingdings"/>
              </a:rPr>
              <a:t>FIRSTPRIVATE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sym typeface="Wingdings"/>
              </a:rPr>
              <a:t>LASTPRIVATE</a:t>
            </a:r>
          </a:p>
          <a:p>
            <a:pPr marL="400050"/>
            <a:r>
              <a:rPr lang="en-US" sz="1800" dirty="0">
                <a:sym typeface="Wingdings"/>
              </a:rPr>
              <a:t>SHARED applies only to parallel constructs</a:t>
            </a:r>
          </a:p>
          <a:p>
            <a:pPr marL="400050"/>
            <a:r>
              <a:rPr lang="en-US" sz="1800" dirty="0">
                <a:sym typeface="Wingdings"/>
              </a:rPr>
              <a:t>PRIVATE, FIRSTPRIVATE, LASTPRIVATE apply to parallel and </a:t>
            </a:r>
            <a:r>
              <a:rPr lang="en-US" sz="1800" dirty="0" err="1">
                <a:sym typeface="Wingdings"/>
              </a:rPr>
              <a:t>worksharing</a:t>
            </a:r>
            <a:r>
              <a:rPr lang="en-US" sz="1800" dirty="0">
                <a:sym typeface="Wingdings"/>
              </a:rPr>
              <a:t> constructs</a:t>
            </a:r>
          </a:p>
          <a:p>
            <a:pPr marL="800100" lvl="1" indent="-342900"/>
            <a:endParaRPr lang="en-US" sz="1800" dirty="0"/>
          </a:p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00050"/>
            <a:endParaRPr lang="en-US" sz="1800" dirty="0">
              <a:sym typeface="Wingdings"/>
            </a:endParaRPr>
          </a:p>
          <a:p>
            <a:pPr marL="400050"/>
            <a:r>
              <a:rPr lang="en-US" sz="1800" dirty="0">
                <a:sym typeface="Wingdings"/>
              </a:rPr>
              <a:t>PRIVATE(</a:t>
            </a:r>
            <a:r>
              <a:rPr lang="en-US" sz="1800" dirty="0" err="1">
                <a:sym typeface="Wingdings"/>
              </a:rPr>
              <a:t>var</a:t>
            </a:r>
            <a:r>
              <a:rPr lang="en-US" sz="1800" dirty="0">
                <a:sym typeface="Wingdings"/>
              </a:rPr>
              <a:t>) creates a new local copy of variable for each thread</a:t>
            </a:r>
          </a:p>
          <a:p>
            <a:pPr marL="400050"/>
            <a:r>
              <a:rPr lang="en-US" sz="1800" dirty="0">
                <a:sym typeface="Wingdings"/>
              </a:rPr>
              <a:t>Value is uninitialized </a:t>
            </a:r>
            <a:endParaRPr lang="en-US" sz="1800" dirty="0" smtClean="0">
              <a:sym typeface="Wingdings"/>
            </a:endParaRPr>
          </a:p>
          <a:p>
            <a:pPr marL="400050"/>
            <a:r>
              <a:rPr lang="en-US" sz="1800" dirty="0" smtClean="0">
                <a:sym typeface="Wingdings"/>
              </a:rPr>
              <a:t>Access </a:t>
            </a:r>
            <a:r>
              <a:rPr lang="en-US" sz="1800" dirty="0">
                <a:sym typeface="Wingdings"/>
              </a:rPr>
              <a:t>to Private Variable outside the construct is implementation dependent, </a:t>
            </a:r>
            <a:r>
              <a:rPr lang="en-US" sz="1800" dirty="0">
                <a:solidFill>
                  <a:srgbClr val="FF0000"/>
                </a:solidFill>
                <a:sym typeface="Wingdings"/>
              </a:rPr>
              <a:t>best avoided</a:t>
            </a:r>
            <a:endParaRPr lang="en-US" sz="1800" dirty="0">
              <a:sym typeface="Wingdings"/>
            </a:endParaRPr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934" y="2217371"/>
            <a:ext cx="9524770" cy="341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b="1" dirty="0">
                <a:latin typeface="Ubuntu" pitchFamily="34" charset="0"/>
              </a:rPr>
              <a:t>#include&lt;</a:t>
            </a:r>
            <a:r>
              <a:rPr lang="en-US" b="1" dirty="0" err="1">
                <a:latin typeface="Ubuntu" pitchFamily="34" charset="0"/>
              </a:rPr>
              <a:t>stdio.h</a:t>
            </a:r>
            <a:r>
              <a:rPr lang="en-US" b="1" dirty="0" smtClean="0">
                <a:latin typeface="Ubuntu" pitchFamily="34" charset="0"/>
              </a:rPr>
              <a:t>&gt;</a:t>
            </a:r>
          </a:p>
          <a:p>
            <a:pPr marL="800100" lvl="1" indent="-342900"/>
            <a:r>
              <a:rPr lang="en-US" b="1" dirty="0" smtClean="0">
                <a:latin typeface="Ubuntu" pitchFamily="34" charset="0"/>
              </a:rPr>
              <a:t>#</a:t>
            </a:r>
            <a:r>
              <a:rPr lang="en-US" b="1" dirty="0">
                <a:latin typeface="Ubuntu" pitchFamily="34" charset="0"/>
              </a:rPr>
              <a:t>include&lt;</a:t>
            </a:r>
            <a:r>
              <a:rPr lang="en-US" b="1" dirty="0" err="1">
                <a:latin typeface="Ubuntu" pitchFamily="34" charset="0"/>
              </a:rPr>
              <a:t>omp.h</a:t>
            </a:r>
            <a:r>
              <a:rPr lang="en-US" b="1" dirty="0" smtClean="0">
                <a:latin typeface="Ubuntu" pitchFamily="34" charset="0"/>
              </a:rPr>
              <a:t>&gt;</a:t>
            </a:r>
          </a:p>
          <a:p>
            <a:pPr marL="800100" lvl="1" indent="-342900"/>
            <a:r>
              <a:rPr lang="en-US" b="1" dirty="0" smtClean="0">
                <a:latin typeface="Ubuntu" pitchFamily="34" charset="0"/>
              </a:rPr>
              <a:t>void </a:t>
            </a:r>
            <a:r>
              <a:rPr lang="en-US" b="1" dirty="0">
                <a:latin typeface="Ubuntu" pitchFamily="34" charset="0"/>
              </a:rPr>
              <a:t>main</a:t>
            </a:r>
            <a:r>
              <a:rPr lang="en-US" b="1" dirty="0" smtClean="0">
                <a:latin typeface="Ubuntu" pitchFamily="34" charset="0"/>
              </a:rPr>
              <a:t>()</a:t>
            </a:r>
          </a:p>
          <a:p>
            <a:pPr marL="800100" lvl="1" indent="-342900"/>
            <a:r>
              <a:rPr lang="en-US" b="1" dirty="0" smtClean="0">
                <a:latin typeface="Ubuntu" pitchFamily="34" charset="0"/>
              </a:rPr>
              <a:t>{</a:t>
            </a:r>
          </a:p>
          <a:p>
            <a:pPr marL="800100" lvl="1" indent="-342900"/>
            <a:r>
              <a:rPr lang="en-US" b="1" dirty="0">
                <a:latin typeface="Ubuntu" pitchFamily="34" charset="0"/>
              </a:rPr>
              <a:t>	</a:t>
            </a:r>
            <a:r>
              <a:rPr lang="en-US" b="1" dirty="0" err="1">
                <a:latin typeface="Ubuntu" pitchFamily="34" charset="0"/>
              </a:rPr>
              <a:t>int</a:t>
            </a:r>
            <a:r>
              <a:rPr lang="en-US" b="1" dirty="0">
                <a:latin typeface="Ubuntu" pitchFamily="34" charset="0"/>
              </a:rPr>
              <a:t> temp = 10,cnt = 23</a:t>
            </a:r>
            <a:r>
              <a:rPr lang="en-US" b="1" dirty="0" smtClean="0">
                <a:latin typeface="Ubuntu" pitchFamily="34" charset="0"/>
              </a:rPr>
              <a:t>;</a:t>
            </a:r>
          </a:p>
          <a:p>
            <a:pPr marL="800100" lvl="1" indent="-342900"/>
            <a:r>
              <a:rPr lang="en-US" b="1" dirty="0">
                <a:latin typeface="Ubuntu" pitchFamily="34" charset="0"/>
              </a:rPr>
              <a:t>	</a:t>
            </a:r>
            <a:r>
              <a:rPr lang="en-US" b="1" dirty="0" err="1">
                <a:latin typeface="Ubuntu" pitchFamily="34" charset="0"/>
              </a:rPr>
              <a:t>printf</a:t>
            </a:r>
            <a:r>
              <a:rPr lang="en-US" b="1" dirty="0">
                <a:latin typeface="Ubuntu" pitchFamily="34" charset="0"/>
              </a:rPr>
              <a:t>("</a:t>
            </a:r>
            <a:r>
              <a:rPr lang="en-US" b="1" dirty="0" err="1">
                <a:latin typeface="Ubuntu" pitchFamily="34" charset="0"/>
              </a:rPr>
              <a:t>Intially</a:t>
            </a:r>
            <a:r>
              <a:rPr lang="en-US" b="1" dirty="0">
                <a:latin typeface="Ubuntu" pitchFamily="34" charset="0"/>
              </a:rPr>
              <a:t>: temp = %d\</a:t>
            </a:r>
            <a:r>
              <a:rPr lang="en-US" b="1" dirty="0" err="1">
                <a:latin typeface="Ubuntu" pitchFamily="34" charset="0"/>
              </a:rPr>
              <a:t>n",temp</a:t>
            </a:r>
            <a:r>
              <a:rPr lang="en-US" b="1" dirty="0">
                <a:latin typeface="Ubuntu" pitchFamily="34" charset="0"/>
              </a:rPr>
              <a:t>);	</a:t>
            </a:r>
            <a:endParaRPr lang="en-US" b="1" dirty="0" smtClean="0">
              <a:latin typeface="Ubuntu" pitchFamily="34" charset="0"/>
            </a:endParaRPr>
          </a:p>
          <a:p>
            <a:pPr marL="800100" lvl="1" indent="-34290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    #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pragma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omp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 parallel private(temp)	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Ubuntu" pitchFamily="34" charset="0"/>
            </a:endParaRPr>
          </a:p>
          <a:p>
            <a:pPr marL="800100" lvl="1" indent="-342900"/>
            <a:r>
              <a:rPr lang="en-US" b="1" dirty="0">
                <a:latin typeface="Ubuntu" pitchFamily="34" charset="0"/>
              </a:rPr>
              <a:t>	</a:t>
            </a:r>
            <a:r>
              <a:rPr lang="en-US" b="1" dirty="0" smtClean="0">
                <a:latin typeface="Ubuntu" pitchFamily="34" charset="0"/>
              </a:rPr>
              <a:t>{</a:t>
            </a:r>
            <a:r>
              <a:rPr lang="en-US" b="1" dirty="0">
                <a:latin typeface="Ubuntu" pitchFamily="34" charset="0"/>
              </a:rPr>
              <a:t>	</a:t>
            </a:r>
            <a:endParaRPr lang="en-US" b="1" dirty="0" smtClean="0">
              <a:latin typeface="Ubuntu" pitchFamily="34" charset="0"/>
            </a:endParaRPr>
          </a:p>
          <a:p>
            <a:pPr marL="800100" lvl="1" indent="-342900"/>
            <a:r>
              <a:rPr lang="en-US" b="1" dirty="0">
                <a:latin typeface="Ubuntu" pitchFamily="34" charset="0"/>
              </a:rPr>
              <a:t>	</a:t>
            </a:r>
            <a:r>
              <a:rPr lang="en-US" b="1" dirty="0" smtClean="0">
                <a:latin typeface="Ubuntu" pitchFamily="34" charset="0"/>
              </a:rPr>
              <a:t>	     </a:t>
            </a:r>
            <a:r>
              <a:rPr lang="en-US" b="1" dirty="0" err="1" smtClean="0">
                <a:latin typeface="Ubuntu" pitchFamily="34" charset="0"/>
              </a:rPr>
              <a:t>int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>
                <a:latin typeface="Ubuntu" pitchFamily="34" charset="0"/>
              </a:rPr>
              <a:t>threadID</a:t>
            </a:r>
            <a:r>
              <a:rPr lang="en-US" b="1" dirty="0">
                <a:latin typeface="Ubuntu" pitchFamily="34" charset="0"/>
              </a:rPr>
              <a:t> =</a:t>
            </a:r>
            <a:r>
              <a:rPr lang="en-US" b="1" dirty="0" err="1">
                <a:latin typeface="Ubuntu" pitchFamily="34" charset="0"/>
              </a:rPr>
              <a:t>omp_get_thread_num</a:t>
            </a:r>
            <a:r>
              <a:rPr lang="en-US" b="1" dirty="0">
                <a:latin typeface="Ubuntu" pitchFamily="34" charset="0"/>
              </a:rPr>
              <a:t>();	</a:t>
            </a:r>
            <a:r>
              <a:rPr lang="en-US" b="1" dirty="0" smtClean="0">
                <a:latin typeface="Ubuntu" pitchFamily="34" charset="0"/>
              </a:rPr>
              <a:t>            </a:t>
            </a:r>
          </a:p>
          <a:p>
            <a:pPr marL="800100" lvl="1" indent="-342900"/>
            <a:r>
              <a:rPr lang="en-US" b="1" dirty="0">
                <a:latin typeface="Ubuntu" pitchFamily="34" charset="0"/>
              </a:rPr>
              <a:t>	</a:t>
            </a:r>
            <a:r>
              <a:rPr lang="en-US" b="1" dirty="0" smtClean="0">
                <a:latin typeface="Ubuntu" pitchFamily="34" charset="0"/>
              </a:rPr>
              <a:t>	     </a:t>
            </a:r>
            <a:r>
              <a:rPr lang="en-US" b="1" dirty="0" err="1" smtClean="0">
                <a:latin typeface="Ubuntu" pitchFamily="34" charset="0"/>
              </a:rPr>
              <a:t>printf</a:t>
            </a:r>
            <a:r>
              <a:rPr lang="en-US" b="1" dirty="0">
                <a:latin typeface="Ubuntu" pitchFamily="34" charset="0"/>
              </a:rPr>
              <a:t>("Thread ID=%d, Temp=%d\n", </a:t>
            </a:r>
            <a:r>
              <a:rPr lang="en-US" b="1" dirty="0" err="1">
                <a:latin typeface="Ubuntu" pitchFamily="34" charset="0"/>
              </a:rPr>
              <a:t>threadID</a:t>
            </a:r>
            <a:r>
              <a:rPr lang="en-US" b="1" dirty="0">
                <a:latin typeface="Ubuntu" pitchFamily="34" charset="0"/>
              </a:rPr>
              <a:t>, temp);	</a:t>
            </a:r>
            <a:endParaRPr lang="en-US" b="1" dirty="0" smtClean="0">
              <a:latin typeface="Ubuntu" pitchFamily="34" charset="0"/>
            </a:endParaRPr>
          </a:p>
          <a:p>
            <a:pPr marL="800100" lvl="1" indent="-342900"/>
            <a:r>
              <a:rPr lang="en-US" b="1" dirty="0">
                <a:latin typeface="Ubuntu" pitchFamily="34" charset="0"/>
              </a:rPr>
              <a:t> </a:t>
            </a:r>
            <a:r>
              <a:rPr lang="en-US" b="1" dirty="0" smtClean="0">
                <a:latin typeface="Ubuntu" pitchFamily="34" charset="0"/>
              </a:rPr>
              <a:t>    }</a:t>
            </a:r>
          </a:p>
          <a:p>
            <a:pPr marL="800100" lvl="1" indent="-342900"/>
            <a:r>
              <a:rPr lang="en-US" b="1" dirty="0" smtClean="0">
                <a:latin typeface="Ubuntu" pitchFamily="34" charset="0"/>
              </a:rPr>
              <a:t>}</a:t>
            </a:r>
            <a:endParaRPr lang="en-US" b="1" dirty="0">
              <a:latin typeface="Ubuntu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5" r="55805" b="62028"/>
          <a:stretch/>
        </p:blipFill>
        <p:spPr>
          <a:xfrm>
            <a:off x="5351704" y="2217371"/>
            <a:ext cx="4745149" cy="21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7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PRIVATE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00050"/>
            <a:r>
              <a:rPr lang="en-US" sz="1800" dirty="0">
                <a:sym typeface="Wingdings"/>
              </a:rPr>
              <a:t>FIRSTPRIVATE(</a:t>
            </a:r>
            <a:r>
              <a:rPr lang="en-US" sz="1800" dirty="0" err="1">
                <a:sym typeface="Wingdings"/>
              </a:rPr>
              <a:t>var</a:t>
            </a:r>
            <a:r>
              <a:rPr lang="en-US" sz="1800" dirty="0">
                <a:sym typeface="Wingdings"/>
              </a:rPr>
              <a:t>) special case of private</a:t>
            </a:r>
          </a:p>
          <a:p>
            <a:pPr marL="400050"/>
            <a:r>
              <a:rPr lang="en-US" sz="1800" dirty="0">
                <a:sym typeface="Wingdings"/>
              </a:rPr>
              <a:t>Value in each thread is initialized to the one in master thread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3724" y="1553032"/>
            <a:ext cx="9838063" cy="341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>
                <a:latin typeface="Ubuntu" pitchFamily="34" charset="0"/>
              </a:rPr>
              <a:t>#include&lt;</a:t>
            </a:r>
            <a:r>
              <a:rPr lang="en-US" b="1" dirty="0" err="1">
                <a:latin typeface="Ubuntu" pitchFamily="34" charset="0"/>
              </a:rPr>
              <a:t>stdio.h</a:t>
            </a:r>
            <a:r>
              <a:rPr lang="en-US" b="1" dirty="0" smtClean="0">
                <a:latin typeface="Ubuntu" pitchFamily="34" charset="0"/>
              </a:rPr>
              <a:t>&gt;</a:t>
            </a:r>
          </a:p>
          <a:p>
            <a:pPr marL="342900" indent="-342900"/>
            <a:r>
              <a:rPr lang="en-US" b="1" dirty="0" smtClean="0">
                <a:latin typeface="Ubuntu" pitchFamily="34" charset="0"/>
              </a:rPr>
              <a:t>#</a:t>
            </a:r>
            <a:r>
              <a:rPr lang="en-US" b="1" dirty="0">
                <a:latin typeface="Ubuntu" pitchFamily="34" charset="0"/>
              </a:rPr>
              <a:t>include&lt;</a:t>
            </a:r>
            <a:r>
              <a:rPr lang="en-US" b="1" dirty="0" err="1">
                <a:latin typeface="Ubuntu" pitchFamily="34" charset="0"/>
              </a:rPr>
              <a:t>omp.h</a:t>
            </a:r>
            <a:r>
              <a:rPr lang="en-US" b="1" dirty="0" smtClean="0">
                <a:latin typeface="Ubuntu" pitchFamily="34" charset="0"/>
              </a:rPr>
              <a:t>&gt;</a:t>
            </a:r>
          </a:p>
          <a:p>
            <a:pPr marL="342900" indent="-342900"/>
            <a:r>
              <a:rPr lang="en-US" b="1" dirty="0" smtClean="0">
                <a:latin typeface="Ubuntu" pitchFamily="34" charset="0"/>
              </a:rPr>
              <a:t>void </a:t>
            </a:r>
            <a:r>
              <a:rPr lang="en-US" b="1" dirty="0">
                <a:latin typeface="Ubuntu" pitchFamily="34" charset="0"/>
              </a:rPr>
              <a:t>main</a:t>
            </a:r>
            <a:r>
              <a:rPr lang="en-US" b="1" dirty="0" smtClean="0">
                <a:latin typeface="Ubuntu" pitchFamily="34" charset="0"/>
              </a:rPr>
              <a:t>()</a:t>
            </a:r>
          </a:p>
          <a:p>
            <a:pPr marL="342900" indent="-342900"/>
            <a:r>
              <a:rPr lang="en-US" b="1" dirty="0" smtClean="0">
                <a:latin typeface="Ubuntu" pitchFamily="34" charset="0"/>
              </a:rPr>
              <a:t>{</a:t>
            </a:r>
            <a:r>
              <a:rPr lang="en-US" b="1" dirty="0">
                <a:latin typeface="Ubuntu" pitchFamily="34" charset="0"/>
              </a:rPr>
              <a:t>		</a:t>
            </a:r>
            <a:endParaRPr lang="en-US" b="1" dirty="0" smtClean="0">
              <a:latin typeface="Ubuntu" pitchFamily="34" charset="0"/>
            </a:endParaRPr>
          </a:p>
          <a:p>
            <a:pPr marL="800100" lvl="1" indent="-342900"/>
            <a:r>
              <a:rPr lang="en-US" b="1" dirty="0" err="1" smtClean="0">
                <a:latin typeface="Ubuntu" pitchFamily="34" charset="0"/>
              </a:rPr>
              <a:t>int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>
                <a:latin typeface="Ubuntu" pitchFamily="34" charset="0"/>
              </a:rPr>
              <a:t>temp = 10,cnt;	</a:t>
            </a:r>
            <a:endParaRPr lang="en-US" b="1" dirty="0" smtClean="0">
              <a:latin typeface="Ubuntu" pitchFamily="34" charset="0"/>
            </a:endParaRPr>
          </a:p>
          <a:p>
            <a:pPr marL="800100" lvl="1" indent="-342900"/>
            <a:r>
              <a:rPr lang="en-US" b="1" dirty="0" err="1" smtClean="0">
                <a:latin typeface="Ubuntu" pitchFamily="34" charset="0"/>
              </a:rPr>
              <a:t>printf</a:t>
            </a:r>
            <a:r>
              <a:rPr lang="en-US" b="1" dirty="0">
                <a:latin typeface="Ubuntu" pitchFamily="34" charset="0"/>
              </a:rPr>
              <a:t>("</a:t>
            </a:r>
            <a:r>
              <a:rPr lang="en-US" b="1" dirty="0" err="1">
                <a:latin typeface="Ubuntu" pitchFamily="34" charset="0"/>
              </a:rPr>
              <a:t>Intially</a:t>
            </a:r>
            <a:r>
              <a:rPr lang="en-US" b="1" dirty="0">
                <a:latin typeface="Ubuntu" pitchFamily="34" charset="0"/>
              </a:rPr>
              <a:t>, temp = %d\</a:t>
            </a:r>
            <a:r>
              <a:rPr lang="en-US" b="1" dirty="0" err="1">
                <a:latin typeface="Ubuntu" pitchFamily="34" charset="0"/>
              </a:rPr>
              <a:t>n",temp</a:t>
            </a:r>
            <a:r>
              <a:rPr lang="en-US" b="1" dirty="0">
                <a:latin typeface="Ubuntu" pitchFamily="34" charset="0"/>
              </a:rPr>
              <a:t>);	</a:t>
            </a:r>
            <a:endParaRPr lang="en-US" b="1" dirty="0" smtClean="0">
              <a:latin typeface="Ubuntu" pitchFamily="34" charset="0"/>
            </a:endParaRPr>
          </a:p>
          <a:p>
            <a:pPr marL="800100" lvl="1" indent="-342900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#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pragma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omp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 parallel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firstprivate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(temp)	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Ubuntu" pitchFamily="34" charset="0"/>
            </a:endParaRPr>
          </a:p>
          <a:p>
            <a:pPr marL="800100" lvl="1" indent="-342900"/>
            <a:r>
              <a:rPr lang="en-US" b="1" dirty="0" smtClean="0">
                <a:latin typeface="Ubuntu" pitchFamily="34" charset="0"/>
              </a:rPr>
              <a:t>{</a:t>
            </a:r>
            <a:r>
              <a:rPr lang="en-US" b="1" dirty="0">
                <a:latin typeface="Ubuntu" pitchFamily="34" charset="0"/>
              </a:rPr>
              <a:t>		</a:t>
            </a:r>
            <a:endParaRPr lang="en-US" b="1" dirty="0" smtClean="0">
              <a:latin typeface="Ubuntu" pitchFamily="34" charset="0"/>
            </a:endParaRPr>
          </a:p>
          <a:p>
            <a:pPr marL="1257300" lvl="2" indent="-342900"/>
            <a:r>
              <a:rPr lang="en-US" b="1" dirty="0" err="1" smtClean="0">
                <a:latin typeface="Ubuntu" pitchFamily="34" charset="0"/>
              </a:rPr>
              <a:t>int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>
                <a:latin typeface="Ubuntu" pitchFamily="34" charset="0"/>
              </a:rPr>
              <a:t>threadID</a:t>
            </a:r>
            <a:r>
              <a:rPr lang="en-US" b="1" dirty="0">
                <a:latin typeface="Ubuntu" pitchFamily="34" charset="0"/>
              </a:rPr>
              <a:t> = </a:t>
            </a:r>
            <a:r>
              <a:rPr lang="en-US" b="1" dirty="0" err="1">
                <a:latin typeface="Ubuntu" pitchFamily="34" charset="0"/>
              </a:rPr>
              <a:t>omp_get_thread_num</a:t>
            </a:r>
            <a:r>
              <a:rPr lang="en-US" b="1" dirty="0" smtClean="0">
                <a:latin typeface="Ubuntu" pitchFamily="34" charset="0"/>
              </a:rPr>
              <a:t>();</a:t>
            </a:r>
          </a:p>
          <a:p>
            <a:pPr marL="1257300" lvl="2" indent="-342900"/>
            <a:r>
              <a:rPr lang="en-US" b="1" dirty="0" err="1" smtClean="0">
                <a:latin typeface="Ubuntu" pitchFamily="34" charset="0"/>
              </a:rPr>
              <a:t>printf</a:t>
            </a:r>
            <a:r>
              <a:rPr lang="en-US" b="1" dirty="0">
                <a:latin typeface="Ubuntu" pitchFamily="34" charset="0"/>
              </a:rPr>
              <a:t>("Thread ID=%d Temp=%d\n", </a:t>
            </a:r>
            <a:r>
              <a:rPr lang="en-US" b="1" dirty="0" err="1">
                <a:latin typeface="Ubuntu" pitchFamily="34" charset="0"/>
              </a:rPr>
              <a:t>threadID</a:t>
            </a:r>
            <a:r>
              <a:rPr lang="en-US" b="1" dirty="0">
                <a:latin typeface="Ubuntu" pitchFamily="34" charset="0"/>
              </a:rPr>
              <a:t>, temp</a:t>
            </a:r>
            <a:r>
              <a:rPr lang="en-US" b="1" dirty="0" smtClean="0">
                <a:latin typeface="Ubuntu" pitchFamily="34" charset="0"/>
              </a:rPr>
              <a:t>);</a:t>
            </a:r>
          </a:p>
          <a:p>
            <a:pPr marL="800100" lvl="1" indent="-342900"/>
            <a:r>
              <a:rPr lang="en-US" b="1" dirty="0" smtClean="0">
                <a:latin typeface="Ubuntu" pitchFamily="34" charset="0"/>
              </a:rPr>
              <a:t>}</a:t>
            </a:r>
          </a:p>
          <a:p>
            <a:pPr marL="342900" indent="-342900"/>
            <a:r>
              <a:rPr lang="en-US" b="1" dirty="0">
                <a:latin typeface="Ubuntu" pitchFamily="34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4" r="56443" b="61530"/>
          <a:stretch/>
        </p:blipFill>
        <p:spPr>
          <a:xfrm>
            <a:off x="6439070" y="1536680"/>
            <a:ext cx="5143329" cy="19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PRIVATE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00050"/>
            <a:r>
              <a:rPr lang="en-US" sz="1800" dirty="0">
                <a:sym typeface="Wingdings"/>
              </a:rPr>
              <a:t>LASTPRIVATE(</a:t>
            </a:r>
            <a:r>
              <a:rPr lang="en-US" sz="1800" dirty="0" err="1">
                <a:sym typeface="Wingdings"/>
              </a:rPr>
              <a:t>var</a:t>
            </a:r>
            <a:r>
              <a:rPr lang="en-US" sz="1800" dirty="0">
                <a:sym typeface="Wingdings"/>
              </a:rPr>
              <a:t>) special case of private</a:t>
            </a:r>
          </a:p>
          <a:p>
            <a:pPr marL="400050"/>
            <a:r>
              <a:rPr lang="en-US" sz="1800" dirty="0">
                <a:sym typeface="Wingdings"/>
              </a:rPr>
              <a:t>The value of the last iteration is passed on to the global variable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447" y="1455145"/>
            <a:ext cx="10715739" cy="42473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b="1" dirty="0">
                <a:latin typeface="Ubuntu" pitchFamily="34" charset="0"/>
              </a:rPr>
              <a:t>#include&lt;</a:t>
            </a:r>
            <a:r>
              <a:rPr lang="en-US" b="1" dirty="0" err="1">
                <a:latin typeface="Ubuntu" pitchFamily="34" charset="0"/>
              </a:rPr>
              <a:t>stdio.h</a:t>
            </a:r>
            <a:r>
              <a:rPr lang="en-US" b="1" dirty="0" smtClean="0">
                <a:latin typeface="Ubuntu" pitchFamily="34" charset="0"/>
              </a:rPr>
              <a:t>&gt;</a:t>
            </a:r>
          </a:p>
          <a:p>
            <a:pPr marL="800100" lvl="1" indent="-342900"/>
            <a:r>
              <a:rPr lang="en-US" b="1" dirty="0" smtClean="0">
                <a:latin typeface="Ubuntu" pitchFamily="34" charset="0"/>
              </a:rPr>
              <a:t>#</a:t>
            </a:r>
            <a:r>
              <a:rPr lang="en-US" b="1" dirty="0">
                <a:latin typeface="Ubuntu" pitchFamily="34" charset="0"/>
              </a:rPr>
              <a:t>include&lt;</a:t>
            </a:r>
            <a:r>
              <a:rPr lang="en-US" b="1" dirty="0" err="1">
                <a:latin typeface="Ubuntu" pitchFamily="34" charset="0"/>
              </a:rPr>
              <a:t>omp.h</a:t>
            </a:r>
            <a:r>
              <a:rPr lang="en-US" b="1" dirty="0" smtClean="0">
                <a:latin typeface="Ubuntu" pitchFamily="34" charset="0"/>
              </a:rPr>
              <a:t>&gt;</a:t>
            </a:r>
          </a:p>
          <a:p>
            <a:pPr marL="800100" lvl="1" indent="-342900"/>
            <a:r>
              <a:rPr lang="en-US" b="1" dirty="0" smtClean="0">
                <a:latin typeface="Ubuntu" pitchFamily="34" charset="0"/>
              </a:rPr>
              <a:t>void </a:t>
            </a:r>
            <a:r>
              <a:rPr lang="en-US" b="1" dirty="0">
                <a:latin typeface="Ubuntu" pitchFamily="34" charset="0"/>
              </a:rPr>
              <a:t>main</a:t>
            </a:r>
            <a:r>
              <a:rPr lang="en-US" b="1" dirty="0" smtClean="0">
                <a:latin typeface="Ubuntu" pitchFamily="34" charset="0"/>
              </a:rPr>
              <a:t>()</a:t>
            </a:r>
          </a:p>
          <a:p>
            <a:pPr marL="800100" lvl="1" indent="-342900"/>
            <a:r>
              <a:rPr lang="en-US" b="1" dirty="0" smtClean="0">
                <a:latin typeface="Ubuntu" pitchFamily="34" charset="0"/>
              </a:rPr>
              <a:t>{</a:t>
            </a:r>
            <a:r>
              <a:rPr lang="en-US" b="1" dirty="0">
                <a:latin typeface="Ubuntu" pitchFamily="34" charset="0"/>
              </a:rPr>
              <a:t>	</a:t>
            </a:r>
            <a:endParaRPr lang="en-US" b="1" dirty="0" smtClean="0">
              <a:latin typeface="Ubuntu" pitchFamily="34" charset="0"/>
            </a:endParaRPr>
          </a:p>
          <a:p>
            <a:pPr marL="1257300" lvl="2" indent="-342900"/>
            <a:r>
              <a:rPr lang="en-US" b="1" dirty="0" err="1" smtClean="0">
                <a:latin typeface="Ubuntu" pitchFamily="34" charset="0"/>
              </a:rPr>
              <a:t>int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>
                <a:latin typeface="Ubuntu" pitchFamily="34" charset="0"/>
              </a:rPr>
              <a:t>cnt,temp</a:t>
            </a:r>
            <a:r>
              <a:rPr lang="en-US" b="1" dirty="0">
                <a:latin typeface="Ubuntu" pitchFamily="34" charset="0"/>
              </a:rPr>
              <a:t> = 10;     </a:t>
            </a:r>
            <a:endParaRPr lang="en-US" b="1" dirty="0" smtClean="0">
              <a:latin typeface="Ubuntu" pitchFamily="34" charset="0"/>
            </a:endParaRPr>
          </a:p>
          <a:p>
            <a:pPr marL="1257300" lvl="2" indent="-342900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#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pragma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omp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 parallel for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firstprivate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(temp)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lastprivate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(temp)	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Ubuntu" pitchFamily="34" charset="0"/>
            </a:endParaRPr>
          </a:p>
          <a:p>
            <a:pPr marL="1257300" lvl="2" indent="-342900"/>
            <a:r>
              <a:rPr lang="en-US" b="1" dirty="0" smtClean="0">
                <a:latin typeface="Ubuntu" pitchFamily="34" charset="0"/>
              </a:rPr>
              <a:t>for </a:t>
            </a:r>
            <a:r>
              <a:rPr lang="en-US" b="1" dirty="0">
                <a:latin typeface="Ubuntu" pitchFamily="34" charset="0"/>
              </a:rPr>
              <a:t>( </a:t>
            </a:r>
            <a:r>
              <a:rPr lang="en-US" b="1" dirty="0" err="1">
                <a:latin typeface="Ubuntu" pitchFamily="34" charset="0"/>
              </a:rPr>
              <a:t>cnt</a:t>
            </a:r>
            <a:r>
              <a:rPr lang="en-US" b="1" dirty="0">
                <a:latin typeface="Ubuntu" pitchFamily="34" charset="0"/>
              </a:rPr>
              <a:t>=0; </a:t>
            </a:r>
            <a:r>
              <a:rPr lang="en-US" b="1" dirty="0" err="1">
                <a:latin typeface="Ubuntu" pitchFamily="34" charset="0"/>
              </a:rPr>
              <a:t>cnt</a:t>
            </a:r>
            <a:r>
              <a:rPr lang="en-US" b="1" dirty="0">
                <a:latin typeface="Ubuntu" pitchFamily="34" charset="0"/>
              </a:rPr>
              <a:t>&lt;10; </a:t>
            </a:r>
            <a:r>
              <a:rPr lang="en-US" b="1" dirty="0" err="1">
                <a:latin typeface="Ubuntu" pitchFamily="34" charset="0"/>
              </a:rPr>
              <a:t>cnt</a:t>
            </a:r>
            <a:r>
              <a:rPr lang="en-US" b="1" dirty="0">
                <a:latin typeface="Ubuntu" pitchFamily="34" charset="0"/>
              </a:rPr>
              <a:t>++) </a:t>
            </a:r>
            <a:endParaRPr lang="en-US" b="1" dirty="0" smtClean="0">
              <a:latin typeface="Ubuntu" pitchFamily="34" charset="0"/>
            </a:endParaRPr>
          </a:p>
          <a:p>
            <a:pPr marL="1257300" lvl="2" indent="-342900"/>
            <a:r>
              <a:rPr lang="en-US" b="1" dirty="0" smtClean="0">
                <a:latin typeface="Ubuntu" pitchFamily="34" charset="0"/>
              </a:rPr>
              <a:t>{        </a:t>
            </a:r>
          </a:p>
          <a:p>
            <a:pPr marL="1714500" lvl="3" indent="-342900"/>
            <a:r>
              <a:rPr lang="en-US" b="1" dirty="0" err="1" smtClean="0">
                <a:latin typeface="Ubuntu" pitchFamily="34" charset="0"/>
              </a:rPr>
              <a:t>int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>
                <a:latin typeface="Ubuntu" pitchFamily="34" charset="0"/>
              </a:rPr>
              <a:t>threadID</a:t>
            </a:r>
            <a:r>
              <a:rPr lang="en-US" b="1" dirty="0">
                <a:latin typeface="Ubuntu" pitchFamily="34" charset="0"/>
              </a:rPr>
              <a:t> =</a:t>
            </a:r>
            <a:r>
              <a:rPr lang="en-US" b="1" dirty="0" err="1">
                <a:latin typeface="Ubuntu" pitchFamily="34" charset="0"/>
              </a:rPr>
              <a:t>omp_get_thread_num</a:t>
            </a:r>
            <a:r>
              <a:rPr lang="en-US" b="1" dirty="0">
                <a:latin typeface="Ubuntu" pitchFamily="34" charset="0"/>
              </a:rPr>
              <a:t>();		 </a:t>
            </a:r>
            <a:endParaRPr lang="en-US" b="1" dirty="0" smtClean="0">
              <a:latin typeface="Ubuntu" pitchFamily="34" charset="0"/>
            </a:endParaRPr>
          </a:p>
          <a:p>
            <a:pPr marL="1714500" lvl="3" indent="-342900"/>
            <a:r>
              <a:rPr lang="en-US" b="1" dirty="0" smtClean="0">
                <a:latin typeface="Ubuntu" pitchFamily="34" charset="0"/>
              </a:rPr>
              <a:t>temp </a:t>
            </a:r>
            <a:r>
              <a:rPr lang="en-US" b="1" dirty="0">
                <a:latin typeface="Ubuntu" pitchFamily="34" charset="0"/>
              </a:rPr>
              <a:t>+= </a:t>
            </a:r>
            <a:r>
              <a:rPr lang="en-US" b="1" dirty="0" err="1">
                <a:latin typeface="Ubuntu" pitchFamily="34" charset="0"/>
              </a:rPr>
              <a:t>cnt</a:t>
            </a:r>
            <a:r>
              <a:rPr lang="en-US" b="1" dirty="0">
                <a:latin typeface="Ubuntu" pitchFamily="34" charset="0"/>
              </a:rPr>
              <a:t>;		</a:t>
            </a:r>
            <a:endParaRPr lang="en-US" b="1" dirty="0" smtClean="0">
              <a:latin typeface="Ubuntu" pitchFamily="34" charset="0"/>
            </a:endParaRPr>
          </a:p>
          <a:p>
            <a:pPr marL="1714500" lvl="3" indent="-342900"/>
            <a:r>
              <a:rPr lang="en-US" b="1" dirty="0" err="1" smtClean="0">
                <a:latin typeface="Ubuntu" pitchFamily="34" charset="0"/>
              </a:rPr>
              <a:t>printf</a:t>
            </a:r>
            <a:r>
              <a:rPr lang="en-US" b="1" dirty="0">
                <a:latin typeface="Ubuntu" pitchFamily="34" charset="0"/>
              </a:rPr>
              <a:t>("Thread ID=%d Temp=%d\n",</a:t>
            </a:r>
            <a:r>
              <a:rPr lang="en-US" b="1" dirty="0" err="1">
                <a:latin typeface="Ubuntu" pitchFamily="34" charset="0"/>
              </a:rPr>
              <a:t>threadID</a:t>
            </a:r>
            <a:r>
              <a:rPr lang="en-US" b="1" dirty="0">
                <a:latin typeface="Ubuntu" pitchFamily="34" charset="0"/>
              </a:rPr>
              <a:t>, temp);		</a:t>
            </a:r>
            <a:endParaRPr lang="en-US" b="1" dirty="0" smtClean="0">
              <a:latin typeface="Ubuntu" pitchFamily="34" charset="0"/>
            </a:endParaRPr>
          </a:p>
          <a:p>
            <a:pPr marL="1714500" lvl="3" indent="-342900"/>
            <a:r>
              <a:rPr lang="en-US" b="1" dirty="0" err="1" smtClean="0">
                <a:latin typeface="Ubuntu" pitchFamily="34" charset="0"/>
              </a:rPr>
              <a:t>fflush</a:t>
            </a:r>
            <a:r>
              <a:rPr lang="en-US" b="1" dirty="0" smtClean="0">
                <a:latin typeface="Ubuntu" pitchFamily="34" charset="0"/>
              </a:rPr>
              <a:t>(0</a:t>
            </a:r>
            <a:r>
              <a:rPr lang="en-US" b="1" dirty="0">
                <a:latin typeface="Ubuntu" pitchFamily="34" charset="0"/>
              </a:rPr>
              <a:t>);	</a:t>
            </a:r>
            <a:endParaRPr lang="en-US" b="1" dirty="0" smtClean="0">
              <a:latin typeface="Ubuntu" pitchFamily="34" charset="0"/>
            </a:endParaRPr>
          </a:p>
          <a:p>
            <a:pPr marL="1257300" lvl="2" indent="-342900"/>
            <a:r>
              <a:rPr lang="en-US" b="1" dirty="0" smtClean="0">
                <a:latin typeface="Ubuntu" pitchFamily="34" charset="0"/>
              </a:rPr>
              <a:t>}     </a:t>
            </a:r>
          </a:p>
          <a:p>
            <a:pPr marL="1257300" lvl="2" indent="-342900"/>
            <a:r>
              <a:rPr lang="en-US" b="1" dirty="0" err="1" smtClean="0">
                <a:latin typeface="Ubuntu" pitchFamily="34" charset="0"/>
              </a:rPr>
              <a:t>printf</a:t>
            </a:r>
            <a:r>
              <a:rPr lang="en-US" b="1" dirty="0">
                <a:latin typeface="Ubuntu" pitchFamily="34" charset="0"/>
              </a:rPr>
              <a:t>("Global Temp=%d\n", temp</a:t>
            </a:r>
            <a:r>
              <a:rPr lang="en-US" b="1" dirty="0" smtClean="0">
                <a:latin typeface="Ubuntu" pitchFamily="34" charset="0"/>
              </a:rPr>
              <a:t>);</a:t>
            </a:r>
          </a:p>
          <a:p>
            <a:pPr marL="800100" lvl="1" indent="-342900"/>
            <a:r>
              <a:rPr lang="en-US" b="1" dirty="0" smtClean="0">
                <a:latin typeface="Ubuntu" pitchFamily="34" charset="0"/>
              </a:rPr>
              <a:t>}</a:t>
            </a:r>
            <a:endParaRPr lang="en-US" b="1" dirty="0">
              <a:latin typeface="Ubuntu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6" r="55006" b="38097"/>
          <a:stretch/>
        </p:blipFill>
        <p:spPr>
          <a:xfrm>
            <a:off x="8184554" y="1483099"/>
            <a:ext cx="4118547" cy="368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PRIVATE,FIRST &amp; LAST PRIVATE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5247" y="685800"/>
            <a:ext cx="10267721" cy="5486400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1600" b="1" dirty="0" smtClean="0">
                <a:latin typeface="Constantia" panose="02030602050306030303" pitchFamily="18" charset="0"/>
              </a:rPr>
              <a:t>//Header files</a:t>
            </a:r>
            <a:endParaRPr lang="en-US" sz="1600" b="1" dirty="0">
              <a:latin typeface="Constantia" panose="02030602050306030303" pitchFamily="18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void main()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{       </a:t>
            </a:r>
          </a:p>
          <a:p>
            <a:pPr marL="400050" lvl="1" indent="0">
              <a:lnSpc>
                <a:spcPts val="15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int</a:t>
            </a:r>
            <a:r>
              <a:rPr lang="en-US" sz="1600" b="1" dirty="0">
                <a:latin typeface="Constantia" panose="02030602050306030303" pitchFamily="18" charset="0"/>
              </a:rPr>
              <a:t> </a:t>
            </a:r>
            <a:r>
              <a:rPr lang="en-US" sz="1600" b="1" dirty="0" err="1">
                <a:latin typeface="Constantia" panose="02030602050306030303" pitchFamily="18" charset="0"/>
              </a:rPr>
              <a:t>cnt,tid,fpriv</a:t>
            </a:r>
            <a:r>
              <a:rPr lang="en-US" sz="1600" b="1" dirty="0">
                <a:latin typeface="Constantia" panose="02030602050306030303" pitchFamily="18" charset="0"/>
              </a:rPr>
              <a:t>=10,lpriv=20,priv=30;</a:t>
            </a:r>
          </a:p>
          <a:p>
            <a:pPr marL="400050" lvl="1" indent="0">
              <a:lnSpc>
                <a:spcPts val="15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omp_set_num_threads</a:t>
            </a:r>
            <a:r>
              <a:rPr lang="en-US" sz="1600" b="1" dirty="0">
                <a:latin typeface="Constantia" panose="02030602050306030303" pitchFamily="18" charset="0"/>
              </a:rPr>
              <a:t>(2);</a:t>
            </a:r>
          </a:p>
          <a:p>
            <a:pPr marL="400050" lvl="1" indent="0">
              <a:lnSpc>
                <a:spcPts val="15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printf</a:t>
            </a:r>
            <a:r>
              <a:rPr lang="en-US" sz="1600" b="1" dirty="0">
                <a:latin typeface="Constantia" panose="02030602050306030303" pitchFamily="18" charset="0"/>
              </a:rPr>
              <a:t>("</a:t>
            </a:r>
            <a:r>
              <a:rPr lang="en-US" sz="1600" b="1" dirty="0" err="1">
                <a:latin typeface="Constantia" panose="02030602050306030303" pitchFamily="18" charset="0"/>
              </a:rPr>
              <a:t>Intially</a:t>
            </a:r>
            <a:r>
              <a:rPr lang="en-US" sz="1600" b="1" dirty="0">
                <a:latin typeface="Constantia" panose="02030602050306030303" pitchFamily="18" charset="0"/>
              </a:rPr>
              <a:t>: \</a:t>
            </a:r>
            <a:r>
              <a:rPr lang="en-US" sz="1600" b="1" dirty="0" err="1">
                <a:latin typeface="Constantia" panose="02030602050306030303" pitchFamily="18" charset="0"/>
              </a:rPr>
              <a:t>nprivate</a:t>
            </a:r>
            <a:r>
              <a:rPr lang="en-US" sz="1600" b="1" dirty="0">
                <a:latin typeface="Constantia" panose="02030602050306030303" pitchFamily="18" charset="0"/>
              </a:rPr>
              <a:t>=%d\</a:t>
            </a:r>
            <a:r>
              <a:rPr lang="en-US" sz="1600" b="1" dirty="0" err="1">
                <a:latin typeface="Constantia" panose="02030602050306030303" pitchFamily="18" charset="0"/>
              </a:rPr>
              <a:t>tfirstprivate</a:t>
            </a:r>
            <a:r>
              <a:rPr lang="en-US" sz="1600" b="1" dirty="0">
                <a:latin typeface="Constantia" panose="02030602050306030303" pitchFamily="18" charset="0"/>
              </a:rPr>
              <a:t>=%d\</a:t>
            </a:r>
            <a:r>
              <a:rPr lang="en-US" sz="1600" b="1" dirty="0" err="1">
                <a:latin typeface="Constantia" panose="02030602050306030303" pitchFamily="18" charset="0"/>
              </a:rPr>
              <a:t>tlastprivate</a:t>
            </a:r>
            <a:r>
              <a:rPr lang="en-US" sz="1600" b="1" dirty="0">
                <a:latin typeface="Constantia" panose="02030602050306030303" pitchFamily="18" charset="0"/>
              </a:rPr>
              <a:t>=%d\n“ ,</a:t>
            </a:r>
            <a:r>
              <a:rPr lang="en-US" sz="1600" b="1" dirty="0" err="1">
                <a:latin typeface="Constantia" panose="02030602050306030303" pitchFamily="18" charset="0"/>
              </a:rPr>
              <a:t>priv,fpriv,lpriv</a:t>
            </a:r>
            <a:r>
              <a:rPr lang="en-US" sz="1600" b="1" dirty="0">
                <a:latin typeface="Constantia" panose="02030602050306030303" pitchFamily="18" charset="0"/>
              </a:rPr>
              <a:t>);	</a:t>
            </a:r>
          </a:p>
          <a:p>
            <a:pPr marL="400050" lvl="1" indent="0">
              <a:lnSpc>
                <a:spcPts val="1500"/>
              </a:lnSpc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#pragma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omp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parallel private(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priv,tid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)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firstprivate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fpriv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) </a:t>
            </a:r>
            <a:r>
              <a:rPr lang="en-US" sz="1600" b="1" dirty="0">
                <a:latin typeface="Constantia" panose="02030602050306030303" pitchFamily="18" charset="0"/>
              </a:rPr>
              <a:t>	</a:t>
            </a:r>
          </a:p>
          <a:p>
            <a:pPr marL="400050" lvl="1" indent="0">
              <a:lnSpc>
                <a:spcPts val="15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{      </a:t>
            </a:r>
          </a:p>
          <a:p>
            <a:pPr marL="800100" lvl="2" indent="0">
              <a:lnSpc>
                <a:spcPts val="15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 </a:t>
            </a:r>
            <a:r>
              <a:rPr lang="en-US" sz="1600" b="1" dirty="0" err="1">
                <a:latin typeface="Constantia" panose="02030602050306030303" pitchFamily="18" charset="0"/>
              </a:rPr>
              <a:t>tid</a:t>
            </a:r>
            <a:r>
              <a:rPr lang="en-US" sz="1600" b="1" dirty="0">
                <a:latin typeface="Constantia" panose="02030602050306030303" pitchFamily="18" charset="0"/>
              </a:rPr>
              <a:t>=</a:t>
            </a:r>
            <a:r>
              <a:rPr lang="en-US" sz="1600" b="1" dirty="0" err="1">
                <a:latin typeface="Constantia" panose="02030602050306030303" pitchFamily="18" charset="0"/>
              </a:rPr>
              <a:t>omp_get_thread_num</a:t>
            </a:r>
            <a:r>
              <a:rPr lang="en-US" sz="1600" b="1" dirty="0">
                <a:latin typeface="Constantia" panose="02030602050306030303" pitchFamily="18" charset="0"/>
              </a:rPr>
              <a:t>();</a:t>
            </a:r>
          </a:p>
          <a:p>
            <a:pPr marL="800100" lvl="2" indent="0">
              <a:lnSpc>
                <a:spcPts val="15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if (</a:t>
            </a:r>
            <a:r>
              <a:rPr lang="en-US" sz="1600" b="1" dirty="0" err="1">
                <a:latin typeface="Constantia" panose="02030602050306030303" pitchFamily="18" charset="0"/>
              </a:rPr>
              <a:t>tid</a:t>
            </a:r>
            <a:r>
              <a:rPr lang="en-US" sz="1600" b="1" dirty="0">
                <a:latin typeface="Constantia" panose="02030602050306030303" pitchFamily="18" charset="0"/>
              </a:rPr>
              <a:t>==0)	</a:t>
            </a:r>
          </a:p>
          <a:p>
            <a:pPr marL="1257300" lvl="3" indent="0">
              <a:lnSpc>
                <a:spcPts val="15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printf</a:t>
            </a:r>
            <a:r>
              <a:rPr lang="en-US" sz="1600" b="1" dirty="0">
                <a:latin typeface="Constantia" panose="02030602050306030303" pitchFamily="18" charset="0"/>
              </a:rPr>
              <a:t>("After Entering parallel region: \n ");	</a:t>
            </a:r>
          </a:p>
          <a:p>
            <a:pPr marL="800100" lvl="2" indent="0">
              <a:lnSpc>
                <a:spcPts val="15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printf</a:t>
            </a:r>
            <a:r>
              <a:rPr lang="en-US" sz="1600" b="1" dirty="0">
                <a:latin typeface="Constantia" panose="02030602050306030303" pitchFamily="18" charset="0"/>
              </a:rPr>
              <a:t>("%d thread ==&gt; private=%d\</a:t>
            </a:r>
            <a:r>
              <a:rPr lang="en-US" sz="1600" b="1" dirty="0" err="1">
                <a:latin typeface="Constantia" panose="02030602050306030303" pitchFamily="18" charset="0"/>
              </a:rPr>
              <a:t>tfirstprivate</a:t>
            </a:r>
            <a:r>
              <a:rPr lang="en-US" sz="1600" b="1" dirty="0">
                <a:latin typeface="Constantia" panose="02030602050306030303" pitchFamily="18" charset="0"/>
              </a:rPr>
              <a:t>=%d\</a:t>
            </a:r>
            <a:r>
              <a:rPr lang="en-US" sz="1600" b="1" dirty="0" err="1">
                <a:latin typeface="Constantia" panose="02030602050306030303" pitchFamily="18" charset="0"/>
              </a:rPr>
              <a:t>tlastprivate</a:t>
            </a:r>
            <a:r>
              <a:rPr lang="en-US" sz="1600" b="1" dirty="0">
                <a:latin typeface="Constantia" panose="02030602050306030303" pitchFamily="18" charset="0"/>
              </a:rPr>
              <a:t>=%d\n",</a:t>
            </a:r>
            <a:r>
              <a:rPr lang="en-US" sz="1600" b="1" dirty="0" err="1">
                <a:latin typeface="Constantia" panose="02030602050306030303" pitchFamily="18" charset="0"/>
              </a:rPr>
              <a:t>tid,priv,fpriv,lpriv</a:t>
            </a:r>
            <a:r>
              <a:rPr lang="en-US" sz="1600" b="1" dirty="0">
                <a:latin typeface="Constantia" panose="02030602050306030303" pitchFamily="18" charset="0"/>
              </a:rPr>
              <a:t>);</a:t>
            </a:r>
          </a:p>
          <a:p>
            <a:pPr marL="800100" lvl="2" indent="0">
              <a:lnSpc>
                <a:spcPts val="1500"/>
              </a:lnSpc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#pragma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omp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parallel for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lastprivate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lpriv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)  </a:t>
            </a:r>
            <a:r>
              <a:rPr lang="en-US" b="1" dirty="0">
                <a:latin typeface="Constantia" panose="02030602050306030303" pitchFamily="18" charset="0"/>
              </a:rPr>
              <a:t>	</a:t>
            </a:r>
          </a:p>
          <a:p>
            <a:pPr marL="800100" lvl="2" indent="0">
              <a:lnSpc>
                <a:spcPts val="15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for(</a:t>
            </a:r>
            <a:r>
              <a:rPr lang="en-US" sz="1600" b="1" dirty="0" err="1">
                <a:latin typeface="Constantia" panose="02030602050306030303" pitchFamily="18" charset="0"/>
              </a:rPr>
              <a:t>cnt</a:t>
            </a:r>
            <a:r>
              <a:rPr lang="en-US" sz="1600" b="1" dirty="0">
                <a:latin typeface="Constantia" panose="02030602050306030303" pitchFamily="18" charset="0"/>
              </a:rPr>
              <a:t>=1;cnt&lt;=10;cnt++)			</a:t>
            </a:r>
          </a:p>
          <a:p>
            <a:pPr marL="1257300" lvl="3" indent="0">
              <a:lnSpc>
                <a:spcPts val="15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lpriv</a:t>
            </a:r>
            <a:r>
              <a:rPr lang="en-US" sz="1600" b="1" dirty="0">
                <a:latin typeface="Constantia" panose="02030602050306030303" pitchFamily="18" charset="0"/>
              </a:rPr>
              <a:t>=</a:t>
            </a:r>
            <a:r>
              <a:rPr lang="en-US" sz="1600" b="1" dirty="0" err="1">
                <a:latin typeface="Constantia" panose="02030602050306030303" pitchFamily="18" charset="0"/>
              </a:rPr>
              <a:t>cnt</a:t>
            </a:r>
            <a:r>
              <a:rPr lang="en-US" sz="1600" b="1" dirty="0">
                <a:latin typeface="Constantia" panose="02030602050306030303" pitchFamily="18" charset="0"/>
              </a:rPr>
              <a:t>*</a:t>
            </a:r>
            <a:r>
              <a:rPr lang="en-US" sz="1600" b="1" dirty="0" err="1">
                <a:latin typeface="Constantia" panose="02030602050306030303" pitchFamily="18" charset="0"/>
              </a:rPr>
              <a:t>cnt</a:t>
            </a:r>
            <a:r>
              <a:rPr lang="en-US" sz="1600" b="1" dirty="0">
                <a:latin typeface="Constantia" panose="02030602050306030303" pitchFamily="18" charset="0"/>
              </a:rPr>
              <a:t>;		</a:t>
            </a:r>
          </a:p>
          <a:p>
            <a:pPr marL="800100" lvl="2" indent="0">
              <a:lnSpc>
                <a:spcPts val="15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if (</a:t>
            </a:r>
            <a:r>
              <a:rPr lang="en-US" sz="1600" b="1" dirty="0" err="1">
                <a:latin typeface="Constantia" panose="02030602050306030303" pitchFamily="18" charset="0"/>
              </a:rPr>
              <a:t>tid</a:t>
            </a:r>
            <a:r>
              <a:rPr lang="en-US" sz="1600" b="1" dirty="0">
                <a:latin typeface="Constantia" panose="02030602050306030303" pitchFamily="18" charset="0"/>
              </a:rPr>
              <a:t>==0)	</a:t>
            </a:r>
          </a:p>
          <a:p>
            <a:pPr marL="1257300" lvl="3" indent="0">
              <a:lnSpc>
                <a:spcPts val="15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printf</a:t>
            </a:r>
            <a:r>
              <a:rPr lang="en-US" sz="1600" b="1" dirty="0">
                <a:latin typeface="Constantia" panose="02030602050306030303" pitchFamily="18" charset="0"/>
              </a:rPr>
              <a:t>("Before exiting parallel region: \n”);</a:t>
            </a:r>
          </a:p>
          <a:p>
            <a:pPr marL="800100" lvl="2" indent="0">
              <a:lnSpc>
                <a:spcPts val="15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printf</a:t>
            </a:r>
            <a:r>
              <a:rPr lang="en-US" sz="1600" b="1" dirty="0">
                <a:latin typeface="Constantia" panose="02030602050306030303" pitchFamily="18" charset="0"/>
              </a:rPr>
              <a:t>("%d thread ==&gt; private=%d\</a:t>
            </a:r>
            <a:r>
              <a:rPr lang="en-US" sz="1600" b="1" dirty="0" err="1">
                <a:latin typeface="Constantia" panose="02030602050306030303" pitchFamily="18" charset="0"/>
              </a:rPr>
              <a:t>tfirstprivate</a:t>
            </a:r>
            <a:r>
              <a:rPr lang="en-US" sz="1600" b="1" dirty="0">
                <a:latin typeface="Constantia" panose="02030602050306030303" pitchFamily="18" charset="0"/>
              </a:rPr>
              <a:t>=%d\</a:t>
            </a:r>
            <a:r>
              <a:rPr lang="en-US" sz="1600" b="1" dirty="0" err="1">
                <a:latin typeface="Constantia" panose="02030602050306030303" pitchFamily="18" charset="0"/>
              </a:rPr>
              <a:t>tlastprivate</a:t>
            </a:r>
            <a:r>
              <a:rPr lang="en-US" sz="1600" b="1" dirty="0">
                <a:latin typeface="Constantia" panose="02030602050306030303" pitchFamily="18" charset="0"/>
              </a:rPr>
              <a:t>=%d\n",</a:t>
            </a:r>
            <a:r>
              <a:rPr lang="en-US" sz="1600" b="1" dirty="0" err="1">
                <a:latin typeface="Constantia" panose="02030602050306030303" pitchFamily="18" charset="0"/>
              </a:rPr>
              <a:t>tid,priv,fpriv,lpriv</a:t>
            </a:r>
            <a:r>
              <a:rPr lang="en-US" sz="1600" b="1" dirty="0">
                <a:latin typeface="Constantia" panose="02030602050306030303" pitchFamily="18" charset="0"/>
              </a:rPr>
              <a:t>);</a:t>
            </a:r>
          </a:p>
          <a:p>
            <a:pPr marL="400050" lvl="1" indent="0">
              <a:lnSpc>
                <a:spcPts val="15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}	</a:t>
            </a:r>
          </a:p>
          <a:p>
            <a:pPr marL="400050" lvl="1" indent="0">
              <a:lnSpc>
                <a:spcPts val="15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printf</a:t>
            </a:r>
            <a:r>
              <a:rPr lang="en-US" sz="1600" b="1" dirty="0">
                <a:latin typeface="Constantia" panose="02030602050306030303" pitchFamily="18" charset="0"/>
              </a:rPr>
              <a:t>("Finally:\</a:t>
            </a:r>
            <a:r>
              <a:rPr lang="en-US" sz="1600" b="1" dirty="0" err="1">
                <a:latin typeface="Constantia" panose="02030602050306030303" pitchFamily="18" charset="0"/>
              </a:rPr>
              <a:t>nprivate</a:t>
            </a:r>
            <a:r>
              <a:rPr lang="en-US" sz="1600" b="1" dirty="0">
                <a:latin typeface="Constantia" panose="02030602050306030303" pitchFamily="18" charset="0"/>
              </a:rPr>
              <a:t>=%d\</a:t>
            </a:r>
            <a:r>
              <a:rPr lang="en-US" sz="1600" b="1" dirty="0" err="1">
                <a:latin typeface="Constantia" panose="02030602050306030303" pitchFamily="18" charset="0"/>
              </a:rPr>
              <a:t>tfirstprivate</a:t>
            </a:r>
            <a:r>
              <a:rPr lang="en-US" sz="1600" b="1" dirty="0">
                <a:latin typeface="Constantia" panose="02030602050306030303" pitchFamily="18" charset="0"/>
              </a:rPr>
              <a:t>=%d\</a:t>
            </a:r>
            <a:r>
              <a:rPr lang="en-US" sz="1600" b="1" dirty="0" err="1">
                <a:latin typeface="Constantia" panose="02030602050306030303" pitchFamily="18" charset="0"/>
              </a:rPr>
              <a:t>tlastprivate</a:t>
            </a:r>
            <a:r>
              <a:rPr lang="en-US" sz="1600" b="1" dirty="0">
                <a:latin typeface="Constantia" panose="02030602050306030303" pitchFamily="18" charset="0"/>
              </a:rPr>
              <a:t>=%d\n",</a:t>
            </a:r>
            <a:r>
              <a:rPr lang="en-US" sz="1600" b="1" dirty="0" err="1">
                <a:latin typeface="Constantia" panose="02030602050306030303" pitchFamily="18" charset="0"/>
              </a:rPr>
              <a:t>priv,fpriv,lpriv</a:t>
            </a:r>
            <a:r>
              <a:rPr lang="en-US" sz="1600" b="1" dirty="0">
                <a:latin typeface="Constantia" panose="02030602050306030303" pitchFamily="18" charset="0"/>
              </a:rPr>
              <a:t>);</a:t>
            </a:r>
          </a:p>
          <a:p>
            <a:pPr marL="400050" lvl="1" indent="0">
              <a:lnSpc>
                <a:spcPts val="15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fflush</a:t>
            </a:r>
            <a:r>
              <a:rPr lang="en-US" sz="1600" b="1" dirty="0">
                <a:latin typeface="Constantia" panose="02030602050306030303" pitchFamily="18" charset="0"/>
              </a:rPr>
              <a:t>(0);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73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PRIVATE,FIRST &amp; LAST PRIVATE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r="29006" b="29310"/>
          <a:stretch/>
        </p:blipFill>
        <p:spPr>
          <a:xfrm>
            <a:off x="1983120" y="1004826"/>
            <a:ext cx="5105400" cy="3962400"/>
          </a:xfrm>
          <a:ln w="19050">
            <a:solidFill>
              <a:schemeClr val="accent5">
                <a:lumMod val="75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4170218" y="2374900"/>
            <a:ext cx="1316182" cy="609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1" y="1676400"/>
            <a:ext cx="1475509" cy="3048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5486400" y="2667000"/>
            <a:ext cx="2057400" cy="1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0"/>
          </p:cNvCxnSpPr>
          <p:nvPr/>
        </p:nvCxnSpPr>
        <p:spPr>
          <a:xfrm>
            <a:off x="4419603" y="1981202"/>
            <a:ext cx="408707" cy="393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24201" y="2374900"/>
            <a:ext cx="942109" cy="5969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81201" y="1676400"/>
            <a:ext cx="1094509" cy="304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4066310" y="2133600"/>
            <a:ext cx="3477491" cy="539750"/>
          </a:xfrm>
          <a:prstGeom prst="bentConnector3">
            <a:avLst>
              <a:gd name="adj1" fmla="val 1594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1"/>
          <p:cNvCxnSpPr>
            <a:stCxn id="14" idx="2"/>
            <a:endCxn id="39" idx="1"/>
          </p:cNvCxnSpPr>
          <p:nvPr/>
        </p:nvCxnSpPr>
        <p:spPr>
          <a:xfrm rot="16200000" flipH="1">
            <a:off x="4969111" y="-459456"/>
            <a:ext cx="134035" cy="501534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62600" y="3276600"/>
            <a:ext cx="1447800" cy="6096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3"/>
          </p:cNvCxnSpPr>
          <p:nvPr/>
        </p:nvCxnSpPr>
        <p:spPr>
          <a:xfrm>
            <a:off x="7010400" y="35814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7543801" y="1792070"/>
            <a:ext cx="305801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Private, </a:t>
            </a:r>
            <a:r>
              <a:rPr lang="en-US" dirty="0" err="1"/>
              <a:t>unintialized</a:t>
            </a:r>
            <a:r>
              <a:rPr lang="en-US" dirty="0"/>
              <a:t> in parallel </a:t>
            </a:r>
          </a:p>
          <a:p>
            <a:r>
              <a:rPr lang="en-US" dirty="0"/>
              <a:t>region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1" y="2514600"/>
            <a:ext cx="224561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Firstprivate</a:t>
            </a:r>
            <a:r>
              <a:rPr lang="en-US" dirty="0"/>
              <a:t>, initialized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0728" y="3239870"/>
            <a:ext cx="271484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Lastprivate</a:t>
            </a:r>
            <a:r>
              <a:rPr lang="en-US" dirty="0"/>
              <a:t>, value updated </a:t>
            </a:r>
          </a:p>
          <a:p>
            <a:r>
              <a:rPr lang="en-US" dirty="0"/>
              <a:t>by last thread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28309" y="4267200"/>
            <a:ext cx="1485900" cy="38792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607254" y="3583848"/>
            <a:ext cx="1981200" cy="685800"/>
          </a:xfrm>
          <a:prstGeom prst="bentConnector3">
            <a:avLst>
              <a:gd name="adj1" fmla="val 78846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75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3" grpId="0" animBg="1"/>
      <p:bldP spid="14" grpId="0" animBg="1"/>
      <p:bldP spid="33" grpId="0" animBg="1"/>
      <p:bldP spid="39" grpId="0" animBg="1"/>
      <p:bldP spid="23" grpId="0" animBg="1"/>
      <p:bldP spid="24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00050"/>
            <a:r>
              <a:rPr lang="en-US" sz="1800" dirty="0">
                <a:latin typeface="Ubuntu"/>
              </a:rPr>
              <a:t>SHARED clause declares variables in its list to be shared among all the threads in the team (</a:t>
            </a:r>
            <a:r>
              <a:rPr lang="en-US" sz="1800" dirty="0" err="1">
                <a:latin typeface="Ubuntu"/>
              </a:rPr>
              <a:t>ie</a:t>
            </a:r>
            <a:r>
              <a:rPr lang="en-US" sz="1800" dirty="0">
                <a:latin typeface="Ubuntu"/>
              </a:rPr>
              <a:t> accessing same memory location)</a:t>
            </a:r>
          </a:p>
          <a:p>
            <a:pPr marL="400050"/>
            <a:r>
              <a:rPr lang="en-US" sz="1800" dirty="0">
                <a:latin typeface="Ubuntu"/>
              </a:rPr>
              <a:t>Programmer’s responsibility to avoid race condition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00050"/>
            <a:r>
              <a:rPr lang="en-US" sz="1800" dirty="0">
                <a:sym typeface="Wingdings"/>
              </a:rPr>
              <a:t>DEFAULT(</a:t>
            </a:r>
            <a:r>
              <a:rPr lang="en-US" sz="1800" dirty="0" err="1">
                <a:sym typeface="Wingdings"/>
              </a:rPr>
              <a:t>shared|none</a:t>
            </a:r>
            <a:r>
              <a:rPr lang="en-US" sz="1800" dirty="0">
                <a:sym typeface="Wingdings"/>
              </a:rPr>
              <a:t>) is used to change the attribute of variables for threads</a:t>
            </a:r>
          </a:p>
          <a:p>
            <a:r>
              <a:rPr lang="en-US" sz="1800" dirty="0">
                <a:sym typeface="Wingdings"/>
              </a:rPr>
              <a:t>C/C++ allows shared or </a:t>
            </a:r>
            <a:r>
              <a:rPr lang="en-US" sz="1800" dirty="0" smtClean="0">
                <a:sym typeface="Wingdings"/>
              </a:rPr>
              <a:t>none </a:t>
            </a:r>
            <a:r>
              <a:rPr lang="en-US" sz="1800" dirty="0"/>
              <a:t>where as FORTRAN supports PRIVATE </a:t>
            </a:r>
            <a:r>
              <a:rPr lang="en-US" sz="1800" dirty="0" smtClean="0"/>
              <a:t>and FIRSTPRIVATE </a:t>
            </a:r>
            <a:r>
              <a:rPr lang="en-US" sz="18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270" y="1478364"/>
            <a:ext cx="11392130" cy="3477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2000" b="1" dirty="0">
                <a:latin typeface="Ubuntu" pitchFamily="34" charset="0"/>
              </a:rPr>
              <a:t>void foo()</a:t>
            </a:r>
          </a:p>
          <a:p>
            <a:pPr marL="800100" lvl="1" indent="-342900"/>
            <a:r>
              <a:rPr lang="en-US" sz="2000" b="1" dirty="0">
                <a:latin typeface="Ubuntu" pitchFamily="34" charset="0"/>
              </a:rPr>
              <a:t>{</a:t>
            </a:r>
          </a:p>
          <a:p>
            <a:pPr marL="800100" lvl="1" indent="-342900"/>
            <a:r>
              <a:rPr lang="en-US" sz="2000" b="1" dirty="0">
                <a:latin typeface="Ubuntu" pitchFamily="34" charset="0"/>
              </a:rPr>
              <a:t>	</a:t>
            </a:r>
            <a:r>
              <a:rPr lang="en-US" sz="2000" b="1" dirty="0" err="1">
                <a:latin typeface="Ubuntu" pitchFamily="34" charset="0"/>
              </a:rPr>
              <a:t>int</a:t>
            </a:r>
            <a:r>
              <a:rPr lang="en-US" sz="2000" b="1" dirty="0">
                <a:latin typeface="Ubuntu" pitchFamily="34" charset="0"/>
              </a:rPr>
              <a:t> temp = 10</a:t>
            </a:r>
            <a:r>
              <a:rPr lang="en-US" sz="2000" b="1" dirty="0" smtClean="0">
                <a:latin typeface="Ubuntu" pitchFamily="34" charset="0"/>
              </a:rPr>
              <a:t>;</a:t>
            </a:r>
            <a:endParaRPr lang="en-US" sz="2000" b="1" dirty="0">
              <a:latin typeface="Ubuntu" pitchFamily="34" charset="0"/>
            </a:endParaRPr>
          </a:p>
          <a:p>
            <a:pPr marL="800100" lvl="1" indent="-342900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     #pragma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omp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 for default(shared)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firstprivate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(temp)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lastprivate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(temp)</a:t>
            </a:r>
          </a:p>
          <a:p>
            <a:pPr marL="800100" lvl="1" indent="-342900"/>
            <a:r>
              <a:rPr lang="en-US" sz="2000" b="1" dirty="0">
                <a:latin typeface="Ubuntu" pitchFamily="34" charset="0"/>
              </a:rPr>
              <a:t>	for (</a:t>
            </a:r>
            <a:r>
              <a:rPr lang="en-US" sz="2000" b="1" dirty="0" err="1">
                <a:latin typeface="Ubuntu" pitchFamily="34" charset="0"/>
              </a:rPr>
              <a:t>int</a:t>
            </a:r>
            <a:r>
              <a:rPr lang="en-US" sz="2000" b="1" dirty="0">
                <a:latin typeface="Ubuntu" pitchFamily="34" charset="0"/>
              </a:rPr>
              <a:t> </a:t>
            </a:r>
            <a:r>
              <a:rPr lang="en-US" sz="2000" b="1" dirty="0" err="1">
                <a:latin typeface="Ubuntu" pitchFamily="34" charset="0"/>
              </a:rPr>
              <a:t>cnt</a:t>
            </a:r>
            <a:r>
              <a:rPr lang="en-US" sz="2000" b="1" dirty="0">
                <a:latin typeface="Ubuntu" pitchFamily="34" charset="0"/>
              </a:rPr>
              <a:t>=0; </a:t>
            </a:r>
            <a:r>
              <a:rPr lang="en-US" sz="2000" b="1" dirty="0" err="1">
                <a:latin typeface="Ubuntu" pitchFamily="34" charset="0"/>
              </a:rPr>
              <a:t>cnt</a:t>
            </a:r>
            <a:r>
              <a:rPr lang="en-US" sz="2000" b="1" dirty="0">
                <a:latin typeface="Ubuntu" pitchFamily="34" charset="0"/>
              </a:rPr>
              <a:t>&lt;100; </a:t>
            </a:r>
            <a:r>
              <a:rPr lang="en-US" sz="2000" b="1" dirty="0" err="1">
                <a:latin typeface="Ubuntu" pitchFamily="34" charset="0"/>
              </a:rPr>
              <a:t>cnt</a:t>
            </a:r>
            <a:r>
              <a:rPr lang="en-US" sz="2000" b="1" dirty="0">
                <a:latin typeface="Ubuntu" pitchFamily="34" charset="0"/>
              </a:rPr>
              <a:t>++) {</a:t>
            </a:r>
          </a:p>
          <a:p>
            <a:pPr marL="800100" lvl="1" indent="-342900"/>
            <a:r>
              <a:rPr lang="en-US" sz="2000" b="1" dirty="0">
                <a:latin typeface="Ubuntu" pitchFamily="34" charset="0"/>
              </a:rPr>
              <a:t>    			</a:t>
            </a:r>
            <a:r>
              <a:rPr lang="en-US" sz="2000" b="1" dirty="0" err="1">
                <a:latin typeface="Ubuntu" pitchFamily="34" charset="0"/>
              </a:rPr>
              <a:t>int</a:t>
            </a:r>
            <a:r>
              <a:rPr lang="en-US" sz="2000" b="1" dirty="0">
                <a:latin typeface="Ubuntu" pitchFamily="34" charset="0"/>
              </a:rPr>
              <a:t> </a:t>
            </a:r>
            <a:r>
              <a:rPr lang="en-US" sz="2000" b="1" dirty="0" err="1">
                <a:latin typeface="Ubuntu" pitchFamily="34" charset="0"/>
              </a:rPr>
              <a:t>threadID</a:t>
            </a:r>
            <a:r>
              <a:rPr lang="en-US" sz="2000" b="1" dirty="0">
                <a:latin typeface="Ubuntu" pitchFamily="34" charset="0"/>
              </a:rPr>
              <a:t> = </a:t>
            </a:r>
            <a:r>
              <a:rPr lang="en-US" sz="2000" b="1" dirty="0" err="1">
                <a:latin typeface="Ubuntu" pitchFamily="34" charset="0"/>
              </a:rPr>
              <a:t>omp_get_thread_num</a:t>
            </a:r>
            <a:r>
              <a:rPr lang="en-US" sz="2000" b="1" dirty="0">
                <a:latin typeface="Ubuntu" pitchFamily="34" charset="0"/>
              </a:rPr>
              <a:t>();</a:t>
            </a:r>
          </a:p>
          <a:p>
            <a:pPr marL="800100" lvl="1" indent="-342900"/>
            <a:r>
              <a:rPr lang="en-US" sz="2000" b="1" dirty="0">
                <a:latin typeface="Ubuntu" pitchFamily="34" charset="0"/>
              </a:rPr>
              <a:t>			 temp += </a:t>
            </a:r>
            <a:r>
              <a:rPr lang="en-US" sz="2000" b="1" dirty="0" err="1">
                <a:latin typeface="Ubuntu" pitchFamily="34" charset="0"/>
              </a:rPr>
              <a:t>cnt</a:t>
            </a:r>
            <a:r>
              <a:rPr lang="en-US" sz="2000" b="1" dirty="0">
                <a:latin typeface="Ubuntu" pitchFamily="34" charset="0"/>
              </a:rPr>
              <a:t>;</a:t>
            </a:r>
          </a:p>
          <a:p>
            <a:pPr marL="800100" lvl="1" indent="-342900"/>
            <a:r>
              <a:rPr lang="en-US" sz="2000" b="1" dirty="0">
                <a:latin typeface="Ubuntu" pitchFamily="34" charset="0"/>
              </a:rPr>
              <a:t>			</a:t>
            </a:r>
            <a:r>
              <a:rPr lang="en-US" sz="2000" b="1" dirty="0" err="1">
                <a:latin typeface="Ubuntu" pitchFamily="34" charset="0"/>
              </a:rPr>
              <a:t>printf</a:t>
            </a:r>
            <a:r>
              <a:rPr lang="en-US" sz="2000" b="1" dirty="0">
                <a:latin typeface="Ubuntu" pitchFamily="34" charset="0"/>
              </a:rPr>
              <a:t>(“Thread ID=%d Temp=%d”,</a:t>
            </a:r>
            <a:r>
              <a:rPr lang="en-US" sz="2000" b="1" dirty="0" err="1">
                <a:latin typeface="Ubuntu" pitchFamily="34" charset="0"/>
              </a:rPr>
              <a:t>threadID</a:t>
            </a:r>
            <a:r>
              <a:rPr lang="en-US" sz="2000" b="1" dirty="0">
                <a:latin typeface="Ubuntu" pitchFamily="34" charset="0"/>
              </a:rPr>
              <a:t>, temp);</a:t>
            </a:r>
          </a:p>
          <a:p>
            <a:pPr marL="800100" lvl="1" indent="-342900"/>
            <a:r>
              <a:rPr lang="en-US" sz="2000" b="1" dirty="0">
                <a:latin typeface="Ubuntu" pitchFamily="34" charset="0"/>
              </a:rPr>
              <a:t>	}</a:t>
            </a:r>
          </a:p>
          <a:p>
            <a:pPr marL="800100" lvl="1" indent="-342900"/>
            <a:r>
              <a:rPr lang="en-US" sz="2000" b="1" dirty="0">
                <a:latin typeface="Ubuntu" pitchFamily="34" charset="0"/>
              </a:rPr>
              <a:t>     </a:t>
            </a:r>
            <a:r>
              <a:rPr lang="en-US" sz="2000" b="1" dirty="0" err="1">
                <a:latin typeface="Ubuntu" pitchFamily="34" charset="0"/>
              </a:rPr>
              <a:t>printf</a:t>
            </a:r>
            <a:r>
              <a:rPr lang="en-US" sz="2000" b="1" dirty="0">
                <a:latin typeface="Ubuntu" pitchFamily="34" charset="0"/>
              </a:rPr>
              <a:t>(“Global Temp=%d\n”, temp);</a:t>
            </a:r>
          </a:p>
          <a:p>
            <a:pPr marL="800100" lvl="1" indent="-342900"/>
            <a:r>
              <a:rPr lang="en-US" sz="2000" b="1" dirty="0">
                <a:latin typeface="Ubuntu" pitchFamily="34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315" r="51881" b="66180"/>
          <a:stretch/>
        </p:blipFill>
        <p:spPr>
          <a:xfrm>
            <a:off x="8089215" y="2864386"/>
            <a:ext cx="4024873" cy="209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&amp; DEFAULT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9657" y="609601"/>
            <a:ext cx="10532125" cy="5410199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57150" indent="0">
              <a:lnSpc>
                <a:spcPts val="2100"/>
              </a:lnSpc>
              <a:buNone/>
            </a:pPr>
            <a:r>
              <a:rPr lang="en-US" sz="1800" b="1" dirty="0" smtClean="0">
                <a:latin typeface="Constantia" panose="02030602050306030303" pitchFamily="18" charset="0"/>
              </a:rPr>
              <a:t>//Header files</a:t>
            </a:r>
            <a:endParaRPr lang="en-US" sz="1800" b="1" dirty="0">
              <a:latin typeface="Constantia" panose="02030602050306030303" pitchFamily="18" charset="0"/>
            </a:endParaRPr>
          </a:p>
          <a:p>
            <a:pPr marL="57150" indent="0">
              <a:lnSpc>
                <a:spcPts val="2100"/>
              </a:lnSpc>
              <a:buNone/>
            </a:pPr>
            <a:r>
              <a:rPr lang="en-US" sz="1800" b="1" dirty="0">
                <a:latin typeface="Constantia" panose="02030602050306030303" pitchFamily="18" charset="0"/>
              </a:rPr>
              <a:t>#define size 100 </a:t>
            </a:r>
          </a:p>
          <a:p>
            <a:pPr marL="57150" indent="0">
              <a:lnSpc>
                <a:spcPts val="2100"/>
              </a:lnSpc>
              <a:buNone/>
            </a:pPr>
            <a:r>
              <a:rPr lang="en-US" sz="1800" b="1" dirty="0">
                <a:latin typeface="Constantia" panose="02030602050306030303" pitchFamily="18" charset="0"/>
              </a:rPr>
              <a:t>void main()</a:t>
            </a:r>
          </a:p>
          <a:p>
            <a:pPr marL="57150" indent="0">
              <a:lnSpc>
                <a:spcPts val="2100"/>
              </a:lnSpc>
              <a:buNone/>
            </a:pPr>
            <a:r>
              <a:rPr lang="en-US" sz="1800" b="1" dirty="0" smtClean="0">
                <a:latin typeface="Constantia" panose="02030602050306030303" pitchFamily="18" charset="0"/>
              </a:rPr>
              <a:t>{      //Declare and Initialize</a:t>
            </a:r>
            <a:endParaRPr lang="en-US" sz="1800" b="1" dirty="0">
              <a:latin typeface="Constantia" panose="02030602050306030303" pitchFamily="18" charset="0"/>
            </a:endParaRPr>
          </a:p>
          <a:p>
            <a:pPr marL="457200" lvl="1" indent="0">
              <a:lnSpc>
                <a:spcPts val="2100"/>
              </a:lnSpc>
              <a:buNone/>
            </a:pPr>
            <a:r>
              <a:rPr lang="en-US" sz="1800" b="1" dirty="0" err="1">
                <a:latin typeface="Constantia" panose="02030602050306030303" pitchFamily="18" charset="0"/>
              </a:rPr>
              <a:t>printf</a:t>
            </a:r>
            <a:r>
              <a:rPr lang="en-US" sz="1800" b="1" dirty="0">
                <a:latin typeface="Constantia" panose="02030602050306030303" pitchFamily="18" charset="0"/>
              </a:rPr>
              <a:t>("</a:t>
            </a:r>
            <a:r>
              <a:rPr lang="en-US" sz="1800" b="1" dirty="0" err="1">
                <a:latin typeface="Constantia" panose="02030602050306030303" pitchFamily="18" charset="0"/>
              </a:rPr>
              <a:t>Intially</a:t>
            </a:r>
            <a:r>
              <a:rPr lang="en-US" sz="1800" b="1" dirty="0">
                <a:latin typeface="Constantia" panose="02030602050306030303" pitchFamily="18" charset="0"/>
              </a:rPr>
              <a:t> ==&gt; Address of shared sum %p\t private </a:t>
            </a:r>
            <a:r>
              <a:rPr lang="en-US" sz="1800" b="1" dirty="0" err="1">
                <a:latin typeface="Constantia" panose="02030602050306030303" pitchFamily="18" charset="0"/>
              </a:rPr>
              <a:t>tid</a:t>
            </a:r>
            <a:r>
              <a:rPr lang="en-US" sz="1800" b="1" dirty="0">
                <a:latin typeface="Constantia" panose="02030602050306030303" pitchFamily="18" charset="0"/>
              </a:rPr>
              <a:t> %p\n",&amp;sum,&amp;</a:t>
            </a:r>
            <a:r>
              <a:rPr lang="en-US" sz="1800" b="1" dirty="0" err="1">
                <a:latin typeface="Constantia" panose="02030602050306030303" pitchFamily="18" charset="0"/>
              </a:rPr>
              <a:t>tid</a:t>
            </a:r>
            <a:r>
              <a:rPr lang="en-US" sz="1800" b="1" dirty="0">
                <a:latin typeface="Constantia" panose="02030602050306030303" pitchFamily="18" charset="0"/>
              </a:rPr>
              <a:t>);</a:t>
            </a:r>
          </a:p>
          <a:p>
            <a:pPr marL="457200" lvl="1" indent="0">
              <a:lnSpc>
                <a:spcPts val="2100"/>
              </a:lnSpc>
              <a:buNone/>
            </a:pPr>
            <a:r>
              <a:rPr lang="en-US" sz="1800" b="1" dirty="0" err="1">
                <a:latin typeface="Constantia" panose="02030602050306030303" pitchFamily="18" charset="0"/>
              </a:rPr>
              <a:t>printf</a:t>
            </a:r>
            <a:r>
              <a:rPr lang="en-US" sz="1800" b="1" dirty="0">
                <a:latin typeface="Constantia" panose="02030602050306030303" pitchFamily="18" charset="0"/>
              </a:rPr>
              <a:t>("In parallel region:\n");</a:t>
            </a:r>
          </a:p>
          <a:p>
            <a:pPr marL="457200" lvl="1" indent="0">
              <a:lnSpc>
                <a:spcPts val="2100"/>
              </a:lnSpc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#pragma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omp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parallel default(none) private(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tid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) shared(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sum,array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)</a:t>
            </a:r>
            <a:endParaRPr lang="en-US" sz="1800" b="1" dirty="0">
              <a:latin typeface="Constantia" panose="02030602050306030303" pitchFamily="18" charset="0"/>
            </a:endParaRPr>
          </a:p>
          <a:p>
            <a:pPr marL="457200" lvl="1" indent="0">
              <a:lnSpc>
                <a:spcPts val="2100"/>
              </a:lnSpc>
              <a:buNone/>
            </a:pPr>
            <a:r>
              <a:rPr lang="en-US" sz="1800" b="1" dirty="0" smtClean="0">
                <a:latin typeface="Constantia" panose="02030602050306030303" pitchFamily="18" charset="0"/>
              </a:rPr>
              <a:t>{     </a:t>
            </a:r>
            <a:r>
              <a:rPr lang="en-US" b="1" dirty="0" err="1" smtClean="0">
                <a:latin typeface="Constantia" panose="02030602050306030303" pitchFamily="18" charset="0"/>
              </a:rPr>
              <a:t>int</a:t>
            </a:r>
            <a:r>
              <a:rPr lang="en-US" b="1" dirty="0" smtClean="0">
                <a:latin typeface="Constantia" panose="02030602050306030303" pitchFamily="18" charset="0"/>
              </a:rPr>
              <a:t> </a:t>
            </a:r>
            <a:r>
              <a:rPr lang="en-US" b="1" dirty="0" err="1">
                <a:latin typeface="Constantia" panose="02030602050306030303" pitchFamily="18" charset="0"/>
              </a:rPr>
              <a:t>cnt</a:t>
            </a:r>
            <a:r>
              <a:rPr lang="en-US" b="1" dirty="0">
                <a:latin typeface="Constantia" panose="02030602050306030303" pitchFamily="18" charset="0"/>
              </a:rPr>
              <a:t>;</a:t>
            </a:r>
          </a:p>
          <a:p>
            <a:pPr marL="857250" lvl="2" indent="0">
              <a:lnSpc>
                <a:spcPts val="2100"/>
              </a:lnSpc>
              <a:buNone/>
            </a:pPr>
            <a:r>
              <a:rPr lang="en-US" b="1" dirty="0" err="1">
                <a:latin typeface="Constantia" panose="02030602050306030303" pitchFamily="18" charset="0"/>
              </a:rPr>
              <a:t>tid</a:t>
            </a:r>
            <a:r>
              <a:rPr lang="en-US" b="1" dirty="0">
                <a:latin typeface="Constantia" panose="02030602050306030303" pitchFamily="18" charset="0"/>
              </a:rPr>
              <a:t>=</a:t>
            </a:r>
            <a:r>
              <a:rPr lang="en-US" b="1" dirty="0" err="1">
                <a:latin typeface="Constantia" panose="02030602050306030303" pitchFamily="18" charset="0"/>
              </a:rPr>
              <a:t>omp_get_thread_num</a:t>
            </a:r>
            <a:r>
              <a:rPr lang="en-US" b="1" dirty="0">
                <a:latin typeface="Constantia" panose="02030602050306030303" pitchFamily="18" charset="0"/>
              </a:rPr>
              <a:t>();		</a:t>
            </a:r>
          </a:p>
          <a:p>
            <a:pPr marL="857250" lvl="2" indent="0">
              <a:lnSpc>
                <a:spcPts val="2100"/>
              </a:lnSpc>
              <a:buNone/>
            </a:pPr>
            <a:r>
              <a:rPr lang="en-US" b="1" dirty="0" err="1">
                <a:latin typeface="Constantia" panose="02030602050306030303" pitchFamily="18" charset="0"/>
              </a:rPr>
              <a:t>printf</a:t>
            </a:r>
            <a:r>
              <a:rPr lang="en-US" b="1" dirty="0">
                <a:latin typeface="Constantia" panose="02030602050306030303" pitchFamily="18" charset="0"/>
              </a:rPr>
              <a:t>("%d thread ==&gt; Address of shared sum %p\t private </a:t>
            </a:r>
            <a:r>
              <a:rPr lang="en-US" b="1" dirty="0" err="1">
                <a:latin typeface="Constantia" panose="02030602050306030303" pitchFamily="18" charset="0"/>
              </a:rPr>
              <a:t>tid</a:t>
            </a:r>
            <a:r>
              <a:rPr lang="en-US" b="1" dirty="0">
                <a:latin typeface="Constantia" panose="02030602050306030303" pitchFamily="18" charset="0"/>
              </a:rPr>
              <a:t> %p\n",</a:t>
            </a:r>
            <a:r>
              <a:rPr lang="en-US" b="1" dirty="0" err="1">
                <a:latin typeface="Constantia" panose="02030602050306030303" pitchFamily="18" charset="0"/>
              </a:rPr>
              <a:t>tid</a:t>
            </a:r>
            <a:r>
              <a:rPr lang="en-US" b="1" dirty="0">
                <a:latin typeface="Constantia" panose="02030602050306030303" pitchFamily="18" charset="0"/>
              </a:rPr>
              <a:t>,&amp;sum,&amp;</a:t>
            </a:r>
            <a:r>
              <a:rPr lang="en-US" b="1" dirty="0" err="1">
                <a:latin typeface="Constantia" panose="02030602050306030303" pitchFamily="18" charset="0"/>
              </a:rPr>
              <a:t>tid</a:t>
            </a:r>
            <a:r>
              <a:rPr lang="en-US" b="1" dirty="0">
                <a:latin typeface="Constantia" panose="02030602050306030303" pitchFamily="18" charset="0"/>
              </a:rPr>
              <a:t>);	</a:t>
            </a:r>
          </a:p>
          <a:p>
            <a:pPr marL="857250" lvl="2" indent="0">
              <a:lnSpc>
                <a:spcPts val="2100"/>
              </a:lnSpc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#pragma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omp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 for	 </a:t>
            </a:r>
            <a:r>
              <a:rPr lang="en-US" b="1" dirty="0">
                <a:latin typeface="Constantia" panose="02030602050306030303" pitchFamily="18" charset="0"/>
              </a:rPr>
              <a:t>	</a:t>
            </a:r>
          </a:p>
          <a:p>
            <a:pPr marL="857250" lvl="2" indent="0">
              <a:lnSpc>
                <a:spcPts val="2100"/>
              </a:lnSpc>
              <a:buNone/>
            </a:pPr>
            <a:r>
              <a:rPr lang="en-US" b="1" dirty="0">
                <a:latin typeface="Constantia" panose="02030602050306030303" pitchFamily="18" charset="0"/>
              </a:rPr>
              <a:t>for(</a:t>
            </a:r>
            <a:r>
              <a:rPr lang="en-US" b="1" dirty="0" err="1">
                <a:latin typeface="Constantia" panose="02030602050306030303" pitchFamily="18" charset="0"/>
              </a:rPr>
              <a:t>cnt</a:t>
            </a:r>
            <a:r>
              <a:rPr lang="en-US" b="1" dirty="0">
                <a:latin typeface="Constantia" panose="02030602050306030303" pitchFamily="18" charset="0"/>
              </a:rPr>
              <a:t>=0;cnt&lt;</a:t>
            </a:r>
            <a:r>
              <a:rPr lang="en-US" b="1" dirty="0" err="1">
                <a:latin typeface="Constantia" panose="02030602050306030303" pitchFamily="18" charset="0"/>
              </a:rPr>
              <a:t>size;cnt</a:t>
            </a:r>
            <a:r>
              <a:rPr lang="en-US" b="1" dirty="0">
                <a:latin typeface="Constantia" panose="02030602050306030303" pitchFamily="18" charset="0"/>
              </a:rPr>
              <a:t>++)	 	</a:t>
            </a:r>
          </a:p>
          <a:p>
            <a:pPr marL="857250" lvl="2" indent="0">
              <a:lnSpc>
                <a:spcPts val="2100"/>
              </a:lnSpc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#pragma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omp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 atomic</a:t>
            </a:r>
          </a:p>
          <a:p>
            <a:pPr marL="1314450" lvl="3" indent="0">
              <a:lnSpc>
                <a:spcPts val="2100"/>
              </a:lnSpc>
              <a:buNone/>
            </a:pPr>
            <a:r>
              <a:rPr lang="en-US" b="1" dirty="0">
                <a:latin typeface="Constantia" panose="02030602050306030303" pitchFamily="18" charset="0"/>
              </a:rPr>
              <a:t>sum+=array[</a:t>
            </a:r>
            <a:r>
              <a:rPr lang="en-US" b="1" dirty="0" err="1">
                <a:latin typeface="Constantia" panose="02030602050306030303" pitchFamily="18" charset="0"/>
              </a:rPr>
              <a:t>cnt</a:t>
            </a:r>
            <a:r>
              <a:rPr lang="en-US" b="1" dirty="0">
                <a:latin typeface="Constantia" panose="02030602050306030303" pitchFamily="18" charset="0"/>
              </a:rPr>
              <a:t>];						</a:t>
            </a:r>
            <a:endParaRPr lang="en-US" b="1" dirty="0" smtClean="0">
              <a:latin typeface="Constantia" panose="02030602050306030303" pitchFamily="18" charset="0"/>
            </a:endParaRPr>
          </a:p>
          <a:p>
            <a:pPr marL="457200" lvl="1" indent="0">
              <a:lnSpc>
                <a:spcPts val="2100"/>
              </a:lnSpc>
              <a:buNone/>
            </a:pPr>
            <a:r>
              <a:rPr lang="en-US" sz="1800" b="1" dirty="0" smtClean="0">
                <a:latin typeface="Constantia" panose="02030602050306030303" pitchFamily="18" charset="0"/>
              </a:rPr>
              <a:t>}</a:t>
            </a:r>
          </a:p>
          <a:p>
            <a:pPr marL="457200" lvl="1" indent="0">
              <a:lnSpc>
                <a:spcPts val="2100"/>
              </a:lnSpc>
              <a:buNone/>
            </a:pPr>
            <a:r>
              <a:rPr lang="en-US" sz="1800" b="1" dirty="0" smtClean="0">
                <a:latin typeface="Constantia" panose="02030602050306030303" pitchFamily="18" charset="0"/>
              </a:rPr>
              <a:t>//Prints</a:t>
            </a:r>
            <a:endParaRPr lang="en-US" sz="1800" b="1" dirty="0">
              <a:latin typeface="Constantia" panose="02030602050306030303" pitchFamily="18" charset="0"/>
            </a:endParaRPr>
          </a:p>
          <a:p>
            <a:pPr marL="57150" indent="0">
              <a:lnSpc>
                <a:spcPts val="2100"/>
              </a:lnSpc>
              <a:buNone/>
            </a:pPr>
            <a:r>
              <a:rPr lang="en-US" sz="1800" b="1" dirty="0">
                <a:latin typeface="Constantia" panose="02030602050306030303" pitchFamily="18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 History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OpenMP </a:t>
            </a:r>
            <a:r>
              <a:rPr lang="en-US" sz="2000" dirty="0" smtClean="0">
                <a:solidFill>
                  <a:schemeClr val="tx1"/>
                </a:solidFill>
              </a:rPr>
              <a:t>2.5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Combined </a:t>
            </a:r>
            <a:r>
              <a:rPr lang="en-US" sz="1600" dirty="0">
                <a:solidFill>
                  <a:schemeClr val="tx1"/>
                </a:solidFill>
              </a:rPr>
              <a:t>Fortran 2.0 and C/C++ 2.0 OpenMP features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OpenMP 3.0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Tasks </a:t>
            </a:r>
            <a:r>
              <a:rPr lang="en-US" sz="1600" dirty="0">
                <a:solidFill>
                  <a:schemeClr val="tx1"/>
                </a:solidFill>
              </a:rPr>
              <a:t>and the task construct</a:t>
            </a:r>
          </a:p>
          <a:p>
            <a:r>
              <a:rPr lang="en-US" sz="2000" dirty="0">
                <a:solidFill>
                  <a:schemeClr val="tx1"/>
                </a:solidFill>
              </a:rPr>
              <a:t>OpenMP 4.0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Addition </a:t>
            </a:r>
            <a:r>
              <a:rPr lang="en-US" sz="1600" dirty="0">
                <a:solidFill>
                  <a:schemeClr val="tx1"/>
                </a:solidFill>
              </a:rPr>
              <a:t>or improvement in the </a:t>
            </a:r>
            <a:r>
              <a:rPr lang="en-US" sz="1600" dirty="0" smtClean="0">
                <a:solidFill>
                  <a:schemeClr val="tx1"/>
                </a:solidFill>
              </a:rPr>
              <a:t>following</a:t>
            </a:r>
            <a:endParaRPr lang="en-US" sz="1600" dirty="0">
              <a:solidFill>
                <a:schemeClr val="tx1"/>
              </a:solidFill>
            </a:endParaRP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Support for accelerators, atomic, error handling, thread </a:t>
            </a:r>
            <a:r>
              <a:rPr lang="en-US" sz="1600" dirty="0" smtClean="0">
                <a:solidFill>
                  <a:schemeClr val="tx1"/>
                </a:solidFill>
              </a:rPr>
              <a:t>affinity, tasking </a:t>
            </a:r>
            <a:r>
              <a:rPr lang="en-US" sz="1600" dirty="0">
                <a:solidFill>
                  <a:schemeClr val="tx1"/>
                </a:solidFill>
              </a:rPr>
              <a:t>and extensions, user defined reduction, SIMD </a:t>
            </a:r>
            <a:r>
              <a:rPr lang="en-US" sz="1600" dirty="0" smtClean="0">
                <a:solidFill>
                  <a:schemeClr val="tx1"/>
                </a:solidFill>
              </a:rPr>
              <a:t>support, Fortran </a:t>
            </a:r>
            <a:r>
              <a:rPr lang="en-US" sz="1600" dirty="0">
                <a:solidFill>
                  <a:schemeClr val="tx1"/>
                </a:solidFill>
              </a:rPr>
              <a:t>2003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3662A6-95FA-40A3-9572-B03C219F904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&amp; DEFAULT (contd..)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4" r="3240" b="23276"/>
          <a:stretch/>
        </p:blipFill>
        <p:spPr>
          <a:xfrm>
            <a:off x="1665377" y="1295400"/>
            <a:ext cx="7253288" cy="3124200"/>
          </a:xfrm>
          <a:ln>
            <a:solidFill>
              <a:srgbClr val="00B050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1600200"/>
            <a:ext cx="1676400" cy="12192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1600200"/>
            <a:ext cx="2362200" cy="12192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/>
          <p:nvPr/>
        </p:nvCxnSpPr>
        <p:spPr>
          <a:xfrm flipH="1">
            <a:off x="5181601" y="2805194"/>
            <a:ext cx="217" cy="1919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8"/>
          <p:cNvCxnSpPr/>
          <p:nvPr/>
        </p:nvCxnSpPr>
        <p:spPr>
          <a:xfrm flipH="1">
            <a:off x="7772401" y="2819401"/>
            <a:ext cx="217" cy="1919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4267200" y="4724400"/>
            <a:ext cx="190500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Threads access same memory location (Share)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6858000" y="4724400"/>
            <a:ext cx="24384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Threads access different memory location (local copy, private)</a:t>
            </a:r>
          </a:p>
        </p:txBody>
      </p:sp>
    </p:spTree>
    <p:extLst>
      <p:ext uri="{BB962C8B-B14F-4D97-AF65-F5344CB8AC3E}">
        <p14:creationId xmlns:p14="http://schemas.microsoft.com/office/powerpoint/2010/main" val="136939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PRIVATE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00050"/>
            <a:r>
              <a:rPr lang="en-US" sz="1800" dirty="0">
                <a:sym typeface="Wingdings"/>
              </a:rPr>
              <a:t>THREADPRIVATE(</a:t>
            </a:r>
            <a:r>
              <a:rPr lang="en-US" sz="1800" dirty="0" err="1">
                <a:sym typeface="Wingdings"/>
              </a:rPr>
              <a:t>var</a:t>
            </a:r>
            <a:r>
              <a:rPr lang="en-US" sz="1800" dirty="0">
                <a:sym typeface="Wingdings"/>
              </a:rPr>
              <a:t>) </a:t>
            </a:r>
            <a:r>
              <a:rPr lang="en-US" sz="1800" dirty="0" smtClean="0">
                <a:sym typeface="Wingdings"/>
              </a:rPr>
              <a:t>is used to make given </a:t>
            </a:r>
            <a:r>
              <a:rPr lang="en-US" sz="1800" dirty="0">
                <a:sym typeface="Wingdings"/>
              </a:rPr>
              <a:t>global file scope </a:t>
            </a:r>
            <a:r>
              <a:rPr lang="en-US" sz="1800" dirty="0" smtClean="0">
                <a:sym typeface="Wingdings"/>
              </a:rPr>
              <a:t>variable local</a:t>
            </a:r>
            <a:endParaRPr lang="en-US" sz="1800" dirty="0">
              <a:sym typeface="Wingdings"/>
            </a:endParaRPr>
          </a:p>
          <a:p>
            <a:pPr marL="400050"/>
            <a:r>
              <a:rPr lang="en-US" sz="1800" dirty="0">
                <a:sym typeface="Wingdings"/>
              </a:rPr>
              <a:t>Values are persistent through out all the parallel regions (Different from private)</a:t>
            </a:r>
          </a:p>
          <a:p>
            <a:pPr marL="400050"/>
            <a:r>
              <a:rPr lang="en-US" sz="1800" dirty="0">
                <a:sym typeface="Wingdings"/>
              </a:rPr>
              <a:t>Must appear after the declaration of variables</a:t>
            </a:r>
          </a:p>
          <a:p>
            <a:pPr marL="400050"/>
            <a:r>
              <a:rPr lang="en-US" sz="1800" dirty="0">
                <a:sym typeface="Wingdings"/>
              </a:rPr>
              <a:t>Dynamic thread mechanism has to be turned off and number of threads through out parallel regions must be constant.</a:t>
            </a:r>
          </a:p>
          <a:p>
            <a:pPr marL="400050"/>
            <a:r>
              <a:rPr lang="en-US" sz="1800" dirty="0">
                <a:sym typeface="Wingdings"/>
              </a:rPr>
              <a:t>Outside parallel regions and in MASTER directives variables refer to the master thread’s copy.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PRIVATE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894" y="762001"/>
            <a:ext cx="9860096" cy="54014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800"/>
              </a:lnSpc>
            </a:pPr>
            <a:r>
              <a:rPr lang="en-US" altLang="en-US" b="1" dirty="0">
                <a:latin typeface="Constantia" panose="02030602050306030303" pitchFamily="18" charset="0"/>
              </a:rPr>
              <a:t>#include&lt;</a:t>
            </a:r>
            <a:r>
              <a:rPr lang="en-US" altLang="en-US" b="1" dirty="0" err="1">
                <a:latin typeface="Constantia" panose="02030602050306030303" pitchFamily="18" charset="0"/>
              </a:rPr>
              <a:t>omp.h</a:t>
            </a:r>
            <a:r>
              <a:rPr lang="en-US" altLang="en-US" b="1" dirty="0">
                <a:latin typeface="Constantia" panose="02030602050306030303" pitchFamily="18" charset="0"/>
              </a:rPr>
              <a:t>&gt;</a:t>
            </a:r>
          </a:p>
          <a:p>
            <a:pPr marL="342900" indent="-342900">
              <a:lnSpc>
                <a:spcPts val="1800"/>
              </a:lnSpc>
            </a:pPr>
            <a:r>
              <a:rPr lang="en-US" altLang="en-US" b="1" dirty="0">
                <a:latin typeface="Constantia" panose="02030602050306030303" pitchFamily="18" charset="0"/>
              </a:rPr>
              <a:t>#include&lt;</a:t>
            </a:r>
            <a:r>
              <a:rPr lang="en-US" altLang="en-US" b="1" dirty="0" err="1">
                <a:latin typeface="Constantia" panose="02030602050306030303" pitchFamily="18" charset="0"/>
              </a:rPr>
              <a:t>stdio.h</a:t>
            </a:r>
            <a:r>
              <a:rPr lang="en-US" altLang="en-US" b="1" dirty="0">
                <a:latin typeface="Constantia" panose="02030602050306030303" pitchFamily="18" charset="0"/>
              </a:rPr>
              <a:t>&gt;</a:t>
            </a:r>
          </a:p>
          <a:p>
            <a:pPr marL="342900" indent="-342900">
              <a:lnSpc>
                <a:spcPts val="1800"/>
              </a:lnSpc>
            </a:pPr>
            <a:r>
              <a:rPr lang="en-US" altLang="en-US" b="1" dirty="0" err="1">
                <a:latin typeface="Constantia" panose="02030602050306030303" pitchFamily="18" charset="0"/>
              </a:rPr>
              <a:t>int</a:t>
            </a:r>
            <a:r>
              <a:rPr lang="en-US" altLang="en-US" b="1" dirty="0">
                <a:latin typeface="Constantia" panose="02030602050306030303" pitchFamily="18" charset="0"/>
              </a:rPr>
              <a:t> var1, var2, </a:t>
            </a:r>
            <a:r>
              <a:rPr lang="en-US" altLang="en-US" b="1" dirty="0" err="1">
                <a:latin typeface="Constantia" panose="02030602050306030303" pitchFamily="18" charset="0"/>
              </a:rPr>
              <a:t>threadID</a:t>
            </a:r>
            <a:r>
              <a:rPr lang="en-US" altLang="en-US" b="1" dirty="0">
                <a:latin typeface="Constantia" panose="02030602050306030303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#pragma </a:t>
            </a:r>
            <a:r>
              <a:rPr lang="en-US" altLang="en-US" sz="20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omp</a:t>
            </a:r>
            <a:r>
              <a:rPr lang="en-US" alt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en-US" altLang="en-US" sz="20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threadprivate</a:t>
            </a:r>
            <a:r>
              <a:rPr lang="en-US" alt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(var1, </a:t>
            </a:r>
            <a:r>
              <a:rPr lang="en-US" altLang="en-US" sz="20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threadID</a:t>
            </a:r>
            <a:r>
              <a:rPr lang="en-US" alt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)</a:t>
            </a:r>
          </a:p>
          <a:p>
            <a:pPr marL="342900" indent="-342900">
              <a:lnSpc>
                <a:spcPts val="1800"/>
              </a:lnSpc>
            </a:pPr>
            <a:r>
              <a:rPr lang="en-US" altLang="en-US" b="1" dirty="0">
                <a:latin typeface="Constantia" panose="02030602050306030303" pitchFamily="18" charset="0"/>
              </a:rPr>
              <a:t>void main()</a:t>
            </a:r>
          </a:p>
          <a:p>
            <a:pPr marL="342900" indent="-342900">
              <a:lnSpc>
                <a:spcPts val="1800"/>
              </a:lnSpc>
            </a:pPr>
            <a:r>
              <a:rPr lang="en-US" altLang="en-US" b="1" dirty="0">
                <a:latin typeface="Constantia" panose="02030602050306030303" pitchFamily="18" charset="0"/>
              </a:rPr>
              <a:t>{</a:t>
            </a:r>
          </a:p>
          <a:p>
            <a:pPr marL="342900" indent="-342900">
              <a:lnSpc>
                <a:spcPts val="1800"/>
              </a:lnSpc>
            </a:pPr>
            <a:r>
              <a:rPr lang="en-US" altLang="en-US" b="1" dirty="0">
                <a:latin typeface="Constantia" panose="02030602050306030303" pitchFamily="18" charset="0"/>
              </a:rPr>
              <a:t>	</a:t>
            </a:r>
            <a:r>
              <a:rPr lang="en-US" altLang="en-US" b="1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 </a:t>
            </a: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#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pragma 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omp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 parallel private(var2)</a:t>
            </a:r>
            <a:b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</a:br>
            <a:r>
              <a:rPr lang="en-US" altLang="en-US" b="1" dirty="0">
                <a:latin typeface="Constantia" panose="02030602050306030303" pitchFamily="18" charset="0"/>
              </a:rPr>
              <a:t>{</a:t>
            </a:r>
            <a:br>
              <a:rPr lang="en-US" altLang="en-US" b="1" dirty="0">
                <a:latin typeface="Constantia" panose="02030602050306030303" pitchFamily="18" charset="0"/>
              </a:rPr>
            </a:br>
            <a:r>
              <a:rPr lang="en-US" altLang="en-US" b="1" dirty="0">
                <a:latin typeface="Constantia" panose="02030602050306030303" pitchFamily="18" charset="0"/>
              </a:rPr>
              <a:t>	</a:t>
            </a:r>
            <a:r>
              <a:rPr lang="en-US" altLang="en-US" b="1" dirty="0" err="1">
                <a:latin typeface="Constantia" panose="02030602050306030303" pitchFamily="18" charset="0"/>
              </a:rPr>
              <a:t>threadID</a:t>
            </a:r>
            <a:r>
              <a:rPr lang="en-US" altLang="en-US" b="1" dirty="0">
                <a:latin typeface="Constantia" panose="02030602050306030303" pitchFamily="18" charset="0"/>
              </a:rPr>
              <a:t>=</a:t>
            </a:r>
            <a:r>
              <a:rPr lang="en-US" altLang="en-US" b="1" dirty="0" err="1">
                <a:latin typeface="Constantia" panose="02030602050306030303" pitchFamily="18" charset="0"/>
              </a:rPr>
              <a:t>omp_get_thread_num</a:t>
            </a:r>
            <a:r>
              <a:rPr lang="en-US" altLang="en-US" b="1" dirty="0">
                <a:latin typeface="Constantia" panose="02030602050306030303" pitchFamily="18" charset="0"/>
              </a:rPr>
              <a:t>();</a:t>
            </a:r>
            <a:br>
              <a:rPr lang="en-US" altLang="en-US" b="1" dirty="0">
                <a:latin typeface="Constantia" panose="02030602050306030303" pitchFamily="18" charset="0"/>
              </a:rPr>
            </a:br>
            <a:r>
              <a:rPr lang="en-US" altLang="en-US" b="1" dirty="0">
                <a:latin typeface="Constantia" panose="02030602050306030303" pitchFamily="18" charset="0"/>
              </a:rPr>
              <a:t>	var1=12;</a:t>
            </a:r>
            <a:br>
              <a:rPr lang="en-US" altLang="en-US" b="1" dirty="0">
                <a:latin typeface="Constantia" panose="02030602050306030303" pitchFamily="18" charset="0"/>
              </a:rPr>
            </a:br>
            <a:r>
              <a:rPr lang="en-US" altLang="en-US" b="1" dirty="0">
                <a:latin typeface="Constantia" panose="02030602050306030303" pitchFamily="18" charset="0"/>
              </a:rPr>
              <a:t>	var2=32;</a:t>
            </a:r>
            <a:br>
              <a:rPr lang="en-US" altLang="en-US" b="1" dirty="0">
                <a:latin typeface="Constantia" panose="02030602050306030303" pitchFamily="18" charset="0"/>
              </a:rPr>
            </a:br>
            <a:r>
              <a:rPr lang="en-US" altLang="en-US" b="1" dirty="0">
                <a:latin typeface="Constantia" panose="02030602050306030303" pitchFamily="18" charset="0"/>
              </a:rPr>
              <a:t>	</a:t>
            </a:r>
            <a:r>
              <a:rPr lang="en-US" altLang="en-US" b="1" dirty="0" err="1">
                <a:latin typeface="Constantia" panose="02030602050306030303" pitchFamily="18" charset="0"/>
              </a:rPr>
              <a:t>printf</a:t>
            </a:r>
            <a:r>
              <a:rPr lang="en-US" altLang="en-US" b="1" dirty="0">
                <a:latin typeface="Constantia" panose="02030602050306030303" pitchFamily="18" charset="0"/>
              </a:rPr>
              <a:t>("First region:\n\</a:t>
            </a:r>
            <a:r>
              <a:rPr lang="en-US" altLang="en-US" b="1" dirty="0" err="1">
                <a:latin typeface="Constantia" panose="02030602050306030303" pitchFamily="18" charset="0"/>
              </a:rPr>
              <a:t>tTid</a:t>
            </a:r>
            <a:r>
              <a:rPr lang="en-US" altLang="en-US" b="1" dirty="0">
                <a:latin typeface="Constantia" panose="02030602050306030303" pitchFamily="18" charset="0"/>
              </a:rPr>
              <a:t>: %d var1 =%d var2=%d\n",threadID,var1, var2);</a:t>
            </a:r>
            <a:br>
              <a:rPr lang="en-US" altLang="en-US" b="1" dirty="0">
                <a:latin typeface="Constantia" panose="02030602050306030303" pitchFamily="18" charset="0"/>
              </a:rPr>
            </a:br>
            <a:r>
              <a:rPr lang="en-US" altLang="en-US" b="1" dirty="0">
                <a:latin typeface="Constantia" panose="02030602050306030303" pitchFamily="18" charset="0"/>
              </a:rPr>
              <a:t>	</a:t>
            </a:r>
            <a:r>
              <a:rPr lang="en-US" altLang="en-US" b="1" dirty="0" err="1">
                <a:latin typeface="Constantia" panose="02030602050306030303" pitchFamily="18" charset="0"/>
              </a:rPr>
              <a:t>fflush</a:t>
            </a:r>
            <a:r>
              <a:rPr lang="en-US" altLang="en-US" b="1" dirty="0">
                <a:latin typeface="Constantia" panose="02030602050306030303" pitchFamily="18" charset="0"/>
              </a:rPr>
              <a:t>(0);</a:t>
            </a:r>
          </a:p>
          <a:p>
            <a:pPr marL="342900" indent="-342900">
              <a:lnSpc>
                <a:spcPts val="1800"/>
              </a:lnSpc>
            </a:pPr>
            <a:r>
              <a:rPr lang="en-US" altLang="en-US" b="1" dirty="0">
                <a:latin typeface="Constantia" panose="02030602050306030303" pitchFamily="18" charset="0"/>
              </a:rPr>
              <a:t>	}</a:t>
            </a:r>
            <a:br>
              <a:rPr lang="en-US" altLang="en-US" b="1" dirty="0">
                <a:latin typeface="Constantia" panose="02030602050306030303" pitchFamily="18" charset="0"/>
              </a:rPr>
            </a:br>
            <a:r>
              <a:rPr lang="en-US" altLang="en-US" b="1" dirty="0" err="1">
                <a:latin typeface="Constantia" panose="02030602050306030303" pitchFamily="18" charset="0"/>
              </a:rPr>
              <a:t>printf</a:t>
            </a:r>
            <a:r>
              <a:rPr lang="en-US" altLang="en-US" b="1" dirty="0">
                <a:latin typeface="Constantia" panose="02030602050306030303" pitchFamily="18" charset="0"/>
              </a:rPr>
              <a:t>("\n***************___**********\n");</a:t>
            </a:r>
          </a:p>
          <a:p>
            <a:pPr marL="342900" indent="-342900">
              <a:lnSpc>
                <a:spcPts val="1800"/>
              </a:lnSpc>
            </a:pPr>
            <a:endParaRPr lang="en-US" altLang="en-US" b="1" dirty="0">
              <a:latin typeface="Constantia" panose="02030602050306030303" pitchFamily="18" charset="0"/>
            </a:endParaRPr>
          </a:p>
          <a:p>
            <a:pPr marL="342900" indent="-342900">
              <a:lnSpc>
                <a:spcPts val="1800"/>
              </a:lnSpc>
            </a:pPr>
            <a:r>
              <a:rPr lang="en-US" altLang="en-US" b="1" dirty="0">
                <a:latin typeface="Constantia" panose="02030602050306030303" pitchFamily="18" charset="0"/>
              </a:rPr>
              <a:t>	</a:t>
            </a:r>
            <a:r>
              <a:rPr lang="en-US" altLang="en-US" b="1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 </a:t>
            </a: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#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pragma 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omp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 parallel private(var2</a:t>
            </a: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)</a:t>
            </a:r>
          </a:p>
          <a:p>
            <a:pPr marL="342900" indent="-342900">
              <a:lnSpc>
                <a:spcPts val="1800"/>
              </a:lnSpc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	</a:t>
            </a: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{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/>
            </a:r>
            <a:b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</a:br>
            <a:r>
              <a:rPr lang="en-US" altLang="en-US" b="1" dirty="0">
                <a:latin typeface="Constantia" panose="02030602050306030303" pitchFamily="18" charset="0"/>
              </a:rPr>
              <a:t>	</a:t>
            </a:r>
            <a:r>
              <a:rPr lang="en-US" altLang="en-US" b="1" dirty="0" err="1">
                <a:latin typeface="Constantia" panose="02030602050306030303" pitchFamily="18" charset="0"/>
              </a:rPr>
              <a:t>printf</a:t>
            </a:r>
            <a:r>
              <a:rPr lang="en-US" altLang="en-US" b="1" dirty="0">
                <a:latin typeface="Constantia" panose="02030602050306030303" pitchFamily="18" charset="0"/>
              </a:rPr>
              <a:t>("Second region:\n\</a:t>
            </a:r>
            <a:r>
              <a:rPr lang="en-US" altLang="en-US" b="1" dirty="0" err="1">
                <a:latin typeface="Constantia" panose="02030602050306030303" pitchFamily="18" charset="0"/>
              </a:rPr>
              <a:t>tTid</a:t>
            </a:r>
            <a:r>
              <a:rPr lang="en-US" altLang="en-US" b="1" dirty="0">
                <a:latin typeface="Constantia" panose="02030602050306030303" pitchFamily="18" charset="0"/>
              </a:rPr>
              <a:t>: %d var1 =%d var2 =%d\n",threadID,var1,var2); </a:t>
            </a:r>
            <a:br>
              <a:rPr lang="en-US" altLang="en-US" b="1" dirty="0">
                <a:latin typeface="Constantia" panose="02030602050306030303" pitchFamily="18" charset="0"/>
              </a:rPr>
            </a:br>
            <a:r>
              <a:rPr lang="en-US" altLang="en-US" b="1" dirty="0">
                <a:latin typeface="Constantia" panose="02030602050306030303" pitchFamily="18" charset="0"/>
              </a:rPr>
              <a:t> 	</a:t>
            </a:r>
            <a:r>
              <a:rPr lang="en-US" altLang="en-US" b="1" dirty="0" err="1" smtClean="0">
                <a:latin typeface="Constantia" panose="02030602050306030303" pitchFamily="18" charset="0"/>
              </a:rPr>
              <a:t>fflush</a:t>
            </a:r>
            <a:r>
              <a:rPr lang="en-US" altLang="en-US" b="1" dirty="0" smtClean="0">
                <a:latin typeface="Constantia" panose="02030602050306030303" pitchFamily="18" charset="0"/>
              </a:rPr>
              <a:t>(0</a:t>
            </a:r>
            <a:r>
              <a:rPr lang="en-US" altLang="en-US" b="1" dirty="0">
                <a:latin typeface="Constantia" panose="02030602050306030303" pitchFamily="18" charset="0"/>
              </a:rPr>
              <a:t>);</a:t>
            </a:r>
          </a:p>
          <a:p>
            <a:pPr marL="342900" indent="-342900">
              <a:lnSpc>
                <a:spcPts val="1800"/>
              </a:lnSpc>
            </a:pPr>
            <a:r>
              <a:rPr lang="en-US" altLang="en-US" b="1" dirty="0" smtClean="0">
                <a:latin typeface="Constantia" panose="02030602050306030303" pitchFamily="18" charset="0"/>
              </a:rPr>
              <a:t>	}</a:t>
            </a:r>
          </a:p>
          <a:p>
            <a:pPr marL="342900" indent="-342900">
              <a:lnSpc>
                <a:spcPts val="1800"/>
              </a:lnSpc>
            </a:pPr>
            <a:r>
              <a:rPr lang="en-US" altLang="en-US" b="1" dirty="0" smtClean="0">
                <a:latin typeface="Constantia" panose="02030602050306030303" pitchFamily="18" charset="0"/>
              </a:rPr>
              <a:t>} </a:t>
            </a:r>
            <a:endParaRPr lang="en-US" altLang="en-US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PRIVATE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4" r="47920"/>
          <a:stretch/>
        </p:blipFill>
        <p:spPr>
          <a:xfrm>
            <a:off x="2362200" y="1066800"/>
            <a:ext cx="3886200" cy="4495800"/>
          </a:xfrm>
          <a:ln w="28575">
            <a:solidFill>
              <a:schemeClr val="accent6">
                <a:lumMod val="50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1" y="1600200"/>
            <a:ext cx="692727" cy="32766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1600200"/>
            <a:ext cx="1447800" cy="32766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3" idx="2"/>
          </p:cNvCxnSpPr>
          <p:nvPr/>
        </p:nvCxnSpPr>
        <p:spPr>
          <a:xfrm rot="16200000" flipH="1">
            <a:off x="5010150" y="3638550"/>
            <a:ext cx="381000" cy="2857500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</p:cNvCxnSpPr>
          <p:nvPr/>
        </p:nvCxnSpPr>
        <p:spPr>
          <a:xfrm>
            <a:off x="5264728" y="3238500"/>
            <a:ext cx="136467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29401" y="3073875"/>
            <a:ext cx="838691" cy="3693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private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76648" y="5040869"/>
            <a:ext cx="1462452" cy="369332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threadprivate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00050"/>
            <a:r>
              <a:rPr lang="en-US" sz="1800" dirty="0">
                <a:latin typeface="Ubuntu"/>
              </a:rPr>
              <a:t>COPYIN copies value to THREADPRIVATE variables</a:t>
            </a:r>
          </a:p>
          <a:p>
            <a:pPr marL="400050"/>
            <a:r>
              <a:rPr lang="en-US" sz="1800" dirty="0">
                <a:latin typeface="Ubuntu"/>
              </a:rPr>
              <a:t>The master thread variable is used as the copy source. </a:t>
            </a:r>
          </a:p>
          <a:p>
            <a:pPr marL="400050"/>
            <a:r>
              <a:rPr lang="en-US" sz="1800" dirty="0">
                <a:latin typeface="Ubuntu"/>
              </a:rPr>
              <a:t>The team threads are initialized with its value upon entry into the parallel construct.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COPYPRIVATE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00050"/>
            <a:r>
              <a:rPr lang="en-US" sz="1800" dirty="0">
                <a:latin typeface="Ubuntu"/>
              </a:rPr>
              <a:t>COPYPRIVATE is used to broadcast values from a single thread to all instances of the private variables in the other threads</a:t>
            </a:r>
          </a:p>
          <a:p>
            <a:pPr marL="400050"/>
            <a:r>
              <a:rPr lang="en-US" sz="1800" dirty="0">
                <a:latin typeface="Ubuntu"/>
              </a:rPr>
              <a:t>Associated with the SINGLE directive</a:t>
            </a:r>
          </a:p>
          <a:p>
            <a:pPr marL="400050"/>
            <a:r>
              <a:rPr lang="en-US" sz="1800" dirty="0">
                <a:latin typeface="Ubuntu"/>
              </a:rPr>
              <a:t>Syntax:</a:t>
            </a:r>
            <a:br>
              <a:rPr lang="en-US" sz="1800" dirty="0">
                <a:latin typeface="Ubuntu"/>
              </a:rPr>
            </a:br>
            <a:r>
              <a:rPr lang="en-US" sz="1800" dirty="0">
                <a:latin typeface="Ubuntu"/>
              </a:rPr>
              <a:t>	#pragma </a:t>
            </a:r>
            <a:r>
              <a:rPr lang="en-US" sz="1800" dirty="0" err="1">
                <a:latin typeface="Ubuntu"/>
              </a:rPr>
              <a:t>omp</a:t>
            </a:r>
            <a:r>
              <a:rPr lang="en-US" sz="1800" dirty="0">
                <a:latin typeface="Ubuntu"/>
              </a:rPr>
              <a:t> single </a:t>
            </a:r>
            <a:r>
              <a:rPr lang="en-US" sz="1800" dirty="0" err="1">
                <a:latin typeface="Ubuntu"/>
              </a:rPr>
              <a:t>copyprivate</a:t>
            </a:r>
            <a:r>
              <a:rPr lang="en-US" sz="1800" dirty="0">
                <a:latin typeface="Ubuntu"/>
              </a:rPr>
              <a:t>(list)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 &amp; COPYPRIVATE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609601"/>
            <a:ext cx="8229600" cy="5486399"/>
          </a:xfrm>
          <a:ln>
            <a:solidFill>
              <a:srgbClr val="00B050"/>
            </a:solidFill>
          </a:ln>
        </p:spPr>
        <p:txBody>
          <a:bodyPr anchor="t">
            <a:noAutofit/>
          </a:bodyPr>
          <a:lstStyle/>
          <a:p>
            <a:pPr marL="57150" indent="0">
              <a:lnSpc>
                <a:spcPts val="1200"/>
              </a:lnSpc>
              <a:buNone/>
            </a:pPr>
            <a:r>
              <a:rPr lang="en-US" sz="1600" b="1" dirty="0" smtClean="0">
                <a:latin typeface="Constantia" panose="02030602050306030303" pitchFamily="18" charset="0"/>
              </a:rPr>
              <a:t>//Header files</a:t>
            </a:r>
            <a:endParaRPr lang="en-US" sz="1600" b="1" dirty="0">
              <a:latin typeface="Constantia" panose="02030602050306030303" pitchFamily="18" charset="0"/>
            </a:endParaRPr>
          </a:p>
          <a:p>
            <a:pPr marL="57150" indent="0">
              <a:lnSpc>
                <a:spcPts val="12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int</a:t>
            </a:r>
            <a:r>
              <a:rPr lang="en-US" sz="1600" b="1" dirty="0">
                <a:latin typeface="Constantia" panose="02030602050306030303" pitchFamily="18" charset="0"/>
              </a:rPr>
              <a:t> var1, var2, </a:t>
            </a:r>
            <a:r>
              <a:rPr lang="en-US" sz="1600" b="1" dirty="0" err="1">
                <a:latin typeface="Constantia" panose="02030602050306030303" pitchFamily="18" charset="0"/>
              </a:rPr>
              <a:t>threadID</a:t>
            </a:r>
            <a:r>
              <a:rPr lang="en-US" sz="1600" b="1" dirty="0">
                <a:latin typeface="Constantia" panose="02030602050306030303" pitchFamily="18" charset="0"/>
              </a:rPr>
              <a:t>;</a:t>
            </a:r>
          </a:p>
          <a:p>
            <a:pPr marL="57150" indent="0">
              <a:lnSpc>
                <a:spcPts val="1200"/>
              </a:lnSpc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#pragma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omp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threadprivate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(var1,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threadID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)</a:t>
            </a:r>
          </a:p>
          <a:p>
            <a:pPr marL="57150" indent="0">
              <a:lnSpc>
                <a:spcPts val="12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void main()</a:t>
            </a:r>
          </a:p>
          <a:p>
            <a:pPr marL="57150" indent="0">
              <a:lnSpc>
                <a:spcPts val="12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{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#pragma </a:t>
            </a:r>
            <a:r>
              <a:rPr lang="en-US" sz="1600" b="1" dirty="0" err="1">
                <a:latin typeface="Constantia" panose="02030602050306030303" pitchFamily="18" charset="0"/>
              </a:rPr>
              <a:t>omp</a:t>
            </a:r>
            <a:r>
              <a:rPr lang="en-US" sz="1600" b="1" dirty="0">
                <a:latin typeface="Constantia" panose="02030602050306030303" pitchFamily="18" charset="0"/>
              </a:rPr>
              <a:t> parallel private(var2)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{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threadID</a:t>
            </a:r>
            <a:r>
              <a:rPr lang="en-US" sz="1600" b="1" dirty="0">
                <a:latin typeface="Constantia" panose="02030602050306030303" pitchFamily="18" charset="0"/>
              </a:rPr>
              <a:t>=</a:t>
            </a:r>
            <a:r>
              <a:rPr lang="en-US" sz="1600" b="1" dirty="0" err="1">
                <a:latin typeface="Constantia" panose="02030602050306030303" pitchFamily="18" charset="0"/>
              </a:rPr>
              <a:t>omp_get_thread_num</a:t>
            </a:r>
            <a:r>
              <a:rPr lang="en-US" sz="1600" b="1" dirty="0">
                <a:latin typeface="Constantia" panose="02030602050306030303" pitchFamily="18" charset="0"/>
              </a:rPr>
              <a:t>();	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var1=12;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var2=32;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if(</a:t>
            </a:r>
            <a:r>
              <a:rPr lang="en-US" sz="1600" b="1" dirty="0" err="1">
                <a:latin typeface="Constantia" panose="02030602050306030303" pitchFamily="18" charset="0"/>
              </a:rPr>
              <a:t>threadID</a:t>
            </a:r>
            <a:r>
              <a:rPr lang="en-US" sz="1600" b="1" dirty="0">
                <a:latin typeface="Constantia" panose="02030602050306030303" pitchFamily="18" charset="0"/>
              </a:rPr>
              <a:t>==0)	</a:t>
            </a:r>
          </a:p>
          <a:p>
            <a:pPr marL="1314450" lvl="3" indent="0">
              <a:lnSpc>
                <a:spcPts val="12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printf</a:t>
            </a:r>
            <a:r>
              <a:rPr lang="en-US" sz="1600" b="1" dirty="0">
                <a:latin typeface="Constantia" panose="02030602050306030303" pitchFamily="18" charset="0"/>
              </a:rPr>
              <a:t>("</a:t>
            </a:r>
            <a:r>
              <a:rPr lang="en-US" sz="1600" b="1" dirty="0" err="1">
                <a:latin typeface="Constantia" panose="02030602050306030303" pitchFamily="18" charset="0"/>
              </a:rPr>
              <a:t>Intially</a:t>
            </a:r>
            <a:r>
              <a:rPr lang="en-US" sz="1600" b="1" dirty="0">
                <a:latin typeface="Constantia" panose="02030602050306030303" pitchFamily="18" charset="0"/>
              </a:rPr>
              <a:t> in first parallel region:\n");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printf</a:t>
            </a:r>
            <a:r>
              <a:rPr lang="en-US" sz="1600" b="1" dirty="0">
                <a:latin typeface="Constantia" panose="02030602050306030303" pitchFamily="18" charset="0"/>
              </a:rPr>
              <a:t>("\</a:t>
            </a:r>
            <a:r>
              <a:rPr lang="en-US" sz="1600" b="1" dirty="0" err="1">
                <a:latin typeface="Constantia" panose="02030602050306030303" pitchFamily="18" charset="0"/>
              </a:rPr>
              <a:t>tthreadID</a:t>
            </a:r>
            <a:r>
              <a:rPr lang="en-US" sz="1600" b="1" dirty="0">
                <a:latin typeface="Constantia" panose="02030602050306030303" pitchFamily="18" charset="0"/>
              </a:rPr>
              <a:t>: %d var1 =%d var2=%d\n",threadID,var1, var2);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#pragma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omp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single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copyprivate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(var2)</a:t>
            </a:r>
          </a:p>
          <a:p>
            <a:pPr marL="1314450" lvl="3" indent="0">
              <a:lnSpc>
                <a:spcPts val="12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var2=</a:t>
            </a:r>
            <a:r>
              <a:rPr lang="en-US" sz="1600" b="1" dirty="0" err="1">
                <a:latin typeface="Constantia" panose="02030602050306030303" pitchFamily="18" charset="0"/>
              </a:rPr>
              <a:t>omp_get_num_threads</a:t>
            </a:r>
            <a:r>
              <a:rPr lang="en-US" sz="1600" b="1" dirty="0">
                <a:latin typeface="Constantia" panose="02030602050306030303" pitchFamily="18" charset="0"/>
              </a:rPr>
              <a:t>();	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var1=12+threadID;	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if(</a:t>
            </a:r>
            <a:r>
              <a:rPr lang="en-US" sz="1600" b="1" dirty="0" err="1">
                <a:latin typeface="Constantia" panose="02030602050306030303" pitchFamily="18" charset="0"/>
              </a:rPr>
              <a:t>threadID</a:t>
            </a:r>
            <a:r>
              <a:rPr lang="en-US" sz="1600" b="1" dirty="0">
                <a:latin typeface="Constantia" panose="02030602050306030303" pitchFamily="18" charset="0"/>
              </a:rPr>
              <a:t>==0)	</a:t>
            </a:r>
          </a:p>
          <a:p>
            <a:pPr marL="1314450" lvl="3" indent="0">
              <a:lnSpc>
                <a:spcPts val="12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printf</a:t>
            </a:r>
            <a:r>
              <a:rPr lang="en-US" sz="1600" b="1" dirty="0">
                <a:latin typeface="Constantia" panose="02030602050306030303" pitchFamily="18" charset="0"/>
              </a:rPr>
              <a:t>("Finally in first parallel region:\n");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printf</a:t>
            </a:r>
            <a:r>
              <a:rPr lang="en-US" sz="1600" b="1" dirty="0">
                <a:latin typeface="Constantia" panose="02030602050306030303" pitchFamily="18" charset="0"/>
              </a:rPr>
              <a:t>("\</a:t>
            </a:r>
            <a:r>
              <a:rPr lang="en-US" sz="1600" b="1" dirty="0" err="1">
                <a:latin typeface="Constantia" panose="02030602050306030303" pitchFamily="18" charset="0"/>
              </a:rPr>
              <a:t>tthreadID</a:t>
            </a:r>
            <a:r>
              <a:rPr lang="en-US" sz="1600" b="1" dirty="0">
                <a:latin typeface="Constantia" panose="02030602050306030303" pitchFamily="18" charset="0"/>
              </a:rPr>
              <a:t>: %d var1 =%d var2 =%d\n",threadID,var1,var2);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}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#pragma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omp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parallel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copyin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(var1)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{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if(</a:t>
            </a:r>
            <a:r>
              <a:rPr lang="en-US" sz="1600" b="1" dirty="0" err="1">
                <a:latin typeface="Constantia" panose="02030602050306030303" pitchFamily="18" charset="0"/>
              </a:rPr>
              <a:t>threadID</a:t>
            </a:r>
            <a:r>
              <a:rPr lang="en-US" sz="1600" b="1" dirty="0">
                <a:latin typeface="Constantia" panose="02030602050306030303" pitchFamily="18" charset="0"/>
              </a:rPr>
              <a:t>==0)	</a:t>
            </a:r>
          </a:p>
          <a:p>
            <a:pPr marL="1314450" lvl="3" indent="0">
              <a:lnSpc>
                <a:spcPts val="12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printf</a:t>
            </a:r>
            <a:r>
              <a:rPr lang="en-US" sz="1600" b="1" dirty="0">
                <a:latin typeface="Constantia" panose="02030602050306030303" pitchFamily="18" charset="0"/>
              </a:rPr>
              <a:t>("In second parallel region:\n");	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sz="1600" b="1" dirty="0" err="1">
                <a:latin typeface="Constantia" panose="02030602050306030303" pitchFamily="18" charset="0"/>
              </a:rPr>
              <a:t>printf</a:t>
            </a:r>
            <a:r>
              <a:rPr lang="en-US" sz="1600" b="1" dirty="0">
                <a:latin typeface="Constantia" panose="02030602050306030303" pitchFamily="18" charset="0"/>
              </a:rPr>
              <a:t>("\</a:t>
            </a:r>
            <a:r>
              <a:rPr lang="en-US" sz="1600" b="1" dirty="0" err="1">
                <a:latin typeface="Constantia" panose="02030602050306030303" pitchFamily="18" charset="0"/>
              </a:rPr>
              <a:t>tthreadID</a:t>
            </a:r>
            <a:r>
              <a:rPr lang="en-US" sz="1600" b="1" dirty="0">
                <a:latin typeface="Constantia" panose="02030602050306030303" pitchFamily="18" charset="0"/>
              </a:rPr>
              <a:t>: %d var1 =%d var2=%d\n",threadID,var1, var2);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}</a:t>
            </a:r>
          </a:p>
          <a:p>
            <a:pPr marL="57150" indent="0">
              <a:lnSpc>
                <a:spcPts val="1200"/>
              </a:lnSpc>
              <a:buNone/>
            </a:pPr>
            <a:r>
              <a:rPr lang="en-US" sz="1600" b="1" dirty="0">
                <a:latin typeface="Constantia" panose="02030602050306030303" pitchFamily="18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 &amp; COPYPRIVATE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4" r="46950" b="15517"/>
          <a:stretch/>
        </p:blipFill>
        <p:spPr>
          <a:xfrm>
            <a:off x="1700545" y="1066800"/>
            <a:ext cx="4624056" cy="4267200"/>
          </a:xfrm>
          <a:ln>
            <a:solidFill>
              <a:srgbClr val="00B050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2895600"/>
            <a:ext cx="762000" cy="914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5334000" y="33528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5600" y="3168135"/>
            <a:ext cx="34290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Var2 value has been broadcasted (</a:t>
            </a:r>
            <a:r>
              <a:rPr lang="en-US" dirty="0" err="1"/>
              <a:t>copyprivate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0" y="3962400"/>
            <a:ext cx="914400" cy="9906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57600" y="2885209"/>
            <a:ext cx="914400" cy="2725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rot="5400000">
            <a:off x="3712472" y="3560072"/>
            <a:ext cx="80465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72000" y="4478786"/>
            <a:ext cx="2209800" cy="14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81800" y="4154270"/>
            <a:ext cx="3429000" cy="64633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Var1 value has been copied from thread 0 to other threads (</a:t>
            </a:r>
            <a:r>
              <a:rPr lang="en-US" dirty="0" err="1"/>
              <a:t>copyin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900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00050"/>
            <a:r>
              <a:rPr lang="en-US" sz="1800" dirty="0">
                <a:latin typeface="Ubuntu"/>
              </a:rPr>
              <a:t>Private copy for each thread will be created and given reduction operation is performed at the end of parallel region</a:t>
            </a:r>
          </a:p>
          <a:p>
            <a:pPr marL="400050"/>
            <a:r>
              <a:rPr lang="en-US" sz="1800" dirty="0">
                <a:latin typeface="Ubuntu"/>
              </a:rPr>
              <a:t>Final results is written to global shared variable</a:t>
            </a:r>
          </a:p>
          <a:p>
            <a:pPr marL="400050"/>
            <a:r>
              <a:rPr lang="en-US" sz="1800" dirty="0">
                <a:latin typeface="Ubuntu"/>
              </a:rPr>
              <a:t>Format :</a:t>
            </a:r>
            <a:br>
              <a:rPr lang="en-US" sz="1800" dirty="0">
                <a:latin typeface="Ubuntu"/>
              </a:rPr>
            </a:br>
            <a:r>
              <a:rPr lang="en-US" sz="1800" dirty="0">
                <a:latin typeface="Ubuntu"/>
              </a:rPr>
              <a:t>	</a:t>
            </a:r>
            <a:r>
              <a:rPr lang="en-US" sz="1800" i="1" dirty="0">
                <a:latin typeface="Ubuntu"/>
              </a:rPr>
              <a:t>reduction (operator : list) </a:t>
            </a:r>
          </a:p>
          <a:p>
            <a:pPr marL="400050"/>
            <a:r>
              <a:rPr lang="en-US" sz="1800" dirty="0">
                <a:latin typeface="Ubuntu"/>
              </a:rPr>
              <a:t>Variables in the list must be scalar variables and SHARED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599" y="609601"/>
            <a:ext cx="11310651" cy="5257800"/>
          </a:xfrm>
          <a:ln>
            <a:solidFill>
              <a:srgbClr val="92D050"/>
            </a:solidFill>
          </a:ln>
        </p:spPr>
        <p:txBody>
          <a:bodyPr anchor="t">
            <a:noAutofit/>
          </a:bodyPr>
          <a:lstStyle/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 smtClean="0">
                <a:latin typeface="Constantia" pitchFamily="18" charset="0"/>
                <a:cs typeface="Arial" pitchFamily="34" charset="0"/>
              </a:rPr>
              <a:t>//Header file</a:t>
            </a:r>
            <a:endParaRPr lang="en-US" sz="1600" b="1" dirty="0">
              <a:latin typeface="Constantia" pitchFamily="18" charset="0"/>
              <a:cs typeface="Arial" pitchFamily="34" charset="0"/>
            </a:endParaRP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latin typeface="Constantia" pitchFamily="18" charset="0"/>
                <a:cs typeface="Arial" pitchFamily="34" charset="0"/>
              </a:rPr>
              <a:t>#define size 100 //size of array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latin typeface="Constantia" pitchFamily="18" charset="0"/>
                <a:cs typeface="Arial" pitchFamily="34" charset="0"/>
              </a:rPr>
              <a:t>void main() 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latin typeface="Constantia" pitchFamily="18" charset="0"/>
                <a:cs typeface="Arial" pitchFamily="34" charset="0"/>
              </a:rPr>
              <a:t>{	</a:t>
            </a:r>
            <a:endParaRPr lang="en-US" sz="1600" b="1" dirty="0" smtClean="0">
              <a:latin typeface="Constantia" pitchFamily="18" charset="0"/>
              <a:cs typeface="Arial" pitchFamily="34" charset="0"/>
            </a:endParaRP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sz="1600" b="1" dirty="0" smtClean="0">
                <a:latin typeface="Constantia" pitchFamily="18" charset="0"/>
                <a:cs typeface="Arial" pitchFamily="34" charset="0"/>
              </a:rPr>
              <a:t>//Initialize &amp;</a:t>
            </a:r>
            <a:r>
              <a:rPr lang="en-US" sz="1600" b="1" dirty="0">
                <a:latin typeface="Constantia" pitchFamily="18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Constantia" pitchFamily="18" charset="0"/>
                <a:cs typeface="Arial" pitchFamily="34" charset="0"/>
              </a:rPr>
              <a:t>Declare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#pragma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omp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  <a:cs typeface="Arial" pitchFamily="34" charset="0"/>
              </a:rPr>
              <a:t> parallel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tantia" pitchFamily="18" charset="0"/>
                <a:cs typeface="Arial" pitchFamily="34" charset="0"/>
              </a:rPr>
              <a:t>        	{       </a:t>
            </a:r>
            <a:r>
              <a:rPr lang="en-US" sz="1800" b="1" dirty="0" err="1">
                <a:latin typeface="Constantia" pitchFamily="18" charset="0"/>
                <a:cs typeface="Arial" pitchFamily="34" charset="0"/>
              </a:rPr>
              <a:t>int</a:t>
            </a:r>
            <a:r>
              <a:rPr lang="en-US" sz="1800" b="1" dirty="0">
                <a:latin typeface="Constantia" pitchFamily="18" charset="0"/>
                <a:cs typeface="Arial" pitchFamily="34" charset="0"/>
              </a:rPr>
              <a:t> </a:t>
            </a:r>
            <a:r>
              <a:rPr lang="en-US" sz="1800" b="1" dirty="0" err="1">
                <a:latin typeface="Constantia" pitchFamily="18" charset="0"/>
                <a:cs typeface="Arial" pitchFamily="34" charset="0"/>
              </a:rPr>
              <a:t>tid</a:t>
            </a:r>
            <a:r>
              <a:rPr lang="en-US" sz="1800" b="1" dirty="0">
                <a:latin typeface="Constantia" pitchFamily="18" charset="0"/>
                <a:cs typeface="Arial" pitchFamily="34" charset="0"/>
              </a:rPr>
              <a:t> = </a:t>
            </a:r>
            <a:r>
              <a:rPr lang="en-US" sz="1800" b="1" dirty="0" err="1">
                <a:latin typeface="Constantia" pitchFamily="18" charset="0"/>
                <a:cs typeface="Arial" pitchFamily="34" charset="0"/>
              </a:rPr>
              <a:t>omp_get_thread_num</a:t>
            </a:r>
            <a:r>
              <a:rPr lang="en-US" sz="1800" b="1" dirty="0">
                <a:latin typeface="Constantia" pitchFamily="18" charset="0"/>
                <a:cs typeface="Arial" pitchFamily="34" charset="0"/>
              </a:rPr>
              <a:t>();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tantia" pitchFamily="18" charset="0"/>
                <a:cs typeface="Arial" pitchFamily="34" charset="0"/>
              </a:rPr>
              <a:t>        	 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Arial" pitchFamily="34" charset="0"/>
              </a:rPr>
              <a:t>#pragma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Arial" pitchFamily="34" charset="0"/>
              </a:rPr>
              <a:t>omp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Arial" pitchFamily="34" charset="0"/>
              </a:rPr>
              <a:t> for reduction (+ : sum)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tantia" pitchFamily="18" charset="0"/>
                <a:cs typeface="Arial" pitchFamily="34" charset="0"/>
              </a:rPr>
              <a:t>                	               for(index=0;index&lt;</a:t>
            </a:r>
            <a:r>
              <a:rPr lang="en-US" sz="1800" b="1" dirty="0" err="1">
                <a:latin typeface="Constantia" pitchFamily="18" charset="0"/>
                <a:cs typeface="Arial" pitchFamily="34" charset="0"/>
              </a:rPr>
              <a:t>size;index</a:t>
            </a:r>
            <a:r>
              <a:rPr lang="en-US" sz="1800" b="1" dirty="0">
                <a:latin typeface="Constantia" pitchFamily="18" charset="0"/>
                <a:cs typeface="Arial" pitchFamily="34" charset="0"/>
              </a:rPr>
              <a:t>++)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tantia" pitchFamily="18" charset="0"/>
                <a:cs typeface="Arial" pitchFamily="34" charset="0"/>
              </a:rPr>
              <a:t>                                          sum+=array[index];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tantia" pitchFamily="18" charset="0"/>
                <a:cs typeface="Arial" pitchFamily="34" charset="0"/>
              </a:rPr>
              <a:t> 	       </a:t>
            </a:r>
            <a:r>
              <a:rPr lang="en-US" sz="1800" b="1" dirty="0" err="1">
                <a:latin typeface="Constantia" pitchFamily="18" charset="0"/>
                <a:cs typeface="Arial" pitchFamily="34" charset="0"/>
              </a:rPr>
              <a:t>printf</a:t>
            </a:r>
            <a:r>
              <a:rPr lang="en-US" sz="1800" b="1" dirty="0">
                <a:latin typeface="Constantia" pitchFamily="18" charset="0"/>
                <a:cs typeface="Arial" pitchFamily="34" charset="0"/>
              </a:rPr>
              <a:t> ("Thread %d sum is %</a:t>
            </a:r>
            <a:r>
              <a:rPr lang="en-US" sz="1800" b="1" dirty="0" err="1">
                <a:latin typeface="Constantia" pitchFamily="18" charset="0"/>
                <a:cs typeface="Arial" pitchFamily="34" charset="0"/>
              </a:rPr>
              <a:t>ld</a:t>
            </a:r>
            <a:r>
              <a:rPr lang="en-US" sz="1800" b="1" dirty="0">
                <a:latin typeface="Constantia" pitchFamily="18" charset="0"/>
                <a:cs typeface="Arial" pitchFamily="34" charset="0"/>
              </a:rPr>
              <a:t>\n",</a:t>
            </a:r>
            <a:r>
              <a:rPr lang="en-US" sz="1800" b="1" dirty="0" err="1">
                <a:latin typeface="Constantia" pitchFamily="18" charset="0"/>
                <a:cs typeface="Arial" pitchFamily="34" charset="0"/>
              </a:rPr>
              <a:t>tid,sum</a:t>
            </a:r>
            <a:r>
              <a:rPr lang="en-US" sz="1800" b="1" dirty="0">
                <a:latin typeface="Constantia" pitchFamily="18" charset="0"/>
                <a:cs typeface="Arial" pitchFamily="34" charset="0"/>
              </a:rPr>
              <a:t>);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tantia" pitchFamily="18" charset="0"/>
                <a:cs typeface="Arial" pitchFamily="34" charset="0"/>
              </a:rPr>
              <a:t>        	}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sz="1600" b="1" dirty="0" err="1">
                <a:latin typeface="Constantia" pitchFamily="18" charset="0"/>
                <a:cs typeface="Arial" pitchFamily="34" charset="0"/>
              </a:rPr>
              <a:t>expected_sum</a:t>
            </a:r>
            <a:r>
              <a:rPr lang="en-US" sz="1600" b="1" dirty="0">
                <a:latin typeface="Constantia" pitchFamily="18" charset="0"/>
                <a:cs typeface="Arial" pitchFamily="34" charset="0"/>
              </a:rPr>
              <a:t>=((size)*(size-1))/2;	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sz="1600" b="1" dirty="0" err="1">
                <a:latin typeface="Constantia" pitchFamily="18" charset="0"/>
                <a:cs typeface="Arial" pitchFamily="34" charset="0"/>
              </a:rPr>
              <a:t>printf</a:t>
            </a:r>
            <a:r>
              <a:rPr lang="en-US" sz="1600" b="1" dirty="0">
                <a:latin typeface="Constantia" pitchFamily="18" charset="0"/>
                <a:cs typeface="Arial" pitchFamily="34" charset="0"/>
              </a:rPr>
              <a:t>("%</a:t>
            </a:r>
            <a:r>
              <a:rPr lang="en-US" sz="1600" b="1" dirty="0" err="1">
                <a:latin typeface="Constantia" pitchFamily="18" charset="0"/>
                <a:cs typeface="Arial" pitchFamily="34" charset="0"/>
              </a:rPr>
              <a:t>ld</a:t>
            </a:r>
            <a:r>
              <a:rPr lang="en-US" sz="1600" b="1" dirty="0">
                <a:latin typeface="Constantia" pitchFamily="18" charset="0"/>
                <a:cs typeface="Arial" pitchFamily="34" charset="0"/>
              </a:rPr>
              <a:t> is the sum of first %d numbers\n",</a:t>
            </a:r>
            <a:r>
              <a:rPr lang="en-US" sz="1600" b="1" dirty="0" err="1">
                <a:latin typeface="Constantia" pitchFamily="18" charset="0"/>
                <a:cs typeface="Arial" pitchFamily="34" charset="0"/>
              </a:rPr>
              <a:t>sum,size</a:t>
            </a:r>
            <a:r>
              <a:rPr lang="en-US" sz="1600" b="1" dirty="0">
                <a:latin typeface="Constantia" pitchFamily="18" charset="0"/>
                <a:cs typeface="Arial" pitchFamily="34" charset="0"/>
              </a:rPr>
              <a:t>);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latin typeface="Constantia" pitchFamily="18" charset="0"/>
                <a:cs typeface="Arial" pitchFamily="34" charset="0"/>
              </a:rPr>
              <a:t>	</a:t>
            </a:r>
            <a:r>
              <a:rPr lang="en-US" sz="1600" b="1" dirty="0" err="1">
                <a:latin typeface="Constantia" pitchFamily="18" charset="0"/>
                <a:cs typeface="Arial" pitchFamily="34" charset="0"/>
              </a:rPr>
              <a:t>printf</a:t>
            </a:r>
            <a:r>
              <a:rPr lang="en-US" sz="1600" b="1" dirty="0">
                <a:latin typeface="Constantia" pitchFamily="18" charset="0"/>
                <a:cs typeface="Arial" pitchFamily="34" charset="0"/>
              </a:rPr>
              <a:t>("\n\n Expected sum is %</a:t>
            </a:r>
            <a:r>
              <a:rPr lang="en-US" sz="1600" b="1" dirty="0" err="1">
                <a:latin typeface="Constantia" pitchFamily="18" charset="0"/>
                <a:cs typeface="Arial" pitchFamily="34" charset="0"/>
              </a:rPr>
              <a:t>ld</a:t>
            </a:r>
            <a:r>
              <a:rPr lang="en-US" sz="1600" b="1" dirty="0">
                <a:latin typeface="Constantia" pitchFamily="18" charset="0"/>
                <a:cs typeface="Arial" pitchFamily="34" charset="0"/>
              </a:rPr>
              <a:t>\n\n",</a:t>
            </a:r>
            <a:r>
              <a:rPr lang="en-US" sz="1600" b="1" dirty="0" err="1">
                <a:latin typeface="Constantia" pitchFamily="18" charset="0"/>
                <a:cs typeface="Arial" pitchFamily="34" charset="0"/>
              </a:rPr>
              <a:t>expected_sum</a:t>
            </a:r>
            <a:r>
              <a:rPr lang="en-US" sz="1600" b="1" dirty="0">
                <a:latin typeface="Constantia" pitchFamily="18" charset="0"/>
                <a:cs typeface="Arial" pitchFamily="34" charset="0"/>
              </a:rPr>
              <a:t>);  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latin typeface="Constantia" pitchFamily="18" charset="0"/>
                <a:cs typeface="Arial" pitchFamily="34" charset="0"/>
              </a:rPr>
              <a:t>}</a:t>
            </a:r>
            <a:endParaRPr lang="en-US" sz="1600" b="1" dirty="0">
              <a:solidFill>
                <a:srgbClr val="00B0F0"/>
              </a:solidFill>
              <a:latin typeface="Constantia" pitchFamily="18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Content Placeholder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7" t="14205" r="12672" b="22159"/>
          <a:stretch/>
        </p:blipFill>
        <p:spPr>
          <a:xfrm>
            <a:off x="6519098" y="609601"/>
            <a:ext cx="540115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  (contd..)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3662A6-95FA-40A3-9572-B03C219F904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08508" y="2521545"/>
            <a:ext cx="6176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eorgia" panose="02040502050405020303" pitchFamily="18" charset="0"/>
              </a:rPr>
              <a:t>Synchronization</a:t>
            </a:r>
            <a:endParaRPr lang="en-US" sz="54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9C3576-8AB7-429E-AF8C-02FE1261534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en-US" sz="1800" dirty="0">
                <a:solidFill>
                  <a:schemeClr val="tx1"/>
                </a:solidFill>
              </a:rPr>
              <a:t>Synchronization constructs impose order and restrict/protect access to shared variables in the program.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marL="1143000" lvl="1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Atomic</a:t>
            </a:r>
          </a:p>
          <a:p>
            <a:pPr marL="1143000" lvl="1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Critical</a:t>
            </a:r>
          </a:p>
          <a:p>
            <a:pPr marL="1143000" lvl="1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Barrier</a:t>
            </a:r>
          </a:p>
          <a:p>
            <a:pPr marL="1143000" lvl="1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Ordered</a:t>
            </a:r>
          </a:p>
          <a:p>
            <a:pPr marL="1143000" lvl="1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Flush</a:t>
            </a:r>
          </a:p>
          <a:p>
            <a:pPr marL="1143000" lvl="1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Locks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3662A6-95FA-40A3-9572-B03C219F904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Critical enforces mutual exclusion. Only one thread enters the critical block at a time</a:t>
            </a:r>
          </a:p>
          <a:p>
            <a:pPr marL="1143000" lvl="1">
              <a:buNone/>
            </a:pPr>
            <a:endParaRPr lang="en-US" dirty="0"/>
          </a:p>
          <a:p>
            <a:pPr marL="800100" lvl="1" indent="-342900"/>
            <a:endParaRPr lang="en-US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82153" y="1096864"/>
            <a:ext cx="9625394" cy="45243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 smtClean="0">
                <a:latin typeface="Constantia" pitchFamily="18" charset="0"/>
              </a:rPr>
              <a:t>//Add header files </a:t>
            </a:r>
            <a:endParaRPr lang="en-US" sz="1600" dirty="0">
              <a:latin typeface="Constantia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600" dirty="0">
                <a:latin typeface="Constantia" pitchFamily="18" charset="0"/>
              </a:rPr>
              <a:t>#define size 40 //size of array 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tantia" pitchFamily="18" charset="0"/>
              </a:rPr>
              <a:t>long </a:t>
            </a:r>
            <a:r>
              <a:rPr lang="en-US" sz="1600" dirty="0" err="1">
                <a:latin typeface="Constantia" pitchFamily="18" charset="0"/>
              </a:rPr>
              <a:t>update_sum</a:t>
            </a:r>
            <a:r>
              <a:rPr lang="en-US" sz="1600" dirty="0">
                <a:latin typeface="Constantia" pitchFamily="18" charset="0"/>
              </a:rPr>
              <a:t>(</a:t>
            </a:r>
            <a:r>
              <a:rPr lang="en-US" sz="1600" dirty="0" err="1">
                <a:latin typeface="Constantia" pitchFamily="18" charset="0"/>
              </a:rPr>
              <a:t>int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tid</a:t>
            </a:r>
            <a:r>
              <a:rPr lang="en-US" sz="1600" dirty="0">
                <a:latin typeface="Constantia" pitchFamily="18" charset="0"/>
              </a:rPr>
              <a:t>); </a:t>
            </a:r>
          </a:p>
          <a:p>
            <a:pPr>
              <a:lnSpc>
                <a:spcPts val="1600"/>
              </a:lnSpc>
            </a:pPr>
            <a:r>
              <a:rPr lang="en-US" sz="1600" dirty="0" err="1">
                <a:latin typeface="Constantia" pitchFamily="18" charset="0"/>
              </a:rPr>
              <a:t>int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max_threads</a:t>
            </a:r>
            <a:r>
              <a:rPr lang="en-US" sz="1600" dirty="0">
                <a:latin typeface="Constantia" pitchFamily="18" charset="0"/>
              </a:rPr>
              <a:t>; 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tantia" pitchFamily="18" charset="0"/>
              </a:rPr>
              <a:t>void main()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smtClean="0">
                <a:latin typeface="Constantia" pitchFamily="18" charset="0"/>
              </a:rPr>
              <a:t>{       //Declare &amp; Initialize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solidFill>
                  <a:srgbClr val="7030A0"/>
                </a:solidFill>
                <a:latin typeface="Constantia" pitchFamily="18" charset="0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Constantia" pitchFamily="18" charset="0"/>
              </a:rPr>
              <a:t>        </a:t>
            </a:r>
            <a:r>
              <a:rPr lang="en-US" sz="1600" dirty="0" err="1" smtClean="0">
                <a:solidFill>
                  <a:srgbClr val="7030A0"/>
                </a:solidFill>
                <a:latin typeface="Constantia" pitchFamily="18" charset="0"/>
              </a:rPr>
              <a:t>max_threads</a:t>
            </a:r>
            <a:r>
              <a:rPr lang="en-US" sz="1600" dirty="0" smtClean="0">
                <a:solidFill>
                  <a:srgbClr val="7030A0"/>
                </a:solidFill>
                <a:latin typeface="Constantia" pitchFamily="18" charset="0"/>
              </a:rPr>
              <a:t>=</a:t>
            </a:r>
            <a:r>
              <a:rPr lang="en-US" sz="1600" dirty="0" err="1" smtClean="0">
                <a:solidFill>
                  <a:srgbClr val="7030A0"/>
                </a:solidFill>
                <a:latin typeface="Constantia" pitchFamily="18" charset="0"/>
              </a:rPr>
              <a:t>omp_get_max_threads</a:t>
            </a:r>
            <a:r>
              <a:rPr lang="en-US" sz="1600" dirty="0">
                <a:solidFill>
                  <a:srgbClr val="7030A0"/>
                </a:solidFill>
                <a:latin typeface="Constantia" pitchFamily="18" charset="0"/>
              </a:rPr>
              <a:t>(); 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solidFill>
                  <a:srgbClr val="7030A0"/>
                </a:solidFill>
                <a:latin typeface="Constantia" pitchFamily="18" charset="0"/>
              </a:rPr>
              <a:t>        </a:t>
            </a:r>
            <a:r>
              <a:rPr lang="en-US" sz="1600" dirty="0" smtClean="0">
                <a:solidFill>
                  <a:srgbClr val="7030A0"/>
                </a:solidFill>
                <a:latin typeface="Constantia" pitchFamily="18" charset="0"/>
              </a:rPr>
              <a:t>// </a:t>
            </a:r>
            <a:r>
              <a:rPr lang="en-US" sz="1600" dirty="0" err="1">
                <a:solidFill>
                  <a:srgbClr val="7030A0"/>
                </a:solidFill>
                <a:latin typeface="Constantia" pitchFamily="18" charset="0"/>
              </a:rPr>
              <a:t>omp_set_num_threads</a:t>
            </a:r>
            <a:r>
              <a:rPr lang="en-US" sz="1600" dirty="0">
                <a:solidFill>
                  <a:srgbClr val="7030A0"/>
                </a:solidFill>
                <a:latin typeface="Constantia" pitchFamily="18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Constantia" pitchFamily="18" charset="0"/>
              </a:rPr>
              <a:t>max_threads</a:t>
            </a:r>
            <a:r>
              <a:rPr lang="en-US" sz="1600" dirty="0">
                <a:solidFill>
                  <a:srgbClr val="7030A0"/>
                </a:solidFill>
                <a:latin typeface="Constantia" pitchFamily="18" charset="0"/>
              </a:rPr>
              <a:t>); </a:t>
            </a:r>
            <a:endParaRPr lang="en-US" sz="1400" dirty="0">
              <a:solidFill>
                <a:srgbClr val="7030A0"/>
              </a:solidFill>
              <a:latin typeface="Constantia" pitchFamily="18" charset="0"/>
            </a:endParaRPr>
          </a:p>
          <a:p>
            <a:r>
              <a:rPr lang="en-US" sz="1400" b="1" dirty="0">
                <a:solidFill>
                  <a:srgbClr val="C00000"/>
                </a:solidFill>
                <a:latin typeface="Constantia" pitchFamily="18" charset="0"/>
              </a:rPr>
              <a:t>  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#pragma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omp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 parallel </a:t>
            </a:r>
          </a:p>
          <a:p>
            <a:r>
              <a:rPr lang="en-US" sz="2000" dirty="0">
                <a:latin typeface="Constantia" pitchFamily="18" charset="0"/>
              </a:rPr>
              <a:t>       { 	</a:t>
            </a:r>
            <a:r>
              <a:rPr lang="en-US" sz="2000" dirty="0" err="1">
                <a:latin typeface="Constantia" pitchFamily="18" charset="0"/>
              </a:rPr>
              <a:t>int</a:t>
            </a:r>
            <a:r>
              <a:rPr lang="en-US" sz="2000" dirty="0">
                <a:latin typeface="Constantia" pitchFamily="18" charset="0"/>
              </a:rPr>
              <a:t> </a:t>
            </a:r>
            <a:r>
              <a:rPr lang="en-US" sz="2000" dirty="0" err="1">
                <a:latin typeface="Constantia" pitchFamily="18" charset="0"/>
              </a:rPr>
              <a:t>tid</a:t>
            </a:r>
            <a:r>
              <a:rPr lang="en-US" sz="2000" dirty="0">
                <a:latin typeface="Constantia" pitchFamily="18" charset="0"/>
              </a:rPr>
              <a:t>=</a:t>
            </a:r>
            <a:r>
              <a:rPr lang="en-US" sz="2000" dirty="0" err="1">
                <a:latin typeface="Constantia" pitchFamily="18" charset="0"/>
              </a:rPr>
              <a:t>omp_get_thread_num</a:t>
            </a:r>
            <a:r>
              <a:rPr lang="en-US" sz="2000" dirty="0">
                <a:latin typeface="Constantia" pitchFamily="18" charset="0"/>
              </a:rPr>
              <a:t>(); </a:t>
            </a:r>
          </a:p>
          <a:p>
            <a:r>
              <a:rPr lang="en-US" sz="2000" dirty="0">
                <a:latin typeface="Constantia" pitchFamily="18" charset="0"/>
              </a:rPr>
              <a:t>      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#pragma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omp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critical 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  <a:p>
            <a:r>
              <a:rPr lang="en-US" sz="2000" dirty="0">
                <a:latin typeface="Constantia" pitchFamily="18" charset="0"/>
              </a:rPr>
              <a:t>	{  </a:t>
            </a:r>
            <a:r>
              <a:rPr lang="en-US" sz="2000" dirty="0" err="1">
                <a:latin typeface="Constantia" pitchFamily="18" charset="0"/>
              </a:rPr>
              <a:t>update_sum</a:t>
            </a:r>
            <a:r>
              <a:rPr lang="en-US" sz="2000" dirty="0">
                <a:latin typeface="Constantia" pitchFamily="18" charset="0"/>
              </a:rPr>
              <a:t>(</a:t>
            </a:r>
            <a:r>
              <a:rPr lang="en-US" sz="2000" dirty="0" err="1">
                <a:latin typeface="Constantia" pitchFamily="18" charset="0"/>
              </a:rPr>
              <a:t>tid</a:t>
            </a:r>
            <a:r>
              <a:rPr lang="en-US" sz="2000" dirty="0">
                <a:latin typeface="Constantia" pitchFamily="18" charset="0"/>
              </a:rPr>
              <a:t>); </a:t>
            </a:r>
          </a:p>
          <a:p>
            <a:r>
              <a:rPr lang="en-US" sz="2000" dirty="0">
                <a:latin typeface="Constantia" pitchFamily="18" charset="0"/>
              </a:rPr>
              <a:t>	  </a:t>
            </a:r>
            <a:r>
              <a:rPr lang="en-US" sz="2000" dirty="0" err="1">
                <a:latin typeface="Constantia" pitchFamily="18" charset="0"/>
              </a:rPr>
              <a:t>printf</a:t>
            </a:r>
            <a:r>
              <a:rPr lang="en-US" sz="2000" dirty="0">
                <a:latin typeface="Constantia" pitchFamily="18" charset="0"/>
              </a:rPr>
              <a:t>("After thread %d entering critical section, total = </a:t>
            </a:r>
            <a:r>
              <a:rPr lang="en-US" sz="2000" dirty="0" smtClean="0">
                <a:latin typeface="Constantia" pitchFamily="18" charset="0"/>
              </a:rPr>
              <a:t>%</a:t>
            </a:r>
            <a:r>
              <a:rPr lang="en-US" sz="2000" dirty="0" err="1" smtClean="0">
                <a:latin typeface="Constantia" pitchFamily="18" charset="0"/>
              </a:rPr>
              <a:t>ld</a:t>
            </a:r>
            <a:r>
              <a:rPr lang="en-US" sz="2000" dirty="0" smtClean="0">
                <a:latin typeface="Constantia" pitchFamily="18" charset="0"/>
              </a:rPr>
              <a:t>\n</a:t>
            </a:r>
            <a:r>
              <a:rPr lang="en-US" sz="2000" dirty="0">
                <a:latin typeface="Constantia" pitchFamily="18" charset="0"/>
              </a:rPr>
              <a:t>",</a:t>
            </a:r>
            <a:r>
              <a:rPr lang="en-US" sz="2000" dirty="0" err="1">
                <a:latin typeface="Constantia" pitchFamily="18" charset="0"/>
              </a:rPr>
              <a:t>tid,total</a:t>
            </a:r>
            <a:r>
              <a:rPr lang="en-US" sz="2000" dirty="0">
                <a:latin typeface="Constantia" pitchFamily="18" charset="0"/>
              </a:rPr>
              <a:t>); </a:t>
            </a:r>
          </a:p>
          <a:p>
            <a:r>
              <a:rPr lang="en-US" sz="2000" dirty="0">
                <a:latin typeface="Constantia" pitchFamily="18" charset="0"/>
              </a:rPr>
              <a:t>	}</a:t>
            </a:r>
          </a:p>
          <a:p>
            <a:r>
              <a:rPr lang="en-US" sz="2000" dirty="0">
                <a:latin typeface="Constantia" pitchFamily="18" charset="0"/>
              </a:rPr>
              <a:t>          }</a:t>
            </a:r>
            <a:r>
              <a:rPr lang="en-US" sz="2000" dirty="0">
                <a:solidFill>
                  <a:srgbClr val="7030A0"/>
                </a:solidFill>
                <a:latin typeface="Constantia" pitchFamily="18" charset="0"/>
              </a:rPr>
              <a:t>// End of Parallel Region</a:t>
            </a:r>
          </a:p>
          <a:p>
            <a:r>
              <a:rPr lang="en-US" sz="2400" dirty="0">
                <a:latin typeface="Constantia" pitchFamily="18" charset="0"/>
              </a:rPr>
              <a:t>        </a:t>
            </a:r>
            <a:r>
              <a:rPr lang="en-US" sz="1600" dirty="0">
                <a:latin typeface="Constantia" pitchFamily="18" charset="0"/>
              </a:rPr>
              <a:t>  </a:t>
            </a:r>
            <a:r>
              <a:rPr lang="en-US" sz="1600" dirty="0" err="1">
                <a:latin typeface="Constantia" pitchFamily="18" charset="0"/>
              </a:rPr>
              <a:t>printf</a:t>
            </a:r>
            <a:r>
              <a:rPr lang="en-US" sz="1600" dirty="0">
                <a:latin typeface="Constantia" pitchFamily="18" charset="0"/>
              </a:rPr>
              <a:t>("%</a:t>
            </a:r>
            <a:r>
              <a:rPr lang="en-US" sz="1600" dirty="0" err="1">
                <a:latin typeface="Constantia" pitchFamily="18" charset="0"/>
              </a:rPr>
              <a:t>ld</a:t>
            </a:r>
            <a:r>
              <a:rPr lang="en-US" sz="1600" dirty="0">
                <a:latin typeface="Constantia" pitchFamily="18" charset="0"/>
              </a:rPr>
              <a:t> is the sum of first %d numbers, calculated by %d threads\n",</a:t>
            </a:r>
            <a:r>
              <a:rPr lang="en-US" sz="1600" dirty="0" err="1">
                <a:latin typeface="Constantia" pitchFamily="18" charset="0"/>
              </a:rPr>
              <a:t>total,size</a:t>
            </a:r>
            <a:r>
              <a:rPr lang="en-US" sz="1600" dirty="0">
                <a:latin typeface="Constantia" pitchFamily="18" charset="0"/>
              </a:rPr>
              <a:t>, </a:t>
            </a:r>
            <a:r>
              <a:rPr lang="en-US" sz="1600" dirty="0" err="1">
                <a:latin typeface="Constantia" pitchFamily="18" charset="0"/>
              </a:rPr>
              <a:t>max_threads</a:t>
            </a:r>
            <a:r>
              <a:rPr lang="en-US" sz="1600" dirty="0">
                <a:latin typeface="Constantia" pitchFamily="18" charset="0"/>
              </a:rPr>
              <a:t>); 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nstantia" pitchFamily="18" charset="0"/>
              </a:rPr>
              <a:t>        </a:t>
            </a:r>
            <a:r>
              <a:rPr lang="en-US" sz="1600" dirty="0" err="1">
                <a:latin typeface="Constantia" pitchFamily="18" charset="0"/>
              </a:rPr>
              <a:t>printf</a:t>
            </a:r>
            <a:r>
              <a:rPr lang="en-US" sz="1600" dirty="0">
                <a:latin typeface="Constantia" pitchFamily="18" charset="0"/>
              </a:rPr>
              <a:t>("Expected sum=%d\n", (size-1)*size/2);  }</a:t>
            </a:r>
            <a:r>
              <a:rPr lang="en-US" sz="1600" dirty="0">
                <a:solidFill>
                  <a:srgbClr val="7030A0"/>
                </a:solidFill>
                <a:latin typeface="Constantia" pitchFamily="18" charset="0"/>
              </a:rPr>
              <a:t>//End of main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6135" y="1242934"/>
            <a:ext cx="5002395" cy="1569660"/>
          </a:xfrm>
          <a:prstGeom prst="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//Subroutine to add array elements </a:t>
            </a:r>
          </a:p>
          <a:p>
            <a:r>
              <a:rPr lang="en-US" sz="1600" dirty="0"/>
              <a:t>long </a:t>
            </a:r>
            <a:r>
              <a:rPr lang="en-US" sz="1600" dirty="0" err="1"/>
              <a:t>update_sum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tid</a:t>
            </a:r>
            <a:r>
              <a:rPr lang="en-US" sz="1600" dirty="0"/>
              <a:t>) </a:t>
            </a:r>
          </a:p>
          <a:p>
            <a:r>
              <a:rPr lang="en-US" sz="1600" dirty="0"/>
              <a:t>{ </a:t>
            </a:r>
          </a:p>
          <a:p>
            <a:r>
              <a:rPr lang="en-US" sz="1600" dirty="0"/>
              <a:t>for(count = </a:t>
            </a:r>
            <a:r>
              <a:rPr lang="en-US" sz="1600" dirty="0" err="1"/>
              <a:t>tid</a:t>
            </a:r>
            <a:r>
              <a:rPr lang="en-US" sz="1600" dirty="0"/>
              <a:t>; count &lt; size; count = </a:t>
            </a:r>
            <a:r>
              <a:rPr lang="en-US" sz="1600" dirty="0" err="1"/>
              <a:t>count+max_threads</a:t>
            </a:r>
            <a:r>
              <a:rPr lang="en-US" sz="1600" dirty="0"/>
              <a:t>) </a:t>
            </a:r>
          </a:p>
          <a:p>
            <a:r>
              <a:rPr lang="en-US" sz="1600" dirty="0"/>
              <a:t>	total+=array[count]; 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3205" y="3770217"/>
            <a:ext cx="8306717" cy="9704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9816" y="3142530"/>
            <a:ext cx="20574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Critical Region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8505616" y="3523531"/>
            <a:ext cx="342900" cy="3621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AC71FE-CC1D-402D-A24D-6C84DBF719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</a:t>
            </a:r>
            <a:r>
              <a:rPr lang="en-US" sz="2000" dirty="0"/>
              <a:t> </a:t>
            </a:r>
            <a:r>
              <a:rPr lang="en-US" dirty="0"/>
              <a:t>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 r="16599" b="7958"/>
          <a:stretch/>
        </p:blipFill>
        <p:spPr>
          <a:xfrm>
            <a:off x="2819401" y="838200"/>
            <a:ext cx="6672943" cy="44176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AC71FE-CC1D-402D-A24D-6C84DBF7195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Barrier – an explicit construct to create a barrier for all threads to arrive before proceeding further</a:t>
            </a:r>
          </a:p>
          <a:p>
            <a:r>
              <a:rPr lang="en-US" sz="2000" dirty="0" err="1"/>
              <a:t>Nowait</a:t>
            </a:r>
            <a:r>
              <a:rPr lang="en-US" sz="2000" dirty="0"/>
              <a:t> – overrides the implicit barrier at end of parallel </a:t>
            </a:r>
            <a:r>
              <a:rPr lang="en-US" sz="2000" dirty="0" smtClean="0"/>
              <a:t>block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00199" y="1587560"/>
            <a:ext cx="8755655" cy="45243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#pragma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omp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 parallel</a:t>
            </a:r>
            <a:r>
              <a:rPr lang="en-US" dirty="0">
                <a:solidFill>
                  <a:srgbClr val="C00000"/>
                </a:solidFill>
                <a:latin typeface="Ubuntu" pitchFamily="34" charset="0"/>
              </a:rPr>
              <a:t> </a:t>
            </a:r>
            <a:r>
              <a:rPr lang="en-US" dirty="0">
                <a:latin typeface="Ubuntu" pitchFamily="34" charset="0"/>
              </a:rPr>
              <a:t>{</a:t>
            </a:r>
          </a:p>
          <a:p>
            <a:pPr marL="1257300" lvl="2" indent="-342900"/>
            <a:r>
              <a:rPr lang="en-US" dirty="0">
                <a:latin typeface="Ubuntu" pitchFamily="34" charset="0"/>
              </a:rPr>
              <a:t>.</a:t>
            </a:r>
          </a:p>
          <a:p>
            <a:pPr marL="1257300" lvl="2" indent="-342900"/>
            <a:r>
              <a:rPr lang="en-US" dirty="0">
                <a:latin typeface="Ubuntu" pitchFamily="34" charset="0"/>
              </a:rPr>
              <a:t>.</a:t>
            </a:r>
          </a:p>
          <a:p>
            <a:pPr marL="1257300" lvl="2" indent="-342900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#pragma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omp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</a:rPr>
              <a:t> barrier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Ubuntu" pitchFamily="34" charset="0"/>
              <a:sym typeface="Wingdings"/>
            </a:endParaRPr>
          </a:p>
          <a:p>
            <a:pPr marL="1257300" lvl="2" indent="-342900"/>
            <a:r>
              <a:rPr lang="en-US" dirty="0">
                <a:latin typeface="Ubuntu" pitchFamily="34" charset="0"/>
                <a:sym typeface="Wingdings"/>
              </a:rPr>
              <a:t>.</a:t>
            </a:r>
          </a:p>
          <a:p>
            <a:pPr marL="1257300" lvl="2" indent="-342900"/>
            <a:r>
              <a:rPr lang="en-US" dirty="0">
                <a:latin typeface="Ubuntu" pitchFamily="34" charset="0"/>
                <a:sym typeface="Wingdings"/>
              </a:rPr>
              <a:t>.</a:t>
            </a:r>
          </a:p>
          <a:p>
            <a:pPr marL="1257300" lvl="2" indent="-342900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#pragma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omp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 for </a:t>
            </a:r>
          </a:p>
          <a:p>
            <a:pPr marL="1714500" lvl="3" indent="-342900"/>
            <a:r>
              <a:rPr lang="en-US" dirty="0">
                <a:latin typeface="Ubuntu" pitchFamily="34" charset="0"/>
                <a:sym typeface="Wingdings"/>
              </a:rPr>
              <a:t>for(</a:t>
            </a:r>
            <a:r>
              <a:rPr lang="en-US" dirty="0" err="1">
                <a:latin typeface="Ubuntu" pitchFamily="34" charset="0"/>
                <a:sym typeface="Wingdings"/>
              </a:rPr>
              <a:t>int</a:t>
            </a:r>
            <a:r>
              <a:rPr lang="en-US" dirty="0">
                <a:latin typeface="Ubuntu" pitchFamily="34" charset="0"/>
                <a:sym typeface="Wingdings"/>
              </a:rPr>
              <a:t> </a:t>
            </a:r>
            <a:r>
              <a:rPr lang="en-US" dirty="0" err="1">
                <a:latin typeface="Ubuntu" pitchFamily="34" charset="0"/>
                <a:sym typeface="Wingdings"/>
              </a:rPr>
              <a:t>i</a:t>
            </a:r>
            <a:r>
              <a:rPr lang="en-US" dirty="0">
                <a:latin typeface="Ubuntu" pitchFamily="34" charset="0"/>
                <a:sym typeface="Wingdings"/>
              </a:rPr>
              <a:t>=0……) { … } </a:t>
            </a:r>
            <a:endParaRPr lang="en-US" dirty="0">
              <a:solidFill>
                <a:srgbClr val="FF0000"/>
              </a:solidFill>
              <a:latin typeface="Ubuntu" pitchFamily="34" charset="0"/>
              <a:sym typeface="Wingdings"/>
            </a:endParaRPr>
          </a:p>
          <a:p>
            <a:pPr marL="1257300" lvl="2" indent="-342900"/>
            <a:r>
              <a:rPr lang="en-US" dirty="0">
                <a:latin typeface="Ubuntu" pitchFamily="34" charset="0"/>
                <a:sym typeface="Wingdings"/>
              </a:rPr>
              <a:t>.</a:t>
            </a:r>
          </a:p>
          <a:p>
            <a:pPr marL="1257300" lvl="2" indent="-342900"/>
            <a:r>
              <a:rPr lang="en-US" dirty="0">
                <a:latin typeface="Ubuntu" pitchFamily="34" charset="0"/>
                <a:sym typeface="Wingdings"/>
              </a:rPr>
              <a:t>.</a:t>
            </a:r>
          </a:p>
          <a:p>
            <a:pPr marL="1257300" lvl="2" indent="-342900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#pragma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omp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 for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itchFamily="34" charset="0"/>
                <a:sym typeface="Wingdings"/>
              </a:rPr>
              <a:t>nowait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Ubuntu" pitchFamily="34" charset="0"/>
              <a:sym typeface="Wingdings"/>
            </a:endParaRPr>
          </a:p>
          <a:p>
            <a:pPr marL="1714500" lvl="3" indent="-342900"/>
            <a:r>
              <a:rPr lang="en-US" dirty="0">
                <a:latin typeface="Ubuntu" pitchFamily="34" charset="0"/>
                <a:sym typeface="Wingdings"/>
              </a:rPr>
              <a:t>for(</a:t>
            </a:r>
            <a:r>
              <a:rPr lang="en-US" dirty="0" err="1">
                <a:latin typeface="Ubuntu" pitchFamily="34" charset="0"/>
                <a:sym typeface="Wingdings"/>
              </a:rPr>
              <a:t>int</a:t>
            </a:r>
            <a:r>
              <a:rPr lang="en-US" dirty="0">
                <a:latin typeface="Ubuntu" pitchFamily="34" charset="0"/>
                <a:sym typeface="Wingdings"/>
              </a:rPr>
              <a:t> </a:t>
            </a:r>
            <a:r>
              <a:rPr lang="en-US" dirty="0" err="1">
                <a:latin typeface="Ubuntu" pitchFamily="34" charset="0"/>
                <a:sym typeface="Wingdings"/>
              </a:rPr>
              <a:t>i</a:t>
            </a:r>
            <a:r>
              <a:rPr lang="en-US" dirty="0">
                <a:latin typeface="Ubuntu" pitchFamily="34" charset="0"/>
                <a:sym typeface="Wingdings"/>
              </a:rPr>
              <a:t>=0……) { … } </a:t>
            </a:r>
            <a:endParaRPr lang="en-US" dirty="0">
              <a:solidFill>
                <a:srgbClr val="FF0000"/>
              </a:solidFill>
              <a:latin typeface="Ubuntu" pitchFamily="34" charset="0"/>
              <a:sym typeface="Wingdings"/>
            </a:endParaRPr>
          </a:p>
          <a:p>
            <a:pPr marL="1257300" lvl="2" indent="-342900"/>
            <a:r>
              <a:rPr lang="en-US" dirty="0">
                <a:latin typeface="Ubuntu" pitchFamily="34" charset="0"/>
                <a:sym typeface="Wingdings"/>
              </a:rPr>
              <a:t>.</a:t>
            </a:r>
          </a:p>
          <a:p>
            <a:pPr marL="1257300" lvl="2" indent="-342900"/>
            <a:r>
              <a:rPr lang="en-US" dirty="0">
                <a:latin typeface="Ubuntu" pitchFamily="34" charset="0"/>
              </a:rPr>
              <a:t>.</a:t>
            </a:r>
          </a:p>
          <a:p>
            <a:pPr marL="1257300" lvl="2" indent="-342900"/>
            <a:endParaRPr lang="en-US" dirty="0">
              <a:latin typeface="Ubuntu" pitchFamily="34" charset="0"/>
            </a:endParaRPr>
          </a:p>
          <a:p>
            <a:pPr marL="800100" lvl="1" indent="-342900"/>
            <a:r>
              <a:rPr lang="en-US" dirty="0">
                <a:latin typeface="Ubuntu" pitchFamily="34" charset="0"/>
              </a:rPr>
              <a:t>}</a:t>
            </a:r>
            <a:endParaRPr lang="en-US" dirty="0">
              <a:solidFill>
                <a:srgbClr val="FF0000"/>
              </a:solidFill>
              <a:latin typeface="Ubuntu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029201" y="2450068"/>
            <a:ext cx="4168863" cy="369332"/>
            <a:chOff x="3505200" y="2450068"/>
            <a:chExt cx="4168863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661507" y="2450068"/>
              <a:ext cx="3012556" cy="369332"/>
            </a:xfrm>
            <a:prstGeom prst="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Explicit barrier among threads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0800000">
              <a:off x="3505200" y="2590801"/>
              <a:ext cx="1143000" cy="5"/>
            </a:xfrm>
            <a:prstGeom prst="straightConnector1">
              <a:avLst/>
            </a:prstGeom>
            <a:grpFill/>
            <a:ln w="28575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334000" y="3485655"/>
            <a:ext cx="4740136" cy="369332"/>
            <a:chOff x="3810000" y="3364468"/>
            <a:chExt cx="4740136" cy="369332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4661507" y="3364468"/>
              <a:ext cx="3888629" cy="369332"/>
            </a:xfrm>
            <a:prstGeom prst="rect">
              <a:avLst/>
            </a:prstGeom>
            <a:grpFill/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  <a:sym typeface="Wingdings"/>
                </a:rPr>
                <a:t>Implicit barrier, end of parallel for block</a:t>
              </a: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>
              <a:off x="3810000" y="3545771"/>
              <a:ext cx="838200" cy="3"/>
            </a:xfrm>
            <a:prstGeom prst="straightConnector1">
              <a:avLst/>
            </a:prstGeom>
            <a:grpFill/>
            <a:ln w="28575"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327076" y="4201770"/>
            <a:ext cx="4304374" cy="646331"/>
            <a:chOff x="3803076" y="4201769"/>
            <a:chExt cx="4304374" cy="64633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4661507" y="4201769"/>
              <a:ext cx="3445943" cy="646331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  <a:sym typeface="Wingdings"/>
                </a:rPr>
                <a:t>No Implicit barrier, </a:t>
              </a:r>
            </a:p>
            <a:p>
              <a:pPr algn="ctr"/>
              <a:r>
                <a:rPr lang="en-US" dirty="0">
                  <a:latin typeface="Calibri" pitchFamily="34" charset="0"/>
                  <a:sym typeface="Wingdings"/>
                </a:rPr>
                <a:t>end of parallel block due to </a:t>
              </a:r>
              <a:r>
                <a:rPr lang="en-US" dirty="0" err="1">
                  <a:latin typeface="Calibri" pitchFamily="34" charset="0"/>
                  <a:sym typeface="Wingdings"/>
                </a:rPr>
                <a:t>nowait</a:t>
              </a: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0800000">
              <a:off x="3803076" y="4519550"/>
              <a:ext cx="838200" cy="3"/>
            </a:xfrm>
            <a:prstGeom prst="straightConnector1">
              <a:avLst/>
            </a:prstGeom>
            <a:grpFill/>
            <a:ln w="28575">
              <a:solidFill>
                <a:schemeClr val="accent4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55065" y="5668585"/>
            <a:ext cx="7078304" cy="369332"/>
            <a:chOff x="3798065" y="3280408"/>
            <a:chExt cx="7078304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7308276" y="3280408"/>
              <a:ext cx="3568093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  <a:sym typeface="Wingdings"/>
                </a:rPr>
                <a:t>Implicit barrier, end of parallel block</a:t>
              </a: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26" name="Straight Arrow Connector 25"/>
            <p:cNvCxnSpPr>
              <a:stCxn id="25" idx="1"/>
            </p:cNvCxnSpPr>
            <p:nvPr/>
          </p:nvCxnSpPr>
          <p:spPr>
            <a:xfrm flipH="1">
              <a:off x="3798065" y="3465074"/>
              <a:ext cx="3510211" cy="39912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AC71FE-CC1D-402D-A24D-6C84DBF719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272790" cy="609600"/>
          </a:xfrm>
        </p:spPr>
        <p:txBody>
          <a:bodyPr/>
          <a:lstStyle/>
          <a:p>
            <a:r>
              <a:rPr lang="en-US" dirty="0" smtClean="0"/>
              <a:t>Barrier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1466" y="609600"/>
            <a:ext cx="8872134" cy="5257800"/>
          </a:xfrm>
        </p:spPr>
        <p:txBody>
          <a:bodyPr/>
          <a:lstStyle/>
          <a:p>
            <a:pPr marL="1143000" lvl="1">
              <a:buNone/>
            </a:pPr>
            <a:endParaRPr lang="en-US" dirty="0" smtClean="0"/>
          </a:p>
          <a:p>
            <a:pPr marL="800100" lvl="1" indent="-342900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1466" y="1066800"/>
            <a:ext cx="9276085" cy="49398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 smtClean="0">
                <a:sym typeface="Wingdings"/>
              </a:rPr>
              <a:t>//Header files</a:t>
            </a:r>
            <a:endParaRPr lang="en-US" sz="1600" dirty="0">
              <a:sym typeface="Wingdings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ym typeface="Wingdings"/>
              </a:rPr>
              <a:t>#define size 40 //size of array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sym typeface="Wingdings"/>
              </a:rPr>
              <a:t>void main</a:t>
            </a:r>
            <a:r>
              <a:rPr lang="en-US" sz="1600" dirty="0" smtClean="0">
                <a:sym typeface="Wingdings"/>
              </a:rPr>
              <a:t>()</a:t>
            </a:r>
            <a:endParaRPr lang="en-US" sz="1600" dirty="0">
              <a:sym typeface="Wingdings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ym typeface="Wingdings"/>
              </a:rPr>
              <a:t> {	</a:t>
            </a:r>
            <a:r>
              <a:rPr lang="en-US" sz="1600" dirty="0" smtClean="0">
                <a:sym typeface="Wingdings"/>
              </a:rPr>
              <a:t>//declare and </a:t>
            </a:r>
            <a:r>
              <a:rPr lang="en-US" sz="1600" dirty="0" err="1" smtClean="0">
                <a:sym typeface="Wingdings"/>
              </a:rPr>
              <a:t>intialize</a:t>
            </a:r>
            <a:endParaRPr lang="en-US" sz="1600" dirty="0">
              <a:sym typeface="Wingdings"/>
            </a:endParaRPr>
          </a:p>
          <a:p>
            <a:r>
              <a:rPr lang="en-US" sz="1600" dirty="0">
                <a:sym typeface="Wingdings"/>
              </a:rPr>
              <a:t>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#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/>
              </a:rPr>
              <a:t>pragma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sym typeface="Wingdings"/>
              </a:rPr>
              <a:t>omp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/>
              </a:rPr>
              <a:t> parallel</a:t>
            </a:r>
          </a:p>
          <a:p>
            <a:pPr lvl="2"/>
            <a:r>
              <a:rPr lang="en-US" b="1" dirty="0">
                <a:sym typeface="Wingdings"/>
              </a:rPr>
              <a:t>  { 	</a:t>
            </a:r>
            <a:r>
              <a:rPr lang="en-US" b="1" dirty="0" err="1">
                <a:sym typeface="Wingdings"/>
              </a:rPr>
              <a:t>int</a:t>
            </a:r>
            <a:r>
              <a:rPr lang="en-US" b="1" dirty="0">
                <a:sym typeface="Wingdings"/>
              </a:rPr>
              <a:t> </a:t>
            </a:r>
            <a:r>
              <a:rPr lang="en-US" b="1" dirty="0" err="1">
                <a:sym typeface="Wingdings"/>
              </a:rPr>
              <a:t>cnt</a:t>
            </a:r>
            <a:r>
              <a:rPr lang="en-US" b="1" dirty="0">
                <a:sym typeface="Wingdings"/>
              </a:rPr>
              <a:t>, </a:t>
            </a:r>
            <a:r>
              <a:rPr lang="en-US" b="1" dirty="0" err="1">
                <a:sym typeface="Wingdings"/>
              </a:rPr>
              <a:t>tid</a:t>
            </a:r>
            <a:r>
              <a:rPr lang="en-US" b="1" dirty="0">
                <a:sym typeface="Wingdings"/>
              </a:rPr>
              <a:t>=</a:t>
            </a:r>
            <a:r>
              <a:rPr lang="en-US" b="1" dirty="0" err="1">
                <a:sym typeface="Wingdings"/>
              </a:rPr>
              <a:t>omp_get_thread_num</a:t>
            </a:r>
            <a:r>
              <a:rPr lang="en-US" b="1" dirty="0">
                <a:sym typeface="Wingdings"/>
              </a:rPr>
              <a:t>();</a:t>
            </a:r>
          </a:p>
          <a:p>
            <a:pPr lvl="2"/>
            <a:r>
              <a:rPr lang="en-US" b="1" dirty="0">
                <a:sym typeface="Wingdings"/>
              </a:rPr>
              <a:t>	sum[</a:t>
            </a:r>
            <a:r>
              <a:rPr lang="en-US" b="1" dirty="0" err="1">
                <a:sym typeface="Wingdings"/>
              </a:rPr>
              <a:t>tid</a:t>
            </a:r>
            <a:r>
              <a:rPr lang="en-US" b="1" dirty="0">
                <a:sym typeface="Wingdings"/>
              </a:rPr>
              <a:t>]=0;   prod[</a:t>
            </a:r>
            <a:r>
              <a:rPr lang="en-US" b="1" dirty="0" err="1">
                <a:sym typeface="Wingdings"/>
              </a:rPr>
              <a:t>tid</a:t>
            </a:r>
            <a:r>
              <a:rPr lang="en-US" b="1" dirty="0">
                <a:sym typeface="Wingdings"/>
              </a:rPr>
              <a:t>]=1</a:t>
            </a:r>
            <a:r>
              <a:rPr lang="en-US" b="1" dirty="0" smtClean="0">
                <a:sym typeface="Wingdings"/>
              </a:rPr>
              <a:t>; 		</a:t>
            </a:r>
            <a:r>
              <a:rPr lang="en-US" b="1" i="1" dirty="0">
                <a:sym typeface="Wingdings"/>
              </a:rPr>
              <a:t>//Array </a:t>
            </a:r>
            <a:r>
              <a:rPr lang="en-US" b="1" i="1" dirty="0" smtClean="0">
                <a:sym typeface="Wingdings"/>
              </a:rPr>
              <a:t>sum</a:t>
            </a:r>
            <a:endParaRPr lang="en-US" b="1" dirty="0">
              <a:sym typeface="Wingdings"/>
            </a:endParaRPr>
          </a:p>
          <a:p>
            <a:pPr lvl="2"/>
            <a:r>
              <a:rPr lang="en-US" b="1" dirty="0">
                <a:sym typeface="Wingdings"/>
              </a:rPr>
              <a:t>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#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/>
              </a:rPr>
              <a:t>pragma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sym typeface="Wingdings"/>
              </a:rPr>
              <a:t>omp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/>
              </a:rPr>
              <a:t> for</a:t>
            </a:r>
            <a:r>
              <a:rPr lang="en-US" b="1" dirty="0">
                <a:solidFill>
                  <a:srgbClr val="C00000"/>
                </a:solidFill>
                <a:sym typeface="Wingdings"/>
              </a:rPr>
              <a:t>			</a:t>
            </a:r>
          </a:p>
          <a:p>
            <a:pPr lvl="2"/>
            <a:r>
              <a:rPr lang="en-US" b="1" dirty="0">
                <a:sym typeface="Wingdings"/>
              </a:rPr>
              <a:t>	for(</a:t>
            </a:r>
            <a:r>
              <a:rPr lang="en-US" b="1" dirty="0" err="1">
                <a:sym typeface="Wingdings"/>
              </a:rPr>
              <a:t>cnt</a:t>
            </a:r>
            <a:r>
              <a:rPr lang="en-US" b="1" dirty="0">
                <a:sym typeface="Wingdings"/>
              </a:rPr>
              <a:t>=1;cnt&lt;=</a:t>
            </a:r>
            <a:r>
              <a:rPr lang="en-US" b="1" dirty="0" err="1">
                <a:sym typeface="Wingdings"/>
              </a:rPr>
              <a:t>size;cnt</a:t>
            </a:r>
            <a:r>
              <a:rPr lang="en-US" b="1" dirty="0">
                <a:sym typeface="Wingdings"/>
              </a:rPr>
              <a:t>++)</a:t>
            </a:r>
          </a:p>
          <a:p>
            <a:pPr lvl="2"/>
            <a:r>
              <a:rPr lang="en-US" b="1" dirty="0">
                <a:sym typeface="Wingdings"/>
              </a:rPr>
              <a:t>		sum[</a:t>
            </a:r>
            <a:r>
              <a:rPr lang="en-US" b="1" dirty="0" err="1">
                <a:sym typeface="Wingdings"/>
              </a:rPr>
              <a:t>tid</a:t>
            </a:r>
            <a:r>
              <a:rPr lang="en-US" b="1" dirty="0">
                <a:sym typeface="Wingdings"/>
              </a:rPr>
              <a:t>]+=array[</a:t>
            </a:r>
            <a:r>
              <a:rPr lang="en-US" b="1" dirty="0" err="1">
                <a:sym typeface="Wingdings"/>
              </a:rPr>
              <a:t>cnt</a:t>
            </a:r>
            <a:r>
              <a:rPr lang="en-US" b="1" dirty="0">
                <a:sym typeface="Wingdings"/>
              </a:rPr>
              <a:t>];</a:t>
            </a:r>
          </a:p>
          <a:p>
            <a:pPr lvl="2"/>
            <a:r>
              <a:rPr lang="en-US" b="1" dirty="0">
                <a:sym typeface="Wingdings"/>
              </a:rPr>
              <a:t>	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#pragma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omp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nowait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		</a:t>
            </a:r>
          </a:p>
          <a:p>
            <a:pPr lvl="2"/>
            <a:r>
              <a:rPr lang="en-US" b="1" dirty="0">
                <a:solidFill>
                  <a:srgbClr val="C00000"/>
                </a:solidFill>
                <a:sym typeface="Wingdings"/>
              </a:rPr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/>
              </a:rPr>
              <a:t>#pragma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sym typeface="Wingdings"/>
              </a:rPr>
              <a:t>omp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for		</a:t>
            </a:r>
            <a:r>
              <a:rPr lang="en-US" b="1" i="1" dirty="0">
                <a:sym typeface="Wingdings"/>
              </a:rPr>
              <a:t>//</a:t>
            </a:r>
            <a:r>
              <a:rPr lang="en-US" b="1" i="1" dirty="0" smtClean="0">
                <a:sym typeface="Wingdings"/>
              </a:rPr>
              <a:t>Factorial</a:t>
            </a:r>
            <a:endParaRPr lang="en-US" b="1" dirty="0">
              <a:solidFill>
                <a:schemeClr val="accent6">
                  <a:lumMod val="50000"/>
                </a:schemeClr>
              </a:solidFill>
              <a:sym typeface="Wingdings"/>
            </a:endParaRPr>
          </a:p>
          <a:p>
            <a:pPr lvl="2"/>
            <a:r>
              <a:rPr lang="en-US" b="1" dirty="0">
                <a:sym typeface="Wingdings"/>
              </a:rPr>
              <a:t>	for(</a:t>
            </a:r>
            <a:r>
              <a:rPr lang="en-US" b="1" dirty="0" err="1">
                <a:sym typeface="Wingdings"/>
              </a:rPr>
              <a:t>cnt</a:t>
            </a:r>
            <a:r>
              <a:rPr lang="en-US" b="1" dirty="0">
                <a:sym typeface="Wingdings"/>
              </a:rPr>
              <a:t>=1;cnt&lt;=</a:t>
            </a:r>
            <a:r>
              <a:rPr lang="en-US" b="1" dirty="0" err="1">
                <a:sym typeface="Wingdings"/>
              </a:rPr>
              <a:t>size;cnt</a:t>
            </a:r>
            <a:r>
              <a:rPr lang="en-US" b="1" dirty="0">
                <a:sym typeface="Wingdings"/>
              </a:rPr>
              <a:t>++)</a:t>
            </a:r>
          </a:p>
          <a:p>
            <a:pPr lvl="2"/>
            <a:r>
              <a:rPr lang="en-US" b="1" dirty="0">
                <a:sym typeface="Wingdings"/>
              </a:rPr>
              <a:t>		prod[</a:t>
            </a:r>
            <a:r>
              <a:rPr lang="en-US" b="1" dirty="0" err="1">
                <a:sym typeface="Wingdings"/>
              </a:rPr>
              <a:t>tid</a:t>
            </a:r>
            <a:r>
              <a:rPr lang="en-US" b="1" dirty="0">
                <a:sym typeface="Wingdings"/>
              </a:rPr>
              <a:t>]*=array[</a:t>
            </a:r>
            <a:r>
              <a:rPr lang="en-US" b="1" dirty="0" err="1">
                <a:sym typeface="Wingdings"/>
              </a:rPr>
              <a:t>cnt</a:t>
            </a:r>
            <a:r>
              <a:rPr lang="en-US" b="1" dirty="0">
                <a:sym typeface="Wingdings"/>
              </a:rPr>
              <a:t>];</a:t>
            </a:r>
          </a:p>
          <a:p>
            <a:pPr lvl="2"/>
            <a:r>
              <a:rPr lang="en-US" b="1" dirty="0">
                <a:sym typeface="Wingdings"/>
              </a:rPr>
              <a:t>	</a:t>
            </a:r>
            <a:r>
              <a:rPr lang="en-US" b="1" dirty="0" err="1">
                <a:sym typeface="Wingdings"/>
              </a:rPr>
              <a:t>printf</a:t>
            </a:r>
            <a:r>
              <a:rPr lang="en-US" b="1" dirty="0">
                <a:sym typeface="Wingdings"/>
              </a:rPr>
              <a:t>(" In thread %d, Sum = %</a:t>
            </a:r>
            <a:r>
              <a:rPr lang="en-US" b="1" dirty="0" err="1">
                <a:sym typeface="Wingdings"/>
              </a:rPr>
              <a:t>ld</a:t>
            </a:r>
            <a:r>
              <a:rPr lang="en-US" b="1" dirty="0">
                <a:sym typeface="Wingdings"/>
              </a:rPr>
              <a:t>\t product = %</a:t>
            </a:r>
            <a:r>
              <a:rPr lang="en-US" b="1" dirty="0" err="1">
                <a:sym typeface="Wingdings"/>
              </a:rPr>
              <a:t>ld</a:t>
            </a:r>
            <a:r>
              <a:rPr lang="en-US" b="1" dirty="0">
                <a:sym typeface="Wingdings"/>
              </a:rPr>
              <a:t>\n",</a:t>
            </a:r>
            <a:r>
              <a:rPr lang="en-US" b="1" dirty="0" err="1">
                <a:sym typeface="Wingdings"/>
              </a:rPr>
              <a:t>tid</a:t>
            </a:r>
            <a:r>
              <a:rPr lang="en-US" b="1" dirty="0">
                <a:sym typeface="Wingdings"/>
              </a:rPr>
              <a:t>, sum[</a:t>
            </a:r>
            <a:r>
              <a:rPr lang="en-US" b="1" dirty="0" err="1">
                <a:sym typeface="Wingdings"/>
              </a:rPr>
              <a:t>tid</a:t>
            </a:r>
            <a:r>
              <a:rPr lang="en-US" b="1" dirty="0">
                <a:sym typeface="Wingdings"/>
              </a:rPr>
              <a:t>], </a:t>
            </a:r>
            <a:r>
              <a:rPr lang="en-US" b="1" dirty="0" smtClean="0">
                <a:sym typeface="Wingdings"/>
              </a:rPr>
              <a:t> prod[</a:t>
            </a:r>
            <a:r>
              <a:rPr lang="en-US" b="1" dirty="0" err="1" smtClean="0">
                <a:sym typeface="Wingdings"/>
              </a:rPr>
              <a:t>tid</a:t>
            </a:r>
            <a:r>
              <a:rPr lang="en-US" b="1" dirty="0">
                <a:sym typeface="Wingdings"/>
              </a:rPr>
              <a:t>] );</a:t>
            </a:r>
          </a:p>
          <a:p>
            <a:pPr lvl="2"/>
            <a:r>
              <a:rPr lang="en-US" b="1" dirty="0">
                <a:sym typeface="Wingdings"/>
              </a:rPr>
              <a:t>  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sym typeface="Wingdings"/>
              </a:rPr>
              <a:t>}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AC71FE-CC1D-402D-A24D-6C84DBF7195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1466" y="697468"/>
            <a:ext cx="665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/>
              </a:rPr>
              <a:t>Program to Find sum and product of N numbers stored in array.</a:t>
            </a:r>
          </a:p>
        </p:txBody>
      </p:sp>
    </p:spTree>
    <p:extLst>
      <p:ext uri="{BB962C8B-B14F-4D97-AF65-F5344CB8AC3E}">
        <p14:creationId xmlns:p14="http://schemas.microsoft.com/office/powerpoint/2010/main" val="24494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400</TotalTime>
  <Words>1464</Words>
  <Application>Microsoft Office PowerPoint</Application>
  <PresentationFormat>Widescreen</PresentationFormat>
  <Paragraphs>567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Book Antiqua</vt:lpstr>
      <vt:lpstr>Calibri</vt:lpstr>
      <vt:lpstr>Century Gothic</vt:lpstr>
      <vt:lpstr>Constantia</vt:lpstr>
      <vt:lpstr>Georgia</vt:lpstr>
      <vt:lpstr>Ubuntu</vt:lpstr>
      <vt:lpstr>Wingdings</vt:lpstr>
      <vt:lpstr>Theme4</vt:lpstr>
      <vt:lpstr>PowerPoint Presentation</vt:lpstr>
      <vt:lpstr>OpenMP History</vt:lpstr>
      <vt:lpstr>OpenMP History (contd..)</vt:lpstr>
      <vt:lpstr>OpenMP  (contd..)</vt:lpstr>
      <vt:lpstr>Synchronization</vt:lpstr>
      <vt:lpstr>Critical</vt:lpstr>
      <vt:lpstr>Critical  Example</vt:lpstr>
      <vt:lpstr>Barrier</vt:lpstr>
      <vt:lpstr>Barrier Example</vt:lpstr>
      <vt:lpstr>Barrier  Example (contd..)</vt:lpstr>
      <vt:lpstr>Ordered</vt:lpstr>
      <vt:lpstr>Ordered  Example </vt:lpstr>
      <vt:lpstr>Flush</vt:lpstr>
      <vt:lpstr>Flush  Example</vt:lpstr>
      <vt:lpstr>LOCK</vt:lpstr>
      <vt:lpstr>LOCK</vt:lpstr>
      <vt:lpstr>NESTED LOCK</vt:lpstr>
      <vt:lpstr>OpenMP (Cont…)</vt:lpstr>
      <vt:lpstr>Data Environment</vt:lpstr>
      <vt:lpstr>Data Environment</vt:lpstr>
      <vt:lpstr>Data Environment</vt:lpstr>
      <vt:lpstr>PRIVATE</vt:lpstr>
      <vt:lpstr>FIRST PRIVATE</vt:lpstr>
      <vt:lpstr>LAST PRIVATE</vt:lpstr>
      <vt:lpstr>PRIVATE,FIRST &amp; LAST PRIVATE</vt:lpstr>
      <vt:lpstr>PRIVATE,FIRST &amp; LAST PRIVATE</vt:lpstr>
      <vt:lpstr>SHARED</vt:lpstr>
      <vt:lpstr>DEFAULT</vt:lpstr>
      <vt:lpstr>SHARED &amp; DEFAULT</vt:lpstr>
      <vt:lpstr>SHARED &amp; DEFAULT (contd..)</vt:lpstr>
      <vt:lpstr>THREAD PRIVATE</vt:lpstr>
      <vt:lpstr>THREAD PRIVATE</vt:lpstr>
      <vt:lpstr>THREAD PRIVATE</vt:lpstr>
      <vt:lpstr>COPYIN</vt:lpstr>
      <vt:lpstr>COPYPRIVATE</vt:lpstr>
      <vt:lpstr>COPYIN &amp; COPYPRIVATE</vt:lpstr>
      <vt:lpstr>COPYIN &amp; COPYPRIVATE</vt:lpstr>
      <vt:lpstr>REDUCTION</vt:lpstr>
      <vt:lpstr>REDUCTION</vt:lpstr>
      <vt:lpstr>Note</vt:lpstr>
      <vt:lpstr>&lt;Blank&gt;</vt:lpstr>
      <vt:lpstr>&lt;Blank&gt;</vt:lpstr>
      <vt:lpstr>&lt;Blank&gt;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VARMA</dc:creator>
  <cp:lastModifiedBy>Calligo Technologies</cp:lastModifiedBy>
  <cp:revision>100</cp:revision>
  <dcterms:created xsi:type="dcterms:W3CDTF">2015-04-01T05:28:25Z</dcterms:created>
  <dcterms:modified xsi:type="dcterms:W3CDTF">2016-02-01T11:25:57Z</dcterms:modified>
</cp:coreProperties>
</file>