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5" r:id="rId2"/>
    <p:sldId id="256" r:id="rId3"/>
    <p:sldId id="279" r:id="rId4"/>
    <p:sldId id="273" r:id="rId5"/>
    <p:sldId id="259" r:id="rId6"/>
    <p:sldId id="260" r:id="rId7"/>
    <p:sldId id="261" r:id="rId8"/>
    <p:sldId id="274" r:id="rId9"/>
    <p:sldId id="276" r:id="rId10"/>
    <p:sldId id="277" r:id="rId11"/>
    <p:sldId id="263" r:id="rId12"/>
    <p:sldId id="264" r:id="rId13"/>
    <p:sldId id="265" r:id="rId14"/>
    <p:sldId id="266" r:id="rId15"/>
    <p:sldId id="267" r:id="rId16"/>
    <p:sldId id="268" r:id="rId17"/>
    <p:sldId id="280" r:id="rId18"/>
    <p:sldId id="281" r:id="rId19"/>
    <p:sldId id="28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a:srgbClr val="FF57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30" autoAdjust="0"/>
    <p:restoredTop sz="76840" autoAdjust="0"/>
  </p:normalViewPr>
  <p:slideViewPr>
    <p:cSldViewPr>
      <p:cViewPr varScale="1">
        <p:scale>
          <a:sx n="57" d="100"/>
          <a:sy n="57" d="100"/>
        </p:scale>
        <p:origin x="19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242DCD-7A2E-4C12-87D5-B4AEBFEFCD2D}" type="datetimeFigureOut">
              <a:rPr lang="en-US" smtClean="0"/>
              <a:pPr/>
              <a:t>1/30/2016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E0BE05-38E5-42AE-A0C1-E1A5DEAC685C}" type="slidenum">
              <a:rPr lang="en-US" smtClean="0"/>
              <a:pPr/>
              <a:t>‹#›</a:t>
            </a:fld>
            <a:endParaRPr lang="en-US"/>
          </a:p>
        </p:txBody>
      </p:sp>
    </p:spTree>
    <p:extLst>
      <p:ext uri="{BB962C8B-B14F-4D97-AF65-F5344CB8AC3E}">
        <p14:creationId xmlns:p14="http://schemas.microsoft.com/office/powerpoint/2010/main" val="4007799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seen</a:t>
            </a:r>
            <a:r>
              <a:rPr lang="en-US" baseline="0" dirty="0" smtClean="0"/>
              <a:t> the</a:t>
            </a:r>
            <a:r>
              <a:rPr lang="en-US" dirty="0" smtClean="0"/>
              <a:t> </a:t>
            </a:r>
            <a:r>
              <a:rPr lang="en-US" dirty="0" err="1" smtClean="0"/>
              <a:t>OpenmMP</a:t>
            </a:r>
            <a:r>
              <a:rPr lang="en-US" dirty="0" smtClean="0"/>
              <a:t> programming model for shared memory systems where two</a:t>
            </a:r>
            <a:r>
              <a:rPr lang="en-US" baseline="0" dirty="0" smtClean="0"/>
              <a:t> or more CPUs/Cores share the memory. The workload is shared across two or more CPUs or cores or, the workload is </a:t>
            </a:r>
            <a:r>
              <a:rPr lang="en-US" baseline="0" dirty="0" err="1" smtClean="0"/>
              <a:t>parallely</a:t>
            </a:r>
            <a:r>
              <a:rPr lang="en-US" baseline="0" dirty="0" smtClean="0"/>
              <a:t> executed on two or more CPUs to achieve higher performance. The </a:t>
            </a:r>
            <a:r>
              <a:rPr lang="en-US" baseline="0" dirty="0" err="1" smtClean="0"/>
              <a:t>OPenMP</a:t>
            </a:r>
            <a:r>
              <a:rPr lang="en-US" baseline="0" dirty="0" smtClean="0"/>
              <a:t> APIs for C/C++ and Fortran would enable programmer to explicitly or implicitly distribute the load across CPUs or cores for parallel execution. Conceptually the workload can also be shared across independent computers through the paradigm of message passing. MPI is a standards specification. There are MPI libraries that enable programmers to develop parallel programs </a:t>
            </a:r>
            <a:r>
              <a:rPr lang="en-US" baseline="0" smtClean="0"/>
              <a:t>across computers.</a:t>
            </a:r>
            <a:endParaRPr lang="en-US" dirty="0"/>
          </a:p>
        </p:txBody>
      </p:sp>
      <p:sp>
        <p:nvSpPr>
          <p:cNvPr id="4" name="Slide Number Placeholder 3"/>
          <p:cNvSpPr>
            <a:spLocks noGrp="1"/>
          </p:cNvSpPr>
          <p:nvPr>
            <p:ph type="sldNum" sz="quarter" idx="10"/>
          </p:nvPr>
        </p:nvSpPr>
        <p:spPr/>
        <p:txBody>
          <a:bodyPr/>
          <a:lstStyle/>
          <a:p>
            <a:fld id="{D2E0BE05-38E5-42AE-A0C1-E1A5DEAC685C}" type="slidenum">
              <a:rPr lang="en-US" smtClean="0"/>
              <a:pPr/>
              <a:t>1</a:t>
            </a:fld>
            <a:endParaRPr lang="en-US"/>
          </a:p>
        </p:txBody>
      </p:sp>
    </p:spTree>
    <p:extLst>
      <p:ext uri="{BB962C8B-B14F-4D97-AF65-F5344CB8AC3E}">
        <p14:creationId xmlns:p14="http://schemas.microsoft.com/office/powerpoint/2010/main" val="1347759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4"/>
          </p:nvPr>
        </p:nvSpPr>
        <p:spPr>
          <a:xfrm>
            <a:off x="6975444" y="6433884"/>
            <a:ext cx="2133600" cy="365125"/>
          </a:xfrm>
          <a:prstGeom prst="rect">
            <a:avLst/>
          </a:prstGeom>
        </p:spPr>
        <p:txBody>
          <a:bodyPr vert="horz" lIns="91440" tIns="45720" rIns="91440" bIns="45720" rtlCol="0" anchor="ctr"/>
          <a:lstStyle>
            <a:lvl1pPr algn="r">
              <a:defRPr sz="1400" b="1">
                <a:solidFill>
                  <a:schemeClr val="tx1"/>
                </a:solidFill>
              </a:defRPr>
            </a:lvl1pPr>
          </a:lstStyle>
          <a:p>
            <a:fld id="{A0A01CD4-E9E7-4D1F-B7D5-17531135D14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grpSp>
        <p:nvGrpSpPr>
          <p:cNvPr id="7" name="Group 6"/>
          <p:cNvGrpSpPr/>
          <p:nvPr userDrawn="1"/>
        </p:nvGrpSpPr>
        <p:grpSpPr>
          <a:xfrm>
            <a:off x="8305800" y="4267200"/>
            <a:ext cx="762000" cy="1524000"/>
            <a:chOff x="8077200" y="4038600"/>
            <a:chExt cx="762000" cy="1524000"/>
          </a:xfrm>
          <a:scene3d>
            <a:camera prst="orthographicFront">
              <a:rot lat="0" lon="0" rev="0"/>
            </a:camera>
            <a:lightRig rig="contrasting" dir="t">
              <a:rot lat="0" lon="0" rev="1500000"/>
            </a:lightRig>
          </a:scene3d>
        </p:grpSpPr>
        <p:sp>
          <p:nvSpPr>
            <p:cNvPr id="8" name="Oval 7"/>
            <p:cNvSpPr/>
            <p:nvPr userDrawn="1"/>
          </p:nvSpPr>
          <p:spPr>
            <a:xfrm>
              <a:off x="8077200" y="5410200"/>
              <a:ext cx="152400" cy="152400"/>
            </a:xfrm>
            <a:prstGeom prst="ellipse">
              <a:avLst/>
            </a:prstGeom>
            <a:solidFill>
              <a:schemeClr val="tx2">
                <a:lumMod val="20000"/>
                <a:lumOff val="80000"/>
              </a:schemeClr>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userDrawn="1"/>
          </p:nvSpPr>
          <p:spPr>
            <a:xfrm>
              <a:off x="8229600" y="5105400"/>
              <a:ext cx="228600" cy="228600"/>
            </a:xfrm>
            <a:prstGeom prst="ellipse">
              <a:avLst/>
            </a:prstGeom>
            <a:solidFill>
              <a:schemeClr val="tx2">
                <a:lumMod val="60000"/>
                <a:lumOff val="40000"/>
              </a:schemeClr>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userDrawn="1"/>
          </p:nvSpPr>
          <p:spPr>
            <a:xfrm>
              <a:off x="8305800" y="4648200"/>
              <a:ext cx="381000" cy="381000"/>
            </a:xfrm>
            <a:prstGeom prst="ellipse">
              <a:avLst/>
            </a:prstGeom>
            <a:solidFill>
              <a:schemeClr val="tx2">
                <a:lumMod val="75000"/>
              </a:schemeClr>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userDrawn="1"/>
          </p:nvSpPr>
          <p:spPr>
            <a:xfrm>
              <a:off x="8305800" y="4038600"/>
              <a:ext cx="533400" cy="533400"/>
            </a:xfrm>
            <a:prstGeom prst="ellipse">
              <a:avLst/>
            </a:prstGeom>
            <a:solidFill>
              <a:srgbClr val="00206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userDrawn="1"/>
        </p:nvGrpSpPr>
        <p:grpSpPr>
          <a:xfrm>
            <a:off x="7772400" y="4648200"/>
            <a:ext cx="685800" cy="1295400"/>
            <a:chOff x="8077200" y="4038600"/>
            <a:chExt cx="762000" cy="1524000"/>
          </a:xfrm>
          <a:scene3d>
            <a:camera prst="orthographicFront">
              <a:rot lat="0" lon="0" rev="0"/>
            </a:camera>
            <a:lightRig rig="contrasting" dir="t">
              <a:rot lat="0" lon="0" rev="1500000"/>
            </a:lightRig>
          </a:scene3d>
        </p:grpSpPr>
        <p:sp>
          <p:nvSpPr>
            <p:cNvPr id="13" name="Oval 12"/>
            <p:cNvSpPr/>
            <p:nvPr userDrawn="1"/>
          </p:nvSpPr>
          <p:spPr>
            <a:xfrm>
              <a:off x="8077200" y="5410200"/>
              <a:ext cx="152400" cy="152400"/>
            </a:xfrm>
            <a:prstGeom prst="ellipse">
              <a:avLst/>
            </a:prstGeom>
            <a:solidFill>
              <a:srgbClr val="C0000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8229600" y="5105400"/>
              <a:ext cx="228600" cy="228600"/>
            </a:xfrm>
            <a:prstGeom prst="ellipse">
              <a:avLst/>
            </a:prstGeom>
            <a:solidFill>
              <a:srgbClr val="7030A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8305800" y="4648200"/>
              <a:ext cx="381000" cy="381000"/>
            </a:xfrm>
            <a:prstGeom prst="ellipse">
              <a:avLst/>
            </a:prstGeom>
            <a:solidFill>
              <a:srgbClr val="FF000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userDrawn="1"/>
          </p:nvSpPr>
          <p:spPr>
            <a:xfrm>
              <a:off x="8305800" y="4038600"/>
              <a:ext cx="533400" cy="533400"/>
            </a:xfrm>
            <a:prstGeom prst="ellipse">
              <a:avLst/>
            </a:prstGeom>
            <a:solidFill>
              <a:srgbClr val="00B05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flipH="1" flipV="1">
            <a:off x="685800" y="304800"/>
            <a:ext cx="762000" cy="1524000"/>
            <a:chOff x="8077200" y="4038600"/>
            <a:chExt cx="762000" cy="1524000"/>
          </a:xfrm>
          <a:scene3d>
            <a:camera prst="orthographicFront">
              <a:rot lat="0" lon="0" rev="0"/>
            </a:camera>
            <a:lightRig rig="contrasting" dir="t">
              <a:rot lat="0" lon="0" rev="1500000"/>
            </a:lightRig>
          </a:scene3d>
        </p:grpSpPr>
        <p:sp>
          <p:nvSpPr>
            <p:cNvPr id="18" name="Oval 17"/>
            <p:cNvSpPr/>
            <p:nvPr userDrawn="1"/>
          </p:nvSpPr>
          <p:spPr>
            <a:xfrm>
              <a:off x="8077200" y="5410200"/>
              <a:ext cx="152400" cy="152400"/>
            </a:xfrm>
            <a:prstGeom prst="ellipse">
              <a:avLst/>
            </a:prstGeom>
            <a:solidFill>
              <a:schemeClr val="tx2">
                <a:lumMod val="20000"/>
                <a:lumOff val="80000"/>
              </a:schemeClr>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userDrawn="1"/>
          </p:nvSpPr>
          <p:spPr>
            <a:xfrm>
              <a:off x="8229600" y="5105400"/>
              <a:ext cx="228600" cy="228600"/>
            </a:xfrm>
            <a:prstGeom prst="ellipse">
              <a:avLst/>
            </a:prstGeom>
            <a:solidFill>
              <a:schemeClr val="tx2">
                <a:lumMod val="60000"/>
                <a:lumOff val="40000"/>
              </a:schemeClr>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userDrawn="1"/>
          </p:nvSpPr>
          <p:spPr>
            <a:xfrm>
              <a:off x="8305800" y="4648200"/>
              <a:ext cx="381000" cy="381000"/>
            </a:xfrm>
            <a:prstGeom prst="ellipse">
              <a:avLst/>
            </a:prstGeom>
            <a:solidFill>
              <a:schemeClr val="tx2">
                <a:lumMod val="75000"/>
              </a:schemeClr>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userDrawn="1"/>
          </p:nvSpPr>
          <p:spPr>
            <a:xfrm>
              <a:off x="8305800" y="4038600"/>
              <a:ext cx="533400" cy="533400"/>
            </a:xfrm>
            <a:prstGeom prst="ellipse">
              <a:avLst/>
            </a:prstGeom>
            <a:solidFill>
              <a:srgbClr val="00206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userDrawn="1"/>
        </p:nvGrpSpPr>
        <p:grpSpPr>
          <a:xfrm flipH="1" flipV="1">
            <a:off x="152400" y="685800"/>
            <a:ext cx="685800" cy="1295400"/>
            <a:chOff x="8077200" y="4038600"/>
            <a:chExt cx="762000" cy="1524000"/>
          </a:xfrm>
          <a:scene3d>
            <a:camera prst="orthographicFront">
              <a:rot lat="0" lon="0" rev="0"/>
            </a:camera>
            <a:lightRig rig="contrasting" dir="t">
              <a:rot lat="0" lon="0" rev="1500000"/>
            </a:lightRig>
          </a:scene3d>
        </p:grpSpPr>
        <p:sp>
          <p:nvSpPr>
            <p:cNvPr id="23" name="Oval 22"/>
            <p:cNvSpPr/>
            <p:nvPr userDrawn="1"/>
          </p:nvSpPr>
          <p:spPr>
            <a:xfrm>
              <a:off x="8077200" y="5410200"/>
              <a:ext cx="152400" cy="152400"/>
            </a:xfrm>
            <a:prstGeom prst="ellipse">
              <a:avLst/>
            </a:prstGeom>
            <a:solidFill>
              <a:srgbClr val="C0000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userDrawn="1"/>
          </p:nvSpPr>
          <p:spPr>
            <a:xfrm>
              <a:off x="8229600" y="5105400"/>
              <a:ext cx="228600" cy="228600"/>
            </a:xfrm>
            <a:prstGeom prst="ellipse">
              <a:avLst/>
            </a:prstGeom>
            <a:solidFill>
              <a:srgbClr val="7030A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userDrawn="1"/>
          </p:nvSpPr>
          <p:spPr>
            <a:xfrm>
              <a:off x="8305800" y="4648200"/>
              <a:ext cx="381000" cy="381000"/>
            </a:xfrm>
            <a:prstGeom prst="ellipse">
              <a:avLst/>
            </a:prstGeom>
            <a:solidFill>
              <a:srgbClr val="FF000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8305800" y="4038600"/>
              <a:ext cx="533400" cy="533400"/>
            </a:xfrm>
            <a:prstGeom prst="ellipse">
              <a:avLst/>
            </a:prstGeom>
            <a:solidFill>
              <a:srgbClr val="00B05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p:cNvSpPr/>
          <p:nvPr userDrawn="1"/>
        </p:nvSpPr>
        <p:spPr>
          <a:xfrm>
            <a:off x="11875" y="5867400"/>
            <a:ext cx="7696200"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rot="16200000">
            <a:off x="-2148839" y="4411090"/>
            <a:ext cx="4800600" cy="45719"/>
          </a:xfrm>
          <a:prstGeom prst="rect">
            <a:avLst/>
          </a:prstGeom>
          <a:solidFill>
            <a:schemeClr val="accent6">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6200" y="5745481"/>
            <a:ext cx="4800600" cy="45719"/>
          </a:xfrm>
          <a:prstGeom prst="rect">
            <a:avLst/>
          </a:prstGeom>
          <a:solidFill>
            <a:srgbClr val="00B05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0747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954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3"/>
          <p:cNvSpPr>
            <a:spLocks noGrp="1"/>
          </p:cNvSpPr>
          <p:nvPr>
            <p:ph type="sldNum" sz="quarter" idx="4"/>
          </p:nvPr>
        </p:nvSpPr>
        <p:spPr>
          <a:xfrm>
            <a:off x="6982691" y="6248400"/>
            <a:ext cx="2133600" cy="365125"/>
          </a:xfrm>
          <a:prstGeom prst="rect">
            <a:avLst/>
          </a:prstGeom>
        </p:spPr>
        <p:txBody>
          <a:bodyPr vert="horz" lIns="91440" tIns="45720" rIns="91440" bIns="45720" rtlCol="0" anchor="ctr"/>
          <a:lstStyle>
            <a:lvl1pPr algn="r">
              <a:defRPr sz="1400" b="1">
                <a:solidFill>
                  <a:schemeClr val="tx1"/>
                </a:solidFill>
              </a:defRPr>
            </a:lvl1pPr>
          </a:lstStyle>
          <a:p>
            <a:fld id="{A0A01CD4-E9E7-4D1F-B7D5-17531135D14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95400"/>
            <a:ext cx="4040188" cy="8794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6925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295400"/>
            <a:ext cx="4041775" cy="8794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6925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3"/>
          <p:cNvSpPr>
            <a:spLocks noGrp="1"/>
          </p:cNvSpPr>
          <p:nvPr>
            <p:ph type="sldNum" sz="quarter" idx="4"/>
          </p:nvPr>
        </p:nvSpPr>
        <p:spPr>
          <a:xfrm>
            <a:off x="6975444" y="6433884"/>
            <a:ext cx="2133600" cy="365125"/>
          </a:xfrm>
          <a:prstGeom prst="rect">
            <a:avLst/>
          </a:prstGeom>
        </p:spPr>
        <p:txBody>
          <a:bodyPr vert="horz" lIns="91440" tIns="45720" rIns="91440" bIns="45720" rtlCol="0" anchor="ctr"/>
          <a:lstStyle>
            <a:lvl1pPr algn="r">
              <a:defRPr sz="1400" b="1">
                <a:solidFill>
                  <a:schemeClr val="tx1"/>
                </a:solidFill>
              </a:defRPr>
            </a:lvl1pPr>
          </a:lstStyle>
          <a:p>
            <a:fld id="{A0A01CD4-E9E7-4D1F-B7D5-17531135D14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6705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313" cy="45085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762000"/>
          </a:xfrm>
          <a:prstGeom prst="rect">
            <a:avLst/>
          </a:prstGeom>
        </p:spPr>
        <p:style>
          <a:lnRef idx="1">
            <a:schemeClr val="accent1"/>
          </a:lnRef>
          <a:fillRef idx="3">
            <a:schemeClr val="accent1"/>
          </a:fillRef>
          <a:effectRef idx="2">
            <a:schemeClr val="accent1"/>
          </a:effectRef>
          <a:fontRef idx="none"/>
        </p:style>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762001"/>
            <a:ext cx="8229600" cy="510539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logo1.jpg"/>
          <p:cNvPicPr>
            <a:picLocks noChangeAspect="1"/>
          </p:cNvPicPr>
          <p:nvPr userDrawn="1"/>
        </p:nvPicPr>
        <p:blipFill>
          <a:blip r:embed="rId12"/>
          <a:stretch>
            <a:fillRect/>
          </a:stretch>
        </p:blipFill>
        <p:spPr>
          <a:xfrm>
            <a:off x="457200" y="5943600"/>
            <a:ext cx="1619250" cy="811190"/>
          </a:xfrm>
          <a:prstGeom prst="rect">
            <a:avLst/>
          </a:prstGeom>
        </p:spPr>
      </p:pic>
      <p:sp>
        <p:nvSpPr>
          <p:cNvPr id="8" name="Rectangle 7"/>
          <p:cNvSpPr/>
          <p:nvPr userDrawn="1"/>
        </p:nvSpPr>
        <p:spPr>
          <a:xfrm>
            <a:off x="7585044" y="5943600"/>
            <a:ext cx="457200" cy="457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8125164" y="6218386"/>
            <a:ext cx="571500" cy="563414"/>
            <a:chOff x="8039100" y="5898573"/>
            <a:chExt cx="571500" cy="563414"/>
          </a:xfrm>
        </p:grpSpPr>
        <p:grpSp>
          <p:nvGrpSpPr>
            <p:cNvPr id="17" name="Group 16"/>
            <p:cNvGrpSpPr/>
            <p:nvPr userDrawn="1"/>
          </p:nvGrpSpPr>
          <p:grpSpPr>
            <a:xfrm>
              <a:off x="8039100" y="5898573"/>
              <a:ext cx="228600" cy="562313"/>
              <a:chOff x="7010400" y="5943600"/>
              <a:chExt cx="228600" cy="533400"/>
            </a:xfrm>
          </p:grpSpPr>
          <p:sp>
            <p:nvSpPr>
              <p:cNvPr id="18" name="Rectangle 17"/>
              <p:cNvSpPr/>
              <p:nvPr userDrawn="1"/>
            </p:nvSpPr>
            <p:spPr>
              <a:xfrm>
                <a:off x="7010400" y="5943600"/>
                <a:ext cx="228600" cy="228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7010400" y="6248400"/>
                <a:ext cx="228600" cy="2286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userDrawn="1"/>
          </p:nvGrpSpPr>
          <p:grpSpPr>
            <a:xfrm>
              <a:off x="8382000" y="5899674"/>
              <a:ext cx="228600" cy="562313"/>
              <a:chOff x="7353300" y="5981700"/>
              <a:chExt cx="228600" cy="533400"/>
            </a:xfrm>
          </p:grpSpPr>
          <p:sp>
            <p:nvSpPr>
              <p:cNvPr id="22" name="Rectangle 21"/>
              <p:cNvSpPr/>
              <p:nvPr userDrawn="1"/>
            </p:nvSpPr>
            <p:spPr>
              <a:xfrm>
                <a:off x="7353300" y="5981700"/>
                <a:ext cx="228600" cy="228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7353300" y="6286500"/>
                <a:ext cx="228600" cy="2286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5" name="Rectangle 44"/>
          <p:cNvSpPr/>
          <p:nvPr userDrawn="1"/>
        </p:nvSpPr>
        <p:spPr>
          <a:xfrm>
            <a:off x="7162800" y="6477000"/>
            <a:ext cx="838200"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46" name="Rectangle 45"/>
          <p:cNvSpPr/>
          <p:nvPr userDrawn="1"/>
        </p:nvSpPr>
        <p:spPr>
          <a:xfrm>
            <a:off x="7325064" y="6511062"/>
            <a:ext cx="838200"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6" name="Footer Placeholder 3"/>
          <p:cNvSpPr>
            <a:spLocks noGrp="1"/>
          </p:cNvSpPr>
          <p:nvPr userDrawn="1"/>
        </p:nvSpPr>
        <p:spPr>
          <a:xfrm>
            <a:off x="2133600" y="6196900"/>
            <a:ext cx="4876800" cy="70167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smtClean="0">
                <a:solidFill>
                  <a:schemeClr val="bg1">
                    <a:lumMod val="50000"/>
                  </a:schemeClr>
                </a:solidFill>
              </a:rPr>
              <a:t>©2015 </a:t>
            </a:r>
            <a:r>
              <a:rPr lang="en-US" sz="1200" dirty="0" err="1" smtClean="0">
                <a:solidFill>
                  <a:schemeClr val="bg1">
                    <a:lumMod val="50000"/>
                  </a:schemeClr>
                </a:solidFill>
              </a:rPr>
              <a:t>Calligo</a:t>
            </a:r>
            <a:r>
              <a:rPr lang="en-US" sz="1200" dirty="0" smtClean="0">
                <a:solidFill>
                  <a:schemeClr val="bg1">
                    <a:lumMod val="50000"/>
                  </a:schemeClr>
                </a:solidFill>
              </a:rPr>
              <a:t> Technologies Pvt. Ltd., All rights reserved. All other trademarks or registered trademarks are the property of their respective owners</a:t>
            </a:r>
            <a:endParaRPr lang="en-US" sz="1200" dirty="0">
              <a:solidFill>
                <a:schemeClr val="bg1">
                  <a:lumMod val="50000"/>
                </a:schemeClr>
              </a:solidFill>
            </a:endParaRPr>
          </a:p>
        </p:txBody>
      </p:sp>
      <p:sp>
        <p:nvSpPr>
          <p:cNvPr id="4" name="Slide Number Placeholder 3"/>
          <p:cNvSpPr>
            <a:spLocks noGrp="1"/>
          </p:cNvSpPr>
          <p:nvPr>
            <p:ph type="sldNum" sz="quarter" idx="4"/>
          </p:nvPr>
        </p:nvSpPr>
        <p:spPr>
          <a:xfrm>
            <a:off x="6975444" y="6433884"/>
            <a:ext cx="2133600" cy="365125"/>
          </a:xfrm>
          <a:prstGeom prst="rect">
            <a:avLst/>
          </a:prstGeom>
        </p:spPr>
        <p:txBody>
          <a:bodyPr vert="horz" lIns="91440" tIns="45720" rIns="91440" bIns="45720" rtlCol="0" anchor="ctr"/>
          <a:lstStyle>
            <a:lvl1pPr algn="r">
              <a:defRPr sz="1400" b="1">
                <a:solidFill>
                  <a:schemeClr val="tx1"/>
                </a:solidFill>
              </a:defRPr>
            </a:lvl1pPr>
          </a:lstStyle>
          <a:p>
            <a:fld id="{A0A01CD4-E9E7-4D1F-B7D5-17531135D14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ctr" defTabSz="914400" rtl="0" eaLnBrk="1" latinLnBrk="0" hangingPunct="1">
        <a:spcBef>
          <a:spcPct val="0"/>
        </a:spcBef>
        <a:buNone/>
        <a:defRPr sz="3200" kern="1200">
          <a:solidFill>
            <a:schemeClr val="bg1"/>
          </a:solidFill>
          <a:latin typeface="Ubuntu" pitchFamily="34" charset="0"/>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solidFill>
          <a:latin typeface="Ubuntu" pitchFamily="34"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Ubuntu" pitchFamily="34"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Ubuntu"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Ubuntu"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Ubuntu"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5000"/>
            <a:lum/>
          </a:blip>
          <a:srcRect/>
          <a:tile tx="0" ty="0" sx="100000" sy="100000" flip="none" algn="tl"/>
        </a:blipFill>
        <a:effectLst/>
      </p:bgPr>
    </p:bg>
    <p:spTree>
      <p:nvGrpSpPr>
        <p:cNvPr id="1" name=""/>
        <p:cNvGrpSpPr/>
        <p:nvPr/>
      </p:nvGrpSpPr>
      <p:grpSpPr>
        <a:xfrm>
          <a:off x="0" y="0"/>
          <a:ext cx="0" cy="0"/>
          <a:chOff x="0" y="0"/>
          <a:chExt cx="0" cy="0"/>
        </a:xfrm>
      </p:grpSpPr>
      <p:sp>
        <p:nvSpPr>
          <p:cNvPr id="8" name="Rectangle 7"/>
          <p:cNvSpPr/>
          <p:nvPr/>
        </p:nvSpPr>
        <p:spPr>
          <a:xfrm>
            <a:off x="435343" y="2743200"/>
            <a:ext cx="8494633" cy="1754326"/>
          </a:xfrm>
          <a:prstGeom prst="rect">
            <a:avLst/>
          </a:prstGeom>
          <a:noFill/>
          <a:ln>
            <a:noFill/>
          </a:ln>
        </p:spPr>
        <p:txBody>
          <a:bodyPr wrap="none" lIns="91440" tIns="45720" rIns="91440" bIns="45720">
            <a:spAutoFit/>
          </a:bodyPr>
          <a:lstStyle/>
          <a:p>
            <a:pPr algn="ctr"/>
            <a:r>
              <a:rPr lang="en-US" sz="5400" b="1" dirty="0" smtClean="0">
                <a:solidFill>
                  <a:schemeClr val="tx2"/>
                </a:solidFill>
                <a:latin typeface="Book Antiqua" pitchFamily="18" charset="0"/>
              </a:rPr>
              <a:t>Message Passing Interface</a:t>
            </a:r>
          </a:p>
          <a:p>
            <a:pPr algn="ctr"/>
            <a:r>
              <a:rPr lang="en-US" sz="5400" b="1" i="1" dirty="0" smtClean="0">
                <a:solidFill>
                  <a:schemeClr val="tx2"/>
                </a:solidFill>
                <a:latin typeface="Monotype Corsiva" pitchFamily="66" charset="0"/>
              </a:rPr>
              <a:t>(MPI)</a:t>
            </a:r>
            <a:endParaRPr lang="en-US" sz="5400" b="1" i="1" dirty="0">
              <a:solidFill>
                <a:schemeClr val="tx2"/>
              </a:solidFill>
              <a:latin typeface="Monotype Corsiva" pitchFamily="66" charset="0"/>
            </a:endParaRPr>
          </a:p>
        </p:txBody>
      </p:sp>
    </p:spTree>
    <p:extLst>
      <p:ext uri="{BB962C8B-B14F-4D97-AF65-F5344CB8AC3E}">
        <p14:creationId xmlns:p14="http://schemas.microsoft.com/office/powerpoint/2010/main" val="3291695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0" y="0"/>
            <a:ext cx="9143280" cy="761400"/>
          </a:xfrm>
          <a:prstGeom prst="rect">
            <a:avLst/>
          </a:prstGeom>
          <a:noFill/>
          <a:ln>
            <a:noFill/>
          </a:ln>
        </p:spPr>
        <p:txBody>
          <a:bodyPr lIns="90000" tIns="45000" rIns="90000" bIns="45000" anchor="ctr"/>
          <a:lstStyle/>
          <a:p>
            <a:pPr algn="ctr">
              <a:lnSpc>
                <a:spcPct val="100000"/>
              </a:lnSpc>
            </a:pPr>
            <a:r>
              <a:rPr lang="en-IN" sz="3200" dirty="0">
                <a:solidFill>
                  <a:srgbClr val="4F6228"/>
                </a:solidFill>
                <a:latin typeface="Ubuntu"/>
              </a:rPr>
              <a:t>Example 2</a:t>
            </a:r>
            <a:endParaRPr dirty="0"/>
          </a:p>
        </p:txBody>
      </p:sp>
      <p:sp>
        <p:nvSpPr>
          <p:cNvPr id="159" name="TextShape 3"/>
          <p:cNvSpPr txBox="1"/>
          <p:nvPr/>
        </p:nvSpPr>
        <p:spPr>
          <a:xfrm>
            <a:off x="762000" y="990600"/>
            <a:ext cx="8001000" cy="4724400"/>
          </a:xfrm>
          <a:prstGeom prst="rect">
            <a:avLst/>
          </a:prstGeom>
          <a:ln>
            <a:solidFill>
              <a:schemeClr val="accent4">
                <a:lumMod val="60000"/>
                <a:lumOff val="40000"/>
              </a:schemeClr>
            </a:solidFill>
          </a:ln>
        </p:spPr>
        <p:txBody>
          <a:bodyPr lIns="90000" tIns="45000" rIns="90000" bIns="45000"/>
          <a:lstStyle/>
          <a:p>
            <a:r>
              <a:rPr lang="en-US" i="1" dirty="0" smtClean="0">
                <a:solidFill>
                  <a:schemeClr val="tx2">
                    <a:lumMod val="60000"/>
                    <a:lumOff val="40000"/>
                  </a:schemeClr>
                </a:solidFill>
                <a:latin typeface="Constantia" pitchFamily="18" charset="0"/>
              </a:rPr>
              <a:t>//Workers task, compute and send local sum to master</a:t>
            </a:r>
            <a:endParaRPr i="1" dirty="0">
              <a:solidFill>
                <a:schemeClr val="tx2">
                  <a:lumMod val="60000"/>
                  <a:lumOff val="40000"/>
                </a:schemeClr>
              </a:solidFill>
              <a:latin typeface="Constantia" pitchFamily="18" charset="0"/>
            </a:endParaRPr>
          </a:p>
          <a:p>
            <a:r>
              <a:rPr lang="en-IN" i="1" dirty="0">
                <a:solidFill>
                  <a:schemeClr val="tx2">
                    <a:lumMod val="60000"/>
                    <a:lumOff val="40000"/>
                  </a:schemeClr>
                </a:solidFill>
                <a:latin typeface="Constantia" pitchFamily="18" charset="0"/>
              </a:rPr>
              <a:t>	</a:t>
            </a:r>
            <a:endParaRPr i="1" dirty="0">
              <a:solidFill>
                <a:schemeClr val="tx2">
                  <a:lumMod val="60000"/>
                  <a:lumOff val="40000"/>
                </a:schemeClr>
              </a:solidFill>
              <a:latin typeface="Constantia" pitchFamily="18" charset="0"/>
            </a:endParaRPr>
          </a:p>
          <a:p>
            <a:r>
              <a:rPr lang="en-IN" b="1" dirty="0" smtClean="0">
                <a:latin typeface="Constantia" pitchFamily="18" charset="0"/>
              </a:rPr>
              <a:t>else</a:t>
            </a:r>
            <a:endParaRPr b="1" dirty="0">
              <a:latin typeface="Constantia" pitchFamily="18" charset="0"/>
            </a:endParaRPr>
          </a:p>
          <a:p>
            <a:r>
              <a:rPr lang="en-IN" dirty="0" smtClean="0">
                <a:latin typeface="Constantia" pitchFamily="18" charset="0"/>
              </a:rPr>
              <a:t>{	</a:t>
            </a:r>
            <a:r>
              <a:rPr lang="en-IN" dirty="0" err="1" smtClean="0">
                <a:latin typeface="Constantia" pitchFamily="18" charset="0"/>
              </a:rPr>
              <a:t>int</a:t>
            </a:r>
            <a:r>
              <a:rPr lang="en-IN" dirty="0" smtClean="0">
                <a:latin typeface="Constantia" pitchFamily="18" charset="0"/>
              </a:rPr>
              <a:t> </a:t>
            </a:r>
            <a:r>
              <a:rPr lang="en-IN" dirty="0">
                <a:latin typeface="Constantia" pitchFamily="18" charset="0"/>
              </a:rPr>
              <a:t>array[10],total=0;</a:t>
            </a:r>
            <a:endParaRPr dirty="0">
              <a:latin typeface="Constantia" pitchFamily="18" charset="0"/>
            </a:endParaRPr>
          </a:p>
          <a:p>
            <a:r>
              <a:rPr lang="en-IN" dirty="0">
                <a:solidFill>
                  <a:schemeClr val="tx1">
                    <a:lumMod val="65000"/>
                    <a:lumOff val="35000"/>
                  </a:schemeClr>
                </a:solidFill>
                <a:latin typeface="Constantia" pitchFamily="18" charset="0"/>
              </a:rPr>
              <a:t>	</a:t>
            </a:r>
            <a:r>
              <a:rPr lang="en-IN" b="1" dirty="0" err="1" smtClean="0">
                <a:solidFill>
                  <a:schemeClr val="accent5">
                    <a:lumMod val="75000"/>
                  </a:schemeClr>
                </a:solidFill>
                <a:effectLst>
                  <a:outerShdw blurRad="38100" dist="38100" dir="2700000" algn="tl">
                    <a:srgbClr val="000000">
                      <a:alpha val="43137"/>
                    </a:srgbClr>
                  </a:outerShdw>
                </a:effectLst>
                <a:latin typeface="Constantia" pitchFamily="18" charset="0"/>
              </a:rPr>
              <a:t>MPI_Recv</a:t>
            </a:r>
            <a:r>
              <a:rPr lang="en-IN" b="1" dirty="0">
                <a:solidFill>
                  <a:schemeClr val="accent5">
                    <a:lumMod val="75000"/>
                  </a:schemeClr>
                </a:solidFill>
                <a:effectLst>
                  <a:outerShdw blurRad="38100" dist="38100" dir="2700000" algn="tl">
                    <a:srgbClr val="000000">
                      <a:alpha val="43137"/>
                    </a:srgbClr>
                  </a:outerShdw>
                </a:effectLst>
                <a:latin typeface="Constantia" pitchFamily="18" charset="0"/>
              </a:rPr>
              <a:t>(&amp;array[0], 10, MPI_INT, </a:t>
            </a:r>
            <a:r>
              <a:rPr lang="en-IN" b="1" dirty="0" smtClean="0">
                <a:solidFill>
                  <a:schemeClr val="accent5">
                    <a:lumMod val="75000"/>
                  </a:schemeClr>
                </a:solidFill>
                <a:effectLst>
                  <a:outerShdw blurRad="38100" dist="38100" dir="2700000" algn="tl">
                    <a:srgbClr val="000000">
                      <a:alpha val="43137"/>
                    </a:srgbClr>
                  </a:outerShdw>
                </a:effectLst>
                <a:latin typeface="Constantia" pitchFamily="18" charset="0"/>
              </a:rPr>
              <a:t>master, master, \ 				MPI_COMM_WORLD, MPI_STATUS_IGNORE </a:t>
            </a:r>
            <a:r>
              <a:rPr lang="en-IN" b="1" dirty="0">
                <a:solidFill>
                  <a:schemeClr val="accent5">
                    <a:lumMod val="75000"/>
                  </a:schemeClr>
                </a:solidFill>
                <a:effectLst>
                  <a:outerShdw blurRad="38100" dist="38100" dir="2700000" algn="tl">
                    <a:srgbClr val="000000">
                      <a:alpha val="43137"/>
                    </a:srgbClr>
                  </a:outerShdw>
                </a:effectLst>
                <a:latin typeface="Constantia" pitchFamily="18" charset="0"/>
              </a:rPr>
              <a:t>);</a:t>
            </a:r>
            <a:endParaRPr dirty="0">
              <a:solidFill>
                <a:schemeClr val="accent5">
                  <a:lumMod val="75000"/>
                </a:schemeClr>
              </a:solidFill>
              <a:effectLst>
                <a:outerShdw blurRad="38100" dist="38100" dir="2700000" algn="tl">
                  <a:srgbClr val="000000">
                    <a:alpha val="43137"/>
                  </a:srgbClr>
                </a:outerShdw>
              </a:effectLst>
              <a:latin typeface="Constantia" pitchFamily="18" charset="0"/>
            </a:endParaRPr>
          </a:p>
          <a:p>
            <a:r>
              <a:rPr lang="en-IN" dirty="0">
                <a:solidFill>
                  <a:schemeClr val="tx1">
                    <a:lumMod val="65000"/>
                    <a:lumOff val="35000"/>
                  </a:schemeClr>
                </a:solidFill>
                <a:latin typeface="Constantia" pitchFamily="18" charset="0"/>
              </a:rPr>
              <a:t>	</a:t>
            </a:r>
            <a:r>
              <a:rPr lang="en-IN" dirty="0" smtClean="0">
                <a:latin typeface="Constantia" pitchFamily="18" charset="0"/>
              </a:rPr>
              <a:t>for(row=0;row&lt;10;row</a:t>
            </a:r>
            <a:r>
              <a:rPr lang="en-IN" dirty="0">
                <a:latin typeface="Constantia" pitchFamily="18" charset="0"/>
              </a:rPr>
              <a:t>++)  </a:t>
            </a:r>
            <a:r>
              <a:rPr lang="en-IN" dirty="0" smtClean="0">
                <a:latin typeface="Constantia" pitchFamily="18" charset="0"/>
              </a:rPr>
              <a:t>	</a:t>
            </a:r>
          </a:p>
          <a:p>
            <a:r>
              <a:rPr lang="en-IN" dirty="0">
                <a:latin typeface="Constantia" pitchFamily="18" charset="0"/>
              </a:rPr>
              <a:t>	</a:t>
            </a:r>
            <a:r>
              <a:rPr lang="en-IN" dirty="0" smtClean="0">
                <a:latin typeface="Constantia" pitchFamily="18" charset="0"/>
              </a:rPr>
              <a:t>	total</a:t>
            </a:r>
            <a:r>
              <a:rPr lang="en-IN" dirty="0">
                <a:latin typeface="Constantia" pitchFamily="18" charset="0"/>
              </a:rPr>
              <a:t>+=array[row];</a:t>
            </a:r>
            <a:endParaRPr dirty="0">
              <a:latin typeface="Constantia" pitchFamily="18" charset="0"/>
            </a:endParaRPr>
          </a:p>
          <a:p>
            <a:r>
              <a:rPr lang="en-IN" b="1" dirty="0" smtClean="0">
                <a:solidFill>
                  <a:srgbClr val="0000FF"/>
                </a:solidFill>
                <a:latin typeface="Constantia" pitchFamily="18" charset="0"/>
              </a:rPr>
              <a:t>               </a:t>
            </a:r>
            <a:r>
              <a:rPr lang="en-IN" b="1" dirty="0" err="1" smtClean="0">
                <a:solidFill>
                  <a:schemeClr val="accent5">
                    <a:lumMod val="75000"/>
                  </a:schemeClr>
                </a:solidFill>
                <a:effectLst>
                  <a:outerShdw blurRad="38100" dist="38100" dir="2700000" algn="tl">
                    <a:srgbClr val="000000">
                      <a:alpha val="43137"/>
                    </a:srgbClr>
                  </a:outerShdw>
                </a:effectLst>
                <a:latin typeface="Constantia" pitchFamily="18" charset="0"/>
              </a:rPr>
              <a:t>MPI_Send</a:t>
            </a:r>
            <a:r>
              <a:rPr lang="en-IN" b="1" dirty="0">
                <a:solidFill>
                  <a:schemeClr val="accent5">
                    <a:lumMod val="75000"/>
                  </a:schemeClr>
                </a:solidFill>
                <a:effectLst>
                  <a:outerShdw blurRad="38100" dist="38100" dir="2700000" algn="tl">
                    <a:srgbClr val="000000">
                      <a:alpha val="43137"/>
                    </a:srgbClr>
                  </a:outerShdw>
                </a:effectLst>
                <a:latin typeface="Constantia" pitchFamily="18" charset="0"/>
              </a:rPr>
              <a:t>(&amp;</a:t>
            </a:r>
            <a:r>
              <a:rPr lang="en-IN" b="1" dirty="0" smtClean="0">
                <a:solidFill>
                  <a:schemeClr val="accent5">
                    <a:lumMod val="75000"/>
                  </a:schemeClr>
                </a:solidFill>
                <a:effectLst>
                  <a:outerShdw blurRad="38100" dist="38100" dir="2700000" algn="tl">
                    <a:srgbClr val="000000">
                      <a:alpha val="43137"/>
                    </a:srgbClr>
                  </a:outerShdw>
                </a:effectLst>
                <a:latin typeface="Constantia" pitchFamily="18" charset="0"/>
              </a:rPr>
              <a:t>total,1,MPI_INT,master, rank, MPI_COMM_WORLD);</a:t>
            </a:r>
          </a:p>
          <a:p>
            <a:r>
              <a:rPr lang="en-IN" dirty="0" smtClean="0">
                <a:latin typeface="Constantia" pitchFamily="18" charset="0"/>
              </a:rPr>
              <a:t>}</a:t>
            </a:r>
            <a:endParaRPr dirty="0">
              <a:latin typeface="Constantia" pitchFamily="18" charset="0"/>
            </a:endParaRPr>
          </a:p>
          <a:p>
            <a:endParaRPr lang="en-IN" b="1" dirty="0" smtClean="0">
              <a:solidFill>
                <a:srgbClr val="0000FF"/>
              </a:solidFill>
              <a:latin typeface="Constantia" pitchFamily="18" charset="0"/>
            </a:endParaRPr>
          </a:p>
          <a:p>
            <a:r>
              <a:rPr lang="en-IN" b="1" dirty="0" err="1" smtClean="0">
                <a:solidFill>
                  <a:schemeClr val="accent5">
                    <a:lumMod val="75000"/>
                  </a:schemeClr>
                </a:solidFill>
                <a:effectLst>
                  <a:outerShdw blurRad="38100" dist="38100" dir="2700000" algn="tl">
                    <a:srgbClr val="000000">
                      <a:alpha val="43137"/>
                    </a:srgbClr>
                  </a:outerShdw>
                </a:effectLst>
                <a:latin typeface="Constantia" pitchFamily="18" charset="0"/>
              </a:rPr>
              <a:t>MPI_Finalize</a:t>
            </a:r>
            <a:r>
              <a:rPr lang="en-IN" b="1" dirty="0" smtClean="0">
                <a:solidFill>
                  <a:schemeClr val="accent5">
                    <a:lumMod val="75000"/>
                  </a:schemeClr>
                </a:solidFill>
                <a:effectLst>
                  <a:outerShdw blurRad="38100" dist="38100" dir="2700000" algn="tl">
                    <a:srgbClr val="000000">
                      <a:alpha val="43137"/>
                    </a:srgbClr>
                  </a:outerShdw>
                </a:effectLst>
                <a:latin typeface="Constantia" pitchFamily="18" charset="0"/>
              </a:rPr>
              <a:t> </a:t>
            </a:r>
            <a:r>
              <a:rPr lang="en-IN" b="1" dirty="0">
                <a:solidFill>
                  <a:schemeClr val="accent5">
                    <a:lumMod val="75000"/>
                  </a:schemeClr>
                </a:solidFill>
                <a:effectLst>
                  <a:outerShdw blurRad="38100" dist="38100" dir="2700000" algn="tl">
                    <a:srgbClr val="000000">
                      <a:alpha val="43137"/>
                    </a:srgbClr>
                  </a:outerShdw>
                </a:effectLst>
                <a:latin typeface="Constantia" pitchFamily="18" charset="0"/>
              </a:rPr>
              <a:t>();</a:t>
            </a:r>
            <a:endParaRPr dirty="0">
              <a:solidFill>
                <a:schemeClr val="accent5">
                  <a:lumMod val="75000"/>
                </a:schemeClr>
              </a:solidFill>
              <a:effectLst>
                <a:outerShdw blurRad="38100" dist="38100" dir="2700000" algn="tl">
                  <a:srgbClr val="000000">
                    <a:alpha val="43137"/>
                  </a:srgbClr>
                </a:outerShdw>
              </a:effectLst>
              <a:latin typeface="Constantia" pitchFamily="18" charset="0"/>
            </a:endParaRPr>
          </a:p>
          <a:p>
            <a:endParaRPr lang="en-IN" dirty="0" smtClean="0">
              <a:solidFill>
                <a:schemeClr val="tx1">
                  <a:lumMod val="65000"/>
                  <a:lumOff val="35000"/>
                </a:schemeClr>
              </a:solidFill>
              <a:latin typeface="Constantia" pitchFamily="18" charset="0"/>
            </a:endParaRPr>
          </a:p>
          <a:p>
            <a:r>
              <a:rPr lang="en-IN" dirty="0" smtClean="0">
                <a:latin typeface="Constantia" pitchFamily="18" charset="0"/>
              </a:rPr>
              <a:t>return </a:t>
            </a:r>
            <a:r>
              <a:rPr lang="en-IN" dirty="0">
                <a:latin typeface="Constantia" pitchFamily="18" charset="0"/>
              </a:rPr>
              <a:t>0;</a:t>
            </a:r>
            <a:endParaRPr dirty="0">
              <a:latin typeface="Constantia" pitchFamily="18" charset="0"/>
            </a:endParaRPr>
          </a:p>
          <a:p>
            <a:r>
              <a:rPr lang="en-IN" dirty="0">
                <a:latin typeface="Constantia" pitchFamily="18" charset="0"/>
              </a:rPr>
              <a:t> </a:t>
            </a:r>
            <a:r>
              <a:rPr lang="en-IN" dirty="0" smtClean="0">
                <a:latin typeface="Constantia" pitchFamily="18" charset="0"/>
              </a:rPr>
              <a:t>} //End of main</a:t>
            </a:r>
            <a:endParaRPr dirty="0">
              <a:latin typeface="Constantia" pitchFamily="18" charset="0"/>
            </a:endParaRPr>
          </a:p>
        </p:txBody>
      </p:sp>
      <p:sp>
        <p:nvSpPr>
          <p:cNvPr id="5" name="Title 4"/>
          <p:cNvSpPr>
            <a:spLocks noGrp="1"/>
          </p:cNvSpPr>
          <p:nvPr>
            <p:ph type="title"/>
          </p:nvPr>
        </p:nvSpPr>
        <p:spPr>
          <a:xfrm>
            <a:off x="0" y="0"/>
            <a:ext cx="9144000" cy="762000"/>
          </a:xfrm>
        </p:spPr>
        <p:txBody>
          <a:bodyPr/>
          <a:lstStyle/>
          <a:p>
            <a:r>
              <a:rPr lang="en-US" dirty="0" smtClean="0"/>
              <a:t>Example 2 </a:t>
            </a:r>
            <a:r>
              <a:rPr lang="en-US" sz="2000" dirty="0" smtClean="0"/>
              <a:t>(contd..)</a:t>
            </a:r>
            <a:endParaRPr lang="en-US" dirty="0"/>
          </a:p>
        </p:txBody>
      </p:sp>
      <p:sp>
        <p:nvSpPr>
          <p:cNvPr id="2" name="Slide Number Placeholder 1"/>
          <p:cNvSpPr>
            <a:spLocks noGrp="1"/>
          </p:cNvSpPr>
          <p:nvPr>
            <p:ph type="sldNum" sz="quarter" idx="4"/>
          </p:nvPr>
        </p:nvSpPr>
        <p:spPr/>
        <p:txBody>
          <a:bodyPr/>
          <a:lstStyle/>
          <a:p>
            <a:fld id="{A0A01CD4-E9E7-4D1F-B7D5-17531135D148}" type="slidenum">
              <a:rPr lang="en-US" smtClean="0"/>
              <a:pPr/>
              <a:t>10</a:t>
            </a:fld>
            <a:endParaRPr lang="en-US" dirty="0"/>
          </a:p>
        </p:txBody>
      </p:sp>
    </p:spTree>
    <p:extLst>
      <p:ext uri="{BB962C8B-B14F-4D97-AF65-F5344CB8AC3E}">
        <p14:creationId xmlns:p14="http://schemas.microsoft.com/office/powerpoint/2010/main" val="18446296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Broadcast(Collective Communication)</a:t>
            </a:r>
            <a:endParaRPr lang="en-US" dirty="0"/>
          </a:p>
        </p:txBody>
      </p:sp>
      <p:sp>
        <p:nvSpPr>
          <p:cNvPr id="5" name="Content Placeholder 4"/>
          <p:cNvSpPr>
            <a:spLocks noGrp="1"/>
          </p:cNvSpPr>
          <p:nvPr>
            <p:ph idx="1"/>
          </p:nvPr>
        </p:nvSpPr>
        <p:spPr>
          <a:xfrm>
            <a:off x="457200" y="914400"/>
            <a:ext cx="8229600" cy="5105399"/>
          </a:xfrm>
        </p:spPr>
        <p:txBody>
          <a:bodyPr>
            <a:noAutofit/>
          </a:bodyPr>
          <a:lstStyle/>
          <a:p>
            <a:pPr lvl="1">
              <a:buFont typeface="Wingdings" pitchFamily="2" charset="2"/>
              <a:buChar char="§"/>
            </a:pPr>
            <a:r>
              <a:rPr lang="en-US" sz="1800" dirty="0" smtClean="0">
                <a:sym typeface="Wingdings"/>
              </a:rPr>
              <a:t>MPI_BCAST(buffer, count, type, root, </a:t>
            </a:r>
            <a:r>
              <a:rPr lang="en-US" sz="1800" dirty="0" err="1" smtClean="0">
                <a:sym typeface="Wingdings"/>
              </a:rPr>
              <a:t>comm</a:t>
            </a:r>
            <a:r>
              <a:rPr lang="en-US" sz="1800" dirty="0" smtClean="0">
                <a:sym typeface="Wingdings"/>
              </a:rPr>
              <a:t>)</a:t>
            </a:r>
          </a:p>
          <a:p>
            <a:pPr marL="1200150" lvl="2" indent="-285750">
              <a:buFont typeface="Ubuntu" pitchFamily="34" charset="0"/>
              <a:buChar char="›"/>
            </a:pPr>
            <a:r>
              <a:rPr lang="en-US" sz="1800" dirty="0" smtClean="0">
                <a:sym typeface="Wingdings"/>
              </a:rPr>
              <a:t>Buffer (INOUT) – Starting address of data to be sent or received</a:t>
            </a:r>
          </a:p>
          <a:p>
            <a:pPr marL="1200150" lvl="2" indent="-285750">
              <a:buFont typeface="Ubuntu" pitchFamily="34" charset="0"/>
              <a:buChar char="›"/>
            </a:pPr>
            <a:r>
              <a:rPr lang="en-US" sz="1800" dirty="0" smtClean="0">
                <a:sym typeface="Wingdings"/>
              </a:rPr>
              <a:t>Count (IN) – Number of Items</a:t>
            </a:r>
          </a:p>
          <a:p>
            <a:pPr marL="1200150" lvl="2" indent="-285750">
              <a:buFont typeface="Ubuntu" pitchFamily="34" charset="0"/>
              <a:buChar char="›"/>
            </a:pPr>
            <a:r>
              <a:rPr lang="en-US" sz="1800" dirty="0" smtClean="0">
                <a:sym typeface="Wingdings"/>
              </a:rPr>
              <a:t>Type (IN) – Data Type / Buffer Type</a:t>
            </a:r>
          </a:p>
          <a:p>
            <a:pPr marL="1200150" lvl="2" indent="-285750">
              <a:buFont typeface="Ubuntu" pitchFamily="34" charset="0"/>
              <a:buChar char="›"/>
            </a:pPr>
            <a:r>
              <a:rPr lang="en-US" sz="1800" dirty="0" smtClean="0">
                <a:sym typeface="Wingdings"/>
              </a:rPr>
              <a:t>Root (IN) – Broadcaster Rank</a:t>
            </a:r>
          </a:p>
          <a:p>
            <a:pPr marL="1200150" lvl="2" indent="-285750">
              <a:buFont typeface="Ubuntu" pitchFamily="34" charset="0"/>
              <a:buChar char="›"/>
            </a:pPr>
            <a:r>
              <a:rPr lang="en-US" sz="1800" dirty="0" err="1" smtClean="0">
                <a:sym typeface="Wingdings"/>
              </a:rPr>
              <a:t>Comm</a:t>
            </a:r>
            <a:r>
              <a:rPr lang="en-US" sz="1800" dirty="0" smtClean="0">
                <a:sym typeface="Wingdings"/>
              </a:rPr>
              <a:t> (IN) – Communicator whose ranks get the broadcast</a:t>
            </a:r>
          </a:p>
          <a:p>
            <a:pPr marL="1200150" lvl="2" indent="-285750">
              <a:buFont typeface="Ubuntu" pitchFamily="34" charset="0"/>
              <a:buChar char="›"/>
            </a:pPr>
            <a:r>
              <a:rPr lang="en-US" sz="1800" dirty="0" err="1" smtClean="0">
                <a:sym typeface="Wingdings"/>
              </a:rPr>
              <a:t>Ierror</a:t>
            </a:r>
            <a:r>
              <a:rPr lang="en-US" sz="1800" dirty="0" smtClean="0">
                <a:sym typeface="Wingdings"/>
              </a:rPr>
              <a:t> (INOUT) – Optional argument to gather </a:t>
            </a:r>
            <a:r>
              <a:rPr lang="en-US" sz="1800" dirty="0" err="1" smtClean="0">
                <a:sym typeface="Wingdings"/>
              </a:rPr>
              <a:t>tx</a:t>
            </a:r>
            <a:r>
              <a:rPr lang="en-US" sz="1800" dirty="0" smtClean="0">
                <a:sym typeface="Wingdings"/>
              </a:rPr>
              <a:t>/</a:t>
            </a:r>
            <a:r>
              <a:rPr lang="en-US" sz="1800" dirty="0" err="1" smtClean="0">
                <a:sym typeface="Wingdings"/>
              </a:rPr>
              <a:t>rx</a:t>
            </a:r>
            <a:r>
              <a:rPr lang="en-US" sz="1800" dirty="0" smtClean="0">
                <a:sym typeface="Wingdings"/>
              </a:rPr>
              <a:t> status</a:t>
            </a:r>
          </a:p>
          <a:p>
            <a:pPr marL="1200150" lvl="2" indent="-285750">
              <a:buFont typeface="Ubuntu" pitchFamily="34" charset="0"/>
              <a:buChar char="›"/>
            </a:pPr>
            <a:r>
              <a:rPr lang="en-US" sz="1800" dirty="0" smtClean="0">
                <a:sym typeface="Wingdings"/>
              </a:rPr>
              <a:t>Broadcasts a message from the root-rank to all other ranks in the communicator-group. </a:t>
            </a:r>
          </a:p>
          <a:p>
            <a:pPr marL="1200150" lvl="2" indent="-285750">
              <a:buFont typeface="Ubuntu" pitchFamily="34" charset="0"/>
              <a:buChar char="›"/>
            </a:pPr>
            <a:r>
              <a:rPr lang="en-US" sz="1800" dirty="0" smtClean="0">
                <a:sym typeface="Wingdings"/>
              </a:rPr>
              <a:t>Type-Count need to match in all ranks of the group.</a:t>
            </a:r>
          </a:p>
          <a:p>
            <a:pPr marL="1200150" lvl="2" indent="-285750">
              <a:buFont typeface="Ubuntu" pitchFamily="34" charset="0"/>
              <a:buChar char="›"/>
            </a:pPr>
            <a:r>
              <a:rPr lang="en-US" sz="1800" dirty="0" smtClean="0">
                <a:sym typeface="Wingdings"/>
              </a:rPr>
              <a:t>Blocking call, with participation from all ranks of the group</a:t>
            </a:r>
          </a:p>
          <a:p>
            <a:pPr marL="1200150" lvl="2" indent="-285750">
              <a:buFont typeface="Ubuntu" pitchFamily="34" charset="0"/>
              <a:buChar char="›"/>
            </a:pPr>
            <a:endParaRPr lang="en-US" sz="1800" dirty="0" smtClean="0">
              <a:sym typeface="Wingdings"/>
            </a:endParaRPr>
          </a:p>
          <a:p>
            <a:pPr marL="914400" lvl="2" indent="0">
              <a:buNone/>
            </a:pPr>
            <a:endParaRPr lang="en-US" sz="1800" dirty="0" smtClean="0">
              <a:sym typeface="Wingdings"/>
            </a:endParaRPr>
          </a:p>
          <a:p>
            <a:pPr marL="1317625" lvl="1" indent="-803275">
              <a:buNone/>
            </a:pPr>
            <a:r>
              <a:rPr lang="en-US" sz="1800" dirty="0" smtClean="0"/>
              <a:t>Note: </a:t>
            </a:r>
            <a:r>
              <a:rPr lang="en-US" sz="1800" i="1" dirty="0" smtClean="0"/>
              <a:t>Using MPI Data types enables program being machine independent and easy portability</a:t>
            </a:r>
            <a:endParaRPr lang="en-US" sz="1800" i="1" dirty="0"/>
          </a:p>
        </p:txBody>
      </p:sp>
      <p:sp>
        <p:nvSpPr>
          <p:cNvPr id="2" name="Slide Number Placeholder 1"/>
          <p:cNvSpPr>
            <a:spLocks noGrp="1"/>
          </p:cNvSpPr>
          <p:nvPr>
            <p:ph type="sldNum" sz="quarter" idx="4"/>
          </p:nvPr>
        </p:nvSpPr>
        <p:spPr/>
        <p:txBody>
          <a:bodyPr/>
          <a:lstStyle/>
          <a:p>
            <a:fld id="{A0A01CD4-E9E7-4D1F-B7D5-17531135D148}"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Send (Blocking Co-operative communication)</a:t>
            </a:r>
            <a:endParaRPr lang="en-US" dirty="0"/>
          </a:p>
        </p:txBody>
      </p:sp>
      <p:sp>
        <p:nvSpPr>
          <p:cNvPr id="6" name="Content Placeholder 5"/>
          <p:cNvSpPr>
            <a:spLocks noGrp="1"/>
          </p:cNvSpPr>
          <p:nvPr>
            <p:ph idx="1"/>
          </p:nvPr>
        </p:nvSpPr>
        <p:spPr/>
        <p:txBody>
          <a:bodyPr>
            <a:normAutofit/>
          </a:bodyPr>
          <a:lstStyle/>
          <a:p>
            <a:pPr lvl="1">
              <a:buFont typeface="Wingdings" pitchFamily="2" charset="2"/>
              <a:buChar char="§"/>
            </a:pPr>
            <a:endParaRPr lang="en-US" sz="1800" dirty="0" smtClean="0">
              <a:sym typeface="Wingdings"/>
            </a:endParaRPr>
          </a:p>
          <a:p>
            <a:pPr lvl="1">
              <a:buFont typeface="Wingdings" pitchFamily="2" charset="2"/>
              <a:buChar char="§"/>
            </a:pPr>
            <a:r>
              <a:rPr lang="en-US" sz="1800" dirty="0" smtClean="0">
                <a:sym typeface="Wingdings"/>
              </a:rPr>
              <a:t>MPI_SEND(buffer, count, type, </a:t>
            </a:r>
            <a:r>
              <a:rPr lang="en-US" sz="1800" dirty="0" err="1" smtClean="0">
                <a:sym typeface="Wingdings"/>
              </a:rPr>
              <a:t>dest</a:t>
            </a:r>
            <a:r>
              <a:rPr lang="en-US" sz="1800" dirty="0" smtClean="0">
                <a:sym typeface="Wingdings"/>
              </a:rPr>
              <a:t>, tag, </a:t>
            </a:r>
            <a:r>
              <a:rPr lang="en-US" sz="1800" dirty="0" err="1" smtClean="0">
                <a:sym typeface="Wingdings"/>
              </a:rPr>
              <a:t>comm</a:t>
            </a:r>
            <a:r>
              <a:rPr lang="en-US" sz="1800" dirty="0" smtClean="0">
                <a:sym typeface="Wingdings"/>
              </a:rPr>
              <a:t>)</a:t>
            </a:r>
          </a:p>
          <a:p>
            <a:pPr marL="1200150" lvl="2" indent="-285750">
              <a:buFont typeface="Ubuntu" pitchFamily="34" charset="0"/>
              <a:buChar char="›"/>
            </a:pPr>
            <a:r>
              <a:rPr lang="en-US" sz="1800" dirty="0" smtClean="0">
                <a:sym typeface="Wingdings"/>
              </a:rPr>
              <a:t>Buffer (IN) – Starting address of data to be sent</a:t>
            </a:r>
          </a:p>
          <a:p>
            <a:pPr marL="1200150" lvl="2" indent="-285750">
              <a:buFont typeface="Ubuntu" pitchFamily="34" charset="0"/>
              <a:buChar char="›"/>
            </a:pPr>
            <a:r>
              <a:rPr lang="en-US" sz="1800" dirty="0" smtClean="0">
                <a:sym typeface="Wingdings"/>
              </a:rPr>
              <a:t>Count (IN) – Number of Items</a:t>
            </a:r>
          </a:p>
          <a:p>
            <a:pPr marL="1200150" lvl="2" indent="-285750">
              <a:buFont typeface="Ubuntu" pitchFamily="34" charset="0"/>
              <a:buChar char="›"/>
            </a:pPr>
            <a:r>
              <a:rPr lang="en-US" sz="1800" dirty="0" smtClean="0">
                <a:sym typeface="Wingdings"/>
              </a:rPr>
              <a:t>Type (IN) – Data Type / Buffer Type</a:t>
            </a:r>
          </a:p>
          <a:p>
            <a:pPr marL="1200150" lvl="2" indent="-285750">
              <a:buFont typeface="Ubuntu" pitchFamily="34" charset="0"/>
              <a:buChar char="›"/>
            </a:pPr>
            <a:r>
              <a:rPr lang="en-US" sz="1800" dirty="0" err="1" smtClean="0">
                <a:sym typeface="Wingdings"/>
              </a:rPr>
              <a:t>Dest</a:t>
            </a:r>
            <a:r>
              <a:rPr lang="en-US" sz="1800" dirty="0" smtClean="0">
                <a:sym typeface="Wingdings"/>
              </a:rPr>
              <a:t> (IN) – Destination Rank</a:t>
            </a:r>
          </a:p>
          <a:p>
            <a:pPr marL="1200150" lvl="2" indent="-285750">
              <a:buFont typeface="Ubuntu" pitchFamily="34" charset="0"/>
              <a:buChar char="›"/>
            </a:pPr>
            <a:r>
              <a:rPr lang="en-US" sz="1800" dirty="0" smtClean="0">
                <a:sym typeface="Wingdings"/>
              </a:rPr>
              <a:t>Tag (IN) – Message Tag</a:t>
            </a:r>
          </a:p>
          <a:p>
            <a:pPr marL="1200150" lvl="2" indent="-285750">
              <a:buFont typeface="Ubuntu" pitchFamily="34" charset="0"/>
              <a:buChar char="›"/>
            </a:pPr>
            <a:r>
              <a:rPr lang="en-US" sz="1800" dirty="0" err="1" smtClean="0">
                <a:sym typeface="Wingdings"/>
              </a:rPr>
              <a:t>Comm</a:t>
            </a:r>
            <a:r>
              <a:rPr lang="en-US" sz="1800" dirty="0" smtClean="0">
                <a:sym typeface="Wingdings"/>
              </a:rPr>
              <a:t> (IN) – Communicator</a:t>
            </a:r>
          </a:p>
          <a:p>
            <a:pPr marL="1200150" lvl="2" indent="-285750">
              <a:buFont typeface="Ubuntu" pitchFamily="34" charset="0"/>
              <a:buChar char="›"/>
            </a:pPr>
            <a:r>
              <a:rPr lang="en-US" sz="1800" dirty="0" err="1" smtClean="0">
                <a:sym typeface="Wingdings"/>
              </a:rPr>
              <a:t>Ierror</a:t>
            </a:r>
            <a:r>
              <a:rPr lang="en-US" sz="1800" dirty="0" smtClean="0">
                <a:sym typeface="Wingdings"/>
              </a:rPr>
              <a:t> (OUT) – Optional </a:t>
            </a:r>
          </a:p>
          <a:p>
            <a:pPr marL="1200150" lvl="2" indent="-285750">
              <a:buFont typeface="Ubuntu" pitchFamily="34" charset="0"/>
              <a:buChar char="›"/>
            </a:pPr>
            <a:r>
              <a:rPr lang="en-US" sz="1800" dirty="0" smtClean="0">
                <a:sym typeface="Wingdings"/>
              </a:rPr>
              <a:t>Sends message from called rank to destination rank within the communicator-group. </a:t>
            </a:r>
          </a:p>
          <a:p>
            <a:pPr marL="1200150" lvl="2" indent="-285750">
              <a:buFont typeface="Ubuntu" pitchFamily="34" charset="0"/>
              <a:buChar char="›"/>
            </a:pPr>
            <a:r>
              <a:rPr lang="en-US" sz="1800" dirty="0" smtClean="0">
                <a:sym typeface="Wingdings"/>
              </a:rPr>
              <a:t>Blocking</a:t>
            </a:r>
            <a:endParaRPr lang="en-US" sz="1800" dirty="0"/>
          </a:p>
        </p:txBody>
      </p:sp>
      <p:sp>
        <p:nvSpPr>
          <p:cNvPr id="2" name="Slide Number Placeholder 1"/>
          <p:cNvSpPr>
            <a:spLocks noGrp="1"/>
          </p:cNvSpPr>
          <p:nvPr>
            <p:ph type="sldNum" sz="quarter" idx="4"/>
          </p:nvPr>
        </p:nvSpPr>
        <p:spPr/>
        <p:txBody>
          <a:bodyPr/>
          <a:lstStyle/>
          <a:p>
            <a:fld id="{A0A01CD4-E9E7-4D1F-B7D5-17531135D148}"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Receive(Blocking co-operative communication)</a:t>
            </a:r>
            <a:endParaRPr lang="en-US" dirty="0"/>
          </a:p>
        </p:txBody>
      </p:sp>
      <p:sp>
        <p:nvSpPr>
          <p:cNvPr id="6" name="Content Placeholder 5"/>
          <p:cNvSpPr>
            <a:spLocks noGrp="1"/>
          </p:cNvSpPr>
          <p:nvPr>
            <p:ph idx="1"/>
          </p:nvPr>
        </p:nvSpPr>
        <p:spPr/>
        <p:txBody>
          <a:bodyPr>
            <a:noAutofit/>
          </a:bodyPr>
          <a:lstStyle/>
          <a:p>
            <a:pPr lvl="1">
              <a:buFont typeface="Wingdings" pitchFamily="2" charset="2"/>
              <a:buChar char="§"/>
            </a:pPr>
            <a:r>
              <a:rPr lang="en-US" sz="1800" dirty="0" smtClean="0">
                <a:sym typeface="Wingdings"/>
              </a:rPr>
              <a:t>MPI_RECV(buffer, count, type, source, tag, </a:t>
            </a:r>
            <a:r>
              <a:rPr lang="en-US" sz="1800" dirty="0" err="1" smtClean="0">
                <a:sym typeface="Wingdings"/>
              </a:rPr>
              <a:t>comm</a:t>
            </a:r>
            <a:r>
              <a:rPr lang="en-US" sz="1800" dirty="0" smtClean="0">
                <a:sym typeface="Wingdings"/>
              </a:rPr>
              <a:t>)</a:t>
            </a:r>
          </a:p>
          <a:p>
            <a:pPr marL="1200150" lvl="2" indent="-285750">
              <a:buFont typeface="Ubuntu" pitchFamily="34" charset="0"/>
              <a:buChar char="›"/>
            </a:pPr>
            <a:r>
              <a:rPr lang="en-US" sz="1800" dirty="0" smtClean="0">
                <a:sym typeface="Wingdings"/>
              </a:rPr>
              <a:t>Buffer (OUT) – Starting address of data to be received</a:t>
            </a:r>
          </a:p>
          <a:p>
            <a:pPr marL="1200150" lvl="2" indent="-285750">
              <a:buFont typeface="Ubuntu" pitchFamily="34" charset="0"/>
              <a:buChar char="›"/>
            </a:pPr>
            <a:r>
              <a:rPr lang="en-US" sz="1800" dirty="0" smtClean="0">
                <a:sym typeface="Wingdings"/>
              </a:rPr>
              <a:t>Count (IN) – Number of Items</a:t>
            </a:r>
          </a:p>
          <a:p>
            <a:pPr marL="1200150" lvl="2" indent="-285750">
              <a:buFont typeface="Ubuntu" pitchFamily="34" charset="0"/>
              <a:buChar char="›"/>
            </a:pPr>
            <a:r>
              <a:rPr lang="en-US" sz="1800" dirty="0" smtClean="0">
                <a:sym typeface="Wingdings"/>
              </a:rPr>
              <a:t>Type (IN) – Data Type / Buffer Type</a:t>
            </a:r>
          </a:p>
          <a:p>
            <a:pPr marL="1200150" lvl="2" indent="-285750">
              <a:buFont typeface="Ubuntu" pitchFamily="34" charset="0"/>
              <a:buChar char="›"/>
            </a:pPr>
            <a:r>
              <a:rPr lang="en-US" sz="1800" dirty="0" smtClean="0">
                <a:sym typeface="Wingdings"/>
              </a:rPr>
              <a:t>Source (IN) – Destination Rank</a:t>
            </a:r>
          </a:p>
          <a:p>
            <a:pPr marL="1200150" lvl="2" indent="-285750">
              <a:buFont typeface="Ubuntu" pitchFamily="34" charset="0"/>
              <a:buChar char="›"/>
            </a:pPr>
            <a:r>
              <a:rPr lang="en-US" sz="1800" dirty="0" smtClean="0">
                <a:sym typeface="Wingdings"/>
              </a:rPr>
              <a:t>Tag (IN) – Message Tag</a:t>
            </a:r>
          </a:p>
          <a:p>
            <a:pPr marL="1200150" lvl="2" indent="-285750">
              <a:buFont typeface="Ubuntu" pitchFamily="34" charset="0"/>
              <a:buChar char="›"/>
            </a:pPr>
            <a:r>
              <a:rPr lang="en-US" sz="1800" dirty="0" err="1" smtClean="0">
                <a:sym typeface="Wingdings"/>
              </a:rPr>
              <a:t>Comm</a:t>
            </a:r>
            <a:r>
              <a:rPr lang="en-US" sz="1800" dirty="0" smtClean="0">
                <a:sym typeface="Wingdings"/>
              </a:rPr>
              <a:t> (IN) – Communicator</a:t>
            </a:r>
          </a:p>
          <a:p>
            <a:pPr marL="1200150" lvl="2" indent="-285750">
              <a:buFont typeface="Ubuntu" pitchFamily="34" charset="0"/>
              <a:buChar char="›"/>
            </a:pPr>
            <a:r>
              <a:rPr lang="en-US" sz="1800" dirty="0" err="1" smtClean="0">
                <a:sym typeface="Wingdings"/>
              </a:rPr>
              <a:t>Ierror</a:t>
            </a:r>
            <a:r>
              <a:rPr lang="en-US" sz="1800" dirty="0" smtClean="0">
                <a:sym typeface="Wingdings"/>
              </a:rPr>
              <a:t> (OUT) – Optional </a:t>
            </a:r>
          </a:p>
          <a:p>
            <a:pPr marL="1200150" lvl="2" indent="-285750">
              <a:buFont typeface="Ubuntu" pitchFamily="34" charset="0"/>
              <a:buChar char="›"/>
            </a:pPr>
            <a:r>
              <a:rPr lang="en-US" sz="1800" dirty="0" smtClean="0">
                <a:sym typeface="Wingdings"/>
              </a:rPr>
              <a:t>Receives message from source rank to called rank within the communicator-group and saves data in buffer.</a:t>
            </a:r>
          </a:p>
          <a:p>
            <a:pPr marL="1200150" lvl="2" indent="-285750">
              <a:buFont typeface="Ubuntu" pitchFamily="34" charset="0"/>
              <a:buChar char="›"/>
            </a:pPr>
            <a:r>
              <a:rPr lang="en-US" sz="1800" dirty="0" smtClean="0">
                <a:sym typeface="Wingdings"/>
              </a:rPr>
              <a:t>Blocking</a:t>
            </a:r>
          </a:p>
          <a:p>
            <a:pPr marL="1200150" lvl="2" indent="-285750">
              <a:buNone/>
            </a:pPr>
            <a:endParaRPr lang="en-US" sz="1800" dirty="0" smtClean="0">
              <a:sym typeface="Wingdings"/>
            </a:endParaRPr>
          </a:p>
          <a:p>
            <a:pPr marL="1200150" lvl="2" indent="-285750">
              <a:buNone/>
            </a:pPr>
            <a:endParaRPr lang="en-US" sz="1800" dirty="0" smtClean="0">
              <a:sym typeface="Wingdings"/>
            </a:endParaRPr>
          </a:p>
          <a:p>
            <a:pPr marL="1200150" lvl="1" indent="-685800">
              <a:buNone/>
            </a:pPr>
            <a:r>
              <a:rPr lang="en-US" sz="1800" dirty="0" smtClean="0"/>
              <a:t>Note: </a:t>
            </a:r>
            <a:r>
              <a:rPr lang="en-US" sz="1800" i="1" dirty="0" smtClean="0"/>
              <a:t>Type has to be same between send and receive. No Type conversion allowed.</a:t>
            </a:r>
            <a:endParaRPr lang="en-US" sz="1800" i="1" dirty="0"/>
          </a:p>
        </p:txBody>
      </p:sp>
      <p:sp>
        <p:nvSpPr>
          <p:cNvPr id="2" name="Slide Number Placeholder 1"/>
          <p:cNvSpPr>
            <a:spLocks noGrp="1"/>
          </p:cNvSpPr>
          <p:nvPr>
            <p:ph type="sldNum" sz="quarter" idx="4"/>
          </p:nvPr>
        </p:nvSpPr>
        <p:spPr/>
        <p:txBody>
          <a:bodyPr/>
          <a:lstStyle/>
          <a:p>
            <a:fld id="{A0A01CD4-E9E7-4D1F-B7D5-17531135D148}"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 2 – run outputs</a:t>
            </a:r>
            <a:endParaRPr lang="en-US" dirty="0"/>
          </a:p>
        </p:txBody>
      </p:sp>
      <p:pic>
        <p:nvPicPr>
          <p:cNvPr id="7" name="Picture 6"/>
          <p:cNvPicPr/>
          <p:nvPr/>
        </p:nvPicPr>
        <p:blipFill>
          <a:blip r:embed="rId2"/>
          <a:stretch>
            <a:fillRect/>
          </a:stretch>
        </p:blipFill>
        <p:spPr>
          <a:xfrm>
            <a:off x="1368000" y="1080000"/>
            <a:ext cx="5763600" cy="4337280"/>
          </a:xfrm>
          <a:prstGeom prst="rect">
            <a:avLst/>
          </a:prstGeom>
          <a:ln>
            <a:noFill/>
          </a:ln>
        </p:spPr>
      </p:pic>
      <p:sp>
        <p:nvSpPr>
          <p:cNvPr id="2" name="Slide Number Placeholder 1"/>
          <p:cNvSpPr>
            <a:spLocks noGrp="1"/>
          </p:cNvSpPr>
          <p:nvPr>
            <p:ph type="sldNum" sz="quarter" idx="4"/>
          </p:nvPr>
        </p:nvSpPr>
        <p:spPr/>
        <p:txBody>
          <a:bodyPr/>
          <a:lstStyle/>
          <a:p>
            <a:fld id="{A0A01CD4-E9E7-4D1F-B7D5-17531135D148}"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MPI Communication</a:t>
            </a:r>
            <a:endParaRPr lang="en-US" dirty="0"/>
          </a:p>
        </p:txBody>
      </p:sp>
      <p:sp>
        <p:nvSpPr>
          <p:cNvPr id="5" name="Content Placeholder 4"/>
          <p:cNvSpPr>
            <a:spLocks noGrp="1"/>
          </p:cNvSpPr>
          <p:nvPr>
            <p:ph idx="1"/>
          </p:nvPr>
        </p:nvSpPr>
        <p:spPr/>
        <p:txBody>
          <a:bodyPr>
            <a:normAutofit/>
          </a:bodyPr>
          <a:lstStyle/>
          <a:p>
            <a:r>
              <a:rPr lang="en-US" sz="1800" dirty="0" smtClean="0">
                <a:sym typeface="Wingdings"/>
              </a:rPr>
              <a:t>MPI allows for various types of communication.</a:t>
            </a:r>
          </a:p>
          <a:p>
            <a:pPr lvl="1">
              <a:buFont typeface="Ubuntu" pitchFamily="34" charset="0"/>
              <a:buChar char="›"/>
            </a:pPr>
            <a:r>
              <a:rPr lang="en-US" sz="1800" dirty="0" smtClean="0">
                <a:sym typeface="Wingdings"/>
              </a:rPr>
              <a:t>Point-to-point co-operative</a:t>
            </a:r>
          </a:p>
          <a:p>
            <a:pPr marL="1200150" lvl="2" indent="-285750">
              <a:buFont typeface="Arial"/>
              <a:buChar char="•"/>
            </a:pPr>
            <a:r>
              <a:rPr lang="en-US" sz="1800" dirty="0" smtClean="0">
                <a:sym typeface="Wingdings"/>
              </a:rPr>
              <a:t>Send/receive – blocking</a:t>
            </a:r>
          </a:p>
          <a:p>
            <a:pPr marL="1200150" lvl="2" indent="-285750">
              <a:buFont typeface="Arial"/>
              <a:buChar char="•"/>
            </a:pPr>
            <a:r>
              <a:rPr lang="en-US" sz="1800" dirty="0" smtClean="0">
                <a:sym typeface="Wingdings"/>
              </a:rPr>
              <a:t>Send-receive – </a:t>
            </a:r>
            <a:r>
              <a:rPr lang="en-US" sz="1800" dirty="0" err="1" smtClean="0">
                <a:sym typeface="Wingdings"/>
              </a:rPr>
              <a:t>nonblocking</a:t>
            </a:r>
            <a:endParaRPr lang="en-US" sz="1800" dirty="0" smtClean="0">
              <a:sym typeface="Wingdings"/>
            </a:endParaRPr>
          </a:p>
          <a:p>
            <a:pPr marL="1200150" lvl="2" indent="-285750">
              <a:buFont typeface="Arial"/>
              <a:buChar char="•"/>
            </a:pPr>
            <a:endParaRPr lang="en-US" sz="1800" dirty="0" smtClean="0">
              <a:sym typeface="Wingdings"/>
            </a:endParaRPr>
          </a:p>
          <a:p>
            <a:pPr marL="800100" lvl="1">
              <a:buFont typeface="Ubuntu" pitchFamily="34" charset="0"/>
              <a:buChar char="›"/>
            </a:pPr>
            <a:r>
              <a:rPr lang="en-US" sz="1800" dirty="0" smtClean="0">
                <a:sym typeface="Wingdings"/>
              </a:rPr>
              <a:t>Point-to-point one-sided</a:t>
            </a:r>
          </a:p>
          <a:p>
            <a:pPr marL="1200150" lvl="2" indent="-285750">
              <a:buFont typeface="Arial"/>
              <a:buChar char="•"/>
            </a:pPr>
            <a:r>
              <a:rPr lang="en-US" sz="1800" dirty="0" smtClean="0">
                <a:sym typeface="Wingdings"/>
              </a:rPr>
              <a:t>Put/get</a:t>
            </a:r>
          </a:p>
          <a:p>
            <a:pPr marL="1200150" lvl="2" indent="-285750">
              <a:buFont typeface="Arial"/>
              <a:buChar char="•"/>
            </a:pPr>
            <a:endParaRPr lang="en-US" sz="1800" dirty="0" smtClean="0">
              <a:sym typeface="Wingdings"/>
            </a:endParaRPr>
          </a:p>
          <a:p>
            <a:pPr marL="800100" lvl="1">
              <a:buFont typeface="Ubuntu" pitchFamily="34" charset="0"/>
              <a:buChar char="›"/>
            </a:pPr>
            <a:r>
              <a:rPr lang="en-US" sz="1800" dirty="0" smtClean="0">
                <a:sym typeface="Wingdings"/>
              </a:rPr>
              <a:t> Collective </a:t>
            </a:r>
          </a:p>
          <a:p>
            <a:pPr marL="1200150" lvl="2" indent="-285750">
              <a:buFont typeface="Arial"/>
              <a:buChar char="•"/>
            </a:pPr>
            <a:r>
              <a:rPr lang="en-US" sz="1800" dirty="0" smtClean="0">
                <a:sym typeface="Wingdings"/>
              </a:rPr>
              <a:t>Broadcast</a:t>
            </a:r>
          </a:p>
          <a:p>
            <a:pPr marL="1200150" lvl="2" indent="-285750">
              <a:buFont typeface="Arial"/>
              <a:buChar char="•"/>
            </a:pPr>
            <a:r>
              <a:rPr lang="en-US" sz="1800" dirty="0" smtClean="0">
                <a:sym typeface="Wingdings"/>
              </a:rPr>
              <a:t>Scatter/gather</a:t>
            </a:r>
            <a:endParaRPr lang="en-US" sz="1800" dirty="0"/>
          </a:p>
        </p:txBody>
      </p:sp>
      <p:sp>
        <p:nvSpPr>
          <p:cNvPr id="2" name="Slide Number Placeholder 1"/>
          <p:cNvSpPr>
            <a:spLocks noGrp="1"/>
          </p:cNvSpPr>
          <p:nvPr>
            <p:ph type="sldNum" sz="quarter" idx="4"/>
          </p:nvPr>
        </p:nvSpPr>
        <p:spPr/>
        <p:txBody>
          <a:bodyPr/>
          <a:lstStyle/>
          <a:p>
            <a:fld id="{A0A01CD4-E9E7-4D1F-B7D5-17531135D148}"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MPI Data Types</a:t>
            </a:r>
            <a:endParaRPr lang="en-US" dirty="0"/>
          </a:p>
        </p:txBody>
      </p:sp>
      <p:sp>
        <p:nvSpPr>
          <p:cNvPr id="6" name="Content Placeholder 5"/>
          <p:cNvSpPr>
            <a:spLocks noGrp="1"/>
          </p:cNvSpPr>
          <p:nvPr>
            <p:ph idx="1"/>
          </p:nvPr>
        </p:nvSpPr>
        <p:spPr/>
        <p:txBody>
          <a:bodyPr>
            <a:normAutofit/>
          </a:bodyPr>
          <a:lstStyle/>
          <a:p>
            <a:pPr marL="342900" lvl="1" indent="-342900">
              <a:buFont typeface="Wingdings" pitchFamily="2" charset="2"/>
              <a:buChar char="§"/>
            </a:pPr>
            <a:r>
              <a:rPr lang="en-US" sz="2000" dirty="0" smtClean="0">
                <a:sym typeface="Wingdings"/>
              </a:rPr>
              <a:t>MPI has pre-defined data types for effective communication</a:t>
            </a:r>
            <a:endParaRPr lang="en-US" sz="2000" dirty="0"/>
          </a:p>
        </p:txBody>
      </p:sp>
      <p:graphicFrame>
        <p:nvGraphicFramePr>
          <p:cNvPr id="7" name="Table 6"/>
          <p:cNvGraphicFramePr>
            <a:graphicFrameLocks noGrp="1"/>
          </p:cNvGraphicFramePr>
          <p:nvPr/>
        </p:nvGraphicFramePr>
        <p:xfrm>
          <a:off x="685800" y="1397000"/>
          <a:ext cx="7467600" cy="4450080"/>
        </p:xfrm>
        <a:graphic>
          <a:graphicData uri="http://schemas.openxmlformats.org/drawingml/2006/table">
            <a:tbl>
              <a:tblPr firstRow="1" bandRow="1">
                <a:tableStyleId>{69012ECD-51FC-41F1-AA8D-1B2483CD663E}</a:tableStyleId>
              </a:tblPr>
              <a:tblGrid>
                <a:gridCol w="2489200"/>
                <a:gridCol w="2489200"/>
                <a:gridCol w="2489200"/>
              </a:tblGrid>
              <a:tr h="370840">
                <a:tc>
                  <a:txBody>
                    <a:bodyPr/>
                    <a:lstStyle/>
                    <a:p>
                      <a:pPr algn="ctr"/>
                      <a:r>
                        <a:rPr lang="en-US" sz="1600" dirty="0" err="1" smtClean="0"/>
                        <a:t>MPI_Datatype</a:t>
                      </a:r>
                      <a:endParaRPr lang="en-US" sz="1600" dirty="0">
                        <a:latin typeface="Ubuntu" pitchFamily="34" charset="0"/>
                      </a:endParaRPr>
                    </a:p>
                  </a:txBody>
                  <a:tcPr/>
                </a:tc>
                <a:tc>
                  <a:txBody>
                    <a:bodyPr/>
                    <a:lstStyle/>
                    <a:p>
                      <a:pPr algn="ctr"/>
                      <a:r>
                        <a:rPr lang="en-US" sz="1600" dirty="0" smtClean="0"/>
                        <a:t>C </a:t>
                      </a:r>
                      <a:r>
                        <a:rPr lang="en-US" sz="1600" dirty="0" err="1" smtClean="0"/>
                        <a:t>datatype</a:t>
                      </a:r>
                      <a:endParaRPr lang="en-US" sz="1600" dirty="0">
                        <a:latin typeface="Ubuntu" pitchFamily="34" charset="0"/>
                      </a:endParaRPr>
                    </a:p>
                  </a:txBody>
                  <a:tcPr/>
                </a:tc>
                <a:tc>
                  <a:txBody>
                    <a:bodyPr/>
                    <a:lstStyle/>
                    <a:p>
                      <a:pPr algn="ctr"/>
                      <a:r>
                        <a:rPr lang="en-US" sz="1600" dirty="0" smtClean="0"/>
                        <a:t>Fortran</a:t>
                      </a:r>
                      <a:r>
                        <a:rPr lang="en-US" sz="1600" baseline="0" dirty="0" smtClean="0"/>
                        <a:t> </a:t>
                      </a:r>
                      <a:r>
                        <a:rPr lang="en-US" sz="1600" baseline="0" dirty="0" err="1" smtClean="0"/>
                        <a:t>datatype</a:t>
                      </a:r>
                      <a:endParaRPr lang="en-US" sz="1600" dirty="0">
                        <a:latin typeface="Ubuntu" pitchFamily="34" charset="0"/>
                      </a:endParaRPr>
                    </a:p>
                  </a:txBody>
                  <a:tcPr/>
                </a:tc>
              </a:tr>
              <a:tr h="370840">
                <a:tc>
                  <a:txBody>
                    <a:bodyPr/>
                    <a:lstStyle/>
                    <a:p>
                      <a:r>
                        <a:rPr lang="en-US" dirty="0" smtClean="0"/>
                        <a:t>MPI_CHAR</a:t>
                      </a:r>
                      <a:endParaRPr lang="en-US" dirty="0"/>
                    </a:p>
                  </a:txBody>
                  <a:tcPr/>
                </a:tc>
                <a:tc>
                  <a:txBody>
                    <a:bodyPr/>
                    <a:lstStyle/>
                    <a:p>
                      <a:r>
                        <a:rPr lang="en-US" dirty="0" smtClean="0"/>
                        <a:t>signed</a:t>
                      </a:r>
                      <a:r>
                        <a:rPr lang="en-US" baseline="0" dirty="0" smtClean="0"/>
                        <a:t> char</a:t>
                      </a:r>
                      <a:endParaRPr lang="en-US" dirty="0"/>
                    </a:p>
                  </a:txBody>
                  <a:tcPr/>
                </a:tc>
                <a:tc>
                  <a:txBody>
                    <a:bodyPr/>
                    <a:lstStyle/>
                    <a:p>
                      <a:r>
                        <a:rPr lang="en-US" dirty="0" smtClean="0"/>
                        <a:t>CHARACTER</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MPI_SHORT</a:t>
                      </a:r>
                      <a:endParaRPr lang="en-US" dirty="0"/>
                    </a:p>
                  </a:txBody>
                  <a:tcPr/>
                </a:tc>
                <a:tc>
                  <a:txBody>
                    <a:bodyPr/>
                    <a:lstStyle/>
                    <a:p>
                      <a:r>
                        <a:rPr lang="en-US" dirty="0" smtClean="0"/>
                        <a:t>signed</a:t>
                      </a:r>
                      <a:r>
                        <a:rPr lang="en-US" baseline="0" dirty="0" smtClean="0"/>
                        <a:t> short </a:t>
                      </a:r>
                      <a:r>
                        <a:rPr lang="en-US" baseline="0" dirty="0" err="1" smtClean="0"/>
                        <a:t>int</a:t>
                      </a:r>
                      <a:endParaRPr lang="en-US" dirty="0"/>
                    </a:p>
                  </a:txBody>
                  <a:tcPr/>
                </a:tc>
                <a:tc>
                  <a:txBody>
                    <a:bodyPr/>
                    <a:lstStyle/>
                    <a:p>
                      <a:r>
                        <a:rPr lang="en-US" dirty="0" smtClean="0"/>
                        <a:t>INTEGER*2</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MPI_INT</a:t>
                      </a:r>
                      <a:endParaRPr lang="en-US" dirty="0"/>
                    </a:p>
                  </a:txBody>
                  <a:tcPr/>
                </a:tc>
                <a:tc>
                  <a:txBody>
                    <a:bodyPr/>
                    <a:lstStyle/>
                    <a:p>
                      <a:r>
                        <a:rPr lang="en-US" dirty="0" smtClean="0"/>
                        <a:t>signed</a:t>
                      </a:r>
                      <a:r>
                        <a:rPr lang="en-US" baseline="0" dirty="0" smtClean="0"/>
                        <a:t> </a:t>
                      </a:r>
                      <a:r>
                        <a:rPr lang="en-US" baseline="0" dirty="0" err="1" smtClean="0"/>
                        <a:t>int</a:t>
                      </a:r>
                      <a:endParaRPr lang="en-US" dirty="0"/>
                    </a:p>
                  </a:txBody>
                  <a:tcPr/>
                </a:tc>
                <a:tc>
                  <a:txBody>
                    <a:bodyPr/>
                    <a:lstStyle/>
                    <a:p>
                      <a:r>
                        <a:rPr lang="en-US" dirty="0" smtClean="0"/>
                        <a:t>INTEGER</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MPI_LONG</a:t>
                      </a:r>
                      <a:endParaRPr lang="en-US" dirty="0"/>
                    </a:p>
                  </a:txBody>
                  <a:tcPr/>
                </a:tc>
                <a:tc>
                  <a:txBody>
                    <a:bodyPr/>
                    <a:lstStyle/>
                    <a:p>
                      <a:r>
                        <a:rPr lang="en-US" dirty="0" smtClean="0"/>
                        <a:t>signed</a:t>
                      </a:r>
                      <a:r>
                        <a:rPr lang="en-US" baseline="0" dirty="0" smtClean="0"/>
                        <a:t> long </a:t>
                      </a:r>
                      <a:r>
                        <a:rPr lang="en-US" baseline="0" dirty="0" err="1" smtClean="0"/>
                        <a:t>int</a:t>
                      </a:r>
                      <a:endParaRPr lang="en-US" dirty="0"/>
                    </a:p>
                  </a:txBody>
                  <a:tcPr/>
                </a:tc>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MPI_UNSIGNED_CHAR</a:t>
                      </a:r>
                      <a:endParaRPr lang="en-US" dirty="0"/>
                    </a:p>
                  </a:txBody>
                  <a:tcPr/>
                </a:tc>
                <a:tc>
                  <a:txBody>
                    <a:bodyPr/>
                    <a:lstStyle/>
                    <a:p>
                      <a:r>
                        <a:rPr lang="en-US" dirty="0" smtClean="0"/>
                        <a:t>unsigned char</a:t>
                      </a:r>
                      <a:endParaRPr lang="en-US" dirty="0"/>
                    </a:p>
                  </a:txBody>
                  <a:tcPr/>
                </a:tc>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MPI_UNSIGNED_SHORT</a:t>
                      </a:r>
                      <a:endParaRPr lang="en-US" dirty="0"/>
                    </a:p>
                  </a:txBody>
                  <a:tcPr/>
                </a:tc>
                <a:tc>
                  <a:txBody>
                    <a:bodyPr/>
                    <a:lstStyle/>
                    <a:p>
                      <a:r>
                        <a:rPr lang="en-US" dirty="0" smtClean="0"/>
                        <a:t>unsigned short</a:t>
                      </a:r>
                      <a:endParaRPr lang="en-US" dirty="0"/>
                    </a:p>
                  </a:txBody>
                  <a:tcPr/>
                </a:tc>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MPI_UNSIGNED</a:t>
                      </a:r>
                      <a:endParaRPr lang="en-US" dirty="0"/>
                    </a:p>
                  </a:txBody>
                  <a:tcPr/>
                </a:tc>
                <a:tc>
                  <a:txBody>
                    <a:bodyPr/>
                    <a:lstStyle/>
                    <a:p>
                      <a:r>
                        <a:rPr lang="en-US" dirty="0" smtClean="0"/>
                        <a:t>unsigned </a:t>
                      </a:r>
                      <a:r>
                        <a:rPr lang="en-US" dirty="0" err="1" smtClean="0"/>
                        <a:t>int</a:t>
                      </a:r>
                      <a:endParaRPr lang="en-US" dirty="0"/>
                    </a:p>
                  </a:txBody>
                  <a:tcPr/>
                </a:tc>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MPI_UNSIGNED_LONG</a:t>
                      </a:r>
                      <a:endParaRPr lang="en-US" dirty="0"/>
                    </a:p>
                  </a:txBody>
                  <a:tcPr/>
                </a:tc>
                <a:tc>
                  <a:txBody>
                    <a:bodyPr/>
                    <a:lstStyle/>
                    <a:p>
                      <a:r>
                        <a:rPr lang="en-US" dirty="0" smtClean="0"/>
                        <a:t>unsigned long</a:t>
                      </a:r>
                      <a:r>
                        <a:rPr lang="en-US" baseline="0" dirty="0" smtClean="0"/>
                        <a:t> </a:t>
                      </a:r>
                      <a:r>
                        <a:rPr lang="en-US" baseline="0" dirty="0" err="1" smtClean="0"/>
                        <a:t>int</a:t>
                      </a:r>
                      <a:endParaRPr lang="en-US" dirty="0"/>
                    </a:p>
                  </a:txBody>
                  <a:tcPr/>
                </a:tc>
                <a:tc>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MPI_FLOAT</a:t>
                      </a:r>
                      <a:endParaRPr lang="en-US" dirty="0"/>
                    </a:p>
                  </a:txBody>
                  <a:tcPr/>
                </a:tc>
                <a:tc>
                  <a:txBody>
                    <a:bodyPr/>
                    <a:lstStyle/>
                    <a:p>
                      <a:r>
                        <a:rPr lang="en-US" dirty="0" smtClean="0"/>
                        <a:t>float</a:t>
                      </a:r>
                      <a:endParaRPr lang="en-US" dirty="0"/>
                    </a:p>
                  </a:txBody>
                  <a:tcPr/>
                </a:tc>
                <a:tc>
                  <a:txBody>
                    <a:bodyPr/>
                    <a:lstStyle/>
                    <a:p>
                      <a:r>
                        <a:rPr lang="en-US" dirty="0" smtClean="0"/>
                        <a:t>REAL</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MPI_DOUBLE</a:t>
                      </a:r>
                      <a:endParaRPr lang="en-US" dirty="0"/>
                    </a:p>
                  </a:txBody>
                  <a:tcPr/>
                </a:tc>
                <a:tc>
                  <a:txBody>
                    <a:bodyPr/>
                    <a:lstStyle/>
                    <a:p>
                      <a:r>
                        <a:rPr lang="en-US" dirty="0" smtClean="0"/>
                        <a:t>double</a:t>
                      </a:r>
                      <a:endParaRPr lang="en-US" dirty="0"/>
                    </a:p>
                  </a:txBody>
                  <a:tcPr/>
                </a:tc>
                <a:tc>
                  <a:txBody>
                    <a:bodyPr/>
                    <a:lstStyle/>
                    <a:p>
                      <a:r>
                        <a:rPr lang="en-US" dirty="0" smtClean="0"/>
                        <a:t>DOUBLE</a:t>
                      </a:r>
                      <a:r>
                        <a:rPr lang="en-US" baseline="0" dirty="0" smtClean="0"/>
                        <a:t> PRECISION</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MPI_LONG_DOUBLE</a:t>
                      </a:r>
                      <a:endParaRPr lang="en-US" dirty="0"/>
                    </a:p>
                  </a:txBody>
                  <a:tcPr/>
                </a:tc>
                <a:tc>
                  <a:txBody>
                    <a:bodyPr/>
                    <a:lstStyle/>
                    <a:p>
                      <a:r>
                        <a:rPr lang="en-US" dirty="0" smtClean="0"/>
                        <a:t>long double</a:t>
                      </a:r>
                      <a:endParaRPr lang="en-US" dirty="0"/>
                    </a:p>
                  </a:txBody>
                  <a:tcPr/>
                </a:tc>
                <a:tc>
                  <a:txBody>
                    <a:bodyPr/>
                    <a:lstStyle/>
                    <a:p>
                      <a:r>
                        <a:rPr lang="en-US" dirty="0" smtClean="0"/>
                        <a:t>DOUBLE PRECISION*8</a:t>
                      </a:r>
                      <a:endParaRPr lang="en-US" dirty="0"/>
                    </a:p>
                  </a:txBody>
                  <a:tcPr/>
                </a:tc>
              </a:tr>
            </a:tbl>
          </a:graphicData>
        </a:graphic>
      </p:graphicFrame>
      <p:sp>
        <p:nvSpPr>
          <p:cNvPr id="2" name="Slide Number Placeholder 1"/>
          <p:cNvSpPr>
            <a:spLocks noGrp="1"/>
          </p:cNvSpPr>
          <p:nvPr>
            <p:ph type="sldNum" sz="quarter" idx="4"/>
          </p:nvPr>
        </p:nvSpPr>
        <p:spPr/>
        <p:txBody>
          <a:bodyPr/>
          <a:lstStyle/>
          <a:p>
            <a:fld id="{A0A01CD4-E9E7-4D1F-B7D5-17531135D148}"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r>
              <a:rPr lang="en-US" dirty="0" smtClean="0"/>
              <a:t>&lt;Blank&gt;</a:t>
            </a:r>
            <a:endParaRPr lang="en-US" dirty="0"/>
          </a:p>
        </p:txBody>
      </p:sp>
      <p:sp>
        <p:nvSpPr>
          <p:cNvPr id="3" name="Content Placeholder 2"/>
          <p:cNvSpPr>
            <a:spLocks noGrp="1"/>
          </p:cNvSpPr>
          <p:nvPr>
            <p:ph idx="1"/>
          </p:nvPr>
        </p:nvSpPr>
        <p:spPr/>
        <p:txBody>
          <a:bodyPr/>
          <a:lstStyle/>
          <a:p>
            <a:endParaRPr lang="en-US" dirty="0"/>
          </a:p>
        </p:txBody>
      </p:sp>
      <p:sp>
        <p:nvSpPr>
          <p:cNvPr id="2" name="Slide Number Placeholder 1"/>
          <p:cNvSpPr>
            <a:spLocks noGrp="1"/>
          </p:cNvSpPr>
          <p:nvPr>
            <p:ph type="sldNum" sz="quarter" idx="4"/>
          </p:nvPr>
        </p:nvSpPr>
        <p:spPr/>
        <p:txBody>
          <a:bodyPr/>
          <a:lstStyle/>
          <a:p>
            <a:fld id="{6F84CCB6-C9E4-417B-BEA0-EBFE5CF77E5F}" type="slidenum">
              <a:rPr lang="en-US" smtClean="0"/>
              <a:pPr/>
              <a:t>17</a:t>
            </a:fld>
            <a:endParaRPr lang="en-US" dirty="0"/>
          </a:p>
        </p:txBody>
      </p:sp>
    </p:spTree>
    <p:extLst>
      <p:ext uri="{BB962C8B-B14F-4D97-AF65-F5344CB8AC3E}">
        <p14:creationId xmlns:p14="http://schemas.microsoft.com/office/powerpoint/2010/main" val="29989087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r>
              <a:rPr lang="en-US" dirty="0" smtClean="0"/>
              <a:t>&lt;Blank&gt;</a:t>
            </a:r>
            <a:endParaRPr lang="en-US" dirty="0"/>
          </a:p>
        </p:txBody>
      </p:sp>
      <p:sp>
        <p:nvSpPr>
          <p:cNvPr id="3" name="Content Placeholder 2"/>
          <p:cNvSpPr>
            <a:spLocks noGrp="1"/>
          </p:cNvSpPr>
          <p:nvPr>
            <p:ph idx="1"/>
          </p:nvPr>
        </p:nvSpPr>
        <p:spPr/>
        <p:txBody>
          <a:bodyPr/>
          <a:lstStyle/>
          <a:p>
            <a:endParaRPr lang="en-US" dirty="0"/>
          </a:p>
        </p:txBody>
      </p:sp>
      <p:sp>
        <p:nvSpPr>
          <p:cNvPr id="2" name="Slide Number Placeholder 1"/>
          <p:cNvSpPr>
            <a:spLocks noGrp="1"/>
          </p:cNvSpPr>
          <p:nvPr>
            <p:ph type="sldNum" sz="quarter" idx="4"/>
          </p:nvPr>
        </p:nvSpPr>
        <p:spPr/>
        <p:txBody>
          <a:bodyPr/>
          <a:lstStyle/>
          <a:p>
            <a:fld id="{6F84CCB6-C9E4-417B-BEA0-EBFE5CF77E5F}" type="slidenum">
              <a:rPr lang="en-US" smtClean="0"/>
              <a:pPr/>
              <a:t>18</a:t>
            </a:fld>
            <a:endParaRPr lang="en-US" dirty="0"/>
          </a:p>
        </p:txBody>
      </p:sp>
    </p:spTree>
    <p:extLst>
      <p:ext uri="{BB962C8B-B14F-4D97-AF65-F5344CB8AC3E}">
        <p14:creationId xmlns:p14="http://schemas.microsoft.com/office/powerpoint/2010/main" val="18235023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r>
              <a:rPr lang="en-US" dirty="0" smtClean="0"/>
              <a:t>&lt;Blank&gt;</a:t>
            </a:r>
            <a:endParaRPr lang="en-US" dirty="0"/>
          </a:p>
        </p:txBody>
      </p:sp>
      <p:sp>
        <p:nvSpPr>
          <p:cNvPr id="3" name="Content Placeholder 2"/>
          <p:cNvSpPr>
            <a:spLocks noGrp="1"/>
          </p:cNvSpPr>
          <p:nvPr>
            <p:ph idx="1"/>
          </p:nvPr>
        </p:nvSpPr>
        <p:spPr/>
        <p:txBody>
          <a:bodyPr/>
          <a:lstStyle/>
          <a:p>
            <a:endParaRPr lang="en-US" dirty="0"/>
          </a:p>
        </p:txBody>
      </p:sp>
      <p:sp>
        <p:nvSpPr>
          <p:cNvPr id="2" name="Slide Number Placeholder 1"/>
          <p:cNvSpPr>
            <a:spLocks noGrp="1"/>
          </p:cNvSpPr>
          <p:nvPr>
            <p:ph type="sldNum" sz="quarter" idx="4"/>
          </p:nvPr>
        </p:nvSpPr>
        <p:spPr/>
        <p:txBody>
          <a:bodyPr/>
          <a:lstStyle/>
          <a:p>
            <a:fld id="{6F84CCB6-C9E4-417B-BEA0-EBFE5CF77E5F}" type="slidenum">
              <a:rPr lang="en-US" smtClean="0"/>
              <a:pPr/>
              <a:t>19</a:t>
            </a:fld>
            <a:endParaRPr lang="en-US" dirty="0"/>
          </a:p>
        </p:txBody>
      </p:sp>
    </p:spTree>
    <p:extLst>
      <p:ext uri="{BB962C8B-B14F-4D97-AF65-F5344CB8AC3E}">
        <p14:creationId xmlns:p14="http://schemas.microsoft.com/office/powerpoint/2010/main" val="1548374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r>
              <a:rPr lang="en-US" dirty="0" smtClean="0"/>
              <a:t>MPI Overview</a:t>
            </a:r>
            <a:endParaRPr lang="en-US" dirty="0"/>
          </a:p>
        </p:txBody>
      </p:sp>
      <p:sp>
        <p:nvSpPr>
          <p:cNvPr id="3" name="Content Placeholder 2"/>
          <p:cNvSpPr>
            <a:spLocks noGrp="1"/>
          </p:cNvSpPr>
          <p:nvPr>
            <p:ph idx="1"/>
          </p:nvPr>
        </p:nvSpPr>
        <p:spPr>
          <a:xfrm>
            <a:off x="457200" y="914400"/>
            <a:ext cx="8229600" cy="5105399"/>
          </a:xfrm>
        </p:spPr>
        <p:txBody>
          <a:bodyPr>
            <a:normAutofit/>
          </a:bodyPr>
          <a:lstStyle/>
          <a:p>
            <a:pPr lvl="1">
              <a:buFont typeface="Wingdings" pitchFamily="2" charset="2"/>
              <a:buChar char="§"/>
            </a:pPr>
            <a:r>
              <a:rPr lang="en-US" sz="1800" b="1" i="1" dirty="0" smtClean="0"/>
              <a:t>MPI (Message Passing Interface) </a:t>
            </a:r>
            <a:r>
              <a:rPr lang="en-US" sz="1800" dirty="0" smtClean="0"/>
              <a:t>is an API standard.</a:t>
            </a:r>
          </a:p>
          <a:p>
            <a:pPr lvl="1">
              <a:buFont typeface="Wingdings" pitchFamily="2" charset="2"/>
              <a:buChar char="§"/>
            </a:pPr>
            <a:endParaRPr lang="en-US" sz="1800" dirty="0" smtClean="0"/>
          </a:p>
          <a:p>
            <a:pPr lvl="1">
              <a:buFont typeface="Wingdings" pitchFamily="2" charset="2"/>
              <a:buChar char="§"/>
            </a:pPr>
            <a:r>
              <a:rPr lang="en-US" sz="1800" dirty="0" smtClean="0"/>
              <a:t>It enables message-passing among a wide variety of heterogeneous interconnected machines.</a:t>
            </a:r>
          </a:p>
          <a:p>
            <a:pPr lvl="2">
              <a:buFont typeface="Ubuntu" pitchFamily="34" charset="0"/>
              <a:buChar char="›"/>
            </a:pPr>
            <a:r>
              <a:rPr lang="en-US" sz="1800" dirty="0" smtClean="0"/>
              <a:t>Communication is essentially between processes </a:t>
            </a:r>
          </a:p>
          <a:p>
            <a:pPr lvl="2">
              <a:buFont typeface="Ubuntu" pitchFamily="34" charset="0"/>
              <a:buChar char="›"/>
            </a:pPr>
            <a:endParaRPr lang="en-US" sz="1800" dirty="0" smtClean="0"/>
          </a:p>
          <a:p>
            <a:pPr lvl="1">
              <a:buFont typeface="Wingdings" pitchFamily="2" charset="2"/>
              <a:buChar char="§"/>
            </a:pPr>
            <a:r>
              <a:rPr lang="en-US" sz="1800" dirty="0" smtClean="0"/>
              <a:t>Available for </a:t>
            </a:r>
            <a:r>
              <a:rPr lang="en-US" sz="1800" dirty="0"/>
              <a:t> Fortran</a:t>
            </a:r>
            <a:r>
              <a:rPr lang="en-US" sz="1800" dirty="0" smtClean="0"/>
              <a:t>, C, C++ and Java</a:t>
            </a:r>
          </a:p>
          <a:p>
            <a:pPr lvl="1">
              <a:buFont typeface="Wingdings" pitchFamily="2" charset="2"/>
              <a:buChar char="§"/>
            </a:pPr>
            <a:endParaRPr lang="en-US" sz="1800" dirty="0" smtClean="0"/>
          </a:p>
          <a:p>
            <a:pPr lvl="1">
              <a:buFont typeface="Wingdings" pitchFamily="2" charset="2"/>
              <a:buChar char="§"/>
            </a:pPr>
            <a:r>
              <a:rPr lang="en-US" sz="1800" dirty="0" smtClean="0"/>
              <a:t>Support for Point-to-point and collective communication</a:t>
            </a:r>
          </a:p>
          <a:p>
            <a:pPr lvl="1">
              <a:buFont typeface="Wingdings" pitchFamily="2" charset="2"/>
              <a:buChar char="§"/>
            </a:pPr>
            <a:endParaRPr lang="en-US" sz="1800" dirty="0" smtClean="0"/>
          </a:p>
          <a:p>
            <a:pPr lvl="1">
              <a:buFont typeface="Wingdings" pitchFamily="2" charset="2"/>
              <a:buChar char="§"/>
            </a:pPr>
            <a:r>
              <a:rPr lang="en-US" sz="1800" dirty="0" smtClean="0"/>
              <a:t>Defines the syntax and semantics of the core library routines</a:t>
            </a:r>
          </a:p>
          <a:p>
            <a:pPr lvl="1">
              <a:buFont typeface="Wingdings" pitchFamily="2" charset="2"/>
              <a:buChar char="§"/>
            </a:pPr>
            <a:endParaRPr lang="en-US" sz="1800" dirty="0" smtClean="0"/>
          </a:p>
          <a:p>
            <a:pPr lvl="1">
              <a:buFont typeface="Wingdings" pitchFamily="2" charset="2"/>
              <a:buChar char="§"/>
            </a:pPr>
            <a:r>
              <a:rPr lang="en-US" sz="1800" dirty="0" smtClean="0"/>
              <a:t>Fairly large standard with over 125 functions</a:t>
            </a:r>
          </a:p>
        </p:txBody>
      </p:sp>
      <p:sp>
        <p:nvSpPr>
          <p:cNvPr id="4" name="Slide Number Placeholder 3"/>
          <p:cNvSpPr>
            <a:spLocks noGrp="1"/>
          </p:cNvSpPr>
          <p:nvPr>
            <p:ph type="sldNum" sz="quarter" idx="4"/>
          </p:nvPr>
        </p:nvSpPr>
        <p:spPr/>
        <p:txBody>
          <a:bodyPr/>
          <a:lstStyle/>
          <a:p>
            <a:fld id="{A0A01CD4-E9E7-4D1F-B7D5-17531135D148}" type="slidenum">
              <a:rPr lang="en-US" smtClean="0"/>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r>
              <a:rPr lang="en-US" dirty="0" smtClean="0"/>
              <a:t>MPI Overview</a:t>
            </a:r>
            <a:endParaRPr lang="en-US" dirty="0"/>
          </a:p>
        </p:txBody>
      </p:sp>
      <p:sp>
        <p:nvSpPr>
          <p:cNvPr id="3" name="Content Placeholder 2"/>
          <p:cNvSpPr>
            <a:spLocks noGrp="1"/>
          </p:cNvSpPr>
          <p:nvPr>
            <p:ph idx="1"/>
          </p:nvPr>
        </p:nvSpPr>
        <p:spPr>
          <a:xfrm>
            <a:off x="533400" y="917864"/>
            <a:ext cx="8229600" cy="5105399"/>
          </a:xfrm>
        </p:spPr>
        <p:txBody>
          <a:bodyPr>
            <a:normAutofit/>
          </a:bodyPr>
          <a:lstStyle/>
          <a:p>
            <a:pPr lvl="1">
              <a:buFont typeface="Wingdings" pitchFamily="2" charset="2"/>
              <a:buChar char="§"/>
            </a:pPr>
            <a:r>
              <a:rPr lang="en-US" sz="1600" i="1" dirty="0" smtClean="0"/>
              <a:t>MPI </a:t>
            </a:r>
            <a:r>
              <a:rPr lang="en-US" sz="1600" i="1" dirty="0"/>
              <a:t>p</a:t>
            </a:r>
            <a:r>
              <a:rPr lang="en-US" sz="1600" i="1" dirty="0" smtClean="0"/>
              <a:t>rograms are compiled with </a:t>
            </a:r>
            <a:r>
              <a:rPr lang="en-US" sz="1600" b="1" i="1" dirty="0" err="1" smtClean="0"/>
              <a:t>mpicc</a:t>
            </a:r>
            <a:r>
              <a:rPr lang="en-US" sz="1600" b="1" i="1" dirty="0" smtClean="0"/>
              <a:t>/</a:t>
            </a:r>
            <a:r>
              <a:rPr lang="en-US" sz="1600" b="1" i="1" dirty="0" err="1" smtClean="0"/>
              <a:t>mpiicc</a:t>
            </a:r>
            <a:endParaRPr lang="en-US" sz="1600" b="1" i="1" dirty="0" smtClean="0"/>
          </a:p>
          <a:p>
            <a:pPr lvl="1">
              <a:buFont typeface="Wingdings" pitchFamily="2" charset="2"/>
              <a:buChar char="§"/>
            </a:pPr>
            <a:r>
              <a:rPr lang="en-US" sz="1600" i="1" dirty="0" smtClean="0"/>
              <a:t>Compiled programs are run using </a:t>
            </a:r>
            <a:r>
              <a:rPr lang="en-US" sz="1600" b="1" i="1" dirty="0" err="1" smtClean="0"/>
              <a:t>mpirun</a:t>
            </a:r>
            <a:r>
              <a:rPr lang="en-US" sz="1600" b="1" i="1" dirty="0" smtClean="0"/>
              <a:t>/</a:t>
            </a:r>
            <a:r>
              <a:rPr lang="en-US" sz="1600" b="1" i="1" dirty="0" err="1" smtClean="0"/>
              <a:t>mpiexec</a:t>
            </a:r>
            <a:endParaRPr lang="en-US" sz="1600" b="1" dirty="0" smtClean="0"/>
          </a:p>
          <a:p>
            <a:pPr lvl="1">
              <a:buFont typeface="Wingdings" pitchFamily="2" charset="2"/>
              <a:buChar char="§"/>
            </a:pPr>
            <a:r>
              <a:rPr lang="en-US" sz="1600" dirty="0" err="1" smtClean="0"/>
              <a:t>mpirun</a:t>
            </a:r>
            <a:r>
              <a:rPr lang="en-US" sz="1600" dirty="0" smtClean="0"/>
              <a:t>/</a:t>
            </a:r>
            <a:r>
              <a:rPr lang="en-US" sz="1600" dirty="0" err="1" smtClean="0"/>
              <a:t>mpiexec</a:t>
            </a:r>
            <a:r>
              <a:rPr lang="en-US" sz="1600" dirty="0" smtClean="0"/>
              <a:t> launches the program as </a:t>
            </a:r>
            <a:r>
              <a:rPr lang="en-US" sz="1600" b="1" i="1" dirty="0" smtClean="0"/>
              <a:t>process</a:t>
            </a:r>
            <a:r>
              <a:rPr lang="en-US" sz="1600" dirty="0" smtClean="0"/>
              <a:t> on each of the machines</a:t>
            </a:r>
          </a:p>
          <a:p>
            <a:pPr lvl="1">
              <a:buFont typeface="Wingdings" pitchFamily="2" charset="2"/>
              <a:buChar char="§"/>
            </a:pPr>
            <a:r>
              <a:rPr lang="en-US" sz="1600" dirty="0" err="1" smtClean="0"/>
              <a:t>mpirun</a:t>
            </a:r>
            <a:r>
              <a:rPr lang="en-US" sz="1600" dirty="0" smtClean="0"/>
              <a:t> creates the necessary runtime environment for program execution, one process per machine </a:t>
            </a:r>
          </a:p>
        </p:txBody>
      </p:sp>
      <p:sp>
        <p:nvSpPr>
          <p:cNvPr id="4" name="Slide Number Placeholder 3"/>
          <p:cNvSpPr>
            <a:spLocks noGrp="1"/>
          </p:cNvSpPr>
          <p:nvPr>
            <p:ph type="sldNum" sz="quarter" idx="4"/>
          </p:nvPr>
        </p:nvSpPr>
        <p:spPr/>
        <p:txBody>
          <a:bodyPr/>
          <a:lstStyle/>
          <a:p>
            <a:fld id="{A0A01CD4-E9E7-4D1F-B7D5-17531135D148}" type="slidenum">
              <a:rPr lang="en-US" smtClean="0"/>
              <a:pPr/>
              <a:t>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362" y="2438400"/>
            <a:ext cx="5456656" cy="3828505"/>
          </a:xfrm>
          <a:prstGeom prst="rect">
            <a:avLst/>
          </a:prstGeom>
          <a:ln>
            <a:solidFill>
              <a:srgbClr val="00B050"/>
            </a:solidFill>
          </a:ln>
        </p:spPr>
      </p:pic>
    </p:spTree>
    <p:extLst>
      <p:ext uri="{BB962C8B-B14F-4D97-AF65-F5344CB8AC3E}">
        <p14:creationId xmlns:p14="http://schemas.microsoft.com/office/powerpoint/2010/main" val="1335013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0" y="0"/>
            <a:ext cx="9143280" cy="761400"/>
          </a:xfrm>
          <a:prstGeom prst="rect">
            <a:avLst/>
          </a:prstGeom>
          <a:noFill/>
          <a:ln>
            <a:noFill/>
          </a:ln>
        </p:spPr>
        <p:txBody>
          <a:bodyPr lIns="90000" tIns="45000" rIns="90000" bIns="45000" anchor="ctr"/>
          <a:lstStyle/>
          <a:p>
            <a:pPr algn="ctr">
              <a:lnSpc>
                <a:spcPct val="100000"/>
              </a:lnSpc>
            </a:pPr>
            <a:r>
              <a:rPr lang="en-IN" sz="3200" dirty="0">
                <a:solidFill>
                  <a:srgbClr val="4F6228"/>
                </a:solidFill>
                <a:latin typeface="Ubuntu"/>
              </a:rPr>
              <a:t>Example 1</a:t>
            </a:r>
            <a:endParaRPr dirty="0"/>
          </a:p>
        </p:txBody>
      </p:sp>
      <p:sp>
        <p:nvSpPr>
          <p:cNvPr id="142" name="CustomShape 2"/>
          <p:cNvSpPr/>
          <p:nvPr/>
        </p:nvSpPr>
        <p:spPr>
          <a:xfrm>
            <a:off x="457200" y="914400"/>
            <a:ext cx="8382000" cy="4953000"/>
          </a:xfrm>
          <a:prstGeom prst="rect">
            <a:avLst/>
          </a:prstGeom>
          <a:noFill/>
          <a:ln>
            <a:solidFill>
              <a:schemeClr val="accent4">
                <a:lumMod val="60000"/>
                <a:lumOff val="40000"/>
              </a:schemeClr>
            </a:solidFill>
          </a:ln>
        </p:spPr>
        <p:txBody>
          <a:bodyPr lIns="90000" tIns="45000" rIns="90000" bIns="45000"/>
          <a:lstStyle/>
          <a:p>
            <a:r>
              <a:rPr lang="en-IN" sz="1400" b="1" dirty="0">
                <a:latin typeface="Constantia" pitchFamily="18" charset="0"/>
                <a:cs typeface="Courier New" pitchFamily="49" charset="0"/>
              </a:rPr>
              <a:t>#include &lt;</a:t>
            </a:r>
            <a:r>
              <a:rPr lang="en-IN" sz="1400" b="1" dirty="0" err="1">
                <a:latin typeface="Constantia" pitchFamily="18" charset="0"/>
                <a:cs typeface="Courier New" pitchFamily="49" charset="0"/>
              </a:rPr>
              <a:t>stdio.h</a:t>
            </a:r>
            <a:r>
              <a:rPr lang="en-IN" sz="1400" b="1" dirty="0">
                <a:latin typeface="Constantia" pitchFamily="18" charset="0"/>
                <a:cs typeface="Courier New" pitchFamily="49" charset="0"/>
              </a:rPr>
              <a:t>&gt;</a:t>
            </a:r>
            <a:endParaRPr b="1" dirty="0">
              <a:latin typeface="Constantia" pitchFamily="18" charset="0"/>
              <a:cs typeface="Courier New" pitchFamily="49" charset="0"/>
            </a:endParaRPr>
          </a:p>
          <a:p>
            <a:r>
              <a:rPr lang="en-IN" sz="2000" b="1" dirty="0">
                <a:solidFill>
                  <a:schemeClr val="accent5">
                    <a:lumMod val="75000"/>
                  </a:schemeClr>
                </a:solidFill>
                <a:effectLst>
                  <a:outerShdw blurRad="38100" dist="38100" dir="2700000" algn="tl">
                    <a:srgbClr val="000000">
                      <a:alpha val="43137"/>
                    </a:srgbClr>
                  </a:outerShdw>
                </a:effectLst>
                <a:latin typeface="Constantia" pitchFamily="18" charset="0"/>
                <a:cs typeface="Courier New" pitchFamily="49" charset="0"/>
              </a:rPr>
              <a:t>#include &lt;</a:t>
            </a:r>
            <a:r>
              <a:rPr lang="en-IN" sz="2000" b="1" dirty="0" err="1" smtClean="0">
                <a:solidFill>
                  <a:schemeClr val="accent5">
                    <a:lumMod val="75000"/>
                  </a:schemeClr>
                </a:solidFill>
                <a:effectLst>
                  <a:outerShdw blurRad="38100" dist="38100" dir="2700000" algn="tl">
                    <a:srgbClr val="000000">
                      <a:alpha val="43137"/>
                    </a:srgbClr>
                  </a:outerShdw>
                </a:effectLst>
                <a:latin typeface="Constantia" pitchFamily="18" charset="0"/>
                <a:cs typeface="Courier New" pitchFamily="49" charset="0"/>
              </a:rPr>
              <a:t>mpi.h</a:t>
            </a:r>
            <a:r>
              <a:rPr lang="en-IN" sz="2000" b="1" dirty="0" smtClean="0">
                <a:solidFill>
                  <a:schemeClr val="accent5">
                    <a:lumMod val="75000"/>
                  </a:schemeClr>
                </a:solidFill>
                <a:effectLst>
                  <a:outerShdw blurRad="38100" dist="38100" dir="2700000" algn="tl">
                    <a:srgbClr val="000000">
                      <a:alpha val="43137"/>
                    </a:srgbClr>
                  </a:outerShdw>
                </a:effectLst>
                <a:latin typeface="Constantia" pitchFamily="18" charset="0"/>
                <a:cs typeface="Courier New" pitchFamily="49" charset="0"/>
              </a:rPr>
              <a:t>&gt;</a:t>
            </a:r>
            <a:r>
              <a:rPr lang="en-IN" sz="2000" b="1" dirty="0" smtClean="0">
                <a:solidFill>
                  <a:schemeClr val="accent5">
                    <a:lumMod val="75000"/>
                  </a:schemeClr>
                </a:solidFill>
                <a:latin typeface="Constantia" pitchFamily="18" charset="0"/>
                <a:cs typeface="Courier New" pitchFamily="49" charset="0"/>
              </a:rPr>
              <a:t>	</a:t>
            </a:r>
            <a:r>
              <a:rPr lang="en-IN" sz="2000" b="1" dirty="0" smtClean="0">
                <a:solidFill>
                  <a:srgbClr val="FF420E"/>
                </a:solidFill>
                <a:latin typeface="Constantia" pitchFamily="18" charset="0"/>
                <a:cs typeface="Courier New" pitchFamily="49" charset="0"/>
              </a:rPr>
              <a:t>	</a:t>
            </a:r>
            <a:r>
              <a:rPr lang="en-US" b="1" dirty="0" smtClean="0">
                <a:solidFill>
                  <a:srgbClr val="632523"/>
                </a:solidFill>
                <a:latin typeface="Constantia" pitchFamily="18" charset="0"/>
                <a:cs typeface="Courier New" pitchFamily="49" charset="0"/>
              </a:rPr>
              <a:t>//</a:t>
            </a:r>
            <a:r>
              <a:rPr lang="en-US" b="1" dirty="0" err="1" smtClean="0">
                <a:solidFill>
                  <a:srgbClr val="632523"/>
                </a:solidFill>
                <a:latin typeface="Constantia" pitchFamily="18" charset="0"/>
                <a:cs typeface="Courier New" pitchFamily="49" charset="0"/>
              </a:rPr>
              <a:t>mpi.h</a:t>
            </a:r>
            <a:r>
              <a:rPr lang="en-US" b="1" dirty="0" smtClean="0">
                <a:solidFill>
                  <a:srgbClr val="632523"/>
                </a:solidFill>
                <a:latin typeface="Constantia" pitchFamily="18" charset="0"/>
                <a:cs typeface="Courier New" pitchFamily="49" charset="0"/>
              </a:rPr>
              <a:t> </a:t>
            </a:r>
            <a:r>
              <a:rPr lang="en-US" b="1" dirty="0">
                <a:solidFill>
                  <a:srgbClr val="632523"/>
                </a:solidFill>
                <a:latin typeface="Constantia" pitchFamily="18" charset="0"/>
                <a:cs typeface="Courier New" pitchFamily="49" charset="0"/>
              </a:rPr>
              <a:t>provides MPI definitions and types</a:t>
            </a:r>
            <a:endParaRPr lang="en-US" b="1" dirty="0">
              <a:latin typeface="Constantia" pitchFamily="18" charset="0"/>
              <a:cs typeface="Courier New" pitchFamily="49" charset="0"/>
            </a:endParaRPr>
          </a:p>
          <a:p>
            <a:endParaRPr b="1" dirty="0">
              <a:latin typeface="Constantia" pitchFamily="18" charset="0"/>
              <a:cs typeface="Courier New" pitchFamily="49" charset="0"/>
            </a:endParaRPr>
          </a:p>
          <a:p>
            <a:r>
              <a:rPr lang="en-IN" sz="1400" b="1" dirty="0" err="1">
                <a:latin typeface="Constantia" pitchFamily="18" charset="0"/>
                <a:cs typeface="Courier New" pitchFamily="49" charset="0"/>
              </a:rPr>
              <a:t>int</a:t>
            </a:r>
            <a:r>
              <a:rPr lang="en-IN" sz="1400" b="1" dirty="0">
                <a:latin typeface="Constantia" pitchFamily="18" charset="0"/>
                <a:cs typeface="Courier New" pitchFamily="49" charset="0"/>
              </a:rPr>
              <a:t> main (</a:t>
            </a:r>
            <a:r>
              <a:rPr lang="en-IN" sz="1400" b="1" dirty="0" err="1">
                <a:latin typeface="Constantia" pitchFamily="18" charset="0"/>
                <a:cs typeface="Courier New" pitchFamily="49" charset="0"/>
              </a:rPr>
              <a:t>int</a:t>
            </a:r>
            <a:r>
              <a:rPr lang="en-IN" sz="1400" b="1" dirty="0">
                <a:latin typeface="Constantia" pitchFamily="18" charset="0"/>
                <a:cs typeface="Courier New" pitchFamily="49" charset="0"/>
              </a:rPr>
              <a:t> </a:t>
            </a:r>
            <a:r>
              <a:rPr lang="en-IN" sz="1400" b="1" dirty="0" err="1">
                <a:latin typeface="Constantia" pitchFamily="18" charset="0"/>
                <a:cs typeface="Courier New" pitchFamily="49" charset="0"/>
              </a:rPr>
              <a:t>argc</a:t>
            </a:r>
            <a:r>
              <a:rPr lang="en-IN" sz="1400" b="1" dirty="0">
                <a:latin typeface="Constantia" pitchFamily="18" charset="0"/>
                <a:cs typeface="Courier New" pitchFamily="49" charset="0"/>
              </a:rPr>
              <a:t>, char *</a:t>
            </a:r>
            <a:r>
              <a:rPr lang="en-IN" sz="1400" b="1" dirty="0" err="1">
                <a:latin typeface="Constantia" pitchFamily="18" charset="0"/>
                <a:cs typeface="Courier New" pitchFamily="49" charset="0"/>
              </a:rPr>
              <a:t>argv</a:t>
            </a:r>
            <a:r>
              <a:rPr lang="en-IN" sz="1400" b="1" dirty="0">
                <a:latin typeface="Constantia" pitchFamily="18" charset="0"/>
                <a:cs typeface="Courier New" pitchFamily="49" charset="0"/>
              </a:rPr>
              <a:t>[])</a:t>
            </a:r>
            <a:endParaRPr b="1" dirty="0">
              <a:latin typeface="Constantia" pitchFamily="18" charset="0"/>
              <a:cs typeface="Courier New" pitchFamily="49" charset="0"/>
            </a:endParaRPr>
          </a:p>
          <a:p>
            <a:r>
              <a:rPr lang="en-IN" sz="1400" b="1" dirty="0">
                <a:latin typeface="Constantia" pitchFamily="18" charset="0"/>
                <a:cs typeface="Courier New" pitchFamily="49" charset="0"/>
              </a:rPr>
              <a:t>{</a:t>
            </a:r>
            <a:endParaRPr b="1" dirty="0">
              <a:latin typeface="Constantia" pitchFamily="18" charset="0"/>
              <a:cs typeface="Courier New" pitchFamily="49" charset="0"/>
            </a:endParaRPr>
          </a:p>
          <a:p>
            <a:r>
              <a:rPr lang="en-IN" sz="1400" b="1" dirty="0" smtClean="0">
                <a:latin typeface="Constantia" pitchFamily="18" charset="0"/>
                <a:cs typeface="Courier New" pitchFamily="49" charset="0"/>
              </a:rPr>
              <a:t>	</a:t>
            </a:r>
            <a:r>
              <a:rPr lang="en-IN" sz="1400" b="1" dirty="0" err="1" smtClean="0">
                <a:latin typeface="Constantia" pitchFamily="18" charset="0"/>
                <a:cs typeface="Courier New" pitchFamily="49" charset="0"/>
              </a:rPr>
              <a:t>int</a:t>
            </a:r>
            <a:r>
              <a:rPr lang="en-IN" sz="1400" b="1" dirty="0" smtClean="0">
                <a:latin typeface="Constantia" pitchFamily="18" charset="0"/>
                <a:cs typeface="Courier New" pitchFamily="49" charset="0"/>
              </a:rPr>
              <a:t>  </a:t>
            </a:r>
            <a:r>
              <a:rPr lang="en-IN" sz="1400" b="1" dirty="0">
                <a:latin typeface="Constantia" pitchFamily="18" charset="0"/>
                <a:cs typeface="Courier New" pitchFamily="49" charset="0"/>
              </a:rPr>
              <a:t>rank, size, </a:t>
            </a:r>
            <a:r>
              <a:rPr lang="en-IN" sz="1400" b="1" dirty="0" err="1" smtClean="0">
                <a:latin typeface="Constantia" pitchFamily="18" charset="0"/>
                <a:cs typeface="Courier New" pitchFamily="49" charset="0"/>
              </a:rPr>
              <a:t>namelen</a:t>
            </a:r>
            <a:r>
              <a:rPr lang="en-IN" sz="1400" b="1" dirty="0" smtClean="0">
                <a:latin typeface="Constantia" pitchFamily="18" charset="0"/>
                <a:cs typeface="Courier New" pitchFamily="49" charset="0"/>
              </a:rPr>
              <a:t>;</a:t>
            </a:r>
            <a:endParaRPr lang="en-IN" b="1" dirty="0">
              <a:latin typeface="Constantia" pitchFamily="18" charset="0"/>
              <a:cs typeface="Courier New" pitchFamily="49" charset="0"/>
            </a:endParaRPr>
          </a:p>
          <a:p>
            <a:r>
              <a:rPr lang="en-IN" sz="1400" b="1" dirty="0">
                <a:latin typeface="Constantia" pitchFamily="18" charset="0"/>
                <a:cs typeface="Courier New" pitchFamily="49" charset="0"/>
              </a:rPr>
              <a:t>	</a:t>
            </a:r>
            <a:r>
              <a:rPr lang="en-IN" sz="1400" b="1" dirty="0" smtClean="0">
                <a:latin typeface="Constantia" pitchFamily="18" charset="0"/>
                <a:cs typeface="Courier New" pitchFamily="49" charset="0"/>
              </a:rPr>
              <a:t>char </a:t>
            </a:r>
            <a:r>
              <a:rPr lang="en-IN" sz="1400" b="1" dirty="0">
                <a:latin typeface="Constantia" pitchFamily="18" charset="0"/>
                <a:cs typeface="Courier New" pitchFamily="49" charset="0"/>
              </a:rPr>
              <a:t>name[100];</a:t>
            </a:r>
            <a:endParaRPr b="1" dirty="0">
              <a:latin typeface="Constantia" pitchFamily="18" charset="0"/>
              <a:cs typeface="Courier New" pitchFamily="49" charset="0"/>
            </a:endParaRPr>
          </a:p>
          <a:p>
            <a:endParaRPr b="1" dirty="0">
              <a:latin typeface="Constantia" pitchFamily="18" charset="0"/>
              <a:cs typeface="Courier New" pitchFamily="49" charset="0"/>
            </a:endParaRPr>
          </a:p>
          <a:p>
            <a:r>
              <a:rPr lang="en-IN" sz="2000" b="1" dirty="0">
                <a:solidFill>
                  <a:srgbClr val="FF420E"/>
                </a:solidFill>
                <a:latin typeface="Constantia" pitchFamily="18" charset="0"/>
                <a:cs typeface="Courier New" pitchFamily="49" charset="0"/>
              </a:rPr>
              <a:t>	</a:t>
            </a:r>
            <a:r>
              <a:rPr lang="en-IN" sz="2000" b="1" dirty="0" err="1" smtClean="0">
                <a:solidFill>
                  <a:schemeClr val="accent5">
                    <a:lumMod val="75000"/>
                  </a:schemeClr>
                </a:solidFill>
                <a:effectLst>
                  <a:outerShdw blurRad="38100" dist="38100" dir="2700000" algn="tl">
                    <a:srgbClr val="000000">
                      <a:alpha val="43137"/>
                    </a:srgbClr>
                  </a:outerShdw>
                </a:effectLst>
                <a:latin typeface="Constantia" pitchFamily="18" charset="0"/>
                <a:cs typeface="Courier New" pitchFamily="49" charset="0"/>
              </a:rPr>
              <a:t>MPI_Init</a:t>
            </a:r>
            <a:r>
              <a:rPr lang="en-IN" sz="2000" b="1" dirty="0" smtClean="0">
                <a:solidFill>
                  <a:schemeClr val="accent5">
                    <a:lumMod val="75000"/>
                  </a:schemeClr>
                </a:solidFill>
                <a:effectLst>
                  <a:outerShdw blurRad="38100" dist="38100" dir="2700000" algn="tl">
                    <a:srgbClr val="000000">
                      <a:alpha val="43137"/>
                    </a:srgbClr>
                  </a:outerShdw>
                </a:effectLst>
                <a:latin typeface="Constantia" pitchFamily="18" charset="0"/>
                <a:cs typeface="Courier New" pitchFamily="49" charset="0"/>
              </a:rPr>
              <a:t> </a:t>
            </a:r>
            <a:r>
              <a:rPr lang="en-IN" sz="2000" b="1" dirty="0">
                <a:solidFill>
                  <a:schemeClr val="accent5">
                    <a:lumMod val="75000"/>
                  </a:schemeClr>
                </a:solidFill>
                <a:effectLst>
                  <a:outerShdw blurRad="38100" dist="38100" dir="2700000" algn="tl">
                    <a:srgbClr val="000000">
                      <a:alpha val="43137"/>
                    </a:srgbClr>
                  </a:outerShdw>
                </a:effectLst>
                <a:latin typeface="Constantia" pitchFamily="18" charset="0"/>
                <a:cs typeface="Courier New" pitchFamily="49" charset="0"/>
              </a:rPr>
              <a:t>(&amp;</a:t>
            </a:r>
            <a:r>
              <a:rPr lang="en-IN" sz="2000" b="1" dirty="0" err="1">
                <a:solidFill>
                  <a:schemeClr val="accent5">
                    <a:lumMod val="75000"/>
                  </a:schemeClr>
                </a:solidFill>
                <a:effectLst>
                  <a:outerShdw blurRad="38100" dist="38100" dir="2700000" algn="tl">
                    <a:srgbClr val="000000">
                      <a:alpha val="43137"/>
                    </a:srgbClr>
                  </a:outerShdw>
                </a:effectLst>
                <a:latin typeface="Constantia" pitchFamily="18" charset="0"/>
                <a:cs typeface="Courier New" pitchFamily="49" charset="0"/>
              </a:rPr>
              <a:t>argc</a:t>
            </a:r>
            <a:r>
              <a:rPr lang="en-IN" sz="2000" b="1" dirty="0">
                <a:solidFill>
                  <a:schemeClr val="accent5">
                    <a:lumMod val="75000"/>
                  </a:schemeClr>
                </a:solidFill>
                <a:effectLst>
                  <a:outerShdw blurRad="38100" dist="38100" dir="2700000" algn="tl">
                    <a:srgbClr val="000000">
                      <a:alpha val="43137"/>
                    </a:srgbClr>
                  </a:outerShdw>
                </a:effectLst>
                <a:latin typeface="Constantia" pitchFamily="18" charset="0"/>
                <a:cs typeface="Courier New" pitchFamily="49" charset="0"/>
              </a:rPr>
              <a:t>, &amp;</a:t>
            </a:r>
            <a:r>
              <a:rPr lang="en-IN" sz="2000" b="1" dirty="0" err="1">
                <a:solidFill>
                  <a:schemeClr val="accent5">
                    <a:lumMod val="75000"/>
                  </a:schemeClr>
                </a:solidFill>
                <a:effectLst>
                  <a:outerShdw blurRad="38100" dist="38100" dir="2700000" algn="tl">
                    <a:srgbClr val="000000">
                      <a:alpha val="43137"/>
                    </a:srgbClr>
                  </a:outerShdw>
                </a:effectLst>
                <a:latin typeface="Constantia" pitchFamily="18" charset="0"/>
                <a:cs typeface="Courier New" pitchFamily="49" charset="0"/>
              </a:rPr>
              <a:t>argv</a:t>
            </a:r>
            <a:r>
              <a:rPr lang="en-IN" sz="2000" b="1" dirty="0" smtClean="0">
                <a:solidFill>
                  <a:schemeClr val="accent5">
                    <a:lumMod val="75000"/>
                  </a:schemeClr>
                </a:solidFill>
                <a:effectLst>
                  <a:outerShdw blurRad="38100" dist="38100" dir="2700000" algn="tl">
                    <a:srgbClr val="000000">
                      <a:alpha val="43137"/>
                    </a:srgbClr>
                  </a:outerShdw>
                </a:effectLst>
                <a:latin typeface="Constantia" pitchFamily="18" charset="0"/>
                <a:cs typeface="Courier New" pitchFamily="49" charset="0"/>
              </a:rPr>
              <a:t>);</a:t>
            </a:r>
            <a:r>
              <a:rPr lang="en-IN" b="1" dirty="0" smtClean="0">
                <a:solidFill>
                  <a:schemeClr val="accent5">
                    <a:lumMod val="75000"/>
                  </a:schemeClr>
                </a:solidFill>
                <a:latin typeface="Constantia" pitchFamily="18" charset="0"/>
                <a:cs typeface="Courier New" pitchFamily="49" charset="0"/>
              </a:rPr>
              <a:t> </a:t>
            </a:r>
            <a:r>
              <a:rPr lang="en-IN" b="1" dirty="0" smtClean="0">
                <a:solidFill>
                  <a:srgbClr val="632523"/>
                </a:solidFill>
                <a:latin typeface="Constantia" pitchFamily="18" charset="0"/>
                <a:cs typeface="Courier New" pitchFamily="49" charset="0"/>
              </a:rPr>
              <a:t>//</a:t>
            </a:r>
            <a:r>
              <a:rPr lang="en-IN" b="1" dirty="0" err="1" smtClean="0">
                <a:solidFill>
                  <a:srgbClr val="632523"/>
                </a:solidFill>
                <a:latin typeface="Constantia" pitchFamily="18" charset="0"/>
                <a:cs typeface="Courier New" pitchFamily="49" charset="0"/>
              </a:rPr>
              <a:t>MPI_Init</a:t>
            </a:r>
            <a:r>
              <a:rPr lang="en-IN" b="1" dirty="0">
                <a:solidFill>
                  <a:srgbClr val="632523"/>
                </a:solidFill>
                <a:latin typeface="Constantia" pitchFamily="18" charset="0"/>
                <a:cs typeface="Courier New" pitchFamily="49" charset="0"/>
              </a:rPr>
              <a:t>() starts </a:t>
            </a:r>
            <a:r>
              <a:rPr lang="en-IN" b="1" dirty="0" smtClean="0">
                <a:solidFill>
                  <a:srgbClr val="632523"/>
                </a:solidFill>
                <a:latin typeface="Constantia" pitchFamily="18" charset="0"/>
                <a:cs typeface="Courier New" pitchFamily="49" charset="0"/>
              </a:rPr>
              <a:t>MPI</a:t>
            </a:r>
            <a:endParaRPr lang="en-IN" b="1" dirty="0" smtClean="0">
              <a:latin typeface="Constantia" pitchFamily="18" charset="0"/>
              <a:cs typeface="Courier New" pitchFamily="49" charset="0"/>
            </a:endParaRPr>
          </a:p>
          <a:p>
            <a:endParaRPr b="1" dirty="0" smtClean="0">
              <a:latin typeface="Constantia" pitchFamily="18" charset="0"/>
              <a:cs typeface="Courier New" pitchFamily="49" charset="0"/>
            </a:endParaRPr>
          </a:p>
          <a:p>
            <a:r>
              <a:rPr lang="en-IN" sz="1400" b="1" dirty="0" smtClean="0">
                <a:solidFill>
                  <a:srgbClr val="666666"/>
                </a:solidFill>
                <a:latin typeface="Constantia" pitchFamily="18" charset="0"/>
                <a:cs typeface="Courier New" pitchFamily="49" charset="0"/>
              </a:rPr>
              <a:t>      	</a:t>
            </a:r>
            <a:r>
              <a:rPr lang="en-IN" sz="1400" b="1" dirty="0" err="1" smtClean="0">
                <a:latin typeface="Constantia" pitchFamily="18" charset="0"/>
                <a:cs typeface="Courier New" pitchFamily="49" charset="0"/>
              </a:rPr>
              <a:t>MPI_Comm_size</a:t>
            </a:r>
            <a:r>
              <a:rPr lang="en-IN" sz="1400" b="1" dirty="0" smtClean="0">
                <a:latin typeface="Constantia" pitchFamily="18" charset="0"/>
                <a:cs typeface="Courier New" pitchFamily="49" charset="0"/>
              </a:rPr>
              <a:t> </a:t>
            </a:r>
            <a:r>
              <a:rPr lang="en-IN" sz="1400" b="1" dirty="0">
                <a:latin typeface="Constantia" pitchFamily="18" charset="0"/>
                <a:cs typeface="Courier New" pitchFamily="49" charset="0"/>
              </a:rPr>
              <a:t>(</a:t>
            </a:r>
            <a:r>
              <a:rPr lang="en-IN" sz="1400" b="1" dirty="0" err="1">
                <a:latin typeface="Constantia" pitchFamily="18" charset="0"/>
                <a:cs typeface="Courier New" pitchFamily="49" charset="0"/>
              </a:rPr>
              <a:t>MPI_COMM_WORLD</a:t>
            </a:r>
            <a:r>
              <a:rPr lang="en-IN" sz="1400" b="1" dirty="0" err="1" smtClean="0">
                <a:latin typeface="Constantia" pitchFamily="18" charset="0"/>
                <a:cs typeface="Courier New" pitchFamily="49" charset="0"/>
              </a:rPr>
              <a:t>,&amp;size</a:t>
            </a:r>
            <a:r>
              <a:rPr lang="en-IN" sz="1400" b="1" dirty="0" smtClean="0">
                <a:latin typeface="Constantia" pitchFamily="18" charset="0"/>
                <a:cs typeface="Courier New" pitchFamily="49" charset="0"/>
              </a:rPr>
              <a:t>);</a:t>
            </a:r>
          </a:p>
          <a:p>
            <a:r>
              <a:rPr lang="en-IN" sz="1400" b="1" dirty="0" smtClean="0">
                <a:latin typeface="Constantia" pitchFamily="18" charset="0"/>
                <a:cs typeface="Courier New" pitchFamily="49" charset="0"/>
              </a:rPr>
              <a:t>      	</a:t>
            </a:r>
            <a:r>
              <a:rPr lang="en-IN" sz="1400" b="1" dirty="0" err="1" smtClean="0">
                <a:latin typeface="Constantia" pitchFamily="18" charset="0"/>
                <a:cs typeface="Courier New" pitchFamily="49" charset="0"/>
              </a:rPr>
              <a:t>MPI_Comm_rank</a:t>
            </a:r>
            <a:r>
              <a:rPr lang="en-IN" sz="1400" b="1" dirty="0" smtClean="0">
                <a:latin typeface="Constantia" pitchFamily="18" charset="0"/>
                <a:cs typeface="Courier New" pitchFamily="49" charset="0"/>
              </a:rPr>
              <a:t> </a:t>
            </a:r>
            <a:r>
              <a:rPr lang="en-IN" sz="1400" b="1" dirty="0">
                <a:latin typeface="Constantia" pitchFamily="18" charset="0"/>
                <a:cs typeface="Courier New" pitchFamily="49" charset="0"/>
              </a:rPr>
              <a:t>(</a:t>
            </a:r>
            <a:r>
              <a:rPr lang="en-IN" sz="1400" b="1" dirty="0" err="1">
                <a:latin typeface="Constantia" pitchFamily="18" charset="0"/>
                <a:cs typeface="Courier New" pitchFamily="49" charset="0"/>
              </a:rPr>
              <a:t>MPI_COMM_WORLD</a:t>
            </a:r>
            <a:r>
              <a:rPr lang="en-IN" sz="1400" b="1" dirty="0" err="1" smtClean="0">
                <a:latin typeface="Constantia" pitchFamily="18" charset="0"/>
                <a:cs typeface="Courier New" pitchFamily="49" charset="0"/>
              </a:rPr>
              <a:t>,&amp;</a:t>
            </a:r>
            <a:r>
              <a:rPr lang="en-IN" sz="1400" b="1" dirty="0" err="1">
                <a:latin typeface="Constantia" pitchFamily="18" charset="0"/>
                <a:cs typeface="Courier New" pitchFamily="49" charset="0"/>
              </a:rPr>
              <a:t>rank</a:t>
            </a:r>
            <a:r>
              <a:rPr lang="en-IN" sz="1400" b="1" dirty="0">
                <a:latin typeface="Constantia" pitchFamily="18" charset="0"/>
                <a:cs typeface="Courier New" pitchFamily="49" charset="0"/>
              </a:rPr>
              <a:t>);</a:t>
            </a:r>
            <a:endParaRPr b="1" dirty="0">
              <a:latin typeface="Constantia" pitchFamily="18" charset="0"/>
              <a:cs typeface="Courier New" pitchFamily="49" charset="0"/>
            </a:endParaRPr>
          </a:p>
          <a:p>
            <a:r>
              <a:rPr lang="en-IN" sz="1400" b="1" dirty="0">
                <a:latin typeface="Constantia" pitchFamily="18" charset="0"/>
                <a:cs typeface="Courier New" pitchFamily="49" charset="0"/>
              </a:rPr>
              <a:t> </a:t>
            </a:r>
            <a:r>
              <a:rPr lang="en-IN" sz="1400" b="1" dirty="0" smtClean="0">
                <a:latin typeface="Constantia" pitchFamily="18" charset="0"/>
                <a:cs typeface="Courier New" pitchFamily="49" charset="0"/>
              </a:rPr>
              <a:t>     	</a:t>
            </a:r>
            <a:r>
              <a:rPr lang="en-IN" sz="1400" b="1" dirty="0" err="1" smtClean="0">
                <a:latin typeface="Constantia" pitchFamily="18" charset="0"/>
                <a:cs typeface="Courier New" pitchFamily="49" charset="0"/>
              </a:rPr>
              <a:t>MPI_Get_processor_name</a:t>
            </a:r>
            <a:r>
              <a:rPr lang="en-IN" sz="1400" b="1" dirty="0" smtClean="0">
                <a:latin typeface="Constantia" pitchFamily="18" charset="0"/>
                <a:cs typeface="Courier New" pitchFamily="49" charset="0"/>
              </a:rPr>
              <a:t> </a:t>
            </a:r>
            <a:r>
              <a:rPr lang="en-IN" sz="1400" b="1" dirty="0">
                <a:latin typeface="Constantia" pitchFamily="18" charset="0"/>
                <a:cs typeface="Courier New" pitchFamily="49" charset="0"/>
              </a:rPr>
              <a:t>(name, </a:t>
            </a:r>
            <a:r>
              <a:rPr lang="en-IN" sz="1400" b="1" dirty="0" smtClean="0">
                <a:latin typeface="Constantia" pitchFamily="18" charset="0"/>
                <a:cs typeface="Courier New" pitchFamily="49" charset="0"/>
              </a:rPr>
              <a:t>&amp;</a:t>
            </a:r>
            <a:r>
              <a:rPr lang="en-IN" sz="1400" b="1" dirty="0" err="1">
                <a:latin typeface="Constantia" pitchFamily="18" charset="0"/>
                <a:cs typeface="Courier New" pitchFamily="49" charset="0"/>
              </a:rPr>
              <a:t>namelen</a:t>
            </a:r>
            <a:r>
              <a:rPr lang="en-IN" sz="1400" b="1" dirty="0">
                <a:latin typeface="Constantia" pitchFamily="18" charset="0"/>
                <a:cs typeface="Courier New" pitchFamily="49" charset="0"/>
              </a:rPr>
              <a:t>);</a:t>
            </a:r>
            <a:endParaRPr b="1" dirty="0">
              <a:latin typeface="Constantia" pitchFamily="18" charset="0"/>
              <a:cs typeface="Courier New" pitchFamily="49" charset="0"/>
            </a:endParaRPr>
          </a:p>
          <a:p>
            <a:r>
              <a:rPr lang="en-IN" sz="1400" b="1" dirty="0" smtClean="0">
                <a:latin typeface="Constantia" pitchFamily="18" charset="0"/>
                <a:cs typeface="Courier New" pitchFamily="49" charset="0"/>
              </a:rPr>
              <a:t>      	</a:t>
            </a:r>
            <a:r>
              <a:rPr lang="en-IN" sz="1400" b="1" dirty="0" err="1" smtClean="0">
                <a:latin typeface="Constantia" pitchFamily="18" charset="0"/>
                <a:cs typeface="Courier New" pitchFamily="49" charset="0"/>
              </a:rPr>
              <a:t>printf</a:t>
            </a:r>
            <a:r>
              <a:rPr lang="en-IN" sz="1400" b="1" dirty="0" smtClean="0">
                <a:latin typeface="Constantia" pitchFamily="18" charset="0"/>
                <a:cs typeface="Courier New" pitchFamily="49" charset="0"/>
              </a:rPr>
              <a:t> </a:t>
            </a:r>
            <a:r>
              <a:rPr lang="en-IN" sz="1400" b="1" dirty="0">
                <a:latin typeface="Constantia" pitchFamily="18" charset="0"/>
                <a:cs typeface="Courier New" pitchFamily="49" charset="0"/>
              </a:rPr>
              <a:t>("Hello World from rank %d out of %</a:t>
            </a:r>
            <a:r>
              <a:rPr lang="en-IN" sz="1400" b="1" dirty="0" smtClean="0">
                <a:latin typeface="Constantia" pitchFamily="18" charset="0"/>
                <a:cs typeface="Courier New" pitchFamily="49" charset="0"/>
              </a:rPr>
              <a:t>d running </a:t>
            </a:r>
            <a:r>
              <a:rPr lang="en-IN" sz="1400" b="1" dirty="0">
                <a:latin typeface="Constantia" pitchFamily="18" charset="0"/>
                <a:cs typeface="Courier New" pitchFamily="49" charset="0"/>
              </a:rPr>
              <a:t>on %s!\n", rank, size, name</a:t>
            </a:r>
            <a:r>
              <a:rPr lang="en-IN" sz="1400" b="1" dirty="0" smtClean="0">
                <a:latin typeface="Constantia" pitchFamily="18" charset="0"/>
                <a:cs typeface="Courier New" pitchFamily="49" charset="0"/>
              </a:rPr>
              <a:t>);</a:t>
            </a:r>
            <a:endParaRPr lang="en-IN" b="1" dirty="0">
              <a:latin typeface="Constantia" pitchFamily="18" charset="0"/>
              <a:cs typeface="Courier New" pitchFamily="49" charset="0"/>
            </a:endParaRPr>
          </a:p>
          <a:p>
            <a:endParaRPr lang="en-IN" sz="2000" b="1" dirty="0" smtClean="0">
              <a:solidFill>
                <a:srgbClr val="FF420E"/>
              </a:solidFill>
              <a:latin typeface="Constantia" pitchFamily="18" charset="0"/>
              <a:cs typeface="Courier New" pitchFamily="49" charset="0"/>
            </a:endParaRPr>
          </a:p>
          <a:p>
            <a:r>
              <a:rPr lang="en-IN" sz="2000" b="1" dirty="0" smtClean="0">
                <a:solidFill>
                  <a:srgbClr val="FF420E"/>
                </a:solidFill>
                <a:latin typeface="Constantia" pitchFamily="18" charset="0"/>
                <a:cs typeface="Courier New" pitchFamily="49" charset="0"/>
              </a:rPr>
              <a:t>     	</a:t>
            </a:r>
            <a:r>
              <a:rPr lang="en-IN" sz="2000" b="1" dirty="0" err="1" smtClean="0">
                <a:solidFill>
                  <a:schemeClr val="accent5">
                    <a:lumMod val="75000"/>
                  </a:schemeClr>
                </a:solidFill>
                <a:effectLst>
                  <a:outerShdw blurRad="38100" dist="38100" dir="2700000" algn="tl">
                    <a:srgbClr val="000000">
                      <a:alpha val="43137"/>
                    </a:srgbClr>
                  </a:outerShdw>
                </a:effectLst>
                <a:latin typeface="Constantia" pitchFamily="18" charset="0"/>
                <a:cs typeface="Courier New" pitchFamily="49" charset="0"/>
              </a:rPr>
              <a:t>MPI_Finalize</a:t>
            </a:r>
            <a:r>
              <a:rPr lang="en-IN" sz="2000" b="1" dirty="0" smtClean="0">
                <a:solidFill>
                  <a:schemeClr val="accent5">
                    <a:lumMod val="75000"/>
                  </a:schemeClr>
                </a:solidFill>
                <a:effectLst>
                  <a:outerShdw blurRad="38100" dist="38100" dir="2700000" algn="tl">
                    <a:srgbClr val="000000">
                      <a:alpha val="43137"/>
                    </a:srgbClr>
                  </a:outerShdw>
                </a:effectLst>
                <a:latin typeface="Constantia" pitchFamily="18" charset="0"/>
                <a:cs typeface="Courier New" pitchFamily="49" charset="0"/>
              </a:rPr>
              <a:t> ();</a:t>
            </a:r>
            <a:r>
              <a:rPr lang="en-IN" sz="2000" b="1" dirty="0" smtClean="0">
                <a:solidFill>
                  <a:schemeClr val="accent5">
                    <a:lumMod val="75000"/>
                  </a:schemeClr>
                </a:solidFill>
                <a:latin typeface="Constantia" pitchFamily="18" charset="0"/>
                <a:cs typeface="Courier New" pitchFamily="49" charset="0"/>
              </a:rPr>
              <a:t>	</a:t>
            </a:r>
            <a:r>
              <a:rPr lang="en-IN" b="1" dirty="0" smtClean="0">
                <a:solidFill>
                  <a:srgbClr val="632523"/>
                </a:solidFill>
                <a:latin typeface="Constantia" pitchFamily="18" charset="0"/>
                <a:cs typeface="Courier New" pitchFamily="49" charset="0"/>
              </a:rPr>
              <a:t>//</a:t>
            </a:r>
            <a:r>
              <a:rPr lang="en-IN" b="1" dirty="0" err="1" smtClean="0">
                <a:solidFill>
                  <a:srgbClr val="632523"/>
                </a:solidFill>
                <a:latin typeface="Constantia" pitchFamily="18" charset="0"/>
                <a:cs typeface="Courier New" pitchFamily="49" charset="0"/>
              </a:rPr>
              <a:t>MPI_Finalize</a:t>
            </a:r>
            <a:r>
              <a:rPr lang="en-IN" b="1" dirty="0">
                <a:solidFill>
                  <a:srgbClr val="632523"/>
                </a:solidFill>
                <a:latin typeface="Constantia" pitchFamily="18" charset="0"/>
                <a:cs typeface="Courier New" pitchFamily="49" charset="0"/>
              </a:rPr>
              <a:t>() exits </a:t>
            </a:r>
            <a:r>
              <a:rPr lang="en-IN" b="1" dirty="0" smtClean="0">
                <a:solidFill>
                  <a:srgbClr val="632523"/>
                </a:solidFill>
                <a:latin typeface="Constantia" pitchFamily="18" charset="0"/>
                <a:cs typeface="Courier New" pitchFamily="49" charset="0"/>
              </a:rPr>
              <a:t>MPI</a:t>
            </a:r>
            <a:endParaRPr b="1" dirty="0">
              <a:latin typeface="Constantia" pitchFamily="18" charset="0"/>
              <a:cs typeface="Courier New" pitchFamily="49" charset="0"/>
            </a:endParaRPr>
          </a:p>
          <a:p>
            <a:r>
              <a:rPr lang="en-IN" sz="1400" b="1" dirty="0" smtClean="0">
                <a:solidFill>
                  <a:srgbClr val="666666"/>
                </a:solidFill>
                <a:latin typeface="Constantia" pitchFamily="18" charset="0"/>
                <a:cs typeface="Courier New" pitchFamily="49" charset="0"/>
              </a:rPr>
              <a:t>       	</a:t>
            </a:r>
            <a:r>
              <a:rPr lang="en-IN" sz="1400" b="1" dirty="0" smtClean="0">
                <a:latin typeface="Constantia" pitchFamily="18" charset="0"/>
                <a:cs typeface="Courier New" pitchFamily="49" charset="0"/>
              </a:rPr>
              <a:t>return </a:t>
            </a:r>
            <a:r>
              <a:rPr lang="en-IN" sz="1400" b="1" dirty="0">
                <a:latin typeface="Constantia" pitchFamily="18" charset="0"/>
                <a:cs typeface="Courier New" pitchFamily="49" charset="0"/>
              </a:rPr>
              <a:t>0;</a:t>
            </a:r>
            <a:endParaRPr b="1" dirty="0">
              <a:latin typeface="Constantia" pitchFamily="18" charset="0"/>
              <a:cs typeface="Courier New" pitchFamily="49" charset="0"/>
            </a:endParaRPr>
          </a:p>
          <a:p>
            <a:r>
              <a:rPr lang="en-IN" sz="1400" b="1" dirty="0">
                <a:solidFill>
                  <a:srgbClr val="666666"/>
                </a:solidFill>
                <a:latin typeface="Constantia" pitchFamily="18" charset="0"/>
                <a:cs typeface="Courier New" pitchFamily="49" charset="0"/>
              </a:rPr>
              <a:t> </a:t>
            </a:r>
            <a:r>
              <a:rPr lang="en-IN" sz="1400" b="1" dirty="0" smtClean="0">
                <a:solidFill>
                  <a:srgbClr val="666666"/>
                </a:solidFill>
                <a:latin typeface="Constantia" pitchFamily="18" charset="0"/>
                <a:cs typeface="Courier New" pitchFamily="49" charset="0"/>
              </a:rPr>
              <a:t>}</a:t>
            </a:r>
          </a:p>
          <a:p>
            <a:endParaRPr lang="en-US" b="1" dirty="0" smtClean="0">
              <a:solidFill>
                <a:srgbClr val="632523"/>
              </a:solidFill>
              <a:latin typeface="Constantia" pitchFamily="18" charset="0"/>
            </a:endParaRPr>
          </a:p>
          <a:p>
            <a:pPr marL="285750" indent="-285750">
              <a:buFont typeface="Wingdings" pitchFamily="2" charset="2"/>
              <a:buChar char="v"/>
            </a:pPr>
            <a:r>
              <a:rPr lang="en-US" b="1" dirty="0" smtClean="0">
                <a:solidFill>
                  <a:srgbClr val="632523"/>
                </a:solidFill>
                <a:latin typeface="Constantia" pitchFamily="18" charset="0"/>
              </a:rPr>
              <a:t>All </a:t>
            </a:r>
            <a:r>
              <a:rPr lang="en-US" b="1" dirty="0">
                <a:solidFill>
                  <a:srgbClr val="632523"/>
                </a:solidFill>
                <a:latin typeface="Constantia" pitchFamily="18" charset="0"/>
              </a:rPr>
              <a:t>non-MPI statements are local and run on all the process</a:t>
            </a:r>
            <a:endParaRPr lang="en-US" b="1" dirty="0">
              <a:latin typeface="Constantia" pitchFamily="18" charset="0"/>
            </a:endParaRPr>
          </a:p>
          <a:p>
            <a:endParaRPr b="1" dirty="0">
              <a:latin typeface="Constantia" pitchFamily="18" charset="0"/>
            </a:endParaRPr>
          </a:p>
          <a:p>
            <a:endParaRPr b="1" dirty="0">
              <a:latin typeface="Constantia" pitchFamily="18" charset="0"/>
            </a:endParaRPr>
          </a:p>
          <a:p>
            <a:endParaRPr b="1" dirty="0">
              <a:latin typeface="Constantia" pitchFamily="18" charset="0"/>
            </a:endParaRPr>
          </a:p>
        </p:txBody>
      </p:sp>
      <p:sp>
        <p:nvSpPr>
          <p:cNvPr id="6" name="Title 4"/>
          <p:cNvSpPr>
            <a:spLocks noGrp="1"/>
          </p:cNvSpPr>
          <p:nvPr>
            <p:ph type="title"/>
          </p:nvPr>
        </p:nvSpPr>
        <p:spPr>
          <a:xfrm>
            <a:off x="0" y="0"/>
            <a:ext cx="9144000" cy="762000"/>
          </a:xfrm>
        </p:spPr>
        <p:txBody>
          <a:bodyPr/>
          <a:lstStyle/>
          <a:p>
            <a:r>
              <a:rPr lang="en-US" dirty="0" smtClean="0"/>
              <a:t>Example 1</a:t>
            </a:r>
            <a:endParaRPr lang="en-US" dirty="0"/>
          </a:p>
        </p:txBody>
      </p:sp>
      <p:sp>
        <p:nvSpPr>
          <p:cNvPr id="2" name="Slide Number Placeholder 1"/>
          <p:cNvSpPr>
            <a:spLocks noGrp="1"/>
          </p:cNvSpPr>
          <p:nvPr>
            <p:ph type="sldNum" sz="quarter" idx="4"/>
          </p:nvPr>
        </p:nvSpPr>
        <p:spPr/>
        <p:txBody>
          <a:bodyPr/>
          <a:lstStyle/>
          <a:p>
            <a:fld id="{A0A01CD4-E9E7-4D1F-B7D5-17531135D148}" type="slidenum">
              <a:rPr lang="en-US" smtClean="0"/>
              <a:pPr/>
              <a:t>4</a:t>
            </a:fld>
            <a:endParaRPr lang="en-US" dirty="0"/>
          </a:p>
        </p:txBody>
      </p:sp>
    </p:spTree>
    <p:extLst>
      <p:ext uri="{BB962C8B-B14F-4D97-AF65-F5344CB8AC3E}">
        <p14:creationId xmlns:p14="http://schemas.microsoft.com/office/powerpoint/2010/main" val="26435343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800" dirty="0" smtClean="0"/>
              <a:t>Example run</a:t>
            </a:r>
            <a:endParaRPr lang="en-US" sz="2800" dirty="0"/>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04800" y="959922"/>
            <a:ext cx="3657600" cy="4267200"/>
          </a:xfrm>
          <a:prstGeom prst="rect">
            <a:avLst/>
          </a:prstGeom>
          <a:ln>
            <a:noFill/>
          </a:ln>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960912"/>
            <a:ext cx="4438650" cy="35052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800" y="4635335"/>
            <a:ext cx="4438650" cy="1285875"/>
          </a:xfrm>
          <a:prstGeom prst="rect">
            <a:avLst/>
          </a:prstGeom>
        </p:spPr>
      </p:pic>
      <p:sp>
        <p:nvSpPr>
          <p:cNvPr id="4" name="Slide Number Placeholder 3"/>
          <p:cNvSpPr>
            <a:spLocks noGrp="1"/>
          </p:cNvSpPr>
          <p:nvPr>
            <p:ph type="sldNum" sz="quarter" idx="4"/>
          </p:nvPr>
        </p:nvSpPr>
        <p:spPr/>
        <p:txBody>
          <a:bodyPr/>
          <a:lstStyle/>
          <a:p>
            <a:fld id="{A0A01CD4-E9E7-4D1F-B7D5-17531135D148}"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 Group and Communicator</a:t>
            </a:r>
            <a:endParaRPr lang="en-US" dirty="0"/>
          </a:p>
        </p:txBody>
      </p:sp>
      <p:sp>
        <p:nvSpPr>
          <p:cNvPr id="87" name="Content Placeholder 86"/>
          <p:cNvSpPr>
            <a:spLocks noGrp="1"/>
          </p:cNvSpPr>
          <p:nvPr>
            <p:ph idx="1"/>
          </p:nvPr>
        </p:nvSpPr>
        <p:spPr/>
        <p:txBody>
          <a:bodyPr>
            <a:noAutofit/>
          </a:bodyPr>
          <a:lstStyle/>
          <a:p>
            <a:pPr lvl="1" algn="just">
              <a:lnSpc>
                <a:spcPct val="150000"/>
              </a:lnSpc>
              <a:buFont typeface="Wingdings" pitchFamily="2" charset="2"/>
              <a:buChar char="§"/>
            </a:pPr>
            <a:r>
              <a:rPr lang="en-US" sz="1800" dirty="0" smtClean="0"/>
              <a:t>MPI_COMM_WORLD is a universal inter-communicator for all processes, available immediately after </a:t>
            </a:r>
            <a:r>
              <a:rPr lang="en-US" sz="1800" dirty="0" err="1" smtClean="0"/>
              <a:t>MPI_init</a:t>
            </a:r>
            <a:r>
              <a:rPr lang="en-US" sz="1800" dirty="0" smtClean="0"/>
              <a:t>()</a:t>
            </a:r>
          </a:p>
          <a:p>
            <a:pPr lvl="1" algn="just">
              <a:lnSpc>
                <a:spcPct val="150000"/>
              </a:lnSpc>
              <a:buFont typeface="Wingdings" pitchFamily="2" charset="2"/>
              <a:buChar char="§"/>
            </a:pPr>
            <a:r>
              <a:rPr lang="en-US" sz="1800" dirty="0" smtClean="0"/>
              <a:t>Communicator is a mechanism through which scope of process communication is determined</a:t>
            </a:r>
          </a:p>
          <a:p>
            <a:pPr lvl="1" algn="just">
              <a:lnSpc>
                <a:spcPct val="150000"/>
              </a:lnSpc>
              <a:buFont typeface="Wingdings" pitchFamily="2" charset="2"/>
              <a:buChar char="§"/>
            </a:pPr>
            <a:r>
              <a:rPr lang="en-US" sz="1800" dirty="0" smtClean="0"/>
              <a:t>Communicator is a dynamic object that is created, used and destroyed</a:t>
            </a:r>
          </a:p>
          <a:p>
            <a:pPr lvl="1" algn="just">
              <a:lnSpc>
                <a:spcPct val="150000"/>
              </a:lnSpc>
              <a:buFont typeface="Wingdings" pitchFamily="2" charset="2"/>
              <a:buChar char="§"/>
            </a:pPr>
            <a:r>
              <a:rPr lang="en-US" sz="1800" dirty="0" smtClean="0"/>
              <a:t>Group is an ordered set of processes</a:t>
            </a:r>
            <a:endParaRPr lang="en-US" sz="1800" i="1" dirty="0" smtClean="0"/>
          </a:p>
          <a:p>
            <a:pPr lvl="1" algn="just">
              <a:lnSpc>
                <a:spcPct val="150000"/>
              </a:lnSpc>
              <a:buFont typeface="Wingdings" pitchFamily="2" charset="2"/>
              <a:buChar char="§"/>
            </a:pPr>
            <a:r>
              <a:rPr lang="en-US" sz="1800" dirty="0" smtClean="0"/>
              <a:t>Processes that are part of a group have a rank 0 to N-1 (N total process in a group)</a:t>
            </a:r>
          </a:p>
          <a:p>
            <a:pPr lvl="1" algn="just">
              <a:lnSpc>
                <a:spcPct val="150000"/>
              </a:lnSpc>
              <a:buFont typeface="Wingdings" pitchFamily="2" charset="2"/>
              <a:buChar char="§"/>
            </a:pPr>
            <a:r>
              <a:rPr lang="en-US" sz="1800" dirty="0" smtClean="0"/>
              <a:t>Group is within a communicator and is a dynamic object</a:t>
            </a:r>
          </a:p>
          <a:p>
            <a:pPr lvl="1" algn="just">
              <a:lnSpc>
                <a:spcPct val="150000"/>
              </a:lnSpc>
              <a:buFont typeface="Wingdings" pitchFamily="2" charset="2"/>
              <a:buChar char="§"/>
            </a:pPr>
            <a:r>
              <a:rPr lang="en-US" sz="1800" dirty="0" smtClean="0"/>
              <a:t>There are various Routines to handle Communicators and Groups. (</a:t>
            </a:r>
            <a:r>
              <a:rPr lang="en-US" sz="1800" dirty="0" err="1" smtClean="0"/>
              <a:t>MPI_Comm</a:t>
            </a:r>
            <a:r>
              <a:rPr lang="en-US" sz="1800" dirty="0" smtClean="0"/>
              <a:t>_* and </a:t>
            </a:r>
            <a:r>
              <a:rPr lang="en-US" sz="1800" dirty="0" err="1" smtClean="0"/>
              <a:t>MPI_Group</a:t>
            </a:r>
            <a:r>
              <a:rPr lang="en-US" sz="1800" dirty="0" smtClean="0"/>
              <a:t>_*)</a:t>
            </a:r>
            <a:endParaRPr lang="en-US" sz="1800" dirty="0"/>
          </a:p>
        </p:txBody>
      </p:sp>
      <p:sp>
        <p:nvSpPr>
          <p:cNvPr id="3" name="Slide Number Placeholder 2"/>
          <p:cNvSpPr>
            <a:spLocks noGrp="1"/>
          </p:cNvSpPr>
          <p:nvPr>
            <p:ph type="sldNum" sz="quarter" idx="4"/>
          </p:nvPr>
        </p:nvSpPr>
        <p:spPr/>
        <p:txBody>
          <a:bodyPr/>
          <a:lstStyle/>
          <a:p>
            <a:fld id="{A0A01CD4-E9E7-4D1F-B7D5-17531135D148}"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97" name="Content Placeholder 96"/>
          <p:cNvSpPr>
            <a:spLocks noGrp="1"/>
          </p:cNvSpPr>
          <p:nvPr>
            <p:ph idx="1"/>
          </p:nvPr>
        </p:nvSpPr>
        <p:spPr/>
        <p:txBody>
          <a:bodyPr>
            <a:normAutofit/>
          </a:bodyPr>
          <a:lstStyle/>
          <a:p>
            <a:pPr lvl="1">
              <a:buFont typeface="Wingdings" pitchFamily="2" charset="2"/>
              <a:buChar char="§"/>
            </a:pPr>
            <a:r>
              <a:rPr lang="en-US" sz="1800" dirty="0" smtClean="0">
                <a:sym typeface="Wingdings"/>
              </a:rPr>
              <a:t>Problem Statement</a:t>
            </a:r>
          </a:p>
          <a:p>
            <a:pPr marL="1200150" lvl="2" indent="-285750">
              <a:buFont typeface="Ubuntu" pitchFamily="34" charset="0"/>
              <a:buChar char="›"/>
            </a:pPr>
            <a:r>
              <a:rPr lang="en-US" sz="1800" dirty="0" smtClean="0">
                <a:sym typeface="Wingdings"/>
              </a:rPr>
              <a:t>Add elements of an array of (N-1)*10 elements</a:t>
            </a:r>
          </a:p>
          <a:p>
            <a:pPr marL="1200150" lvl="2" indent="-285750">
              <a:buFont typeface="Ubuntu" pitchFamily="34" charset="0"/>
              <a:buChar char="›"/>
            </a:pPr>
            <a:r>
              <a:rPr lang="en-US" sz="1800" dirty="0" smtClean="0">
                <a:sym typeface="Wingdings"/>
              </a:rPr>
              <a:t>Lets say we use 1 Master and (N-1) Workers</a:t>
            </a:r>
          </a:p>
          <a:p>
            <a:pPr marL="1200150" lvl="2" indent="-285750">
              <a:buFont typeface="Ubuntu" pitchFamily="34" charset="0"/>
              <a:buChar char="›"/>
            </a:pPr>
            <a:r>
              <a:rPr lang="en-US" sz="1800" dirty="0" smtClean="0">
                <a:sym typeface="Wingdings"/>
              </a:rPr>
              <a:t>Master is chosen randomly among 0 to N-1 Ranks (N=6 and N=11)</a:t>
            </a:r>
          </a:p>
          <a:p>
            <a:pPr marL="1200150" lvl="2" indent="-285750">
              <a:buFont typeface="Ubuntu" pitchFamily="34" charset="0"/>
              <a:buChar char="›"/>
            </a:pPr>
            <a:r>
              <a:rPr lang="en-US" sz="1800" dirty="0" smtClean="0">
                <a:sym typeface="Wingdings"/>
              </a:rPr>
              <a:t>Broadcast master Rank</a:t>
            </a:r>
          </a:p>
          <a:p>
            <a:pPr marL="1200150" lvl="2" indent="-285750">
              <a:buFont typeface="Ubuntu" pitchFamily="34" charset="0"/>
              <a:buChar char="›"/>
            </a:pPr>
            <a:r>
              <a:rPr lang="en-US" sz="1800" dirty="0" smtClean="0">
                <a:sym typeface="Wingdings"/>
              </a:rPr>
              <a:t>All workers add a set of 10 numbers and send the partial-sum to master</a:t>
            </a:r>
          </a:p>
          <a:p>
            <a:pPr marL="1200150" lvl="2" indent="-285750">
              <a:buFont typeface="Ubuntu" pitchFamily="34" charset="0"/>
              <a:buChar char="›"/>
            </a:pPr>
            <a:r>
              <a:rPr lang="en-US" sz="1800" dirty="0" smtClean="0">
                <a:sym typeface="Wingdings"/>
              </a:rPr>
              <a:t>Master adds the partial-sums and obtains the final sum</a:t>
            </a:r>
            <a:endParaRPr lang="en-US" sz="1800" dirty="0"/>
          </a:p>
        </p:txBody>
      </p:sp>
      <p:sp>
        <p:nvSpPr>
          <p:cNvPr id="3" name="Slide Number Placeholder 2"/>
          <p:cNvSpPr>
            <a:spLocks noGrp="1"/>
          </p:cNvSpPr>
          <p:nvPr>
            <p:ph type="sldNum" sz="quarter" idx="4"/>
          </p:nvPr>
        </p:nvSpPr>
        <p:spPr/>
        <p:txBody>
          <a:bodyPr/>
          <a:lstStyle/>
          <a:p>
            <a:fld id="{A0A01CD4-E9E7-4D1F-B7D5-17531135D148}"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0" y="0"/>
            <a:ext cx="9143280" cy="761400"/>
          </a:xfrm>
          <a:prstGeom prst="rect">
            <a:avLst/>
          </a:prstGeom>
          <a:noFill/>
          <a:ln>
            <a:noFill/>
          </a:ln>
        </p:spPr>
        <p:txBody>
          <a:bodyPr lIns="90000" tIns="45000" rIns="90000" bIns="45000" anchor="ctr"/>
          <a:lstStyle/>
          <a:p>
            <a:pPr algn="ctr">
              <a:lnSpc>
                <a:spcPct val="100000"/>
              </a:lnSpc>
            </a:pPr>
            <a:r>
              <a:rPr lang="en-IN" sz="3200" dirty="0">
                <a:solidFill>
                  <a:srgbClr val="4F6228"/>
                </a:solidFill>
                <a:latin typeface="Ubuntu"/>
              </a:rPr>
              <a:t>Example 2</a:t>
            </a:r>
            <a:endParaRPr dirty="0"/>
          </a:p>
        </p:txBody>
      </p:sp>
      <p:sp>
        <p:nvSpPr>
          <p:cNvPr id="159" name="TextShape 3"/>
          <p:cNvSpPr txBox="1"/>
          <p:nvPr/>
        </p:nvSpPr>
        <p:spPr>
          <a:xfrm>
            <a:off x="762000" y="990600"/>
            <a:ext cx="8001000" cy="4877400"/>
          </a:xfrm>
          <a:prstGeom prst="rect">
            <a:avLst/>
          </a:prstGeom>
          <a:ln>
            <a:solidFill>
              <a:schemeClr val="accent4">
                <a:lumMod val="60000"/>
                <a:lumOff val="40000"/>
              </a:schemeClr>
            </a:solidFill>
          </a:ln>
        </p:spPr>
        <p:txBody>
          <a:bodyPr lIns="90000" tIns="45000" rIns="90000" bIns="45000"/>
          <a:lstStyle/>
          <a:p>
            <a:r>
              <a:rPr lang="en-IN" b="1" dirty="0">
                <a:latin typeface="Constantia" pitchFamily="18" charset="0"/>
              </a:rPr>
              <a:t>#include &lt;</a:t>
            </a:r>
            <a:r>
              <a:rPr lang="en-IN" b="1" dirty="0" err="1">
                <a:latin typeface="Constantia" pitchFamily="18" charset="0"/>
              </a:rPr>
              <a:t>stdio.h</a:t>
            </a:r>
            <a:r>
              <a:rPr lang="en-IN" b="1" dirty="0">
                <a:latin typeface="Constantia" pitchFamily="18" charset="0"/>
              </a:rPr>
              <a:t>&gt;</a:t>
            </a:r>
            <a:endParaRPr b="1" dirty="0">
              <a:latin typeface="Constantia" pitchFamily="18" charset="0"/>
            </a:endParaRPr>
          </a:p>
          <a:p>
            <a:r>
              <a:rPr lang="en-IN" b="1" dirty="0">
                <a:solidFill>
                  <a:schemeClr val="accent5">
                    <a:lumMod val="75000"/>
                  </a:schemeClr>
                </a:solidFill>
                <a:effectLst>
                  <a:outerShdw blurRad="38100" dist="38100" dir="2700000" algn="tl">
                    <a:srgbClr val="000000">
                      <a:alpha val="43137"/>
                    </a:srgbClr>
                  </a:outerShdw>
                </a:effectLst>
                <a:latin typeface="Constantia" pitchFamily="18" charset="0"/>
              </a:rPr>
              <a:t>#include &lt;</a:t>
            </a:r>
            <a:r>
              <a:rPr lang="en-IN" b="1" dirty="0" err="1">
                <a:solidFill>
                  <a:schemeClr val="accent5">
                    <a:lumMod val="75000"/>
                  </a:schemeClr>
                </a:solidFill>
                <a:effectLst>
                  <a:outerShdw blurRad="38100" dist="38100" dir="2700000" algn="tl">
                    <a:srgbClr val="000000">
                      <a:alpha val="43137"/>
                    </a:srgbClr>
                  </a:outerShdw>
                </a:effectLst>
                <a:latin typeface="Constantia" pitchFamily="18" charset="0"/>
              </a:rPr>
              <a:t>mpi.h</a:t>
            </a:r>
            <a:r>
              <a:rPr lang="en-IN" b="1" dirty="0">
                <a:solidFill>
                  <a:schemeClr val="accent5">
                    <a:lumMod val="75000"/>
                  </a:schemeClr>
                </a:solidFill>
                <a:effectLst>
                  <a:outerShdw blurRad="38100" dist="38100" dir="2700000" algn="tl">
                    <a:srgbClr val="000000">
                      <a:alpha val="43137"/>
                    </a:srgbClr>
                  </a:outerShdw>
                </a:effectLst>
                <a:latin typeface="Constantia" pitchFamily="18" charset="0"/>
              </a:rPr>
              <a:t>&gt;</a:t>
            </a:r>
            <a:endParaRPr b="1" dirty="0">
              <a:solidFill>
                <a:schemeClr val="accent5">
                  <a:lumMod val="75000"/>
                </a:schemeClr>
              </a:solidFill>
              <a:effectLst>
                <a:outerShdw blurRad="38100" dist="38100" dir="2700000" algn="tl">
                  <a:srgbClr val="000000">
                    <a:alpha val="43137"/>
                  </a:srgbClr>
                </a:outerShdw>
              </a:effectLst>
              <a:latin typeface="Constantia" pitchFamily="18" charset="0"/>
            </a:endParaRPr>
          </a:p>
          <a:p>
            <a:r>
              <a:rPr lang="en-IN" b="1" dirty="0" err="1">
                <a:latin typeface="Constantia" pitchFamily="18" charset="0"/>
              </a:rPr>
              <a:t>int</a:t>
            </a:r>
            <a:r>
              <a:rPr lang="en-IN" b="1" dirty="0">
                <a:latin typeface="Constantia" pitchFamily="18" charset="0"/>
              </a:rPr>
              <a:t> main (</a:t>
            </a:r>
            <a:r>
              <a:rPr lang="en-IN" b="1" dirty="0" err="1">
                <a:latin typeface="Constantia" pitchFamily="18" charset="0"/>
              </a:rPr>
              <a:t>int</a:t>
            </a:r>
            <a:r>
              <a:rPr lang="en-IN" b="1" dirty="0">
                <a:latin typeface="Constantia" pitchFamily="18" charset="0"/>
              </a:rPr>
              <a:t> </a:t>
            </a:r>
            <a:r>
              <a:rPr lang="en-IN" b="1" dirty="0" err="1">
                <a:latin typeface="Constantia" pitchFamily="18" charset="0"/>
              </a:rPr>
              <a:t>argc</a:t>
            </a:r>
            <a:r>
              <a:rPr lang="en-IN" b="1" dirty="0">
                <a:latin typeface="Constantia" pitchFamily="18" charset="0"/>
              </a:rPr>
              <a:t>, char *</a:t>
            </a:r>
            <a:r>
              <a:rPr lang="en-IN" b="1" dirty="0" err="1">
                <a:latin typeface="Constantia" pitchFamily="18" charset="0"/>
              </a:rPr>
              <a:t>argv</a:t>
            </a:r>
            <a:r>
              <a:rPr lang="en-IN" b="1" dirty="0">
                <a:latin typeface="Constantia" pitchFamily="18" charset="0"/>
              </a:rPr>
              <a:t>[])</a:t>
            </a:r>
            <a:endParaRPr b="1" dirty="0">
              <a:latin typeface="Constantia" pitchFamily="18" charset="0"/>
            </a:endParaRPr>
          </a:p>
          <a:p>
            <a:r>
              <a:rPr lang="en-IN" b="1" dirty="0">
                <a:latin typeface="Constantia" pitchFamily="18" charset="0"/>
              </a:rPr>
              <a:t>{</a:t>
            </a:r>
            <a:endParaRPr b="1" dirty="0">
              <a:latin typeface="Constantia" pitchFamily="18" charset="0"/>
            </a:endParaRPr>
          </a:p>
          <a:p>
            <a:r>
              <a:rPr lang="en-IN" b="1" dirty="0" smtClean="0">
                <a:latin typeface="Constantia" pitchFamily="18" charset="0"/>
              </a:rPr>
              <a:t>	</a:t>
            </a:r>
            <a:r>
              <a:rPr lang="en-IN" b="1" dirty="0" err="1" smtClean="0">
                <a:latin typeface="Constantia" pitchFamily="18" charset="0"/>
              </a:rPr>
              <a:t>int</a:t>
            </a:r>
            <a:r>
              <a:rPr lang="en-IN" b="1" dirty="0" smtClean="0">
                <a:latin typeface="Constantia" pitchFamily="18" charset="0"/>
              </a:rPr>
              <a:t>  </a:t>
            </a:r>
            <a:r>
              <a:rPr lang="en-IN" b="1" dirty="0">
                <a:latin typeface="Constantia" pitchFamily="18" charset="0"/>
              </a:rPr>
              <a:t>rank, size;</a:t>
            </a:r>
            <a:endParaRPr b="1" dirty="0">
              <a:latin typeface="Constantia" pitchFamily="18" charset="0"/>
            </a:endParaRPr>
          </a:p>
          <a:p>
            <a:r>
              <a:rPr lang="en-IN" b="1" dirty="0">
                <a:solidFill>
                  <a:schemeClr val="tx1">
                    <a:lumMod val="65000"/>
                    <a:lumOff val="35000"/>
                  </a:schemeClr>
                </a:solidFill>
                <a:latin typeface="Constantia" pitchFamily="18" charset="0"/>
              </a:rPr>
              <a:t>	</a:t>
            </a:r>
            <a:r>
              <a:rPr lang="en-IN" b="1" dirty="0" err="1">
                <a:solidFill>
                  <a:schemeClr val="accent5">
                    <a:lumMod val="75000"/>
                  </a:schemeClr>
                </a:solidFill>
                <a:effectLst>
                  <a:outerShdw blurRad="38100" dist="38100" dir="2700000" algn="tl">
                    <a:srgbClr val="000000">
                      <a:alpha val="43137"/>
                    </a:srgbClr>
                  </a:outerShdw>
                </a:effectLst>
                <a:latin typeface="Constantia" pitchFamily="18" charset="0"/>
              </a:rPr>
              <a:t>MPI_Init</a:t>
            </a:r>
            <a:r>
              <a:rPr lang="en-IN" b="1" dirty="0">
                <a:solidFill>
                  <a:schemeClr val="accent5">
                    <a:lumMod val="75000"/>
                  </a:schemeClr>
                </a:solidFill>
                <a:effectLst>
                  <a:outerShdw blurRad="38100" dist="38100" dir="2700000" algn="tl">
                    <a:srgbClr val="000000">
                      <a:alpha val="43137"/>
                    </a:srgbClr>
                  </a:outerShdw>
                </a:effectLst>
                <a:latin typeface="Constantia" pitchFamily="18" charset="0"/>
              </a:rPr>
              <a:t> (&amp;</a:t>
            </a:r>
            <a:r>
              <a:rPr lang="en-IN" b="1" dirty="0" err="1">
                <a:solidFill>
                  <a:schemeClr val="accent5">
                    <a:lumMod val="75000"/>
                  </a:schemeClr>
                </a:solidFill>
                <a:effectLst>
                  <a:outerShdw blurRad="38100" dist="38100" dir="2700000" algn="tl">
                    <a:srgbClr val="000000">
                      <a:alpha val="43137"/>
                    </a:srgbClr>
                  </a:outerShdw>
                </a:effectLst>
                <a:latin typeface="Constantia" pitchFamily="18" charset="0"/>
              </a:rPr>
              <a:t>argc</a:t>
            </a:r>
            <a:r>
              <a:rPr lang="en-IN" b="1" dirty="0">
                <a:solidFill>
                  <a:schemeClr val="accent5">
                    <a:lumMod val="75000"/>
                  </a:schemeClr>
                </a:solidFill>
                <a:effectLst>
                  <a:outerShdw blurRad="38100" dist="38100" dir="2700000" algn="tl">
                    <a:srgbClr val="000000">
                      <a:alpha val="43137"/>
                    </a:srgbClr>
                  </a:outerShdw>
                </a:effectLst>
                <a:latin typeface="Constantia" pitchFamily="18" charset="0"/>
              </a:rPr>
              <a:t>, &amp;</a:t>
            </a:r>
            <a:r>
              <a:rPr lang="en-IN" b="1" dirty="0" err="1">
                <a:solidFill>
                  <a:schemeClr val="accent5">
                    <a:lumMod val="75000"/>
                  </a:schemeClr>
                </a:solidFill>
                <a:effectLst>
                  <a:outerShdw blurRad="38100" dist="38100" dir="2700000" algn="tl">
                    <a:srgbClr val="000000">
                      <a:alpha val="43137"/>
                    </a:srgbClr>
                  </a:outerShdw>
                </a:effectLst>
                <a:latin typeface="Constantia" pitchFamily="18" charset="0"/>
              </a:rPr>
              <a:t>argv</a:t>
            </a:r>
            <a:r>
              <a:rPr lang="en-IN" b="1" dirty="0">
                <a:solidFill>
                  <a:schemeClr val="accent5">
                    <a:lumMod val="75000"/>
                  </a:schemeClr>
                </a:solidFill>
                <a:effectLst>
                  <a:outerShdw blurRad="38100" dist="38100" dir="2700000" algn="tl">
                    <a:srgbClr val="000000">
                      <a:alpha val="43137"/>
                    </a:srgbClr>
                  </a:outerShdw>
                </a:effectLst>
                <a:latin typeface="Constantia" pitchFamily="18" charset="0"/>
              </a:rPr>
              <a:t>);</a:t>
            </a:r>
            <a:endParaRPr b="1" dirty="0">
              <a:solidFill>
                <a:schemeClr val="accent5">
                  <a:lumMod val="75000"/>
                </a:schemeClr>
              </a:solidFill>
              <a:effectLst>
                <a:outerShdw blurRad="38100" dist="38100" dir="2700000" algn="tl">
                  <a:srgbClr val="000000">
                    <a:alpha val="43137"/>
                  </a:srgbClr>
                </a:outerShdw>
              </a:effectLst>
              <a:latin typeface="Constantia" pitchFamily="18" charset="0"/>
            </a:endParaRPr>
          </a:p>
          <a:p>
            <a:r>
              <a:rPr lang="en-IN" b="1" dirty="0">
                <a:solidFill>
                  <a:schemeClr val="accent5">
                    <a:lumMod val="75000"/>
                  </a:schemeClr>
                </a:solidFill>
                <a:effectLst>
                  <a:outerShdw blurRad="38100" dist="38100" dir="2700000" algn="tl">
                    <a:srgbClr val="000000">
                      <a:alpha val="43137"/>
                    </a:srgbClr>
                  </a:outerShdw>
                </a:effectLst>
                <a:latin typeface="Constantia" pitchFamily="18" charset="0"/>
              </a:rPr>
              <a:t>	</a:t>
            </a:r>
            <a:r>
              <a:rPr lang="en-IN" b="1" dirty="0" err="1">
                <a:solidFill>
                  <a:schemeClr val="accent5">
                    <a:lumMod val="75000"/>
                  </a:schemeClr>
                </a:solidFill>
                <a:effectLst>
                  <a:outerShdw blurRad="38100" dist="38100" dir="2700000" algn="tl">
                    <a:srgbClr val="000000">
                      <a:alpha val="43137"/>
                    </a:srgbClr>
                  </a:outerShdw>
                </a:effectLst>
                <a:latin typeface="Constantia" pitchFamily="18" charset="0"/>
              </a:rPr>
              <a:t>MPI_Comm_size</a:t>
            </a:r>
            <a:r>
              <a:rPr lang="en-IN" b="1" dirty="0">
                <a:solidFill>
                  <a:schemeClr val="accent5">
                    <a:lumMod val="75000"/>
                  </a:schemeClr>
                </a:solidFill>
                <a:effectLst>
                  <a:outerShdw blurRad="38100" dist="38100" dir="2700000" algn="tl">
                    <a:srgbClr val="000000">
                      <a:alpha val="43137"/>
                    </a:srgbClr>
                  </a:outerShdw>
                </a:effectLst>
                <a:latin typeface="Constantia" pitchFamily="18" charset="0"/>
              </a:rPr>
              <a:t> (MPI_COMM_WORLD, &amp;size);</a:t>
            </a:r>
            <a:endParaRPr b="1" dirty="0">
              <a:solidFill>
                <a:schemeClr val="accent5">
                  <a:lumMod val="75000"/>
                </a:schemeClr>
              </a:solidFill>
              <a:effectLst>
                <a:outerShdw blurRad="38100" dist="38100" dir="2700000" algn="tl">
                  <a:srgbClr val="000000">
                    <a:alpha val="43137"/>
                  </a:srgbClr>
                </a:outerShdw>
              </a:effectLst>
              <a:latin typeface="Constantia" pitchFamily="18" charset="0"/>
            </a:endParaRPr>
          </a:p>
          <a:p>
            <a:r>
              <a:rPr lang="en-IN" b="1" dirty="0">
                <a:solidFill>
                  <a:schemeClr val="accent5">
                    <a:lumMod val="75000"/>
                  </a:schemeClr>
                </a:solidFill>
                <a:effectLst>
                  <a:outerShdw blurRad="38100" dist="38100" dir="2700000" algn="tl">
                    <a:srgbClr val="000000">
                      <a:alpha val="43137"/>
                    </a:srgbClr>
                  </a:outerShdw>
                </a:effectLst>
                <a:latin typeface="Constantia" pitchFamily="18" charset="0"/>
              </a:rPr>
              <a:t>	</a:t>
            </a:r>
            <a:r>
              <a:rPr lang="en-IN" b="1" dirty="0" err="1">
                <a:solidFill>
                  <a:schemeClr val="accent5">
                    <a:lumMod val="75000"/>
                  </a:schemeClr>
                </a:solidFill>
                <a:effectLst>
                  <a:outerShdw blurRad="38100" dist="38100" dir="2700000" algn="tl">
                    <a:srgbClr val="000000">
                      <a:alpha val="43137"/>
                    </a:srgbClr>
                  </a:outerShdw>
                </a:effectLst>
                <a:latin typeface="Constantia" pitchFamily="18" charset="0"/>
              </a:rPr>
              <a:t>MPI_Comm_rank</a:t>
            </a:r>
            <a:r>
              <a:rPr lang="en-IN" b="1" dirty="0">
                <a:solidFill>
                  <a:schemeClr val="accent5">
                    <a:lumMod val="75000"/>
                  </a:schemeClr>
                </a:solidFill>
                <a:effectLst>
                  <a:outerShdw blurRad="38100" dist="38100" dir="2700000" algn="tl">
                    <a:srgbClr val="000000">
                      <a:alpha val="43137"/>
                    </a:srgbClr>
                  </a:outerShdw>
                </a:effectLst>
                <a:latin typeface="Constantia" pitchFamily="18" charset="0"/>
              </a:rPr>
              <a:t> (MPI_COMM_WORLD, &amp;rank);</a:t>
            </a:r>
            <a:endParaRPr b="1" dirty="0">
              <a:solidFill>
                <a:schemeClr val="accent5">
                  <a:lumMod val="75000"/>
                </a:schemeClr>
              </a:solidFill>
              <a:effectLst>
                <a:outerShdw blurRad="38100" dist="38100" dir="2700000" algn="tl">
                  <a:srgbClr val="000000">
                    <a:alpha val="43137"/>
                  </a:srgbClr>
                </a:outerShdw>
              </a:effectLst>
              <a:latin typeface="Constantia" pitchFamily="18" charset="0"/>
            </a:endParaRPr>
          </a:p>
          <a:p>
            <a:r>
              <a:rPr lang="en-IN" b="1" dirty="0">
                <a:solidFill>
                  <a:schemeClr val="tx1">
                    <a:lumMod val="65000"/>
                    <a:lumOff val="35000"/>
                  </a:schemeClr>
                </a:solidFill>
                <a:latin typeface="Constantia" pitchFamily="18" charset="0"/>
              </a:rPr>
              <a:t>	</a:t>
            </a:r>
            <a:r>
              <a:rPr lang="en-IN" b="1" dirty="0" err="1">
                <a:latin typeface="Constantia" pitchFamily="18" charset="0"/>
              </a:rPr>
              <a:t>int</a:t>
            </a:r>
            <a:r>
              <a:rPr lang="en-IN" b="1" dirty="0">
                <a:latin typeface="Constantia" pitchFamily="18" charset="0"/>
              </a:rPr>
              <a:t> </a:t>
            </a:r>
            <a:r>
              <a:rPr lang="en-IN" b="1" dirty="0" err="1">
                <a:latin typeface="Constantia" pitchFamily="18" charset="0"/>
              </a:rPr>
              <a:t>arr_size</a:t>
            </a:r>
            <a:r>
              <a:rPr lang="en-IN" b="1" dirty="0">
                <a:latin typeface="Constantia" pitchFamily="18" charset="0"/>
              </a:rPr>
              <a:t>=10*(size-1);</a:t>
            </a:r>
            <a:endParaRPr b="1" dirty="0">
              <a:latin typeface="Constantia" pitchFamily="18" charset="0"/>
            </a:endParaRPr>
          </a:p>
          <a:p>
            <a:r>
              <a:rPr lang="en-IN" b="1" dirty="0">
                <a:latin typeface="Constantia" pitchFamily="18" charset="0"/>
              </a:rPr>
              <a:t>	</a:t>
            </a:r>
            <a:r>
              <a:rPr lang="en-IN" b="1" dirty="0" err="1">
                <a:latin typeface="Constantia" pitchFamily="18" charset="0"/>
              </a:rPr>
              <a:t>int</a:t>
            </a:r>
            <a:r>
              <a:rPr lang="en-IN" b="1" dirty="0">
                <a:latin typeface="Constantia" pitchFamily="18" charset="0"/>
              </a:rPr>
              <a:t> master</a:t>
            </a:r>
            <a:r>
              <a:rPr lang="en-IN" b="1" dirty="0" smtClean="0">
                <a:latin typeface="Constantia" pitchFamily="18" charset="0"/>
              </a:rPr>
              <a:t>, worker, row=0</a:t>
            </a:r>
            <a:r>
              <a:rPr lang="en-IN" b="1" dirty="0">
                <a:latin typeface="Constantia" pitchFamily="18" charset="0"/>
              </a:rPr>
              <a:t>;</a:t>
            </a:r>
            <a:endParaRPr b="1" dirty="0">
              <a:latin typeface="Constantia" pitchFamily="18" charset="0"/>
            </a:endParaRPr>
          </a:p>
          <a:p>
            <a:r>
              <a:rPr lang="en-IN" b="1" dirty="0">
                <a:latin typeface="Constantia" pitchFamily="18" charset="0"/>
              </a:rPr>
              <a:t>	if (rank == 0) </a:t>
            </a:r>
            <a:r>
              <a:rPr lang="en-IN" b="1" dirty="0" smtClean="0">
                <a:latin typeface="Constantia" pitchFamily="18" charset="0"/>
              </a:rPr>
              <a:t> </a:t>
            </a:r>
            <a:r>
              <a:rPr lang="en-IN" b="1" i="1" dirty="0" smtClean="0">
                <a:latin typeface="Constantia" pitchFamily="18" charset="0"/>
              </a:rPr>
              <a:t>//Select the master and broadcast</a:t>
            </a:r>
            <a:endParaRPr b="1" i="1" dirty="0">
              <a:latin typeface="Constantia" pitchFamily="18" charset="0"/>
            </a:endParaRPr>
          </a:p>
          <a:p>
            <a:r>
              <a:rPr lang="en-IN" b="1" dirty="0">
                <a:latin typeface="Constantia" pitchFamily="18" charset="0"/>
              </a:rPr>
              <a:t>	</a:t>
            </a:r>
            <a:r>
              <a:rPr lang="en-IN" b="1" dirty="0" smtClean="0">
                <a:latin typeface="Constantia" pitchFamily="18" charset="0"/>
              </a:rPr>
              <a:t>{</a:t>
            </a:r>
          </a:p>
          <a:p>
            <a:r>
              <a:rPr lang="en-IN" b="1" dirty="0">
                <a:latin typeface="Constantia" pitchFamily="18" charset="0"/>
              </a:rPr>
              <a:t>	</a:t>
            </a:r>
            <a:r>
              <a:rPr lang="en-IN" b="1" dirty="0" smtClean="0">
                <a:latin typeface="Constantia" pitchFamily="18" charset="0"/>
              </a:rPr>
              <a:t>	 </a:t>
            </a:r>
            <a:r>
              <a:rPr lang="en-IN" b="1" dirty="0">
                <a:latin typeface="Constantia" pitchFamily="18" charset="0"/>
              </a:rPr>
              <a:t>master = rand() % size;    </a:t>
            </a:r>
            <a:endParaRPr lang="en-IN" b="1" dirty="0" smtClean="0">
              <a:latin typeface="Constantia" pitchFamily="18" charset="0"/>
            </a:endParaRPr>
          </a:p>
          <a:p>
            <a:r>
              <a:rPr lang="en-IN" b="1" dirty="0">
                <a:latin typeface="Constantia" pitchFamily="18" charset="0"/>
              </a:rPr>
              <a:t>	</a:t>
            </a:r>
            <a:r>
              <a:rPr lang="en-IN" b="1" dirty="0" smtClean="0">
                <a:latin typeface="Constantia" pitchFamily="18" charset="0"/>
              </a:rPr>
              <a:t>   	 </a:t>
            </a:r>
            <a:r>
              <a:rPr lang="en-IN" b="1" dirty="0" err="1">
                <a:latin typeface="Constantia" pitchFamily="18" charset="0"/>
              </a:rPr>
              <a:t>printf</a:t>
            </a:r>
            <a:r>
              <a:rPr lang="en-IN" b="1" dirty="0">
                <a:latin typeface="Constantia" pitchFamily="18" charset="0"/>
              </a:rPr>
              <a:t>("%d is Master\n", master</a:t>
            </a:r>
            <a:r>
              <a:rPr lang="en-IN" b="1" dirty="0" smtClean="0">
                <a:latin typeface="Constantia" pitchFamily="18" charset="0"/>
              </a:rPr>
              <a:t>);</a:t>
            </a:r>
          </a:p>
          <a:p>
            <a:r>
              <a:rPr lang="en-IN" b="1" dirty="0">
                <a:latin typeface="Constantia" pitchFamily="18" charset="0"/>
              </a:rPr>
              <a:t>	</a:t>
            </a:r>
            <a:r>
              <a:rPr lang="en-IN" b="1" dirty="0" smtClean="0">
                <a:latin typeface="Constantia" pitchFamily="18" charset="0"/>
              </a:rPr>
              <a:t> </a:t>
            </a:r>
            <a:r>
              <a:rPr lang="en-IN" b="1" dirty="0">
                <a:latin typeface="Constantia" pitchFamily="18" charset="0"/>
              </a:rPr>
              <a:t>}</a:t>
            </a:r>
            <a:endParaRPr b="1" dirty="0">
              <a:latin typeface="Constantia" pitchFamily="18" charset="0"/>
            </a:endParaRPr>
          </a:p>
          <a:p>
            <a:r>
              <a:rPr lang="en-IN" b="1" dirty="0">
                <a:solidFill>
                  <a:schemeClr val="tx1">
                    <a:lumMod val="65000"/>
                    <a:lumOff val="35000"/>
                  </a:schemeClr>
                </a:solidFill>
                <a:latin typeface="Constantia" pitchFamily="18" charset="0"/>
              </a:rPr>
              <a:t>	</a:t>
            </a:r>
            <a:r>
              <a:rPr lang="en-IN" sz="2000" b="1" dirty="0" err="1">
                <a:solidFill>
                  <a:schemeClr val="accent5">
                    <a:lumMod val="75000"/>
                  </a:schemeClr>
                </a:solidFill>
                <a:effectLst>
                  <a:outerShdw blurRad="38100" dist="38100" dir="2700000" algn="tl">
                    <a:srgbClr val="000000">
                      <a:alpha val="43137"/>
                    </a:srgbClr>
                  </a:outerShdw>
                </a:effectLst>
                <a:latin typeface="Constantia" pitchFamily="18" charset="0"/>
              </a:rPr>
              <a:t>MPI_Bcast</a:t>
            </a:r>
            <a:r>
              <a:rPr lang="en-IN" sz="2000" b="1" dirty="0">
                <a:solidFill>
                  <a:schemeClr val="accent5">
                    <a:lumMod val="75000"/>
                  </a:schemeClr>
                </a:solidFill>
                <a:effectLst>
                  <a:outerShdw blurRad="38100" dist="38100" dir="2700000" algn="tl">
                    <a:srgbClr val="000000">
                      <a:alpha val="43137"/>
                    </a:srgbClr>
                  </a:outerShdw>
                </a:effectLst>
                <a:latin typeface="Constantia" pitchFamily="18" charset="0"/>
              </a:rPr>
              <a:t>(&amp;master, 1, </a:t>
            </a:r>
            <a:r>
              <a:rPr lang="en-IN" sz="2000" b="1" dirty="0" smtClean="0">
                <a:solidFill>
                  <a:schemeClr val="accent5">
                    <a:lumMod val="75000"/>
                  </a:schemeClr>
                </a:solidFill>
                <a:effectLst>
                  <a:outerShdw blurRad="38100" dist="38100" dir="2700000" algn="tl">
                    <a:srgbClr val="000000">
                      <a:alpha val="43137"/>
                    </a:srgbClr>
                  </a:outerShdw>
                </a:effectLst>
                <a:latin typeface="Constantia" pitchFamily="18" charset="0"/>
              </a:rPr>
              <a:t>MPI_INT,0, </a:t>
            </a:r>
            <a:r>
              <a:rPr lang="en-IN" sz="2000" b="1" dirty="0">
                <a:solidFill>
                  <a:schemeClr val="accent5">
                    <a:lumMod val="75000"/>
                  </a:schemeClr>
                </a:solidFill>
                <a:effectLst>
                  <a:outerShdw blurRad="38100" dist="38100" dir="2700000" algn="tl">
                    <a:srgbClr val="000000">
                      <a:alpha val="43137"/>
                    </a:srgbClr>
                  </a:outerShdw>
                </a:effectLst>
                <a:latin typeface="Constantia" pitchFamily="18" charset="0"/>
              </a:rPr>
              <a:t>MPI_COMM_WORLD);</a:t>
            </a:r>
            <a:endParaRPr sz="2000" b="1" dirty="0">
              <a:solidFill>
                <a:schemeClr val="accent5">
                  <a:lumMod val="75000"/>
                </a:schemeClr>
              </a:solidFill>
              <a:effectLst>
                <a:outerShdw blurRad="38100" dist="38100" dir="2700000" algn="tl">
                  <a:srgbClr val="000000">
                    <a:alpha val="43137"/>
                  </a:srgbClr>
                </a:outerShdw>
              </a:effectLst>
              <a:latin typeface="Constantia" pitchFamily="18" charset="0"/>
            </a:endParaRPr>
          </a:p>
          <a:p>
            <a:r>
              <a:rPr lang="en-IN" b="1" dirty="0">
                <a:solidFill>
                  <a:schemeClr val="tx1">
                    <a:lumMod val="65000"/>
                    <a:lumOff val="35000"/>
                  </a:schemeClr>
                </a:solidFill>
                <a:latin typeface="Constantia" pitchFamily="18" charset="0"/>
              </a:rPr>
              <a:t>	</a:t>
            </a:r>
            <a:endParaRPr b="1" dirty="0">
              <a:solidFill>
                <a:schemeClr val="tx1">
                  <a:lumMod val="65000"/>
                  <a:lumOff val="35000"/>
                </a:schemeClr>
              </a:solidFill>
              <a:latin typeface="Constantia" pitchFamily="18" charset="0"/>
            </a:endParaRPr>
          </a:p>
          <a:p>
            <a:r>
              <a:rPr lang="en-IN" b="1" dirty="0">
                <a:solidFill>
                  <a:schemeClr val="tx1">
                    <a:lumMod val="65000"/>
                    <a:lumOff val="35000"/>
                  </a:schemeClr>
                </a:solidFill>
                <a:latin typeface="Constantia" pitchFamily="18" charset="0"/>
              </a:rPr>
              <a:t>	</a:t>
            </a:r>
            <a:endParaRPr b="1" dirty="0">
              <a:solidFill>
                <a:schemeClr val="tx1">
                  <a:lumMod val="65000"/>
                  <a:lumOff val="35000"/>
                </a:schemeClr>
              </a:solidFill>
              <a:latin typeface="Constantia" pitchFamily="18" charset="0"/>
            </a:endParaRPr>
          </a:p>
        </p:txBody>
      </p:sp>
      <p:sp>
        <p:nvSpPr>
          <p:cNvPr id="5" name="Title 4"/>
          <p:cNvSpPr>
            <a:spLocks noGrp="1"/>
          </p:cNvSpPr>
          <p:nvPr>
            <p:ph type="title"/>
          </p:nvPr>
        </p:nvSpPr>
        <p:spPr>
          <a:xfrm>
            <a:off x="0" y="0"/>
            <a:ext cx="9144000" cy="762000"/>
          </a:xfrm>
        </p:spPr>
        <p:txBody>
          <a:bodyPr/>
          <a:lstStyle/>
          <a:p>
            <a:r>
              <a:rPr lang="en-US" dirty="0" smtClean="0"/>
              <a:t>Example 2</a:t>
            </a:r>
            <a:endParaRPr lang="en-US" dirty="0"/>
          </a:p>
        </p:txBody>
      </p:sp>
      <p:sp>
        <p:nvSpPr>
          <p:cNvPr id="2" name="Slide Number Placeholder 1"/>
          <p:cNvSpPr>
            <a:spLocks noGrp="1"/>
          </p:cNvSpPr>
          <p:nvPr>
            <p:ph type="sldNum" sz="quarter" idx="4"/>
          </p:nvPr>
        </p:nvSpPr>
        <p:spPr/>
        <p:txBody>
          <a:bodyPr/>
          <a:lstStyle/>
          <a:p>
            <a:fld id="{A0A01CD4-E9E7-4D1F-B7D5-17531135D148}" type="slidenum">
              <a:rPr lang="en-US" smtClean="0"/>
              <a:pPr/>
              <a:t>8</a:t>
            </a:fld>
            <a:endParaRPr lang="en-US" dirty="0"/>
          </a:p>
        </p:txBody>
      </p:sp>
    </p:spTree>
    <p:extLst>
      <p:ext uri="{BB962C8B-B14F-4D97-AF65-F5344CB8AC3E}">
        <p14:creationId xmlns:p14="http://schemas.microsoft.com/office/powerpoint/2010/main" val="262224095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0" y="0"/>
            <a:ext cx="9143280" cy="761400"/>
          </a:xfrm>
          <a:prstGeom prst="rect">
            <a:avLst/>
          </a:prstGeom>
          <a:noFill/>
          <a:ln>
            <a:noFill/>
          </a:ln>
        </p:spPr>
        <p:txBody>
          <a:bodyPr lIns="90000" tIns="45000" rIns="90000" bIns="45000" anchor="ctr"/>
          <a:lstStyle/>
          <a:p>
            <a:pPr algn="ctr">
              <a:lnSpc>
                <a:spcPct val="100000"/>
              </a:lnSpc>
            </a:pPr>
            <a:r>
              <a:rPr lang="en-IN" sz="3200" dirty="0">
                <a:solidFill>
                  <a:srgbClr val="4F6228"/>
                </a:solidFill>
                <a:latin typeface="Ubuntu"/>
              </a:rPr>
              <a:t>Example 2</a:t>
            </a:r>
            <a:endParaRPr dirty="0"/>
          </a:p>
        </p:txBody>
      </p:sp>
      <p:sp>
        <p:nvSpPr>
          <p:cNvPr id="159" name="TextShape 3"/>
          <p:cNvSpPr txBox="1"/>
          <p:nvPr/>
        </p:nvSpPr>
        <p:spPr>
          <a:xfrm>
            <a:off x="381000" y="818408"/>
            <a:ext cx="8001000" cy="5105400"/>
          </a:xfrm>
          <a:prstGeom prst="rect">
            <a:avLst/>
          </a:prstGeom>
          <a:ln>
            <a:solidFill>
              <a:schemeClr val="accent4">
                <a:lumMod val="60000"/>
                <a:lumOff val="40000"/>
              </a:schemeClr>
            </a:solidFill>
          </a:ln>
        </p:spPr>
        <p:txBody>
          <a:bodyPr lIns="90000" tIns="45000" rIns="90000" bIns="45000"/>
          <a:lstStyle/>
          <a:p>
            <a:r>
              <a:rPr lang="en-IN" sz="1750" b="1" i="1" dirty="0">
                <a:solidFill>
                  <a:schemeClr val="tx2">
                    <a:lumMod val="60000"/>
                    <a:lumOff val="40000"/>
                  </a:schemeClr>
                </a:solidFill>
                <a:latin typeface="Constantia" pitchFamily="18" charset="0"/>
              </a:rPr>
              <a:t>//Distribute the work and get the work done by workers</a:t>
            </a:r>
          </a:p>
          <a:p>
            <a:r>
              <a:rPr lang="en-IN" sz="1750" b="1" dirty="0" smtClean="0">
                <a:latin typeface="Constantia" pitchFamily="18" charset="0"/>
              </a:rPr>
              <a:t>if(rank</a:t>
            </a:r>
            <a:r>
              <a:rPr lang="en-IN" sz="1750" b="1" dirty="0">
                <a:latin typeface="Constantia" pitchFamily="18" charset="0"/>
              </a:rPr>
              <a:t>==master</a:t>
            </a:r>
            <a:r>
              <a:rPr lang="en-IN" sz="1750" b="1" dirty="0" smtClean="0">
                <a:latin typeface="Constantia" pitchFamily="18" charset="0"/>
              </a:rPr>
              <a:t>)	</a:t>
            </a:r>
            <a:endParaRPr sz="1750" b="1" dirty="0">
              <a:latin typeface="Constantia" pitchFamily="18" charset="0"/>
            </a:endParaRPr>
          </a:p>
          <a:p>
            <a:r>
              <a:rPr lang="en-IN" sz="1750" b="1" dirty="0" smtClean="0">
                <a:latin typeface="Constantia" pitchFamily="18" charset="0"/>
              </a:rPr>
              <a:t>{ 	</a:t>
            </a:r>
            <a:r>
              <a:rPr lang="en-IN" sz="1750" b="1" dirty="0" err="1" smtClean="0">
                <a:latin typeface="Constantia" pitchFamily="18" charset="0"/>
              </a:rPr>
              <a:t>int</a:t>
            </a:r>
            <a:r>
              <a:rPr lang="en-IN" sz="1750" b="1" dirty="0" smtClean="0">
                <a:latin typeface="Constantia" pitchFamily="18" charset="0"/>
              </a:rPr>
              <a:t> </a:t>
            </a:r>
            <a:r>
              <a:rPr lang="en-IN" sz="1750" b="1" dirty="0">
                <a:latin typeface="Constantia" pitchFamily="18" charset="0"/>
              </a:rPr>
              <a:t>array[</a:t>
            </a:r>
            <a:r>
              <a:rPr lang="en-IN" sz="1750" b="1" dirty="0" err="1">
                <a:latin typeface="Constantia" pitchFamily="18" charset="0"/>
              </a:rPr>
              <a:t>arr_size</a:t>
            </a:r>
            <a:r>
              <a:rPr lang="en-IN" sz="1750" b="1" dirty="0">
                <a:latin typeface="Constantia" pitchFamily="18" charset="0"/>
              </a:rPr>
              <a:t>],total=0,total1=0;</a:t>
            </a:r>
            <a:endParaRPr sz="1750" b="1" dirty="0">
              <a:latin typeface="Constantia" pitchFamily="18" charset="0"/>
            </a:endParaRPr>
          </a:p>
          <a:p>
            <a:r>
              <a:rPr lang="en-IN" sz="1750" b="1" dirty="0">
                <a:latin typeface="Constantia" pitchFamily="18" charset="0"/>
              </a:rPr>
              <a:t>	</a:t>
            </a:r>
            <a:r>
              <a:rPr lang="en-IN" sz="1750" b="1" dirty="0" smtClean="0">
                <a:latin typeface="Constantia" pitchFamily="18" charset="0"/>
              </a:rPr>
              <a:t>for(row=0;row</a:t>
            </a:r>
            <a:r>
              <a:rPr lang="en-IN" sz="1750" b="1" dirty="0">
                <a:latin typeface="Constantia" pitchFamily="18" charset="0"/>
              </a:rPr>
              <a:t>&lt;=</a:t>
            </a:r>
            <a:r>
              <a:rPr lang="en-IN" sz="1750" b="1" dirty="0" err="1">
                <a:latin typeface="Constantia" pitchFamily="18" charset="0"/>
              </a:rPr>
              <a:t>arr_size;row</a:t>
            </a:r>
            <a:r>
              <a:rPr lang="en-IN" sz="1750" b="1" dirty="0" smtClean="0">
                <a:latin typeface="Constantia" pitchFamily="18" charset="0"/>
              </a:rPr>
              <a:t>++)     </a:t>
            </a:r>
          </a:p>
          <a:p>
            <a:r>
              <a:rPr lang="en-IN" sz="1750" b="1" dirty="0">
                <a:latin typeface="Constantia" pitchFamily="18" charset="0"/>
              </a:rPr>
              <a:t>	</a:t>
            </a:r>
            <a:r>
              <a:rPr lang="en-IN" sz="1750" b="1" dirty="0" smtClean="0">
                <a:latin typeface="Constantia" pitchFamily="18" charset="0"/>
              </a:rPr>
              <a:t>	array[row</a:t>
            </a:r>
            <a:r>
              <a:rPr lang="en-IN" sz="1750" b="1" dirty="0">
                <a:latin typeface="Constantia" pitchFamily="18" charset="0"/>
              </a:rPr>
              <a:t>]=row;</a:t>
            </a:r>
            <a:endParaRPr sz="1750" b="1" dirty="0">
              <a:latin typeface="Constantia" pitchFamily="18" charset="0"/>
            </a:endParaRPr>
          </a:p>
          <a:p>
            <a:r>
              <a:rPr lang="en-IN" sz="1750" b="1" dirty="0">
                <a:latin typeface="Constantia" pitchFamily="18" charset="0"/>
              </a:rPr>
              <a:t>	</a:t>
            </a:r>
            <a:r>
              <a:rPr lang="en-IN" sz="1750" b="1" dirty="0" smtClean="0">
                <a:latin typeface="Constantia" pitchFamily="18" charset="0"/>
              </a:rPr>
              <a:t>for(worker=0;worker&lt;</a:t>
            </a:r>
            <a:r>
              <a:rPr lang="en-IN" sz="1750" b="1" dirty="0" err="1" smtClean="0">
                <a:latin typeface="Constantia" pitchFamily="18" charset="0"/>
              </a:rPr>
              <a:t>size;worker</a:t>
            </a:r>
            <a:r>
              <a:rPr lang="en-IN" sz="1750" b="1" dirty="0">
                <a:latin typeface="Constantia" pitchFamily="18" charset="0"/>
              </a:rPr>
              <a:t>++)</a:t>
            </a:r>
            <a:endParaRPr sz="1750" b="1" dirty="0">
              <a:latin typeface="Constantia" pitchFamily="18" charset="0"/>
            </a:endParaRPr>
          </a:p>
          <a:p>
            <a:r>
              <a:rPr lang="en-IN" sz="1750" b="1" dirty="0">
                <a:latin typeface="Constantia" pitchFamily="18" charset="0"/>
              </a:rPr>
              <a:t>	</a:t>
            </a:r>
            <a:r>
              <a:rPr lang="en-IN" sz="1750" b="1" dirty="0" smtClean="0">
                <a:latin typeface="Constantia" pitchFamily="18" charset="0"/>
              </a:rPr>
              <a:t>	if(worker</a:t>
            </a:r>
            <a:r>
              <a:rPr lang="en-IN" sz="1750" b="1" dirty="0">
                <a:latin typeface="Constantia" pitchFamily="18" charset="0"/>
              </a:rPr>
              <a:t>!=master)</a:t>
            </a:r>
            <a:endParaRPr sz="1750" b="1" dirty="0">
              <a:latin typeface="Constantia" pitchFamily="18" charset="0"/>
            </a:endParaRPr>
          </a:p>
          <a:p>
            <a:r>
              <a:rPr lang="en-IN" sz="1750" b="1" dirty="0">
                <a:solidFill>
                  <a:schemeClr val="tx1">
                    <a:lumMod val="65000"/>
                    <a:lumOff val="35000"/>
                  </a:schemeClr>
                </a:solidFill>
                <a:latin typeface="Constantia" pitchFamily="18" charset="0"/>
              </a:rPr>
              <a:t>		</a:t>
            </a:r>
            <a:r>
              <a:rPr lang="en-IN" sz="1750" b="1" dirty="0" smtClean="0">
                <a:solidFill>
                  <a:schemeClr val="tx1">
                    <a:lumMod val="65000"/>
                    <a:lumOff val="35000"/>
                  </a:schemeClr>
                </a:solidFill>
                <a:latin typeface="Constantia" pitchFamily="18" charset="0"/>
              </a:rPr>
              <a:t>{ </a:t>
            </a:r>
            <a:r>
              <a:rPr lang="en-IN" sz="1750" b="1" dirty="0" smtClean="0">
                <a:solidFill>
                  <a:srgbClr val="FF0000"/>
                </a:solidFill>
                <a:latin typeface="Constantia" pitchFamily="18" charset="0"/>
              </a:rPr>
              <a:t> </a:t>
            </a:r>
            <a:r>
              <a:rPr lang="en-IN" sz="1750" b="1" dirty="0" err="1" smtClean="0">
                <a:solidFill>
                  <a:schemeClr val="accent5">
                    <a:lumMod val="75000"/>
                  </a:schemeClr>
                </a:solidFill>
                <a:effectLst>
                  <a:outerShdw blurRad="38100" dist="38100" dir="2700000" algn="tl">
                    <a:srgbClr val="000000">
                      <a:alpha val="43137"/>
                    </a:srgbClr>
                  </a:outerShdw>
                </a:effectLst>
                <a:latin typeface="Constantia" pitchFamily="18" charset="0"/>
              </a:rPr>
              <a:t>MPI_Send</a:t>
            </a:r>
            <a:r>
              <a:rPr lang="en-IN" sz="1750" b="1" dirty="0" smtClean="0">
                <a:solidFill>
                  <a:schemeClr val="accent5">
                    <a:lumMod val="75000"/>
                  </a:schemeClr>
                </a:solidFill>
                <a:effectLst>
                  <a:outerShdw blurRad="38100" dist="38100" dir="2700000" algn="tl">
                    <a:srgbClr val="000000">
                      <a:alpha val="43137"/>
                    </a:srgbClr>
                  </a:outerShdw>
                </a:effectLst>
                <a:latin typeface="Constantia" pitchFamily="18" charset="0"/>
              </a:rPr>
              <a:t> (&amp;</a:t>
            </a:r>
            <a:r>
              <a:rPr lang="en-IN" sz="1750" b="1" dirty="0">
                <a:solidFill>
                  <a:schemeClr val="accent5">
                    <a:lumMod val="75000"/>
                  </a:schemeClr>
                </a:solidFill>
                <a:effectLst>
                  <a:outerShdw blurRad="38100" dist="38100" dir="2700000" algn="tl">
                    <a:srgbClr val="000000">
                      <a:alpha val="43137"/>
                    </a:srgbClr>
                  </a:outerShdw>
                </a:effectLst>
                <a:latin typeface="Constantia" pitchFamily="18" charset="0"/>
              </a:rPr>
              <a:t>array[row*10], 10, </a:t>
            </a:r>
            <a:r>
              <a:rPr lang="en-IN" sz="1750" b="1" dirty="0" smtClean="0">
                <a:solidFill>
                  <a:schemeClr val="accent5">
                    <a:lumMod val="75000"/>
                  </a:schemeClr>
                </a:solidFill>
                <a:effectLst>
                  <a:outerShdw blurRad="38100" dist="38100" dir="2700000" algn="tl">
                    <a:srgbClr val="000000">
                      <a:alpha val="43137"/>
                    </a:srgbClr>
                  </a:outerShdw>
                </a:effectLst>
                <a:latin typeface="Constantia" pitchFamily="18" charset="0"/>
              </a:rPr>
              <a:t>MPI_INT, worker, \ 					        master</a:t>
            </a:r>
            <a:r>
              <a:rPr lang="en-IN" sz="1750" b="1" dirty="0">
                <a:solidFill>
                  <a:schemeClr val="accent5">
                    <a:lumMod val="75000"/>
                  </a:schemeClr>
                </a:solidFill>
                <a:effectLst>
                  <a:outerShdw blurRad="38100" dist="38100" dir="2700000" algn="tl">
                    <a:srgbClr val="000000">
                      <a:alpha val="43137"/>
                    </a:srgbClr>
                  </a:outerShdw>
                </a:effectLst>
                <a:latin typeface="Constantia" pitchFamily="18" charset="0"/>
              </a:rPr>
              <a:t>, </a:t>
            </a:r>
            <a:r>
              <a:rPr lang="en-IN" sz="1750" b="1" dirty="0" smtClean="0">
                <a:solidFill>
                  <a:schemeClr val="accent5">
                    <a:lumMod val="75000"/>
                  </a:schemeClr>
                </a:solidFill>
                <a:effectLst>
                  <a:outerShdw blurRad="38100" dist="38100" dir="2700000" algn="tl">
                    <a:srgbClr val="000000">
                      <a:alpha val="43137"/>
                    </a:srgbClr>
                  </a:outerShdw>
                </a:effectLst>
                <a:latin typeface="Constantia" pitchFamily="18" charset="0"/>
              </a:rPr>
              <a:t> MPI_COMM_WORLD </a:t>
            </a:r>
            <a:r>
              <a:rPr lang="en-IN" sz="1750" b="1" dirty="0">
                <a:solidFill>
                  <a:schemeClr val="accent5">
                    <a:lumMod val="75000"/>
                  </a:schemeClr>
                </a:solidFill>
                <a:effectLst>
                  <a:outerShdw blurRad="38100" dist="38100" dir="2700000" algn="tl">
                    <a:srgbClr val="000000">
                      <a:alpha val="43137"/>
                    </a:srgbClr>
                  </a:outerShdw>
                </a:effectLst>
                <a:latin typeface="Constantia" pitchFamily="18" charset="0"/>
              </a:rPr>
              <a:t>);</a:t>
            </a:r>
            <a:endParaRPr sz="1750" b="1" dirty="0">
              <a:solidFill>
                <a:schemeClr val="accent5">
                  <a:lumMod val="75000"/>
                </a:schemeClr>
              </a:solidFill>
              <a:effectLst>
                <a:outerShdw blurRad="38100" dist="38100" dir="2700000" algn="tl">
                  <a:srgbClr val="000000">
                    <a:alpha val="43137"/>
                  </a:srgbClr>
                </a:outerShdw>
              </a:effectLst>
              <a:latin typeface="Constantia" pitchFamily="18" charset="0"/>
            </a:endParaRPr>
          </a:p>
          <a:p>
            <a:r>
              <a:rPr lang="en-IN" sz="1750" b="1" dirty="0">
                <a:solidFill>
                  <a:schemeClr val="tx1">
                    <a:lumMod val="65000"/>
                    <a:lumOff val="35000"/>
                  </a:schemeClr>
                </a:solidFill>
                <a:latin typeface="Constantia" pitchFamily="18" charset="0"/>
              </a:rPr>
              <a:t>		</a:t>
            </a:r>
            <a:r>
              <a:rPr lang="en-IN" sz="1750" b="1" dirty="0" smtClean="0">
                <a:latin typeface="Constantia" pitchFamily="18" charset="0"/>
              </a:rPr>
              <a:t>   row++;</a:t>
            </a:r>
          </a:p>
          <a:p>
            <a:r>
              <a:rPr lang="en-IN" sz="1750" b="1" dirty="0">
                <a:latin typeface="Constantia" pitchFamily="18" charset="0"/>
              </a:rPr>
              <a:t>	</a:t>
            </a:r>
            <a:r>
              <a:rPr lang="en-IN" sz="1750" b="1" dirty="0" smtClean="0">
                <a:latin typeface="Constantia" pitchFamily="18" charset="0"/>
              </a:rPr>
              <a:t>	}</a:t>
            </a:r>
            <a:endParaRPr sz="1750" b="1" dirty="0">
              <a:latin typeface="Constantia" pitchFamily="18" charset="0"/>
            </a:endParaRPr>
          </a:p>
          <a:p>
            <a:r>
              <a:rPr lang="en-IN" sz="1750" b="1" dirty="0">
                <a:latin typeface="Constantia" pitchFamily="18" charset="0"/>
              </a:rPr>
              <a:t>	</a:t>
            </a:r>
            <a:r>
              <a:rPr lang="en-IN" sz="1750" b="1" dirty="0" smtClean="0">
                <a:latin typeface="Constantia" pitchFamily="18" charset="0"/>
              </a:rPr>
              <a:t>     for(worker=0;worker&lt;</a:t>
            </a:r>
            <a:r>
              <a:rPr lang="en-IN" sz="1750" b="1" dirty="0" err="1" smtClean="0">
                <a:latin typeface="Constantia" pitchFamily="18" charset="0"/>
              </a:rPr>
              <a:t>size;worker</a:t>
            </a:r>
            <a:r>
              <a:rPr lang="en-IN" sz="1750" b="1" dirty="0">
                <a:latin typeface="Constantia" pitchFamily="18" charset="0"/>
              </a:rPr>
              <a:t>++)</a:t>
            </a:r>
            <a:endParaRPr sz="1750" b="1" dirty="0">
              <a:latin typeface="Constantia" pitchFamily="18" charset="0"/>
            </a:endParaRPr>
          </a:p>
          <a:p>
            <a:r>
              <a:rPr lang="en-IN" sz="1750" b="1" dirty="0">
                <a:latin typeface="Constantia" pitchFamily="18" charset="0"/>
              </a:rPr>
              <a:t>		if(worker!=master)</a:t>
            </a:r>
            <a:endParaRPr sz="1750" b="1" dirty="0">
              <a:latin typeface="Constantia" pitchFamily="18" charset="0"/>
            </a:endParaRPr>
          </a:p>
          <a:p>
            <a:r>
              <a:rPr lang="en-IN" sz="1750" b="1" dirty="0">
                <a:latin typeface="Constantia" pitchFamily="18" charset="0"/>
              </a:rPr>
              <a:t>		</a:t>
            </a:r>
            <a:r>
              <a:rPr lang="en-IN" sz="1750" b="1" dirty="0" smtClean="0">
                <a:latin typeface="Constantia" pitchFamily="18" charset="0"/>
              </a:rPr>
              <a:t>{</a:t>
            </a:r>
            <a:r>
              <a:rPr lang="en-IN" sz="1750" b="1" dirty="0" smtClean="0">
                <a:solidFill>
                  <a:srgbClr val="FF0000"/>
                </a:solidFill>
                <a:latin typeface="Constantia" pitchFamily="18" charset="0"/>
              </a:rPr>
              <a:t>   </a:t>
            </a:r>
            <a:r>
              <a:rPr lang="en-IN" sz="1750" b="1" dirty="0" err="1" smtClean="0">
                <a:solidFill>
                  <a:schemeClr val="accent5">
                    <a:lumMod val="75000"/>
                  </a:schemeClr>
                </a:solidFill>
                <a:effectLst>
                  <a:outerShdw blurRad="38100" dist="38100" dir="2700000" algn="tl">
                    <a:srgbClr val="000000">
                      <a:alpha val="43137"/>
                    </a:srgbClr>
                  </a:outerShdw>
                </a:effectLst>
                <a:latin typeface="Constantia" pitchFamily="18" charset="0"/>
              </a:rPr>
              <a:t>MPI_Recv</a:t>
            </a:r>
            <a:r>
              <a:rPr lang="en-IN" sz="1750" b="1" dirty="0">
                <a:solidFill>
                  <a:schemeClr val="accent5">
                    <a:lumMod val="75000"/>
                  </a:schemeClr>
                </a:solidFill>
                <a:effectLst>
                  <a:outerShdw blurRad="38100" dist="38100" dir="2700000" algn="tl">
                    <a:srgbClr val="000000">
                      <a:alpha val="43137"/>
                    </a:srgbClr>
                  </a:outerShdw>
                </a:effectLst>
                <a:latin typeface="Constantia" pitchFamily="18" charset="0"/>
              </a:rPr>
              <a:t>(&amp;total, 1, MPI_INT, worker, </a:t>
            </a:r>
            <a:r>
              <a:rPr lang="en-IN" sz="1750" b="1" dirty="0" smtClean="0">
                <a:solidFill>
                  <a:schemeClr val="accent5">
                    <a:lumMod val="75000"/>
                  </a:schemeClr>
                </a:solidFill>
                <a:effectLst>
                  <a:outerShdw blurRad="38100" dist="38100" dir="2700000" algn="tl">
                    <a:srgbClr val="000000">
                      <a:alpha val="43137"/>
                    </a:srgbClr>
                  </a:outerShdw>
                </a:effectLst>
                <a:latin typeface="Constantia" pitchFamily="18" charset="0"/>
              </a:rPr>
              <a:t>worker, \ 				MPI_COMM_WORLD</a:t>
            </a:r>
            <a:r>
              <a:rPr lang="en-IN" sz="1750" b="1" dirty="0">
                <a:solidFill>
                  <a:schemeClr val="accent5">
                    <a:lumMod val="75000"/>
                  </a:schemeClr>
                </a:solidFill>
                <a:effectLst>
                  <a:outerShdw blurRad="38100" dist="38100" dir="2700000" algn="tl">
                    <a:srgbClr val="000000">
                      <a:alpha val="43137"/>
                    </a:srgbClr>
                  </a:outerShdw>
                </a:effectLst>
                <a:latin typeface="Constantia" pitchFamily="18" charset="0"/>
              </a:rPr>
              <a:t>, </a:t>
            </a:r>
            <a:r>
              <a:rPr lang="en-IN" sz="1750" b="1" dirty="0" smtClean="0">
                <a:solidFill>
                  <a:schemeClr val="accent5">
                    <a:lumMod val="75000"/>
                  </a:schemeClr>
                </a:solidFill>
                <a:effectLst>
                  <a:outerShdw blurRad="38100" dist="38100" dir="2700000" algn="tl">
                    <a:srgbClr val="000000">
                      <a:alpha val="43137"/>
                    </a:srgbClr>
                  </a:outerShdw>
                </a:effectLst>
                <a:latin typeface="Constantia" pitchFamily="18" charset="0"/>
              </a:rPr>
              <a:t>MPI_STATUS_IGNORE);</a:t>
            </a:r>
            <a:endParaRPr sz="1750" b="1" dirty="0">
              <a:solidFill>
                <a:schemeClr val="accent5">
                  <a:lumMod val="75000"/>
                </a:schemeClr>
              </a:solidFill>
              <a:effectLst>
                <a:outerShdw blurRad="38100" dist="38100" dir="2700000" algn="tl">
                  <a:srgbClr val="000000">
                    <a:alpha val="43137"/>
                  </a:srgbClr>
                </a:outerShdw>
              </a:effectLst>
              <a:latin typeface="Constantia" pitchFamily="18" charset="0"/>
            </a:endParaRPr>
          </a:p>
          <a:p>
            <a:r>
              <a:rPr lang="en-IN" sz="1750" b="1" dirty="0">
                <a:solidFill>
                  <a:schemeClr val="tx1">
                    <a:lumMod val="65000"/>
                    <a:lumOff val="35000"/>
                  </a:schemeClr>
                </a:solidFill>
                <a:effectLst>
                  <a:outerShdw blurRad="38100" dist="38100" dir="2700000" algn="tl">
                    <a:srgbClr val="000000">
                      <a:alpha val="43137"/>
                    </a:srgbClr>
                  </a:outerShdw>
                </a:effectLst>
                <a:latin typeface="Constantia" pitchFamily="18" charset="0"/>
              </a:rPr>
              <a:t>		</a:t>
            </a:r>
            <a:r>
              <a:rPr lang="en-IN" sz="1750" b="1" dirty="0" smtClean="0">
                <a:effectLst>
                  <a:outerShdw blurRad="38100" dist="38100" dir="2700000" algn="tl">
                    <a:srgbClr val="000000">
                      <a:alpha val="43137"/>
                    </a:srgbClr>
                  </a:outerShdw>
                </a:effectLst>
                <a:latin typeface="Constantia" pitchFamily="18" charset="0"/>
              </a:rPr>
              <a:t>     </a:t>
            </a:r>
            <a:r>
              <a:rPr lang="en-IN" sz="1750" b="1" dirty="0" smtClean="0">
                <a:latin typeface="Constantia" pitchFamily="18" charset="0"/>
              </a:rPr>
              <a:t>total1</a:t>
            </a:r>
            <a:r>
              <a:rPr lang="en-IN" sz="1750" b="1" dirty="0">
                <a:latin typeface="Constantia" pitchFamily="18" charset="0"/>
              </a:rPr>
              <a:t>+=total</a:t>
            </a:r>
            <a:r>
              <a:rPr lang="en-IN" sz="1750" b="1" dirty="0" smtClean="0">
                <a:latin typeface="Constantia" pitchFamily="18" charset="0"/>
              </a:rPr>
              <a:t>;</a:t>
            </a:r>
          </a:p>
          <a:p>
            <a:r>
              <a:rPr lang="en-IN" sz="1750" b="1" dirty="0">
                <a:latin typeface="Constantia" pitchFamily="18" charset="0"/>
              </a:rPr>
              <a:t>	</a:t>
            </a:r>
            <a:r>
              <a:rPr lang="en-IN" sz="1750" b="1" dirty="0" smtClean="0">
                <a:latin typeface="Constantia" pitchFamily="18" charset="0"/>
              </a:rPr>
              <a:t>	}</a:t>
            </a:r>
            <a:r>
              <a:rPr lang="en-IN" sz="1750" b="1" dirty="0">
                <a:latin typeface="Constantia" pitchFamily="18" charset="0"/>
              </a:rPr>
              <a:t>	</a:t>
            </a:r>
            <a:endParaRPr sz="1750" b="1" dirty="0">
              <a:latin typeface="Constantia" pitchFamily="18" charset="0"/>
            </a:endParaRPr>
          </a:p>
          <a:p>
            <a:r>
              <a:rPr lang="en-IN" sz="1750" b="1" dirty="0">
                <a:latin typeface="Constantia" pitchFamily="18" charset="0"/>
              </a:rPr>
              <a:t>	</a:t>
            </a:r>
            <a:r>
              <a:rPr lang="en-IN" sz="1750" b="1" dirty="0" smtClean="0">
                <a:latin typeface="Constantia" pitchFamily="18" charset="0"/>
              </a:rPr>
              <a:t>     </a:t>
            </a:r>
            <a:r>
              <a:rPr lang="en-IN" sz="1750" b="1" dirty="0" err="1" smtClean="0">
                <a:latin typeface="Constantia" pitchFamily="18" charset="0"/>
              </a:rPr>
              <a:t>printf</a:t>
            </a:r>
            <a:r>
              <a:rPr lang="en-IN" sz="1750" b="1" dirty="0">
                <a:latin typeface="Constantia" pitchFamily="18" charset="0"/>
              </a:rPr>
              <a:t>("%d is the sum of first %d numbers\n",total1,arr_size</a:t>
            </a:r>
            <a:r>
              <a:rPr lang="en-IN" sz="1750" b="1" dirty="0" smtClean="0">
                <a:latin typeface="Constantia" pitchFamily="18" charset="0"/>
              </a:rPr>
              <a:t>);</a:t>
            </a:r>
          </a:p>
          <a:p>
            <a:r>
              <a:rPr lang="en-IN" sz="1750" b="1" dirty="0" smtClean="0">
                <a:latin typeface="Constantia" pitchFamily="18" charset="0"/>
              </a:rPr>
              <a:t>}</a:t>
            </a:r>
            <a:endParaRPr sz="1750" b="1" dirty="0">
              <a:latin typeface="Constantia" pitchFamily="18" charset="0"/>
            </a:endParaRPr>
          </a:p>
          <a:p>
            <a:r>
              <a:rPr lang="en-IN" sz="1750" b="1" dirty="0">
                <a:solidFill>
                  <a:schemeClr val="tx1">
                    <a:lumMod val="65000"/>
                    <a:lumOff val="35000"/>
                  </a:schemeClr>
                </a:solidFill>
                <a:latin typeface="Constantia" pitchFamily="18" charset="0"/>
              </a:rPr>
              <a:t>	</a:t>
            </a:r>
            <a:endParaRPr sz="1750" b="1" dirty="0">
              <a:solidFill>
                <a:schemeClr val="tx1">
                  <a:lumMod val="65000"/>
                  <a:lumOff val="35000"/>
                </a:schemeClr>
              </a:solidFill>
              <a:latin typeface="Constantia" pitchFamily="18" charset="0"/>
            </a:endParaRPr>
          </a:p>
        </p:txBody>
      </p:sp>
      <p:sp>
        <p:nvSpPr>
          <p:cNvPr id="5" name="Title 4"/>
          <p:cNvSpPr>
            <a:spLocks noGrp="1"/>
          </p:cNvSpPr>
          <p:nvPr>
            <p:ph type="title"/>
          </p:nvPr>
        </p:nvSpPr>
        <p:spPr>
          <a:xfrm>
            <a:off x="0" y="-29299"/>
            <a:ext cx="9144000" cy="762000"/>
          </a:xfrm>
        </p:spPr>
        <p:txBody>
          <a:bodyPr/>
          <a:lstStyle/>
          <a:p>
            <a:r>
              <a:rPr lang="en-US" dirty="0" smtClean="0"/>
              <a:t>Example 2 </a:t>
            </a:r>
            <a:r>
              <a:rPr lang="en-US" sz="2000" dirty="0" smtClean="0"/>
              <a:t>(contd..)</a:t>
            </a:r>
            <a:endParaRPr lang="en-US" dirty="0"/>
          </a:p>
        </p:txBody>
      </p:sp>
      <p:sp>
        <p:nvSpPr>
          <p:cNvPr id="2" name="Slide Number Placeholder 1"/>
          <p:cNvSpPr>
            <a:spLocks noGrp="1"/>
          </p:cNvSpPr>
          <p:nvPr>
            <p:ph type="sldNum" sz="quarter" idx="4"/>
          </p:nvPr>
        </p:nvSpPr>
        <p:spPr/>
        <p:txBody>
          <a:bodyPr/>
          <a:lstStyle/>
          <a:p>
            <a:fld id="{A0A01CD4-E9E7-4D1F-B7D5-17531135D148}" type="slidenum">
              <a:rPr lang="en-US" smtClean="0"/>
              <a:pPr/>
              <a:t>9</a:t>
            </a:fld>
            <a:endParaRPr lang="en-US" dirty="0"/>
          </a:p>
        </p:txBody>
      </p:sp>
    </p:spTree>
    <p:extLst>
      <p:ext uri="{BB962C8B-B14F-4D97-AF65-F5344CB8AC3E}">
        <p14:creationId xmlns:p14="http://schemas.microsoft.com/office/powerpoint/2010/main" val="18446296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820</TotalTime>
  <Words>897</Words>
  <Application>Microsoft Office PowerPoint</Application>
  <PresentationFormat>On-screen Show (4:3)</PresentationFormat>
  <Paragraphs>225</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Book Antiqua</vt:lpstr>
      <vt:lpstr>Calibri</vt:lpstr>
      <vt:lpstr>Constantia</vt:lpstr>
      <vt:lpstr>Courier New</vt:lpstr>
      <vt:lpstr>Monotype Corsiva</vt:lpstr>
      <vt:lpstr>Ubuntu</vt:lpstr>
      <vt:lpstr>Wingdings</vt:lpstr>
      <vt:lpstr>Office Theme</vt:lpstr>
      <vt:lpstr>PowerPoint Presentation</vt:lpstr>
      <vt:lpstr>MPI Overview</vt:lpstr>
      <vt:lpstr>MPI Overview</vt:lpstr>
      <vt:lpstr>Example 1</vt:lpstr>
      <vt:lpstr>Example run</vt:lpstr>
      <vt:lpstr>Rank, Group and Communicator</vt:lpstr>
      <vt:lpstr>Example 2</vt:lpstr>
      <vt:lpstr>Example 2</vt:lpstr>
      <vt:lpstr>Example 2 (contd..)</vt:lpstr>
      <vt:lpstr>Example 2 (contd..)</vt:lpstr>
      <vt:lpstr>Broadcast(Collective Communication)</vt:lpstr>
      <vt:lpstr>Send (Blocking Co-operative communication)</vt:lpstr>
      <vt:lpstr>Receive(Blocking co-operative communication)</vt:lpstr>
      <vt:lpstr>Example 2 – run outputs</vt:lpstr>
      <vt:lpstr>MPI Communication</vt:lpstr>
      <vt:lpstr>MPI Data Types</vt:lpstr>
      <vt:lpstr>&lt;Blank&gt;</vt:lpstr>
      <vt:lpstr>&lt;Blank&gt;</vt:lpstr>
      <vt:lpstr>&lt;Blank&gt;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Xeon Microprocessor</dc:title>
  <dc:creator>Srikanth</dc:creator>
  <cp:lastModifiedBy>Calligo Technologies</cp:lastModifiedBy>
  <cp:revision>243</cp:revision>
  <dcterms:created xsi:type="dcterms:W3CDTF">2006-08-16T00:00:00Z</dcterms:created>
  <dcterms:modified xsi:type="dcterms:W3CDTF">2016-01-30T10:42:59Z</dcterms:modified>
</cp:coreProperties>
</file>