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256" r:id="rId3"/>
    <p:sldId id="291" r:id="rId4"/>
    <p:sldId id="292" r:id="rId5"/>
    <p:sldId id="290" r:id="rId6"/>
    <p:sldId id="280" r:id="rId7"/>
    <p:sldId id="281" r:id="rId8"/>
    <p:sldId id="282" r:id="rId9"/>
    <p:sldId id="285" r:id="rId10"/>
    <p:sldId id="286" r:id="rId11"/>
    <p:sldId id="293" r:id="rId12"/>
    <p:sldId id="294" r:id="rId13"/>
    <p:sldId id="295" r:id="rId14"/>
    <p:sldId id="299" r:id="rId15"/>
    <p:sldId id="300" r:id="rId16"/>
    <p:sldId id="301" r:id="rId17"/>
    <p:sldId id="297" r:id="rId18"/>
    <p:sldId id="287" r:id="rId19"/>
    <p:sldId id="298" r:id="rId20"/>
    <p:sldId id="302" r:id="rId21"/>
    <p:sldId id="303" r:id="rId22"/>
    <p:sldId id="304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  <a:srgbClr val="FF5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30" autoAdjust="0"/>
    <p:restoredTop sz="94669" autoAdjust="0"/>
  </p:normalViewPr>
  <p:slideViewPr>
    <p:cSldViewPr>
      <p:cViewPr varScale="1">
        <p:scale>
          <a:sx n="92" d="100"/>
          <a:sy n="92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2DCD-7A2E-4C12-87D5-B4AEBFEFCD2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BE05-38E5-42AE-A0C1-E1A5DEAC6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3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0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82691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Footer Placeholder 3"/>
          <p:cNvSpPr>
            <a:spLocks noGrp="1"/>
          </p:cNvSpPr>
          <p:nvPr userDrawn="1"/>
        </p:nvSpPr>
        <p:spPr>
          <a:xfrm>
            <a:off x="2133600" y="6196900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5954" y="2743200"/>
            <a:ext cx="399340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  <a:latin typeface="Book Antiqua" pitchFamily="18" charset="0"/>
              </a:rPr>
              <a:t>MPI (Part 2)</a:t>
            </a:r>
            <a:endParaRPr lang="en-US" sz="5400" b="1" i="1" dirty="0">
              <a:solidFill>
                <a:schemeClr val="tx2"/>
              </a:solidFill>
              <a:latin typeface="Monotype Corsiva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User Defined Data types (contd..)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>
                <a:latin typeface="Ubuntu" pitchFamily="34" charset="0"/>
              </a:rPr>
              <a:t>MPI Supports communication of complex data types (combo of primitive) with the help of user defined data type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Ubuntu" pitchFamily="34" charset="0"/>
              </a:rPr>
              <a:t>Use of the type-constructor function on the derived type provides the layout of primitive-date types in memory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Ubuntu" pitchFamily="34" charset="0"/>
              </a:rPr>
              <a:t>Place </a:t>
            </a:r>
            <a:r>
              <a:rPr lang="en-US" dirty="0">
                <a:latin typeface="Ubuntu" pitchFamily="34" charset="0"/>
              </a:rPr>
              <a:t>a user-defined or derived data type in the “type” field of the MPI communication function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30948"/>
              </p:ext>
            </p:extLst>
          </p:nvPr>
        </p:nvGraphicFramePr>
        <p:xfrm>
          <a:off x="1371604" y="2590800"/>
          <a:ext cx="7086596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396"/>
                <a:gridCol w="374076"/>
                <a:gridCol w="644236"/>
                <a:gridCol w="644236"/>
                <a:gridCol w="644236"/>
                <a:gridCol w="644236"/>
                <a:gridCol w="644236"/>
                <a:gridCol w="644236"/>
                <a:gridCol w="644236"/>
                <a:gridCol w="644236"/>
                <a:gridCol w="644236"/>
              </a:tblGrid>
              <a:tr h="274320">
                <a:tc gridSpan="11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A[10][10]                       Displacement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=0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r>
                        <a:rPr lang="en-US" sz="1400" dirty="0" smtClean="0"/>
                        <a:t>0                                                                                                                                                 9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=1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1                                                                                                                                        9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=2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2                                                                                                                        9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=3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400" dirty="0" smtClean="0"/>
                        <a:t>3                                                                                                       9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=4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1400" dirty="0" smtClean="0"/>
                        <a:t>4                                                                                      9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=5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400" dirty="0" smtClean="0"/>
                        <a:t>5                                                                      9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=6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buAutoNum type="arabicPlain" startAt="6"/>
                      </a:pPr>
                      <a:r>
                        <a:rPr lang="en-US" sz="1400" dirty="0" smtClean="0"/>
                        <a:t>                                                      9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=7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7                                      9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=8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8                      9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=9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 9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20024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User Defined Data </a:t>
            </a:r>
            <a:r>
              <a:rPr lang="en-US" sz="2800" dirty="0">
                <a:latin typeface="Century Gothic" pitchFamily="34" charset="0"/>
                <a:cs typeface="Calibri" pitchFamily="34" charset="0"/>
              </a:rPr>
              <a:t>types (contd..)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75599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//Transmit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the Upper half of the 2D Array “A”</a:t>
            </a:r>
          </a:p>
          <a:p>
            <a:pPr lvl="1"/>
            <a:endParaRPr lang="en-US" sz="1600" dirty="0">
              <a:latin typeface="Constantia" panose="02030602050306030303" pitchFamily="18" charset="0"/>
            </a:endParaRPr>
          </a:p>
          <a:p>
            <a:pPr lvl="1"/>
            <a:r>
              <a:rPr lang="en-US" sz="1600" dirty="0" smtClean="0">
                <a:latin typeface="Constantia" panose="02030602050306030303" pitchFamily="18" charset="0"/>
              </a:rPr>
              <a:t>MPI_INT </a:t>
            </a:r>
            <a:r>
              <a:rPr lang="en-US" sz="1600" dirty="0">
                <a:latin typeface="Constantia" panose="02030602050306030303" pitchFamily="18" charset="0"/>
              </a:rPr>
              <a:t>a[10][10];</a:t>
            </a: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MPI_INT displacement[10], length[10], </a:t>
            </a:r>
            <a:r>
              <a:rPr lang="en-US" sz="1600" dirty="0" err="1">
                <a:latin typeface="Constantia" panose="02030602050306030303" pitchFamily="18" charset="0"/>
              </a:rPr>
              <a:t>i</a:t>
            </a:r>
            <a:r>
              <a:rPr lang="en-US" sz="1600" dirty="0">
                <a:latin typeface="Constantia" panose="02030602050306030303" pitchFamily="18" charset="0"/>
              </a:rPr>
              <a:t>; // Needed to create type map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MPI_datatype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upperTriangle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;</a:t>
            </a:r>
          </a:p>
          <a:p>
            <a:pPr lvl="1"/>
            <a:endParaRPr lang="en-US" sz="1600" dirty="0">
              <a:latin typeface="Constantia" panose="02030602050306030303" pitchFamily="18" charset="0"/>
            </a:endParaRP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// Set up Type Map</a:t>
            </a: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f</a:t>
            </a:r>
            <a:r>
              <a:rPr lang="en-US" sz="1600" dirty="0" smtClean="0">
                <a:latin typeface="Constantia" panose="02030602050306030303" pitchFamily="18" charset="0"/>
              </a:rPr>
              <a:t>or (</a:t>
            </a:r>
            <a:r>
              <a:rPr lang="en-US" sz="1600" dirty="0" err="1" smtClean="0">
                <a:latin typeface="Constantia" panose="02030602050306030303" pitchFamily="18" charset="0"/>
              </a:rPr>
              <a:t>i</a:t>
            </a:r>
            <a:r>
              <a:rPr lang="en-US" sz="1600" dirty="0" smtClean="0">
                <a:latin typeface="Constantia" panose="02030602050306030303" pitchFamily="18" charset="0"/>
              </a:rPr>
              <a:t> </a:t>
            </a:r>
            <a:r>
              <a:rPr lang="en-US" sz="1600" dirty="0">
                <a:latin typeface="Constantia" panose="02030602050306030303" pitchFamily="18" charset="0"/>
              </a:rPr>
              <a:t>=0; </a:t>
            </a:r>
            <a:r>
              <a:rPr lang="en-US" sz="1600" dirty="0" err="1" smtClean="0">
                <a:latin typeface="Constantia" panose="02030602050306030303" pitchFamily="18" charset="0"/>
              </a:rPr>
              <a:t>i</a:t>
            </a:r>
            <a:r>
              <a:rPr lang="en-US" sz="1600" dirty="0" smtClean="0">
                <a:latin typeface="Constantia" panose="02030602050306030303" pitchFamily="18" charset="0"/>
              </a:rPr>
              <a:t> </a:t>
            </a:r>
            <a:r>
              <a:rPr lang="en-US" sz="1600" dirty="0">
                <a:latin typeface="Constantia" panose="02030602050306030303" pitchFamily="18" charset="0"/>
              </a:rPr>
              <a:t>&lt; 10; </a:t>
            </a:r>
            <a:r>
              <a:rPr lang="en-US" sz="1600" dirty="0" err="1">
                <a:latin typeface="Constantia" panose="02030602050306030303" pitchFamily="18" charset="0"/>
              </a:rPr>
              <a:t>i</a:t>
            </a:r>
            <a:r>
              <a:rPr lang="en-US" sz="1600" dirty="0">
                <a:latin typeface="Constantia" panose="02030602050306030303" pitchFamily="18" charset="0"/>
              </a:rPr>
              <a:t>++) {</a:t>
            </a: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	displacement[</a:t>
            </a:r>
            <a:r>
              <a:rPr lang="en-US" sz="1600" dirty="0" err="1">
                <a:latin typeface="Constantia" panose="02030602050306030303" pitchFamily="18" charset="0"/>
              </a:rPr>
              <a:t>i</a:t>
            </a:r>
            <a:r>
              <a:rPr lang="en-US" sz="1600" dirty="0">
                <a:latin typeface="Constantia" panose="02030602050306030303" pitchFamily="18" charset="0"/>
              </a:rPr>
              <a:t>] = (10*</a:t>
            </a:r>
            <a:r>
              <a:rPr lang="en-US" sz="1600" dirty="0" err="1">
                <a:latin typeface="Constantia" panose="02030602050306030303" pitchFamily="18" charset="0"/>
              </a:rPr>
              <a:t>i</a:t>
            </a:r>
            <a:r>
              <a:rPr lang="en-US" sz="1600" dirty="0">
                <a:latin typeface="Constantia" panose="02030602050306030303" pitchFamily="18" charset="0"/>
              </a:rPr>
              <a:t>) + </a:t>
            </a:r>
            <a:r>
              <a:rPr lang="en-US" sz="1600" dirty="0" err="1" smtClean="0">
                <a:latin typeface="Constantia" panose="02030602050306030303" pitchFamily="18" charset="0"/>
              </a:rPr>
              <a:t>i</a:t>
            </a:r>
            <a:r>
              <a:rPr lang="en-US" sz="1600" dirty="0" smtClean="0">
                <a:latin typeface="Constantia" panose="02030602050306030303" pitchFamily="18" charset="0"/>
              </a:rPr>
              <a:t>;</a:t>
            </a:r>
            <a:endParaRPr lang="en-US" sz="1600" dirty="0">
              <a:latin typeface="Constantia" panose="02030602050306030303" pitchFamily="18" charset="0"/>
            </a:endParaRP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	length = 10 – </a:t>
            </a:r>
            <a:r>
              <a:rPr lang="en-US" sz="1600" dirty="0" err="1" smtClean="0">
                <a:latin typeface="Constantia" panose="02030602050306030303" pitchFamily="18" charset="0"/>
              </a:rPr>
              <a:t>i</a:t>
            </a:r>
            <a:r>
              <a:rPr lang="en-US" sz="1600" dirty="0" smtClean="0">
                <a:latin typeface="Constantia" panose="02030602050306030303" pitchFamily="18" charset="0"/>
              </a:rPr>
              <a:t>;</a:t>
            </a:r>
            <a:endParaRPr lang="en-US" sz="1600" dirty="0">
              <a:latin typeface="Constantia" panose="02030602050306030303" pitchFamily="18" charset="0"/>
            </a:endParaRP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}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MPI_Type_indexed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(10, length, displacement, MPI_INT, &amp;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upperTriangle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onstantia" panose="02030602050306030303" pitchFamily="18" charset="0"/>
              </a:rPr>
              <a:t>MPI_Commit</a:t>
            </a:r>
            <a:r>
              <a:rPr lang="en-US" sz="1600" dirty="0">
                <a:latin typeface="Constantia" panose="02030602050306030303" pitchFamily="18" charset="0"/>
              </a:rPr>
              <a:t>(&amp;</a:t>
            </a:r>
            <a:r>
              <a:rPr lang="en-US" sz="1600" dirty="0" err="1">
                <a:latin typeface="Constantia" panose="02030602050306030303" pitchFamily="18" charset="0"/>
              </a:rPr>
              <a:t>upperTriangle</a:t>
            </a:r>
            <a:r>
              <a:rPr lang="en-US" sz="1600" dirty="0">
                <a:latin typeface="Constantia" panose="02030602050306030303" pitchFamily="18" charset="0"/>
              </a:rPr>
              <a:t>);</a:t>
            </a:r>
          </a:p>
          <a:p>
            <a:pPr lvl="1"/>
            <a:endParaRPr lang="en-US" sz="1600" dirty="0">
              <a:latin typeface="Constantia" panose="02030602050306030303" pitchFamily="18" charset="0"/>
            </a:endParaRPr>
          </a:p>
          <a:p>
            <a:pPr lvl="1"/>
            <a:r>
              <a:rPr lang="en-US" sz="1600" dirty="0" err="1">
                <a:latin typeface="Constantia" panose="02030602050306030303" pitchFamily="18" charset="0"/>
              </a:rPr>
              <a:t>MPI_Send</a:t>
            </a:r>
            <a:r>
              <a:rPr lang="en-US" sz="1600" dirty="0">
                <a:latin typeface="Constantia" panose="02030602050306030303" pitchFamily="18" charset="0"/>
              </a:rPr>
              <a:t>(a, 1, </a:t>
            </a:r>
            <a:r>
              <a:rPr lang="en-US" sz="1600" dirty="0" err="1" smtClean="0">
                <a:latin typeface="Constantia" panose="02030602050306030303" pitchFamily="18" charset="0"/>
              </a:rPr>
              <a:t>upperTriangle</a:t>
            </a:r>
            <a:r>
              <a:rPr lang="en-US" sz="1600" dirty="0" smtClean="0">
                <a:latin typeface="Constantia" panose="02030602050306030303" pitchFamily="18" charset="0"/>
              </a:rPr>
              <a:t>, </a:t>
            </a:r>
            <a:r>
              <a:rPr lang="en-US" sz="1600" dirty="0" err="1">
                <a:latin typeface="Constantia" panose="02030602050306030303" pitchFamily="18" charset="0"/>
              </a:rPr>
              <a:t>dest</a:t>
            </a:r>
            <a:r>
              <a:rPr lang="en-US" sz="1600" dirty="0">
                <a:latin typeface="Constantia" panose="02030602050306030303" pitchFamily="18" charset="0"/>
              </a:rPr>
              <a:t>, tag, MPI_COMM_WORLD);</a:t>
            </a: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.</a:t>
            </a: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MPI_Type_Free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upperTriangle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);</a:t>
            </a:r>
            <a:endParaRPr 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38160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User Defined Data </a:t>
            </a:r>
            <a:r>
              <a:rPr lang="en-US" sz="2800" dirty="0">
                <a:latin typeface="Century Gothic" pitchFamily="34" charset="0"/>
                <a:cs typeface="Calibri" pitchFamily="34" charset="0"/>
              </a:rPr>
              <a:t>types (contd..)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975599"/>
                <a:ext cx="9144000" cy="4354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>
                    <a:latin typeface="Ubuntu" pitchFamily="34" charset="0"/>
                  </a:rPr>
                  <a:t>4 Steps involved in using Derived Data Types</a:t>
                </a:r>
              </a:p>
              <a:p>
                <a:pPr lvl="1"/>
                <a:endParaRPr lang="en-US" dirty="0">
                  <a:latin typeface="Ubuntu" pitchFamily="34" charset="0"/>
                </a:endParaRPr>
              </a:p>
              <a:p>
                <a:pPr marL="1200150" lvl="2" indent="-285750">
                  <a:buFont typeface="Wingdings" charset="2"/>
                  <a:buChar char="Ø"/>
                </a:pPr>
                <a:r>
                  <a:rPr lang="en-US" dirty="0">
                    <a:latin typeface="Ubuntu" pitchFamily="34" charset="0"/>
                  </a:rPr>
                  <a:t> Create the Data Type</a:t>
                </a:r>
              </a:p>
              <a:p>
                <a:pPr marL="1200150" lvl="2" indent="-285750">
                  <a:buFont typeface="Wingdings" charset="2"/>
                  <a:buChar char="Ø"/>
                </a:pPr>
                <a:r>
                  <a:rPr lang="en-US" dirty="0">
                    <a:latin typeface="Ubuntu" pitchFamily="34" charset="0"/>
                  </a:rPr>
                  <a:t>Allocate the Data Type</a:t>
                </a:r>
              </a:p>
              <a:p>
                <a:pPr marL="1200150" lvl="2" indent="-285750">
                  <a:buFont typeface="Wingdings" charset="2"/>
                  <a:buChar char="Ø"/>
                </a:pPr>
                <a:r>
                  <a:rPr lang="en-US" dirty="0">
                    <a:latin typeface="Ubuntu" pitchFamily="34" charset="0"/>
                  </a:rPr>
                  <a:t>Use the Data Type</a:t>
                </a:r>
              </a:p>
              <a:p>
                <a:pPr marL="1200150" lvl="2" indent="-285750">
                  <a:buFont typeface="Wingdings" charset="2"/>
                  <a:buChar char="Ø"/>
                </a:pPr>
                <a:r>
                  <a:rPr lang="en-US" dirty="0">
                    <a:latin typeface="Ubuntu" pitchFamily="34" charset="0"/>
                  </a:rPr>
                  <a:t>Free the Data Type</a:t>
                </a:r>
              </a:p>
              <a:p>
                <a:pPr lvl="1"/>
                <a:endParaRPr lang="en-US" dirty="0">
                  <a:latin typeface="Ubuntu" pitchFamily="34" charset="0"/>
                </a:endParaRPr>
              </a:p>
              <a:p>
                <a:pPr lvl="1"/>
                <a:r>
                  <a:rPr lang="en-US" dirty="0" err="1" smtClean="0">
                    <a:latin typeface="Ubuntu" pitchFamily="34" charset="0"/>
                  </a:rPr>
                  <a:t>Typemap</a:t>
                </a:r>
                <a:r>
                  <a:rPr lang="en-US" dirty="0" smtClean="0">
                    <a:latin typeface="Ubuntu" pitchFamily="34" charset="0"/>
                  </a:rPr>
                  <a:t> </a:t>
                </a:r>
                <a:r>
                  <a:rPr lang="en-US" dirty="0">
                    <a:latin typeface="Ubuntu" pitchFamily="34" charset="0"/>
                  </a:rPr>
                  <a:t>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𝑡𝑦𝑝𝑒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Ubuntu" pitchFamily="34" charset="0"/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Ubuntu" pitchFamily="34" charset="0"/>
                  </a:rPr>
                  <a:t>), </a:t>
                </a:r>
                <a:r>
                  <a:rPr lang="en-US" dirty="0">
                    <a:latin typeface="Ubuntu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𝑡𝑦𝑝𝑒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Ubuntu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Ubuntu" pitchFamily="34" charset="0"/>
                  </a:rPr>
                  <a:t>),…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𝑡𝑦𝑝𝑒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Ubuntu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Ubuntu" pitchFamily="34" charset="0"/>
                  </a:rPr>
                  <a:t>)};</a:t>
                </a:r>
              </a:p>
              <a:p>
                <a:pPr lvl="1"/>
                <a:r>
                  <a:rPr lang="en-US" dirty="0">
                    <a:latin typeface="Ubuntu" pitchFamily="34" charset="0"/>
                  </a:rPr>
                  <a:t>Type signature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𝑡𝑦𝑝𝑒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Ubuntu" pitchFamily="34" charset="0"/>
                  </a:rPr>
                  <a:t>, 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𝑡𝑦𝑝𝑒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Ubuntu" pitchFamily="34" charset="0"/>
                  </a:rPr>
                  <a:t>};</a:t>
                </a:r>
              </a:p>
              <a:p>
                <a:pPr lvl="1"/>
                <a:endParaRPr lang="en-US" dirty="0">
                  <a:latin typeface="Ubuntu" pitchFamily="34" charset="0"/>
                </a:endParaRPr>
              </a:p>
              <a:p>
                <a:pPr lvl="1"/>
                <a:r>
                  <a:rPr lang="en-US" dirty="0">
                    <a:latin typeface="Ubuntu" pitchFamily="34" charset="0"/>
                  </a:rPr>
                  <a:t>Lower Bound – Lower Bound of the displacement of the component of datatype. First Byte</a:t>
                </a:r>
              </a:p>
              <a:p>
                <a:pPr lvl="1"/>
                <a:r>
                  <a:rPr lang="en-US" dirty="0">
                    <a:latin typeface="Ubuntu" pitchFamily="34" charset="0"/>
                  </a:rPr>
                  <a:t>Upper Bound – Location of Last byte</a:t>
                </a:r>
              </a:p>
              <a:p>
                <a:pPr lvl="1"/>
                <a:r>
                  <a:rPr lang="en-US" dirty="0">
                    <a:latin typeface="Ubuntu" pitchFamily="34" charset="0"/>
                  </a:rPr>
                  <a:t>Extent – Difference between above + alignment considered</a:t>
                </a:r>
              </a:p>
              <a:p>
                <a:pPr lvl="1"/>
                <a:endParaRPr lang="en-US" dirty="0">
                  <a:latin typeface="Ubuntu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5599"/>
                <a:ext cx="9144000" cy="4354847"/>
              </a:xfrm>
              <a:prstGeom prst="rect">
                <a:avLst/>
              </a:prstGeom>
              <a:blipFill rotWithShape="0">
                <a:blip r:embed="rId3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313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User Defined Data </a:t>
            </a:r>
            <a:r>
              <a:rPr lang="en-US" sz="2800" dirty="0">
                <a:latin typeface="Century Gothic" pitchFamily="34" charset="0"/>
                <a:cs typeface="Calibri" pitchFamily="34" charset="0"/>
              </a:rPr>
              <a:t>types (contd..)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75599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Ubuntu" pitchFamily="34" charset="0"/>
              </a:rPr>
              <a:t>In the example above, we constructed the type map and used that to transmit the </a:t>
            </a:r>
            <a:r>
              <a:rPr lang="en-US" dirty="0" err="1">
                <a:latin typeface="Ubuntu" pitchFamily="34" charset="0"/>
              </a:rPr>
              <a:t>noncontigues</a:t>
            </a:r>
            <a:r>
              <a:rPr lang="en-US" dirty="0">
                <a:latin typeface="Ubuntu" pitchFamily="34" charset="0"/>
              </a:rPr>
              <a:t> data. MPI provides multiple ways to transmit such data without creating explicit </a:t>
            </a:r>
            <a:r>
              <a:rPr lang="en-US" dirty="0" err="1">
                <a:latin typeface="Ubuntu" pitchFamily="34" charset="0"/>
              </a:rPr>
              <a:t>typemap</a:t>
            </a:r>
            <a:r>
              <a:rPr lang="en-US" dirty="0">
                <a:latin typeface="Ubuntu" pitchFamily="34" charset="0"/>
              </a:rPr>
              <a:t>.</a:t>
            </a:r>
          </a:p>
          <a:p>
            <a:pPr lvl="1"/>
            <a:endParaRPr lang="en-US" dirty="0">
              <a:latin typeface="Ubuntu" pitchFamily="34" charset="0"/>
            </a:endParaRPr>
          </a:p>
          <a:p>
            <a:pPr marL="1657350" lvl="3" indent="-285750">
              <a:buFont typeface="Arial"/>
              <a:buChar char="•"/>
            </a:pPr>
            <a:r>
              <a:rPr lang="en-US" dirty="0">
                <a:latin typeface="Ubuntu" pitchFamily="34" charset="0"/>
              </a:rPr>
              <a:t>Contiguous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>
                <a:latin typeface="Ubuntu" pitchFamily="34" charset="0"/>
              </a:rPr>
              <a:t>Vector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err="1">
                <a:latin typeface="Ubuntu" pitchFamily="34" charset="0"/>
              </a:rPr>
              <a:t>Hvector</a:t>
            </a:r>
            <a:endParaRPr lang="en-US" dirty="0">
              <a:latin typeface="Ubuntu" pitchFamily="34" charset="0"/>
            </a:endParaRPr>
          </a:p>
          <a:p>
            <a:pPr marL="1657350" lvl="3" indent="-285750">
              <a:buFont typeface="Arial"/>
              <a:buChar char="•"/>
            </a:pPr>
            <a:r>
              <a:rPr lang="en-US" dirty="0">
                <a:latin typeface="Ubuntu" pitchFamily="34" charset="0"/>
              </a:rPr>
              <a:t>Indexed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err="1">
                <a:latin typeface="Ubuntu" pitchFamily="34" charset="0"/>
              </a:rPr>
              <a:t>Hindexed</a:t>
            </a:r>
            <a:endParaRPr lang="en-US" dirty="0">
              <a:latin typeface="Ubuntu" pitchFamily="34" charset="0"/>
            </a:endParaRPr>
          </a:p>
          <a:p>
            <a:pPr marL="1657350" lvl="3" indent="-285750">
              <a:buFont typeface="Arial"/>
              <a:buChar char="•"/>
            </a:pPr>
            <a:r>
              <a:rPr lang="en-US" dirty="0" err="1">
                <a:latin typeface="Ubuntu" pitchFamily="34" charset="0"/>
              </a:rPr>
              <a:t>Struct</a:t>
            </a:r>
            <a:endParaRPr lang="en-US" dirty="0">
              <a:latin typeface="Ubuntu" pitchFamily="34" charset="0"/>
            </a:endParaRPr>
          </a:p>
          <a:p>
            <a:pPr lvl="1"/>
            <a:endParaRPr lang="en-US" dirty="0">
              <a:latin typeface="Ubuntu" pitchFamily="34" charset="0"/>
            </a:endParaRPr>
          </a:p>
          <a:p>
            <a:pPr lvl="1"/>
            <a:endParaRPr lang="en-US" dirty="0">
              <a:latin typeface="Ubuntu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8786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Ranks, Groups and Communicator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75599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latin typeface="Ubuntu" pitchFamily="34" charset="0"/>
                <a:sym typeface="Wingdings"/>
              </a:rPr>
              <a:t>Each Process is assigned an integer identifier called rank. Ranks are contiguous starting from 0</a:t>
            </a:r>
          </a:p>
          <a:p>
            <a:pPr lvl="1"/>
            <a:endParaRPr lang="en-US" dirty="0">
              <a:latin typeface="Ubuntu" pitchFamily="34" charset="0"/>
              <a:sym typeface="Wingdings"/>
            </a:endParaRPr>
          </a:p>
          <a:p>
            <a:pPr lvl="1"/>
            <a:r>
              <a:rPr lang="en-US" dirty="0" smtClean="0">
                <a:latin typeface="Ubuntu" pitchFamily="34" charset="0"/>
                <a:sym typeface="Wingdings"/>
              </a:rPr>
              <a:t>Each Group is an ordered set of process identifiers. There are many predefined groups. (MPI_GROUP_EMPTY, MPI_GROUP_NULL)</a:t>
            </a:r>
          </a:p>
          <a:p>
            <a:pPr lvl="1"/>
            <a:endParaRPr lang="en-US" dirty="0">
              <a:latin typeface="Ubuntu" pitchFamily="34" charset="0"/>
              <a:sym typeface="Wingdings"/>
            </a:endParaRPr>
          </a:p>
          <a:p>
            <a:pPr lvl="1"/>
            <a:r>
              <a:rPr lang="en-US" dirty="0" smtClean="0">
                <a:latin typeface="Ubuntu" pitchFamily="34" charset="0"/>
                <a:sym typeface="Wingdings"/>
              </a:rPr>
              <a:t>Communicator specifies a communication domain</a:t>
            </a:r>
          </a:p>
          <a:p>
            <a:pPr lvl="1"/>
            <a:endParaRPr lang="en-US" dirty="0">
              <a:latin typeface="Ubuntu" pitchFamily="34" charset="0"/>
              <a:sym typeface="Wingdings"/>
            </a:endParaRPr>
          </a:p>
          <a:p>
            <a:pPr lvl="1"/>
            <a:r>
              <a:rPr lang="en-US" b="1" dirty="0" err="1" smtClean="0">
                <a:latin typeface="Ubuntu" pitchFamily="34" charset="0"/>
                <a:sym typeface="Wingdings"/>
              </a:rPr>
              <a:t>Intracommunicator</a:t>
            </a:r>
            <a:r>
              <a:rPr lang="en-US" dirty="0" smtClean="0">
                <a:latin typeface="Ubuntu" pitchFamily="34" charset="0"/>
                <a:sym typeface="Wingdings"/>
              </a:rPr>
              <a:t> is used to communicate within a single group of processes for intra-group communication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Ubuntu" pitchFamily="34" charset="0"/>
                <a:sym typeface="Wingdings"/>
              </a:rPr>
              <a:t>Process group and topology describing logical layout of processes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Ubuntu" pitchFamily="34" charset="0"/>
                <a:sym typeface="Wingdings"/>
              </a:rPr>
              <a:t>Collective operation within this group of processes</a:t>
            </a:r>
          </a:p>
          <a:p>
            <a:pPr lvl="1"/>
            <a:r>
              <a:rPr lang="en-US" b="1" dirty="0" err="1" smtClean="0">
                <a:latin typeface="Ubuntu" pitchFamily="34" charset="0"/>
                <a:sym typeface="Wingdings"/>
              </a:rPr>
              <a:t>Intercommunicator</a:t>
            </a:r>
            <a:r>
              <a:rPr lang="en-US" dirty="0" smtClean="0">
                <a:latin typeface="Ubuntu" pitchFamily="34" charset="0"/>
                <a:sym typeface="Wingdings"/>
              </a:rPr>
              <a:t> is used in point-to-point communication between two processes in disjoint groups for inter-group communication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Ubuntu" pitchFamily="34" charset="0"/>
                <a:sym typeface="Wingdings"/>
              </a:rPr>
              <a:t>Associated with two groups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Ubuntu" pitchFamily="34" charset="0"/>
                <a:sym typeface="Wingdings"/>
              </a:rPr>
              <a:t>May be associated with caching groups but not topology</a:t>
            </a:r>
            <a:endParaRPr lang="en-US" dirty="0">
              <a:latin typeface="Ubuntu" pitchFamily="34" charset="0"/>
              <a:sym typeface="Wingdings"/>
            </a:endParaRPr>
          </a:p>
          <a:p>
            <a:pPr lvl="1"/>
            <a:r>
              <a:rPr lang="en-US" dirty="0" smtClean="0">
                <a:latin typeface="Ubuntu" pitchFamily="34" charset="0"/>
                <a:sym typeface="Wingdings"/>
              </a:rPr>
              <a:t>Note</a:t>
            </a:r>
            <a:r>
              <a:rPr lang="en-US" i="1" dirty="0" smtClean="0">
                <a:latin typeface="Ubuntu" pitchFamily="34" charset="0"/>
                <a:sym typeface="Wingdings"/>
              </a:rPr>
              <a:t>: Communication can be either intra or inter or none</a:t>
            </a:r>
            <a:endParaRPr lang="en-US" i="1" dirty="0">
              <a:latin typeface="Ubuntu" pitchFamily="34" charset="0"/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64457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Ranks, Groups and </a:t>
            </a:r>
            <a:r>
              <a:rPr lang="en-US" sz="2800" dirty="0">
                <a:latin typeface="Century Gothic" pitchFamily="34" charset="0"/>
                <a:cs typeface="Calibri" pitchFamily="34" charset="0"/>
              </a:rPr>
              <a:t>Communicator (contd..)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0045" y="1593274"/>
            <a:ext cx="7595755" cy="3345873"/>
            <a:chOff x="1236518" y="93518"/>
            <a:chExt cx="7595755" cy="3345873"/>
          </a:xfrm>
        </p:grpSpPr>
        <p:grpSp>
          <p:nvGrpSpPr>
            <p:cNvPr id="5" name="Group 4"/>
            <p:cNvGrpSpPr/>
            <p:nvPr/>
          </p:nvGrpSpPr>
          <p:grpSpPr>
            <a:xfrm>
              <a:off x="6632864" y="1540016"/>
              <a:ext cx="2064325" cy="1824480"/>
              <a:chOff x="6632864" y="1540016"/>
              <a:chExt cx="2064325" cy="182448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270174" y="1749999"/>
                <a:ext cx="1184564" cy="1224393"/>
                <a:chOff x="2410691" y="1215736"/>
                <a:chExt cx="1184564" cy="1224393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566555" y="1548245"/>
                  <a:ext cx="311727" cy="32211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833255" y="1877292"/>
                  <a:ext cx="311727" cy="32211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5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144982" y="1555173"/>
                  <a:ext cx="311727" cy="32211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7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2410691" y="1215736"/>
                  <a:ext cx="1184564" cy="12243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6726249" y="1545195"/>
                <a:ext cx="857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Group 2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632864" y="1540016"/>
                <a:ext cx="2064325" cy="15253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90955" y="3025942"/>
                <a:ext cx="8803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Comm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2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13164" y="270164"/>
              <a:ext cx="4717472" cy="3042782"/>
              <a:chOff x="1413164" y="270164"/>
              <a:chExt cx="4717472" cy="304278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350329" y="492705"/>
                <a:ext cx="1184564" cy="1224393"/>
                <a:chOff x="2410691" y="1215736"/>
                <a:chExt cx="1184564" cy="1224393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566555" y="1548245"/>
                  <a:ext cx="311727" cy="32211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3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44982" y="1555173"/>
                  <a:ext cx="311727" cy="32211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4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410691" y="1215736"/>
                  <a:ext cx="1184564" cy="12243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861818" y="421699"/>
                <a:ext cx="2057400" cy="1407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06404" y="381194"/>
                <a:ext cx="857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Group 3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687051" y="1142340"/>
                <a:ext cx="1793903" cy="1297789"/>
                <a:chOff x="1801352" y="1142340"/>
                <a:chExt cx="1793903" cy="129778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410691" y="1215736"/>
                  <a:ext cx="1184564" cy="1224393"/>
                  <a:chOff x="2410691" y="1215736"/>
                  <a:chExt cx="1184564" cy="1224393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566555" y="1548245"/>
                    <a:ext cx="311727" cy="322119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00B050"/>
                        </a:solidFill>
                      </a:rPr>
                      <a:t>0</a:t>
                    </a:r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833255" y="1877292"/>
                    <a:ext cx="311727" cy="322119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00B050"/>
                        </a:solidFill>
                      </a:rPr>
                      <a:t>2</a:t>
                    </a:r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144982" y="1555173"/>
                    <a:ext cx="311727" cy="322119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00B050"/>
                        </a:solidFill>
                      </a:rPr>
                      <a:t>1</a:t>
                    </a:r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410691" y="1215736"/>
                    <a:ext cx="1184564" cy="122439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1801352" y="1142340"/>
                  <a:ext cx="8577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Group 1</a:t>
                  </a:r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1738609" y="1142340"/>
                <a:ext cx="1896894" cy="1382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413164" y="270164"/>
                <a:ext cx="4717472" cy="2704228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95313" y="2531920"/>
                <a:ext cx="8803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Comm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15978" y="1877292"/>
                <a:ext cx="8803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0070C0"/>
                    </a:solidFill>
                  </a:rPr>
                  <a:t>Comm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 3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70116" y="2974392"/>
                <a:ext cx="8803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0070C0"/>
                    </a:solidFill>
                  </a:rPr>
                  <a:t>Comm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 4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236518" y="93518"/>
              <a:ext cx="7595755" cy="334587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99338" y="1219200"/>
            <a:ext cx="359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MPI_COMM_WORLD( Total 8 Ranks)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8141" y="4957135"/>
            <a:ext cx="5059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Comm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Comm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Comm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3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- Intra Communicators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Comm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4			- Inter Communicator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06275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Ranks, Groups and </a:t>
            </a:r>
            <a:r>
              <a:rPr lang="en-US" sz="2800" dirty="0">
                <a:latin typeface="Century Gothic" pitchFamily="34" charset="0"/>
                <a:cs typeface="Calibri" pitchFamily="34" charset="0"/>
              </a:rPr>
              <a:t>Communicator (contd..)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534400" cy="495520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1600" b="1" dirty="0" err="1">
                <a:latin typeface="Constantia" panose="02030602050306030303" pitchFamily="18" charset="0"/>
              </a:rPr>
              <a:t>MPI_Comm</a:t>
            </a:r>
            <a:r>
              <a:rPr lang="en-US" sz="1600" b="1" dirty="0">
                <a:latin typeface="Constantia" panose="02030602050306030303" pitchFamily="18" charset="0"/>
              </a:rPr>
              <a:t> comm1,comm2,comm3,comm4;</a:t>
            </a:r>
          </a:p>
          <a:p>
            <a:r>
              <a:rPr lang="en-US" sz="1600" b="1" dirty="0" err="1" smtClean="0">
                <a:latin typeface="Constantia" panose="02030602050306030303" pitchFamily="18" charset="0"/>
              </a:rPr>
              <a:t>MPI_Group</a:t>
            </a:r>
            <a:r>
              <a:rPr lang="en-US" sz="1600" b="1" dirty="0" smtClean="0">
                <a:latin typeface="Constantia" panose="02030602050306030303" pitchFamily="18" charset="0"/>
              </a:rPr>
              <a:t> </a:t>
            </a:r>
            <a:r>
              <a:rPr lang="en-US" sz="1600" b="1" dirty="0">
                <a:latin typeface="Constantia" panose="02030602050306030303" pitchFamily="18" charset="0"/>
              </a:rPr>
              <a:t>group1,group2,group3,group4,main_group;</a:t>
            </a:r>
            <a:endParaRPr lang="en-US" sz="1600" b="1" dirty="0" smtClean="0">
              <a:latin typeface="Constantia" panose="02030602050306030303" pitchFamily="18" charset="0"/>
            </a:endParaRPr>
          </a:p>
          <a:p>
            <a:r>
              <a:rPr lang="en-US" sz="1600" b="1" dirty="0">
                <a:latin typeface="Constantia" panose="02030602050306030303" pitchFamily="18" charset="0"/>
              </a:rPr>
              <a:t>:</a:t>
            </a:r>
            <a:endParaRPr lang="en-US" sz="1600" b="1" dirty="0" smtClean="0">
              <a:latin typeface="Constantia" panose="02030602050306030303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//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creating group2 with 3 ranks from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comm_world's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group</a:t>
            </a:r>
          </a:p>
          <a:p>
            <a:r>
              <a:rPr lang="en-US" sz="1600" b="1" dirty="0" err="1" smtClean="0">
                <a:latin typeface="Constantia" panose="02030602050306030303" pitchFamily="18" charset="0"/>
              </a:rPr>
              <a:t>MPI_Group_incl</a:t>
            </a:r>
            <a:r>
              <a:rPr lang="en-US" sz="1600" b="1" dirty="0" smtClean="0">
                <a:latin typeface="Constantia" panose="02030602050306030303" pitchFamily="18" charset="0"/>
              </a:rPr>
              <a:t>(main_group,3,ranks+5</a:t>
            </a:r>
            <a:r>
              <a:rPr lang="en-US" sz="1600" b="1" dirty="0">
                <a:latin typeface="Constantia" panose="02030602050306030303" pitchFamily="18" charset="0"/>
              </a:rPr>
              <a:t>,&amp;group2</a:t>
            </a:r>
            <a:r>
              <a:rPr lang="en-US" sz="1600" b="1" dirty="0" smtClean="0">
                <a:latin typeface="Constantia" panose="02030602050306030303" pitchFamily="18" charset="0"/>
              </a:rPr>
              <a:t>); 		</a:t>
            </a:r>
            <a:r>
              <a:rPr lang="en-US" sz="1400" b="1" dirty="0" smtClean="0">
                <a:solidFill>
                  <a:srgbClr val="7030A0"/>
                </a:solidFill>
                <a:latin typeface="Constantia" panose="02030602050306030303" pitchFamily="18" charset="0"/>
              </a:rPr>
              <a:t>//create group from main group</a:t>
            </a:r>
            <a:endParaRPr lang="en-US" sz="1400" b="1" dirty="0">
              <a:solidFill>
                <a:srgbClr val="7030A0"/>
              </a:solidFill>
              <a:latin typeface="Constantia" panose="02030602050306030303" pitchFamily="18" charset="0"/>
            </a:endParaRPr>
          </a:p>
          <a:p>
            <a:r>
              <a:rPr lang="en-US" sz="1600" b="1" dirty="0" err="1" smtClean="0">
                <a:latin typeface="Constantia" panose="02030602050306030303" pitchFamily="18" charset="0"/>
              </a:rPr>
              <a:t>MPI_Comm_create</a:t>
            </a:r>
            <a:r>
              <a:rPr lang="en-US" sz="1600" b="1" dirty="0" smtClean="0">
                <a:latin typeface="Constantia" panose="02030602050306030303" pitchFamily="18" charset="0"/>
              </a:rPr>
              <a:t>(MPI_COMM_WORLD</a:t>
            </a:r>
            <a:r>
              <a:rPr lang="en-US" sz="1600" b="1" dirty="0">
                <a:latin typeface="Constantia" panose="02030602050306030303" pitchFamily="18" charset="0"/>
              </a:rPr>
              <a:t>, group2, &amp;comm2</a:t>
            </a:r>
            <a:r>
              <a:rPr lang="en-US" sz="1600" b="1" dirty="0" smtClean="0">
                <a:latin typeface="Constantia" panose="02030602050306030303" pitchFamily="18" charset="0"/>
              </a:rPr>
              <a:t>); </a:t>
            </a:r>
            <a:r>
              <a:rPr lang="en-US" sz="1400" b="1" dirty="0" smtClean="0">
                <a:solidFill>
                  <a:srgbClr val="7030A0"/>
                </a:solidFill>
                <a:latin typeface="Constantia" panose="02030602050306030303" pitchFamily="18" charset="0"/>
              </a:rPr>
              <a:t>//create communicator for group2 </a:t>
            </a:r>
            <a:endParaRPr lang="en-US" sz="1400" b="1" dirty="0">
              <a:solidFill>
                <a:srgbClr val="7030A0"/>
              </a:solidFill>
              <a:latin typeface="Constantia" panose="02030602050306030303" pitchFamily="18" charset="0"/>
            </a:endParaRPr>
          </a:p>
          <a:p>
            <a:r>
              <a:rPr lang="en-US" sz="1600" b="1" dirty="0" err="1" smtClean="0">
                <a:latin typeface="Constantia" panose="02030602050306030303" pitchFamily="18" charset="0"/>
              </a:rPr>
              <a:t>MPI_Group_size</a:t>
            </a:r>
            <a:r>
              <a:rPr lang="en-US" sz="1600" b="1" dirty="0" smtClean="0">
                <a:latin typeface="Constantia" panose="02030602050306030303" pitchFamily="18" charset="0"/>
              </a:rPr>
              <a:t>(group2</a:t>
            </a:r>
            <a:r>
              <a:rPr lang="en-US" sz="1600" b="1" dirty="0">
                <a:latin typeface="Constantia" panose="02030602050306030303" pitchFamily="18" charset="0"/>
              </a:rPr>
              <a:t>,&amp;group2_size</a:t>
            </a:r>
            <a:r>
              <a:rPr lang="en-US" sz="1600" b="1" dirty="0" smtClean="0">
                <a:latin typeface="Constantia" panose="02030602050306030303" pitchFamily="18" charset="0"/>
              </a:rPr>
              <a:t>);			</a:t>
            </a:r>
            <a:r>
              <a:rPr lang="en-US" sz="1400" b="1" dirty="0" smtClean="0">
                <a:solidFill>
                  <a:srgbClr val="7030A0"/>
                </a:solidFill>
                <a:latin typeface="Constantia" panose="02030602050306030303" pitchFamily="18" charset="0"/>
              </a:rPr>
              <a:t>//Get size of group 2 </a:t>
            </a:r>
            <a:endParaRPr lang="en-US" sz="1400" b="1" dirty="0">
              <a:solidFill>
                <a:srgbClr val="7030A0"/>
              </a:solidFill>
              <a:latin typeface="Constantia" panose="02030602050306030303" pitchFamily="18" charset="0"/>
            </a:endParaRPr>
          </a:p>
          <a:p>
            <a:r>
              <a:rPr lang="en-US" sz="1600" b="1" dirty="0" err="1" smtClean="0">
                <a:latin typeface="Constantia" panose="02030602050306030303" pitchFamily="18" charset="0"/>
              </a:rPr>
              <a:t>MPI_Group_rank</a:t>
            </a:r>
            <a:r>
              <a:rPr lang="en-US" sz="1600" b="1" dirty="0" smtClean="0">
                <a:latin typeface="Constantia" panose="02030602050306030303" pitchFamily="18" charset="0"/>
              </a:rPr>
              <a:t>(group2</a:t>
            </a:r>
            <a:r>
              <a:rPr lang="en-US" sz="1600" b="1" dirty="0">
                <a:latin typeface="Constantia" panose="02030602050306030303" pitchFamily="18" charset="0"/>
              </a:rPr>
              <a:t>, &amp;group2_rank</a:t>
            </a:r>
            <a:r>
              <a:rPr lang="en-US" sz="1600" b="1" dirty="0" smtClean="0">
                <a:latin typeface="Constantia" panose="02030602050306030303" pitchFamily="18" charset="0"/>
              </a:rPr>
              <a:t>); 		</a:t>
            </a:r>
            <a:r>
              <a:rPr lang="en-US" sz="1400" b="1" dirty="0" smtClean="0">
                <a:solidFill>
                  <a:srgbClr val="7030A0"/>
                </a:solidFill>
                <a:latin typeface="Constantia" panose="02030602050306030303" pitchFamily="18" charset="0"/>
              </a:rPr>
              <a:t>//Get group rank </a:t>
            </a:r>
            <a:endParaRPr lang="en-US" sz="1600" b="1" dirty="0" smtClean="0">
              <a:solidFill>
                <a:srgbClr val="7030A0"/>
              </a:solidFill>
              <a:latin typeface="Constantia" panose="02030602050306030303" pitchFamily="18" charset="0"/>
            </a:endParaRPr>
          </a:p>
          <a:p>
            <a:r>
              <a:rPr lang="en-US" sz="1600" b="1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1600" b="1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1600" b="1" dirty="0" smtClean="0">
                <a:latin typeface="Constantia" panose="02030602050306030303" pitchFamily="18" charset="0"/>
              </a:rPr>
              <a:t>:</a:t>
            </a:r>
          </a:p>
          <a:p>
            <a:endParaRPr lang="en-US" sz="1600" b="1" dirty="0">
              <a:latin typeface="Constantia" panose="02030602050306030303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//Free the group and communicator</a:t>
            </a:r>
          </a:p>
          <a:p>
            <a:r>
              <a:rPr lang="en-US" sz="1600" b="1" dirty="0" err="1" smtClean="0">
                <a:latin typeface="Constantia" panose="02030602050306030303" pitchFamily="18" charset="0"/>
              </a:rPr>
              <a:t>MPI_Comm_free</a:t>
            </a:r>
            <a:r>
              <a:rPr lang="en-US" sz="1600" b="1" dirty="0">
                <a:latin typeface="Constantia" panose="02030602050306030303" pitchFamily="18" charset="0"/>
              </a:rPr>
              <a:t>(&amp;comm2</a:t>
            </a:r>
            <a:r>
              <a:rPr lang="en-US" sz="1600" b="1" dirty="0" smtClean="0">
                <a:latin typeface="Constantia" panose="02030602050306030303" pitchFamily="18" charset="0"/>
              </a:rPr>
              <a:t>); 				</a:t>
            </a:r>
            <a:r>
              <a:rPr lang="en-US" sz="1400" b="1" dirty="0" smtClean="0">
                <a:solidFill>
                  <a:srgbClr val="7030A0"/>
                </a:solidFill>
                <a:latin typeface="Constantia" panose="02030602050306030303" pitchFamily="18" charset="0"/>
              </a:rPr>
              <a:t>//Free Communicator</a:t>
            </a:r>
            <a:endParaRPr lang="en-US" sz="1400" b="1" dirty="0">
              <a:solidFill>
                <a:srgbClr val="7030A0"/>
              </a:solidFill>
              <a:latin typeface="Constantia" panose="02030602050306030303" pitchFamily="18" charset="0"/>
            </a:endParaRPr>
          </a:p>
          <a:p>
            <a:r>
              <a:rPr lang="en-US" sz="1600" b="1" dirty="0" err="1" smtClean="0">
                <a:latin typeface="Constantia" panose="02030602050306030303" pitchFamily="18" charset="0"/>
              </a:rPr>
              <a:t>MPI_Group_free</a:t>
            </a:r>
            <a:r>
              <a:rPr lang="en-US" sz="1600" b="1" dirty="0">
                <a:latin typeface="Constantia" panose="02030602050306030303" pitchFamily="18" charset="0"/>
              </a:rPr>
              <a:t>(&amp;group2</a:t>
            </a:r>
            <a:r>
              <a:rPr lang="en-US" sz="1600" b="1" dirty="0" smtClean="0">
                <a:latin typeface="Constantia" panose="02030602050306030303" pitchFamily="18" charset="0"/>
              </a:rPr>
              <a:t>); 				</a:t>
            </a:r>
            <a:r>
              <a:rPr lang="en-US" sz="1400" b="1" dirty="0" smtClean="0">
                <a:solidFill>
                  <a:srgbClr val="7030A0"/>
                </a:solidFill>
                <a:latin typeface="Constantia" panose="02030602050306030303" pitchFamily="18" charset="0"/>
              </a:rPr>
              <a:t>//Free Group</a:t>
            </a:r>
            <a:endParaRPr lang="en-US" sz="1400" b="1" dirty="0">
              <a:solidFill>
                <a:srgbClr val="7030A0"/>
              </a:solidFill>
              <a:latin typeface="Constantia" panose="02030602050306030303" pitchFamily="18" charset="0"/>
            </a:endParaRPr>
          </a:p>
          <a:p>
            <a:r>
              <a:rPr lang="en-US" sz="1600" b="1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1600" b="1" dirty="0">
                <a:latin typeface="Constantia" panose="02030602050306030303" pitchFamily="18" charset="0"/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28233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Process Topology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75599"/>
            <a:ext cx="9144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>
                <a:latin typeface="Ubuntu" pitchFamily="34" charset="0"/>
                <a:sym typeface="Wingdings"/>
              </a:rPr>
              <a:t>Is an attribute that can be given to a </a:t>
            </a:r>
            <a:r>
              <a:rPr lang="en-US" dirty="0" err="1">
                <a:latin typeface="Ubuntu" pitchFamily="34" charset="0"/>
                <a:sym typeface="Wingdings"/>
              </a:rPr>
              <a:t>intercommunicator</a:t>
            </a:r>
            <a:r>
              <a:rPr lang="en-US" dirty="0">
                <a:latin typeface="Ubuntu" pitchFamily="34" charset="0"/>
                <a:sym typeface="Wingdings"/>
              </a:rPr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Ubuntu" pitchFamily="34" charset="0"/>
                <a:sym typeface="Wingdings"/>
              </a:rPr>
              <a:t>Provides convenient naming for processes in a group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Ubuntu" pitchFamily="34" charset="0"/>
                <a:sym typeface="Wingdings"/>
              </a:rPr>
              <a:t>The parallel algorithm or numerical method might require a non linear naming of process within a group such as grid or graph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Ubuntu" pitchFamily="34" charset="0"/>
                <a:sym typeface="Wingdings"/>
              </a:rPr>
              <a:t>Ability to provide a “virtual topology” to the processes of a group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Ubuntu" pitchFamily="34" charset="0"/>
                <a:sym typeface="Wingdings"/>
              </a:rPr>
              <a:t>MPI’s function provide for a machine independent </a:t>
            </a:r>
            <a:r>
              <a:rPr lang="en-US" dirty="0" smtClean="0">
                <a:latin typeface="Ubuntu" pitchFamily="34" charset="0"/>
                <a:sym typeface="Wingdings"/>
              </a:rPr>
              <a:t>mapping</a:t>
            </a:r>
            <a:endParaRPr lang="en-US" dirty="0">
              <a:latin typeface="Ubuntu" pitchFamily="34" charset="0"/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8" y="3200400"/>
            <a:ext cx="4878532" cy="25089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33177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79143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MPI IO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15398"/>
            <a:ext cx="9144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dirty="0">
                <a:latin typeface="Ubuntu" pitchFamily="34" charset="0"/>
                <a:sym typeface="Wingdings"/>
              </a:rPr>
              <a:t>Provides Parallel IO support</a:t>
            </a:r>
          </a:p>
          <a:p>
            <a:pPr lvl="1"/>
            <a:r>
              <a:rPr lang="en-US" dirty="0">
                <a:latin typeface="Ubuntu" pitchFamily="34" charset="0"/>
                <a:sym typeface="Wingdings"/>
              </a:rPr>
              <a:t>Files can be read and/or written in blocking or non-blocking mode</a:t>
            </a:r>
          </a:p>
          <a:p>
            <a:pPr lvl="1"/>
            <a:r>
              <a:rPr lang="en-US" dirty="0">
                <a:latin typeface="Ubuntu" pitchFamily="34" charset="0"/>
                <a:sym typeface="Wingdings"/>
              </a:rPr>
              <a:t>Processes can access files each on their own or </a:t>
            </a:r>
            <a:r>
              <a:rPr lang="en-US" dirty="0" smtClean="0">
                <a:latin typeface="Ubuntu" pitchFamily="34" charset="0"/>
                <a:sym typeface="Wingdings"/>
              </a:rPr>
              <a:t>together</a:t>
            </a:r>
            <a:endParaRPr lang="en-US" dirty="0">
              <a:latin typeface="Ubuntu" pitchFamily="34" charset="0"/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8566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7200" y="990600"/>
          <a:ext cx="8077200" cy="4124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069"/>
                <a:gridCol w="2034931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Ubuntu"/>
                        </a:rPr>
                        <a:t>Variable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Ubuntu"/>
                        </a:rPr>
                        <a:t>Value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Ubuntu"/>
                        </a:rPr>
                        <a:t>Description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MPIEXEC_TIMEOUT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&lt;Seconds&gt;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 The maximum number of seconds that </a:t>
                      </a:r>
                      <a:r>
                        <a:rPr lang="en-US" sz="1600" b="0" i="1" dirty="0" err="1" smtClean="0">
                          <a:latin typeface="Ubuntu"/>
                        </a:rPr>
                        <a:t>mpirun</a:t>
                      </a:r>
                      <a:r>
                        <a:rPr lang="en-US" sz="1600" b="0" dirty="0" smtClean="0">
                          <a:latin typeface="Ubuntu"/>
                        </a:rPr>
                        <a:t> can run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Ubuntu"/>
                        </a:rPr>
                        <a:t>I_MPI_DEBUG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&lt;level&gt;</a:t>
                      </a:r>
                      <a:r>
                        <a:rPr lang="en-US" sz="1600" b="0" baseline="0" dirty="0" smtClean="0">
                          <a:latin typeface="Ubuntu"/>
                        </a:rPr>
                        <a:t> [&lt;flags]&gt;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Print out debugging information when an MPI program starts running.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Ubuntu"/>
                        </a:rPr>
                        <a:t>I_MPI_DEBUG_OUTPUT 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&lt;filename/</a:t>
                      </a:r>
                      <a:r>
                        <a:rPr lang="en-US" sz="1600" b="0" dirty="0" err="1" smtClean="0">
                          <a:latin typeface="Ubuntu"/>
                        </a:rPr>
                        <a:t>stdout</a:t>
                      </a:r>
                      <a:r>
                        <a:rPr lang="en-US" sz="1600" b="0" dirty="0" smtClean="0">
                          <a:latin typeface="Ubuntu"/>
                        </a:rPr>
                        <a:t>&gt;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Set output file name for debug information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Ubuntu"/>
                        </a:rPr>
                        <a:t>I_MPI_PERHOST 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&lt;value&gt;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Define the default settings for the -</a:t>
                      </a:r>
                      <a:r>
                        <a:rPr lang="en-US" sz="1600" b="0" dirty="0" err="1" smtClean="0">
                          <a:latin typeface="Ubuntu"/>
                        </a:rPr>
                        <a:t>perhost</a:t>
                      </a:r>
                      <a:r>
                        <a:rPr lang="en-US" sz="1600" b="0" dirty="0" smtClean="0">
                          <a:latin typeface="Ubuntu"/>
                        </a:rPr>
                        <a:t> option in the </a:t>
                      </a:r>
                      <a:r>
                        <a:rPr lang="en-US" sz="1600" b="0" dirty="0" err="1" smtClean="0">
                          <a:latin typeface="Ubuntu"/>
                        </a:rPr>
                        <a:t>mpiexec</a:t>
                      </a:r>
                      <a:r>
                        <a:rPr lang="en-US" sz="1600" b="0" dirty="0" smtClean="0">
                          <a:latin typeface="Ubuntu"/>
                        </a:rPr>
                        <a:t> command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Ubuntu"/>
                        </a:rPr>
                        <a:t>I_MPI_PRINT_VERSION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0/1</a:t>
                      </a:r>
                      <a:r>
                        <a:rPr lang="en-US" sz="1600" b="0" baseline="0" dirty="0" smtClean="0">
                          <a:latin typeface="Ubuntu"/>
                        </a:rPr>
                        <a:t> | yes/no | on/off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Print library version information.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Ubuntu"/>
                        </a:rPr>
                        <a:t>I_MPI_OUTPUT_CHUNK_SIZE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&lt;size in bytes&gt;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Ubuntu"/>
                        </a:rPr>
                        <a:t>Set the size of the </a:t>
                      </a:r>
                      <a:r>
                        <a:rPr lang="en-US" sz="1600" b="0" dirty="0" err="1" smtClean="0">
                          <a:latin typeface="Ubuntu"/>
                        </a:rPr>
                        <a:t>stdout</a:t>
                      </a:r>
                      <a:r>
                        <a:rPr lang="en-US" sz="1600" b="0" dirty="0" smtClean="0">
                          <a:latin typeface="Ubuntu"/>
                        </a:rPr>
                        <a:t>/</a:t>
                      </a:r>
                      <a:r>
                        <a:rPr lang="en-US" sz="1600" b="0" dirty="0" err="1" smtClean="0">
                          <a:latin typeface="Ubuntu"/>
                        </a:rPr>
                        <a:t>stderr</a:t>
                      </a:r>
                      <a:r>
                        <a:rPr lang="en-US" sz="1600" b="0" dirty="0" smtClean="0">
                          <a:latin typeface="Ubuntu"/>
                        </a:rPr>
                        <a:t> output buffer</a:t>
                      </a:r>
                      <a:endParaRPr lang="en-US" sz="1600" b="0" dirty="0">
                        <a:latin typeface="Ubuntu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334000"/>
            <a:ext cx="51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Note: Variables prefixed by I_ are of Intel MPI library.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MPI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399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1800" dirty="0"/>
              <a:t>MPI is not an ANSI/IEEE standard body, but a free body.</a:t>
            </a:r>
          </a:p>
          <a:p>
            <a:pPr marL="400050" indent="0">
              <a:buNone/>
            </a:pPr>
            <a:endParaRPr lang="en-US" sz="1800" dirty="0"/>
          </a:p>
          <a:p>
            <a:pPr marL="685800" indent="-285750">
              <a:buFont typeface="Arial" panose="020B0604020202020204" pitchFamily="34" charset="0"/>
              <a:buChar char="•"/>
            </a:pPr>
            <a:r>
              <a:rPr lang="en-US" sz="1800" dirty="0"/>
              <a:t>1991 – Group of researchers met to discuss message passing interface</a:t>
            </a:r>
          </a:p>
          <a:p>
            <a:pPr marL="685800" indent="-285750">
              <a:buFont typeface="Arial" panose="020B0604020202020204" pitchFamily="34" charset="0"/>
              <a:buChar char="•"/>
            </a:pPr>
            <a:r>
              <a:rPr lang="en-US" sz="1800" dirty="0"/>
              <a:t>1992 -  Workshop on Standards for Message Passing in a Distributed Memory Environment</a:t>
            </a:r>
          </a:p>
          <a:p>
            <a:pPr marL="685800" indent="-285750">
              <a:buFont typeface="Arial" panose="020B0604020202020204" pitchFamily="34" charset="0"/>
              <a:buChar char="•"/>
            </a:pPr>
            <a:r>
              <a:rPr lang="en-US" sz="1800" dirty="0"/>
              <a:t>1994 – MPI 1.0 First Standard</a:t>
            </a:r>
          </a:p>
          <a:p>
            <a:pPr marL="685800" indent="-285750">
              <a:buFont typeface="Arial" panose="020B0604020202020204" pitchFamily="34" charset="0"/>
              <a:buChar char="•"/>
            </a:pPr>
            <a:r>
              <a:rPr lang="en-US" sz="1800" dirty="0"/>
              <a:t>1998 – MPI 2.0</a:t>
            </a:r>
          </a:p>
          <a:p>
            <a:pPr marL="685800" indent="-285750">
              <a:buFont typeface="Arial" panose="020B0604020202020204" pitchFamily="34" charset="0"/>
              <a:buChar char="•"/>
            </a:pPr>
            <a:r>
              <a:rPr lang="en-US" sz="1800" dirty="0"/>
              <a:t>2004 – </a:t>
            </a:r>
            <a:r>
              <a:rPr lang="en-US" sz="1800" dirty="0" err="1"/>
              <a:t>mpich</a:t>
            </a:r>
            <a:r>
              <a:rPr lang="en-US" sz="1800" dirty="0"/>
              <a:t> with 2.0 </a:t>
            </a:r>
          </a:p>
          <a:p>
            <a:pPr marL="685800" indent="-285750">
              <a:buFont typeface="Arial" panose="020B0604020202020204" pitchFamily="34" charset="0"/>
              <a:buChar char="•"/>
            </a:pPr>
            <a:r>
              <a:rPr lang="en-US" sz="1800" dirty="0"/>
              <a:t>2005 – </a:t>
            </a:r>
            <a:r>
              <a:rPr lang="en-US" sz="1800" dirty="0" err="1"/>
              <a:t>openmpi</a:t>
            </a:r>
            <a:r>
              <a:rPr lang="en-US" sz="1800" dirty="0"/>
              <a:t> with 2.0</a:t>
            </a:r>
          </a:p>
          <a:p>
            <a:pPr marL="685800" indent="-285750">
              <a:buFont typeface="Arial" panose="020B0604020202020204" pitchFamily="34" charset="0"/>
              <a:buChar char="•"/>
            </a:pPr>
            <a:r>
              <a:rPr lang="en-US" sz="1800" dirty="0"/>
              <a:t>2012 – MPI </a:t>
            </a:r>
            <a:r>
              <a:rPr lang="en-US" sz="1800" dirty="0" smtClean="0"/>
              <a:t>3.0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Pack/unpack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Profiling (PAPI)</a:t>
            </a:r>
          </a:p>
          <a:p>
            <a:r>
              <a:rPr lang="en-US" dirty="0" err="1" smtClean="0"/>
              <a:t>MPI+Threads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MPI History </a:t>
            </a:r>
            <a:r>
              <a:rPr lang="en-US" sz="2400" dirty="0" smtClean="0"/>
              <a:t>(Contd..)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399"/>
          </a:xfrm>
        </p:spPr>
        <p:txBody>
          <a:bodyPr anchor="ctr">
            <a:noAutofit/>
          </a:bodyPr>
          <a:lstStyle/>
          <a:p>
            <a:pPr marL="685800">
              <a:buFont typeface="Arial" panose="020B0604020202020204" pitchFamily="34" charset="0"/>
              <a:buChar char="•"/>
            </a:pPr>
            <a:r>
              <a:rPr lang="en-US" sz="1800" dirty="0" smtClean="0"/>
              <a:t>MPI 1.0</a:t>
            </a:r>
            <a:endParaRPr lang="en-US" sz="1800" dirty="0"/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First Standard defined in 1994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Basic Message Passing, without need for any explicit underlying network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Enable Library development, for performance without need for any performance model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C and Fortran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Static Communicator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First implementation came around 1995 and called </a:t>
            </a:r>
            <a:r>
              <a:rPr lang="en-US" sz="1800" dirty="0" smtClean="0"/>
              <a:t>MPICH</a:t>
            </a:r>
            <a:endParaRPr lang="en-US" sz="1800" dirty="0"/>
          </a:p>
          <a:p>
            <a:pPr marL="685800">
              <a:buFont typeface="Arial" panose="020B0604020202020204" pitchFamily="34" charset="0"/>
              <a:buChar char="•"/>
            </a:pPr>
            <a:r>
              <a:rPr lang="en-US" sz="1800" dirty="0" smtClean="0"/>
              <a:t>MPI 2.0</a:t>
            </a:r>
            <a:endParaRPr lang="en-US" sz="1800" dirty="0"/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Standard in 1998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First implementation was available around 2002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Parallel IO was defined, Implemented by a MPI-IO package by NASA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One Sided Communication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Dynamic Process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MPI </a:t>
            </a:r>
            <a:r>
              <a:rPr lang="en-US" dirty="0"/>
              <a:t>History </a:t>
            </a:r>
            <a:r>
              <a:rPr lang="en-US" sz="2400" dirty="0"/>
              <a:t>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399"/>
          </a:xfrm>
        </p:spPr>
        <p:txBody>
          <a:bodyPr anchor="ctr">
            <a:normAutofit/>
          </a:bodyPr>
          <a:lstStyle/>
          <a:p>
            <a:pPr marL="685800">
              <a:buFont typeface="Arial" panose="020B0604020202020204" pitchFamily="34" charset="0"/>
              <a:buChar char="•"/>
            </a:pPr>
            <a:r>
              <a:rPr lang="en-US" sz="1800" dirty="0" smtClean="0"/>
              <a:t>MPI 3.0</a:t>
            </a:r>
            <a:endParaRPr lang="en-US" sz="1800" dirty="0"/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Non-blocking and sparse collectives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New one-sided communication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Performance tool support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Openmpi</a:t>
            </a:r>
            <a:r>
              <a:rPr lang="en-US" sz="1800" dirty="0"/>
              <a:t> </a:t>
            </a:r>
            <a:r>
              <a:rPr lang="en-US" sz="1800" dirty="0" smtClean="0"/>
              <a:t>2012</a:t>
            </a:r>
            <a:endParaRPr lang="en-US" sz="1800" dirty="0"/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MPICH November, 2012</a:t>
            </a:r>
          </a:p>
          <a:p>
            <a:pPr marL="1200150" lvl="1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Intel® MPI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MPI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399"/>
          </a:xfrm>
        </p:spPr>
        <p:txBody>
          <a:bodyPr anchor="ctr">
            <a:normAutofit/>
          </a:bodyPr>
          <a:lstStyle/>
          <a:p>
            <a:pPr marL="1143000" lvl="1">
              <a:buFont typeface="Courier New"/>
              <a:buChar char="o"/>
            </a:pPr>
            <a:r>
              <a:rPr lang="en-US" sz="1800" dirty="0" smtClean="0"/>
              <a:t>Communication</a:t>
            </a:r>
          </a:p>
          <a:p>
            <a:pPr marL="1143000" lvl="1">
              <a:buFont typeface="Courier New"/>
              <a:buChar char="o"/>
            </a:pPr>
            <a:r>
              <a:rPr lang="en-US" sz="1800" dirty="0"/>
              <a:t>User Defined Data </a:t>
            </a:r>
            <a:r>
              <a:rPr lang="en-US" sz="1800" dirty="0" smtClean="0"/>
              <a:t>Types</a:t>
            </a:r>
            <a:endParaRPr lang="en-US" sz="1800" dirty="0"/>
          </a:p>
          <a:p>
            <a:pPr marL="1143000" lvl="1">
              <a:buFont typeface="Courier New"/>
              <a:buChar char="o"/>
            </a:pPr>
            <a:r>
              <a:rPr lang="en-US" sz="1800" dirty="0"/>
              <a:t>Communicators</a:t>
            </a:r>
          </a:p>
          <a:p>
            <a:pPr marL="1143000" lvl="1">
              <a:buFont typeface="Courier New"/>
              <a:buChar char="o"/>
            </a:pPr>
            <a:r>
              <a:rPr lang="en-US" sz="1800" dirty="0"/>
              <a:t>Process Topology</a:t>
            </a:r>
          </a:p>
          <a:p>
            <a:pPr marL="1143000" lvl="1">
              <a:buFont typeface="Courier New"/>
              <a:buChar char="o"/>
            </a:pPr>
            <a:r>
              <a:rPr lang="en-US" sz="1800" dirty="0" smtClean="0"/>
              <a:t>MPI </a:t>
            </a:r>
            <a:r>
              <a:rPr lang="en-US" sz="1800" dirty="0"/>
              <a:t>IO</a:t>
            </a:r>
          </a:p>
          <a:p>
            <a:pPr marL="1143000" lvl="1">
              <a:buFont typeface="Courier New"/>
              <a:buChar char="o"/>
            </a:pPr>
            <a:r>
              <a:rPr lang="en-US" sz="1800" dirty="0"/>
              <a:t>MPI Environment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latin typeface="Century Gothic" pitchFamily="34" charset="0"/>
                <a:cs typeface="Calibri" pitchFamily="34" charset="0"/>
              </a:rPr>
              <a:t>Communication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42950"/>
            <a:r>
              <a:rPr lang="en-US" sz="1800" dirty="0"/>
              <a:t>Transmit of data between processes</a:t>
            </a:r>
          </a:p>
          <a:p>
            <a:pPr marL="742950"/>
            <a:r>
              <a:rPr lang="en-US" sz="1800" dirty="0"/>
              <a:t>Majority of communication is point-to-point</a:t>
            </a:r>
          </a:p>
          <a:p>
            <a:pPr marL="1200150" lvl="1" indent="-342900">
              <a:buFont typeface="Arial"/>
              <a:buChar char="•"/>
            </a:pPr>
            <a:r>
              <a:rPr lang="en-US" sz="1800" dirty="0"/>
              <a:t>Communication is co-operative when sender and receiver is involved in transmit and receiving of data</a:t>
            </a:r>
          </a:p>
          <a:p>
            <a:pPr marL="1200150" lvl="1" indent="-342900">
              <a:buFont typeface="Arial"/>
              <a:buChar char="•"/>
            </a:pPr>
            <a:r>
              <a:rPr lang="en-US" sz="1800" dirty="0"/>
              <a:t>Can be blocking or non-blocking</a:t>
            </a:r>
          </a:p>
          <a:p>
            <a:pPr marL="1200150" lvl="1" indent="-342900">
              <a:buFont typeface="Arial"/>
              <a:buChar char="•"/>
            </a:pPr>
            <a:r>
              <a:rPr lang="en-US" sz="1800" dirty="0"/>
              <a:t>Blocking implies completion before executing next command</a:t>
            </a:r>
          </a:p>
          <a:p>
            <a:pPr marL="1200150" lvl="1" indent="-342900">
              <a:buFont typeface="Arial"/>
              <a:buChar char="•"/>
            </a:pPr>
            <a:r>
              <a:rPr lang="en-US" sz="1800" dirty="0"/>
              <a:t>Non-blocking starts the operation and continues to next command</a:t>
            </a:r>
          </a:p>
          <a:p>
            <a:pPr marL="1200150" lvl="1" indent="-342900">
              <a:buFont typeface="Arial"/>
              <a:buChar char="•"/>
            </a:pPr>
            <a:r>
              <a:rPr lang="en-US" sz="1800" dirty="0"/>
              <a:t>Non-blocking may require synchronize </a:t>
            </a:r>
          </a:p>
          <a:p>
            <a:pPr marL="742950"/>
            <a:r>
              <a:rPr lang="en-US" sz="1800" dirty="0" smtClean="0"/>
              <a:t>Communication </a:t>
            </a:r>
            <a:r>
              <a:rPr lang="en-US" sz="1800" dirty="0"/>
              <a:t>can be broadcast from one rank to all other ranks in a </a:t>
            </a:r>
            <a:r>
              <a:rPr lang="en-US" sz="1800" dirty="0" smtClean="0"/>
              <a:t>group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20596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Co-operative and One Sided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6914"/>
            <a:ext cx="8229600" cy="5105399"/>
          </a:xfrm>
        </p:spPr>
        <p:txBody>
          <a:bodyPr/>
          <a:lstStyle/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Passing data across processes can be co-operative or one-sided</a:t>
            </a:r>
          </a:p>
          <a:p>
            <a:pPr lvl="2" algn="just">
              <a:buFont typeface="Ubuntu" pitchFamily="34" charset="0"/>
              <a:buChar char="›"/>
            </a:pPr>
            <a:r>
              <a:rPr lang="en-US" sz="1800" dirty="0"/>
              <a:t>Co-operative: Both Sender and receiver agree and participate</a:t>
            </a:r>
          </a:p>
          <a:p>
            <a:pPr marL="1657350" lvl="3" indent="-285750" algn="just">
              <a:buFont typeface="Arial"/>
              <a:buChar char="•"/>
            </a:pPr>
            <a:r>
              <a:rPr lang="en-US" sz="1800" dirty="0"/>
              <a:t>Send and Receive are explicitly called</a:t>
            </a:r>
          </a:p>
          <a:p>
            <a:pPr marL="1657350" lvl="3" indent="-285750" algn="just">
              <a:buFont typeface="Arial"/>
              <a:buChar char="•"/>
            </a:pPr>
            <a:r>
              <a:rPr lang="en-US" sz="1800" dirty="0"/>
              <a:t>Receiver participation is necessary for receiver memory </a:t>
            </a:r>
            <a:r>
              <a:rPr lang="en-US" sz="1800" dirty="0" smtClean="0"/>
              <a:t>update</a:t>
            </a:r>
            <a:endParaRPr lang="en-US" sz="1800" dirty="0"/>
          </a:p>
          <a:p>
            <a:pPr marL="1200150" lvl="2" indent="-285750" algn="just">
              <a:buFont typeface="Ubuntu" pitchFamily="34" charset="0"/>
              <a:buChar char="›"/>
            </a:pPr>
            <a:r>
              <a:rPr lang="en-US" sz="1800" dirty="0"/>
              <a:t>One-sided: One entity performs transfer of data</a:t>
            </a:r>
          </a:p>
          <a:p>
            <a:pPr marL="1657350" lvl="3" indent="-285750" algn="just">
              <a:buFont typeface="Arial"/>
              <a:buChar char="•"/>
            </a:pPr>
            <a:r>
              <a:rPr lang="en-US" sz="1800" dirty="0"/>
              <a:t>Remote memory reads and writes</a:t>
            </a:r>
          </a:p>
          <a:p>
            <a:pPr marL="1657350" lvl="3" indent="-285750" algn="just">
              <a:buFont typeface="Arial"/>
              <a:buChar char="•"/>
            </a:pPr>
            <a:r>
              <a:rPr lang="en-US" sz="1800" dirty="0"/>
              <a:t>Does not have to wait for receiving process</a:t>
            </a:r>
          </a:p>
          <a:p>
            <a:pPr algn="just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o-operative ope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0"/>
            <a:ext cx="2971800" cy="2381250"/>
          </a:xfrm>
          <a:prstGeom prst="rect">
            <a:avLst/>
          </a:prstGeom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 flipH="1">
            <a:off x="723900" y="5527647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Co-operative communication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334000" y="54980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sided communication</a:t>
            </a:r>
            <a:endParaRPr lang="en-US" dirty="0"/>
          </a:p>
        </p:txBody>
      </p:sp>
      <p:cxnSp>
        <p:nvCxnSpPr>
          <p:cNvPr id="10" name="Straight Connector 9"/>
          <p:cNvCxnSpPr>
            <a:stCxn id="15" idx="0"/>
          </p:cNvCxnSpPr>
          <p:nvPr/>
        </p:nvCxnSpPr>
        <p:spPr>
          <a:xfrm>
            <a:off x="6743701" y="3028950"/>
            <a:ext cx="38099" cy="23812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705600" y="4095750"/>
            <a:ext cx="152400" cy="1238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3587805"/>
            <a:ext cx="956048" cy="279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1"/>
            <a:endCxn id="18" idx="3"/>
          </p:cNvCxnSpPr>
          <p:nvPr/>
        </p:nvCxnSpPr>
        <p:spPr>
          <a:xfrm flipH="1">
            <a:off x="6330271" y="4782369"/>
            <a:ext cx="845540" cy="15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3056007"/>
            <a:ext cx="1025152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tx2">
                    <a:lumMod val="75000"/>
                  </a:schemeClr>
                </a:solidFill>
              </a:rPr>
              <a:t>Process 0</a:t>
            </a:r>
            <a:endParaRPr lang="en-US" sz="17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1" y="3028950"/>
            <a:ext cx="3429000" cy="23812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04448" y="3056007"/>
            <a:ext cx="1025152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tx2">
                    <a:lumMod val="75000"/>
                  </a:schemeClr>
                </a:solidFill>
              </a:rPr>
              <a:t>Process 1</a:t>
            </a:r>
            <a:endParaRPr lang="en-US" sz="17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3409950"/>
            <a:ext cx="111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PUT(data)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9198" y="4755229"/>
            <a:ext cx="111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GET(data</a:t>
            </a:r>
            <a:r>
              <a:rPr lang="en-US" dirty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0175" y="3640268"/>
            <a:ext cx="112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[Memory]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75811" y="4597703"/>
            <a:ext cx="112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[Memory]</a:t>
            </a:r>
          </a:p>
        </p:txBody>
      </p:sp>
    </p:spTree>
    <p:extLst>
      <p:ext uri="{BB962C8B-B14F-4D97-AF65-F5344CB8AC3E}">
        <p14:creationId xmlns:p14="http://schemas.microsoft.com/office/powerpoint/2010/main" val="25884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ym typeface="Wingdings"/>
              </a:rPr>
              <a:t>MPI allows for various types of communication.</a:t>
            </a:r>
          </a:p>
          <a:p>
            <a:pPr lvl="1">
              <a:buFont typeface="Ubuntu" pitchFamily="34" charset="0"/>
              <a:buChar char="›"/>
            </a:pPr>
            <a:r>
              <a:rPr lang="en-US" sz="1800" dirty="0" smtClean="0">
                <a:sym typeface="Wingdings"/>
              </a:rPr>
              <a:t>Point-to-point co-operative</a:t>
            </a:r>
          </a:p>
          <a:p>
            <a:pPr marL="1200150" lvl="2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Send/receive – blocking</a:t>
            </a:r>
          </a:p>
          <a:p>
            <a:pPr marL="1200150" lvl="2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Send-receive – </a:t>
            </a:r>
            <a:r>
              <a:rPr lang="en-US" sz="1800" dirty="0" err="1" smtClean="0">
                <a:sym typeface="Wingdings"/>
              </a:rPr>
              <a:t>nonblocking</a:t>
            </a:r>
            <a:endParaRPr lang="en-US" sz="1800" dirty="0" smtClean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endParaRPr lang="en-US" sz="1800" dirty="0" smtClean="0">
              <a:sym typeface="Wingdings"/>
            </a:endParaRPr>
          </a:p>
          <a:p>
            <a:pPr marL="800100" lvl="1">
              <a:buFont typeface="Ubuntu" pitchFamily="34" charset="0"/>
              <a:buChar char="›"/>
            </a:pPr>
            <a:r>
              <a:rPr lang="en-US" sz="1800" dirty="0" smtClean="0">
                <a:sym typeface="Wingdings"/>
              </a:rPr>
              <a:t>Point-to-point one-sided</a:t>
            </a:r>
          </a:p>
          <a:p>
            <a:pPr marL="1200150" lvl="2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Put/get</a:t>
            </a:r>
          </a:p>
          <a:p>
            <a:pPr marL="1200150" lvl="2" indent="-285750">
              <a:buFont typeface="Arial"/>
              <a:buChar char="•"/>
            </a:pPr>
            <a:endParaRPr lang="en-US" sz="1800" dirty="0" smtClean="0">
              <a:sym typeface="Wingdings"/>
            </a:endParaRPr>
          </a:p>
          <a:p>
            <a:pPr marL="800100" lvl="1">
              <a:buFont typeface="Ubuntu" pitchFamily="34" charset="0"/>
              <a:buChar char="›"/>
            </a:pPr>
            <a:r>
              <a:rPr lang="en-US" sz="1800" dirty="0" smtClean="0">
                <a:sym typeface="Wingdings"/>
              </a:rPr>
              <a:t> Collective </a:t>
            </a:r>
          </a:p>
          <a:p>
            <a:pPr marL="1200150" lvl="2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Broadcast</a:t>
            </a:r>
          </a:p>
          <a:p>
            <a:pPr marL="1200150" lvl="2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Scatter/gather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533397"/>
          </a:xfr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Century Gothic" pitchFamily="34" charset="0"/>
                <a:cs typeface="Calibri" pitchFamily="34" charset="0"/>
              </a:rPr>
              <a:t>User Defined Data types</a:t>
            </a:r>
            <a:endParaRPr lang="en-US" sz="2800" b="1" dirty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75599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/>
              <a:buChar char="•"/>
            </a:pPr>
            <a:r>
              <a:rPr lang="en-US" dirty="0">
                <a:latin typeface="Ubuntu" pitchFamily="34" charset="0"/>
                <a:sym typeface="Wingdings"/>
              </a:rPr>
              <a:t>We saw mechanism to send and receive identical data items which are continuous (Pertaining to Basic MPI data types in C)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latin typeface="Ubuntu" pitchFamily="34" charset="0"/>
              </a:rPr>
              <a:t>It is desirable to send and receive data which is not homogeneous and </a:t>
            </a:r>
            <a:r>
              <a:rPr lang="en-US" dirty="0" smtClean="0">
                <a:latin typeface="Ubuntu" pitchFamily="34" charset="0"/>
              </a:rPr>
              <a:t>continuous</a:t>
            </a:r>
          </a:p>
          <a:p>
            <a:pPr marL="1200150" lvl="2" indent="-285750" algn="just">
              <a:buFont typeface="Arial"/>
              <a:buChar char="•"/>
            </a:pPr>
            <a:r>
              <a:rPr lang="en-US" dirty="0" smtClean="0">
                <a:latin typeface="Ubuntu" pitchFamily="34" charset="0"/>
              </a:rPr>
              <a:t>Two </a:t>
            </a:r>
            <a:r>
              <a:rPr lang="en-US" dirty="0">
                <a:latin typeface="Ubuntu" pitchFamily="34" charset="0"/>
              </a:rPr>
              <a:t>Possible ways</a:t>
            </a:r>
          </a:p>
          <a:p>
            <a:pPr marL="1714500" lvl="3" indent="-342900" algn="just">
              <a:buFont typeface="+mj-lt"/>
              <a:buAutoNum type="arabicPeriod"/>
            </a:pPr>
            <a:r>
              <a:rPr lang="en-US" dirty="0">
                <a:latin typeface="Ubuntu" pitchFamily="34" charset="0"/>
              </a:rPr>
              <a:t> User defined data types can be used in MPI communication, in place of basic pre-defined data types</a:t>
            </a:r>
          </a:p>
          <a:p>
            <a:pPr marL="1714500" lvl="3" indent="-342900" algn="just">
              <a:buFont typeface="+mj-lt"/>
              <a:buAutoNum type="arabicPeriod"/>
            </a:pPr>
            <a:r>
              <a:rPr lang="en-US" dirty="0">
                <a:latin typeface="Ubuntu" pitchFamily="34" charset="0"/>
              </a:rPr>
              <a:t>Pack-unpack: A sending process can pack non-continuous data and the receiving process unpack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859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1101</Words>
  <Application>Microsoft Office PowerPoint</Application>
  <PresentationFormat>On-screen Show (4:3)</PresentationFormat>
  <Paragraphs>277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Book Antiqua</vt:lpstr>
      <vt:lpstr>Calibri</vt:lpstr>
      <vt:lpstr>Cambria Math</vt:lpstr>
      <vt:lpstr>Century Gothic</vt:lpstr>
      <vt:lpstr>Constantia</vt:lpstr>
      <vt:lpstr>Courier New</vt:lpstr>
      <vt:lpstr>Monotype Corsiva</vt:lpstr>
      <vt:lpstr>Ubuntu</vt:lpstr>
      <vt:lpstr>Wingdings</vt:lpstr>
      <vt:lpstr>Office Theme</vt:lpstr>
      <vt:lpstr>PowerPoint Presentation</vt:lpstr>
      <vt:lpstr>MPI History</vt:lpstr>
      <vt:lpstr>MPI History (Contd..)</vt:lpstr>
      <vt:lpstr>MPI History (Contd..)</vt:lpstr>
      <vt:lpstr>MPI Topics</vt:lpstr>
      <vt:lpstr>Communication</vt:lpstr>
      <vt:lpstr>Co-operative and One Sided</vt:lpstr>
      <vt:lpstr>MPI Communication</vt:lpstr>
      <vt:lpstr>User Defined Data types</vt:lpstr>
      <vt:lpstr>User Defined Data types (contd..)</vt:lpstr>
      <vt:lpstr>User Defined Data types (contd..)</vt:lpstr>
      <vt:lpstr>User Defined Data types (contd..)</vt:lpstr>
      <vt:lpstr>User Defined Data types (contd..)</vt:lpstr>
      <vt:lpstr>Ranks, Groups and Communicator</vt:lpstr>
      <vt:lpstr>Ranks, Groups and Communicator (contd..)</vt:lpstr>
      <vt:lpstr>Ranks, Groups and Communicator (contd..)</vt:lpstr>
      <vt:lpstr>Process Topology</vt:lpstr>
      <vt:lpstr>MPI IO</vt:lpstr>
      <vt:lpstr>Environment variables</vt:lpstr>
      <vt:lpstr>Other topics</vt:lpstr>
      <vt:lpstr>&lt;Blank&gt;</vt:lpstr>
      <vt:lpstr>&lt;Blank&gt;</vt:lpstr>
      <vt:lpstr>&lt;Blank&gt;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Xeon Microprocessor</dc:title>
  <dc:creator>Srikanth</dc:creator>
  <cp:lastModifiedBy>VISHNU VARMA</cp:lastModifiedBy>
  <cp:revision>333</cp:revision>
  <dcterms:created xsi:type="dcterms:W3CDTF">2006-08-16T00:00:00Z</dcterms:created>
  <dcterms:modified xsi:type="dcterms:W3CDTF">2015-04-08T12:15:50Z</dcterms:modified>
</cp:coreProperties>
</file>