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6" r:id="rId2"/>
    <p:sldId id="293" r:id="rId3"/>
    <p:sldId id="304" r:id="rId4"/>
    <p:sldId id="262" r:id="rId5"/>
    <p:sldId id="290" r:id="rId6"/>
    <p:sldId id="291" r:id="rId7"/>
    <p:sldId id="300" r:id="rId8"/>
    <p:sldId id="308" r:id="rId9"/>
    <p:sldId id="303" r:id="rId10"/>
    <p:sldId id="296" r:id="rId11"/>
    <p:sldId id="297" r:id="rId12"/>
    <p:sldId id="306" r:id="rId13"/>
    <p:sldId id="299" r:id="rId14"/>
    <p:sldId id="307" r:id="rId15"/>
    <p:sldId id="313" r:id="rId16"/>
    <p:sldId id="314" r:id="rId17"/>
    <p:sldId id="309" r:id="rId18"/>
    <p:sldId id="310" r:id="rId19"/>
    <p:sldId id="311" r:id="rId20"/>
    <p:sldId id="312" r:id="rId21"/>
    <p:sldId id="295" r:id="rId22"/>
    <p:sldId id="301" r:id="rId23"/>
    <p:sldId id="315" r:id="rId24"/>
    <p:sldId id="316" r:id="rId25"/>
    <p:sldId id="31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539" autoAdjust="0"/>
  </p:normalViewPr>
  <p:slideViewPr>
    <p:cSldViewPr>
      <p:cViewPr varScale="1">
        <p:scale>
          <a:sx n="73" d="100"/>
          <a:sy n="73" d="100"/>
        </p:scale>
        <p:origin x="188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GCC vs ICC</a:t>
            </a:r>
          </a:p>
        </c:rich>
      </c:tx>
      <c:layout>
        <c:manualLayout>
          <c:xMode val="edge"/>
          <c:yMode val="edge"/>
          <c:x val="0.39802415827053877"/>
          <c:y val="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751954392797673"/>
          <c:y val="6.5585875984251973E-2"/>
          <c:w val="0.75399698021618267"/>
          <c:h val="0.7793693999456963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gcc</c:v>
                </c:pt>
              </c:strCache>
            </c:strRef>
          </c:tx>
          <c:spPr>
            <a:ln w="22225" cap="rnd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83.11</c:v>
                </c:pt>
                <c:pt idx="1">
                  <c:v>88.242000000000004</c:v>
                </c:pt>
                <c:pt idx="2">
                  <c:v>94.912999999999997</c:v>
                </c:pt>
                <c:pt idx="3">
                  <c:v>94.781999999999996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icc</c:v>
                </c:pt>
              </c:strCache>
            </c:strRef>
          </c:tx>
          <c:spPr>
            <a:ln w="22225" cap="rnd" cmpd="sng" algn="ctr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82.59</c:v>
                </c:pt>
                <c:pt idx="1">
                  <c:v>95.503</c:v>
                </c:pt>
                <c:pt idx="2">
                  <c:v>98.707999999999998</c:v>
                </c:pt>
                <c:pt idx="3">
                  <c:v>98.700999999999993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0575448"/>
        <c:axId val="10576232"/>
      </c:lineChart>
      <c:catAx>
        <c:axId val="10575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Level of optimization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76232"/>
        <c:crosses val="autoZero"/>
        <c:auto val="1"/>
        <c:lblAlgn val="ctr"/>
        <c:lblOffset val="100"/>
        <c:noMultiLvlLbl val="0"/>
      </c:catAx>
      <c:valAx>
        <c:axId val="10576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Performance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7544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9395690458047585"/>
          <c:y val="0.44981627296587934"/>
          <c:w val="0.19703242739818813"/>
          <c:h val="0.101907864965155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OpenBLAS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5000</c:v>
                </c:pt>
                <c:pt idx="4">
                  <c:v>10000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</c:v>
                </c:pt>
                <c:pt idx="1">
                  <c:v>54</c:v>
                </c:pt>
                <c:pt idx="2">
                  <c:v>133</c:v>
                </c:pt>
                <c:pt idx="3">
                  <c:v>282</c:v>
                </c:pt>
                <c:pt idx="4">
                  <c:v>1090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MKL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5000</c:v>
                </c:pt>
                <c:pt idx="4">
                  <c:v>10000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</c:v>
                </c:pt>
                <c:pt idx="1">
                  <c:v>30</c:v>
                </c:pt>
                <c:pt idx="2">
                  <c:v>87</c:v>
                </c:pt>
                <c:pt idx="3">
                  <c:v>239</c:v>
                </c:pt>
                <c:pt idx="4">
                  <c:v>1020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580544"/>
        <c:axId val="10580936"/>
      </c:barChart>
      <c:catAx>
        <c:axId val="105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80936"/>
        <c:crossesAt val="0"/>
        <c:auto val="1"/>
        <c:lblAlgn val="ctr"/>
        <c:lblOffset val="100"/>
        <c:noMultiLvlLbl val="0"/>
      </c:catAx>
      <c:valAx>
        <c:axId val="10580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8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8B519F-36EA-4D6D-A996-84A85777C650}" type="doc">
      <dgm:prSet loTypeId="urn:microsoft.com/office/officeart/2005/8/layout/target3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9B90D6-8C69-4DAB-8A4C-E98B4F188294}">
      <dgm:prSet phldrT="[Text]"/>
      <dgm:spPr/>
      <dgm:t>
        <a:bodyPr/>
        <a:lstStyle/>
        <a:p>
          <a:r>
            <a:rPr lang="en-US" dirty="0" smtClean="0"/>
            <a:t>Professional Edition</a:t>
          </a:r>
          <a:endParaRPr lang="en-US" dirty="0"/>
        </a:p>
      </dgm:t>
    </dgm:pt>
    <dgm:pt modelId="{8E5752F9-B218-4798-8602-CD85D1F16699}" type="parTrans" cxnId="{884088E2-BFCE-43F9-8C33-7A7908B2C242}">
      <dgm:prSet/>
      <dgm:spPr/>
      <dgm:t>
        <a:bodyPr/>
        <a:lstStyle/>
        <a:p>
          <a:endParaRPr lang="en-US"/>
        </a:p>
      </dgm:t>
    </dgm:pt>
    <dgm:pt modelId="{6DC3799A-77F5-4318-ADF1-AA83FF2C6334}" type="sibTrans" cxnId="{884088E2-BFCE-43F9-8C33-7A7908B2C242}">
      <dgm:prSet/>
      <dgm:spPr/>
      <dgm:t>
        <a:bodyPr/>
        <a:lstStyle/>
        <a:p>
          <a:endParaRPr lang="en-US"/>
        </a:p>
      </dgm:t>
    </dgm:pt>
    <dgm:pt modelId="{FE950CA6-F90C-48BC-9B44-20FC00DE5F7D}">
      <dgm:prSet phldrT="[Text]"/>
      <dgm:spPr/>
      <dgm:t>
        <a:bodyPr/>
        <a:lstStyle/>
        <a:p>
          <a:r>
            <a:rPr lang="en-US" dirty="0" smtClean="0"/>
            <a:t>Cluster edition</a:t>
          </a:r>
          <a:endParaRPr lang="en-US" dirty="0"/>
        </a:p>
      </dgm:t>
    </dgm:pt>
    <dgm:pt modelId="{6D7FECA0-BBDD-4DC1-8497-6153D115AB52}" type="parTrans" cxnId="{51E19B96-7F33-4AB9-A56C-8041F098914E}">
      <dgm:prSet/>
      <dgm:spPr/>
      <dgm:t>
        <a:bodyPr/>
        <a:lstStyle/>
        <a:p>
          <a:endParaRPr lang="en-US"/>
        </a:p>
      </dgm:t>
    </dgm:pt>
    <dgm:pt modelId="{A979EF51-666A-426C-91BF-B779178AFA0F}" type="sibTrans" cxnId="{51E19B96-7F33-4AB9-A56C-8041F098914E}">
      <dgm:prSet/>
      <dgm:spPr/>
      <dgm:t>
        <a:bodyPr/>
        <a:lstStyle/>
        <a:p>
          <a:endParaRPr lang="en-US"/>
        </a:p>
      </dgm:t>
    </dgm:pt>
    <dgm:pt modelId="{ED50DC70-32A3-45F1-A80B-A7D2CCF44AF0}">
      <dgm:prSet phldrT="[Text]"/>
      <dgm:spPr/>
      <dgm:t>
        <a:bodyPr/>
        <a:lstStyle/>
        <a:p>
          <a:r>
            <a:rPr lang="en-US" dirty="0" smtClean="0"/>
            <a:t>Intel® Advisor XE</a:t>
          </a:r>
          <a:endParaRPr lang="en-US" dirty="0"/>
        </a:p>
      </dgm:t>
    </dgm:pt>
    <dgm:pt modelId="{5F99FF2C-70C9-4E87-A955-8D0B3C3F2C5D}" type="parTrans" cxnId="{20EE052A-E72D-41F6-8EFD-464284ECCEC0}">
      <dgm:prSet/>
      <dgm:spPr/>
      <dgm:t>
        <a:bodyPr/>
        <a:lstStyle/>
        <a:p>
          <a:endParaRPr lang="en-US"/>
        </a:p>
      </dgm:t>
    </dgm:pt>
    <dgm:pt modelId="{032A167C-3FB9-4774-86E5-F33B038D5A6E}" type="sibTrans" cxnId="{20EE052A-E72D-41F6-8EFD-464284ECCEC0}">
      <dgm:prSet/>
      <dgm:spPr/>
      <dgm:t>
        <a:bodyPr/>
        <a:lstStyle/>
        <a:p>
          <a:endParaRPr lang="en-US"/>
        </a:p>
      </dgm:t>
    </dgm:pt>
    <dgm:pt modelId="{696CC249-68F9-44B2-88F2-D01588A57782}">
      <dgm:prSet phldrT="[Text]"/>
      <dgm:spPr/>
      <dgm:t>
        <a:bodyPr/>
        <a:lstStyle/>
        <a:p>
          <a:r>
            <a:rPr lang="en-US" dirty="0" smtClean="0"/>
            <a:t>Intel® Inspector XE</a:t>
          </a:r>
          <a:endParaRPr lang="en-US" dirty="0"/>
        </a:p>
      </dgm:t>
    </dgm:pt>
    <dgm:pt modelId="{124BD587-928B-4C47-B268-9B7F5285F4A5}" type="parTrans" cxnId="{45314439-77FD-4EE8-933B-4B8A0ED07E7D}">
      <dgm:prSet/>
      <dgm:spPr/>
      <dgm:t>
        <a:bodyPr/>
        <a:lstStyle/>
        <a:p>
          <a:endParaRPr lang="en-US"/>
        </a:p>
      </dgm:t>
    </dgm:pt>
    <dgm:pt modelId="{30AF9EC4-567E-4ACE-9E61-81D4A8BE9D10}" type="sibTrans" cxnId="{45314439-77FD-4EE8-933B-4B8A0ED07E7D}">
      <dgm:prSet/>
      <dgm:spPr/>
      <dgm:t>
        <a:bodyPr/>
        <a:lstStyle/>
        <a:p>
          <a:endParaRPr lang="en-US"/>
        </a:p>
      </dgm:t>
    </dgm:pt>
    <dgm:pt modelId="{35DFE70A-D960-40B0-9887-0F194DBF16DC}">
      <dgm:prSet phldrT="[Text]"/>
      <dgm:spPr/>
      <dgm:t>
        <a:bodyPr/>
        <a:lstStyle/>
        <a:p>
          <a:r>
            <a:rPr lang="en-US" dirty="0" smtClean="0"/>
            <a:t>Intel® </a:t>
          </a:r>
          <a:r>
            <a:rPr lang="en-US" dirty="0" err="1" smtClean="0"/>
            <a:t>Vtune</a:t>
          </a:r>
          <a:r>
            <a:rPr lang="en-US" dirty="0" smtClean="0"/>
            <a:t> Amplifier XE</a:t>
          </a:r>
          <a:endParaRPr lang="en-US" dirty="0"/>
        </a:p>
      </dgm:t>
    </dgm:pt>
    <dgm:pt modelId="{1FE17352-B2E6-494A-8589-C5E8EB7BB615}" type="parTrans" cxnId="{79C4D822-FBFD-4BFB-B028-8CA83C5461A3}">
      <dgm:prSet/>
      <dgm:spPr/>
      <dgm:t>
        <a:bodyPr/>
        <a:lstStyle/>
        <a:p>
          <a:endParaRPr lang="en-US"/>
        </a:p>
      </dgm:t>
    </dgm:pt>
    <dgm:pt modelId="{1255CFDE-0CF3-40C1-9DFC-5A7012A02EE6}" type="sibTrans" cxnId="{79C4D822-FBFD-4BFB-B028-8CA83C5461A3}">
      <dgm:prSet/>
      <dgm:spPr/>
      <dgm:t>
        <a:bodyPr/>
        <a:lstStyle/>
        <a:p>
          <a:endParaRPr lang="en-US"/>
        </a:p>
      </dgm:t>
    </dgm:pt>
    <dgm:pt modelId="{C7EB055B-0B93-48D4-8CD6-A92782318CEC}">
      <dgm:prSet phldrT="[Text]"/>
      <dgm:spPr/>
      <dgm:t>
        <a:bodyPr/>
        <a:lstStyle/>
        <a:p>
          <a:r>
            <a:rPr lang="en-US" dirty="0" smtClean="0"/>
            <a:t>Intel® MPI Library</a:t>
          </a:r>
          <a:endParaRPr lang="en-US" dirty="0"/>
        </a:p>
      </dgm:t>
    </dgm:pt>
    <dgm:pt modelId="{F02D1EDB-F4BB-417F-BEE6-DF09C04996EA}" type="sibTrans" cxnId="{08255B9B-5F49-44C8-836D-1CB54A72BDDB}">
      <dgm:prSet/>
      <dgm:spPr/>
      <dgm:t>
        <a:bodyPr/>
        <a:lstStyle/>
        <a:p>
          <a:endParaRPr lang="en-US"/>
        </a:p>
      </dgm:t>
    </dgm:pt>
    <dgm:pt modelId="{CFEED880-903E-4D41-A08D-902E3C3B0B77}" type="parTrans" cxnId="{08255B9B-5F49-44C8-836D-1CB54A72BDDB}">
      <dgm:prSet/>
      <dgm:spPr/>
      <dgm:t>
        <a:bodyPr/>
        <a:lstStyle/>
        <a:p>
          <a:endParaRPr lang="en-US"/>
        </a:p>
      </dgm:t>
    </dgm:pt>
    <dgm:pt modelId="{D827F598-9621-4BC7-9D9F-D6BC3F9096B6}">
      <dgm:prSet phldrT="[Text]"/>
      <dgm:spPr/>
      <dgm:t>
        <a:bodyPr/>
        <a:lstStyle/>
        <a:p>
          <a:r>
            <a:rPr lang="en-US" dirty="0" smtClean="0"/>
            <a:t>Intel® Trace Analyzer and Collector</a:t>
          </a:r>
          <a:endParaRPr lang="en-US" dirty="0"/>
        </a:p>
      </dgm:t>
    </dgm:pt>
    <dgm:pt modelId="{9156C15C-A55E-4A11-A7B2-5276CB28334D}" type="sibTrans" cxnId="{220BC98F-A685-455E-BD79-8A87BE079E5F}">
      <dgm:prSet/>
      <dgm:spPr/>
      <dgm:t>
        <a:bodyPr/>
        <a:lstStyle/>
        <a:p>
          <a:endParaRPr lang="en-US"/>
        </a:p>
      </dgm:t>
    </dgm:pt>
    <dgm:pt modelId="{A5BFB7B1-2210-4C36-8E84-181170B07128}" type="parTrans" cxnId="{220BC98F-A685-455E-BD79-8A87BE079E5F}">
      <dgm:prSet/>
      <dgm:spPr/>
      <dgm:t>
        <a:bodyPr/>
        <a:lstStyle/>
        <a:p>
          <a:endParaRPr lang="en-US"/>
        </a:p>
      </dgm:t>
    </dgm:pt>
    <dgm:pt modelId="{D9D08C21-4C1D-4071-95F3-10D2C46B010D}">
      <dgm:prSet phldrT="[Text]"/>
      <dgm:spPr/>
      <dgm:t>
        <a:bodyPr/>
        <a:lstStyle/>
        <a:p>
          <a:r>
            <a:rPr lang="en-US" dirty="0" smtClean="0"/>
            <a:t>Composer Edition</a:t>
          </a:r>
          <a:endParaRPr lang="en-US" dirty="0"/>
        </a:p>
      </dgm:t>
    </dgm:pt>
    <dgm:pt modelId="{3B18EA34-4C9C-4B2D-8331-87EFE18F0662}" type="sibTrans" cxnId="{7369C110-525F-4405-A5CB-6AF82C936751}">
      <dgm:prSet/>
      <dgm:spPr/>
      <dgm:t>
        <a:bodyPr/>
        <a:lstStyle/>
        <a:p>
          <a:endParaRPr lang="en-US"/>
        </a:p>
      </dgm:t>
    </dgm:pt>
    <dgm:pt modelId="{81833DAC-38E8-4FE6-9ECB-A414FD9BE761}" type="parTrans" cxnId="{7369C110-525F-4405-A5CB-6AF82C936751}">
      <dgm:prSet/>
      <dgm:spPr/>
      <dgm:t>
        <a:bodyPr/>
        <a:lstStyle/>
        <a:p>
          <a:endParaRPr lang="en-US"/>
        </a:p>
      </dgm:t>
    </dgm:pt>
    <dgm:pt modelId="{F309CEA5-5EAF-4FD7-84A8-493D5A7C1C54}">
      <dgm:prSet phldrT="[Text]"/>
      <dgm:spPr/>
      <dgm:t>
        <a:bodyPr/>
        <a:lstStyle/>
        <a:p>
          <a:r>
            <a:rPr lang="en-US" dirty="0" smtClean="0"/>
            <a:t>C/C++ Compiler</a:t>
          </a:r>
          <a:endParaRPr lang="en-US" dirty="0"/>
        </a:p>
      </dgm:t>
    </dgm:pt>
    <dgm:pt modelId="{CD023633-F631-4070-ACDC-73527B4ADCF1}" type="parTrans" cxnId="{CFA08256-B628-424B-8D5F-A268304E2CA1}">
      <dgm:prSet/>
      <dgm:spPr/>
      <dgm:t>
        <a:bodyPr/>
        <a:lstStyle/>
        <a:p>
          <a:endParaRPr lang="en-US"/>
        </a:p>
      </dgm:t>
    </dgm:pt>
    <dgm:pt modelId="{F49EB723-5C82-421D-946C-9E8D19C59209}" type="sibTrans" cxnId="{CFA08256-B628-424B-8D5F-A268304E2CA1}">
      <dgm:prSet/>
      <dgm:spPr/>
      <dgm:t>
        <a:bodyPr/>
        <a:lstStyle/>
        <a:p>
          <a:endParaRPr lang="en-US"/>
        </a:p>
      </dgm:t>
    </dgm:pt>
    <dgm:pt modelId="{DD10B73D-0BB4-4324-8907-8E7E0E3C4E6D}">
      <dgm:prSet phldrT="[Text]"/>
      <dgm:spPr/>
      <dgm:t>
        <a:bodyPr/>
        <a:lstStyle/>
        <a:p>
          <a:r>
            <a:rPr lang="en-US" dirty="0" smtClean="0"/>
            <a:t>Fortran Compiler</a:t>
          </a:r>
          <a:endParaRPr lang="en-US" dirty="0"/>
        </a:p>
      </dgm:t>
    </dgm:pt>
    <dgm:pt modelId="{BB40B983-FB98-4A6B-B5AC-AA06CA9DDF95}" type="parTrans" cxnId="{7E040A89-3D1F-47E1-836A-83517D9F1FA3}">
      <dgm:prSet/>
      <dgm:spPr/>
      <dgm:t>
        <a:bodyPr/>
        <a:lstStyle/>
        <a:p>
          <a:endParaRPr lang="en-US"/>
        </a:p>
      </dgm:t>
    </dgm:pt>
    <dgm:pt modelId="{E9A6A015-B94C-4530-8248-9202F8A64B2F}" type="sibTrans" cxnId="{7E040A89-3D1F-47E1-836A-83517D9F1FA3}">
      <dgm:prSet/>
      <dgm:spPr/>
      <dgm:t>
        <a:bodyPr/>
        <a:lstStyle/>
        <a:p>
          <a:endParaRPr lang="en-US"/>
        </a:p>
      </dgm:t>
    </dgm:pt>
    <dgm:pt modelId="{ACC5E156-551C-458A-B6D0-4A97F3138992}">
      <dgm:prSet phldrT="[Text]"/>
      <dgm:spPr/>
      <dgm:t>
        <a:bodyPr/>
        <a:lstStyle/>
        <a:p>
          <a:r>
            <a:rPr lang="en-US" dirty="0" smtClean="0"/>
            <a:t>Intel® MKL Math library</a:t>
          </a:r>
          <a:endParaRPr lang="en-US" dirty="0"/>
        </a:p>
      </dgm:t>
    </dgm:pt>
    <dgm:pt modelId="{F94A3D40-2A03-466D-8163-86AF9D786E76}" type="parTrans" cxnId="{A7988D56-B15D-4709-AF6A-6F4331FE03B9}">
      <dgm:prSet/>
      <dgm:spPr/>
      <dgm:t>
        <a:bodyPr/>
        <a:lstStyle/>
        <a:p>
          <a:endParaRPr lang="en-US"/>
        </a:p>
      </dgm:t>
    </dgm:pt>
    <dgm:pt modelId="{A17EC9DA-4602-4CAE-86E7-9B766000B3C2}" type="sibTrans" cxnId="{A7988D56-B15D-4709-AF6A-6F4331FE03B9}">
      <dgm:prSet/>
      <dgm:spPr/>
      <dgm:t>
        <a:bodyPr/>
        <a:lstStyle/>
        <a:p>
          <a:endParaRPr lang="en-US"/>
        </a:p>
      </dgm:t>
    </dgm:pt>
    <dgm:pt modelId="{66F483A7-37E5-43B3-9981-69B2CC008074}">
      <dgm:prSet phldrT="[Text]"/>
      <dgm:spPr/>
      <dgm:t>
        <a:bodyPr/>
        <a:lstStyle/>
        <a:p>
          <a:r>
            <a:rPr lang="en-US" dirty="0" smtClean="0"/>
            <a:t>Intel® TBB Threading Library</a:t>
          </a:r>
          <a:endParaRPr lang="en-US" dirty="0"/>
        </a:p>
      </dgm:t>
    </dgm:pt>
    <dgm:pt modelId="{B69925E5-19CF-4356-AE54-DD4A8AB32844}" type="parTrans" cxnId="{8B9CE227-AB61-437F-9C8C-13B269E966A7}">
      <dgm:prSet/>
      <dgm:spPr/>
      <dgm:t>
        <a:bodyPr/>
        <a:lstStyle/>
        <a:p>
          <a:endParaRPr lang="en-US"/>
        </a:p>
      </dgm:t>
    </dgm:pt>
    <dgm:pt modelId="{E6E2C23E-AF71-415F-B554-2F19A9A7B8A3}" type="sibTrans" cxnId="{8B9CE227-AB61-437F-9C8C-13B269E966A7}">
      <dgm:prSet/>
      <dgm:spPr/>
      <dgm:t>
        <a:bodyPr/>
        <a:lstStyle/>
        <a:p>
          <a:endParaRPr lang="en-US"/>
        </a:p>
      </dgm:t>
    </dgm:pt>
    <dgm:pt modelId="{D727104E-E55F-4A9D-BF32-EA69E77FEA3A}">
      <dgm:prSet phldrT="[Text]"/>
      <dgm:spPr/>
      <dgm:t>
        <a:bodyPr/>
        <a:lstStyle/>
        <a:p>
          <a:r>
            <a:rPr lang="en-US" dirty="0" smtClean="0"/>
            <a:t>Intel® IPP media and data library</a:t>
          </a:r>
          <a:endParaRPr lang="en-US" dirty="0"/>
        </a:p>
      </dgm:t>
    </dgm:pt>
    <dgm:pt modelId="{D080865D-2C38-4AB1-9C2C-DF346E23F36B}" type="parTrans" cxnId="{79DA79C3-3DD7-4B4C-AE1C-F349AC9982E8}">
      <dgm:prSet/>
      <dgm:spPr/>
      <dgm:t>
        <a:bodyPr/>
        <a:lstStyle/>
        <a:p>
          <a:endParaRPr lang="en-US"/>
        </a:p>
      </dgm:t>
    </dgm:pt>
    <dgm:pt modelId="{FEA8003D-980F-426D-9575-9B65DE911074}" type="sibTrans" cxnId="{79DA79C3-3DD7-4B4C-AE1C-F349AC9982E8}">
      <dgm:prSet/>
      <dgm:spPr/>
      <dgm:t>
        <a:bodyPr/>
        <a:lstStyle/>
        <a:p>
          <a:endParaRPr lang="en-US"/>
        </a:p>
      </dgm:t>
    </dgm:pt>
    <dgm:pt modelId="{A41477C5-86EB-4FF3-819F-10E37D5C2562}" type="pres">
      <dgm:prSet presAssocID="{B28B519F-36EA-4D6D-A996-84A85777C65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21544F-F4C2-4405-9689-2285ACCD2D8A}" type="pres">
      <dgm:prSet presAssocID="{FE950CA6-F90C-48BC-9B44-20FC00DE5F7D}" presName="circle1" presStyleLbl="node1" presStyleIdx="0" presStyleCnt="3"/>
      <dgm:spPr/>
      <dgm:t>
        <a:bodyPr/>
        <a:lstStyle/>
        <a:p>
          <a:endParaRPr lang="en-US"/>
        </a:p>
      </dgm:t>
    </dgm:pt>
    <dgm:pt modelId="{2B19DACF-C311-4AEF-92AC-E243A2E403E3}" type="pres">
      <dgm:prSet presAssocID="{FE950CA6-F90C-48BC-9B44-20FC00DE5F7D}" presName="space" presStyleCnt="0"/>
      <dgm:spPr/>
      <dgm:t>
        <a:bodyPr/>
        <a:lstStyle/>
        <a:p>
          <a:endParaRPr lang="en-US"/>
        </a:p>
      </dgm:t>
    </dgm:pt>
    <dgm:pt modelId="{533C4D15-9D50-43F1-A88D-41391ADDE8EC}" type="pres">
      <dgm:prSet presAssocID="{FE950CA6-F90C-48BC-9B44-20FC00DE5F7D}" presName="rect1" presStyleLbl="alignAcc1" presStyleIdx="0" presStyleCnt="3"/>
      <dgm:spPr/>
      <dgm:t>
        <a:bodyPr/>
        <a:lstStyle/>
        <a:p>
          <a:endParaRPr lang="en-US"/>
        </a:p>
      </dgm:t>
    </dgm:pt>
    <dgm:pt modelId="{6D62E631-7AAB-404A-9B66-9C6913B7EB26}" type="pres">
      <dgm:prSet presAssocID="{CA9B90D6-8C69-4DAB-8A4C-E98B4F188294}" presName="vertSpace2" presStyleLbl="node1" presStyleIdx="0" presStyleCnt="3"/>
      <dgm:spPr/>
      <dgm:t>
        <a:bodyPr/>
        <a:lstStyle/>
        <a:p>
          <a:endParaRPr lang="en-US"/>
        </a:p>
      </dgm:t>
    </dgm:pt>
    <dgm:pt modelId="{0213DDDC-4A43-4986-A7B6-51E42E17E9EE}" type="pres">
      <dgm:prSet presAssocID="{CA9B90D6-8C69-4DAB-8A4C-E98B4F188294}" presName="circle2" presStyleLbl="node1" presStyleIdx="1" presStyleCnt="3"/>
      <dgm:spPr/>
      <dgm:t>
        <a:bodyPr/>
        <a:lstStyle/>
        <a:p>
          <a:endParaRPr lang="en-US"/>
        </a:p>
      </dgm:t>
    </dgm:pt>
    <dgm:pt modelId="{5B8F056C-D178-40A7-9257-54E790C6BEA1}" type="pres">
      <dgm:prSet presAssocID="{CA9B90D6-8C69-4DAB-8A4C-E98B4F188294}" presName="rect2" presStyleLbl="alignAcc1" presStyleIdx="1" presStyleCnt="3"/>
      <dgm:spPr/>
      <dgm:t>
        <a:bodyPr/>
        <a:lstStyle/>
        <a:p>
          <a:endParaRPr lang="en-US"/>
        </a:p>
      </dgm:t>
    </dgm:pt>
    <dgm:pt modelId="{38E6665D-F74A-4DAD-90FE-B45885914D52}" type="pres">
      <dgm:prSet presAssocID="{D9D08C21-4C1D-4071-95F3-10D2C46B010D}" presName="vertSpace3" presStyleLbl="node1" presStyleIdx="1" presStyleCnt="3"/>
      <dgm:spPr/>
      <dgm:t>
        <a:bodyPr/>
        <a:lstStyle/>
        <a:p>
          <a:endParaRPr lang="en-US"/>
        </a:p>
      </dgm:t>
    </dgm:pt>
    <dgm:pt modelId="{498EC74F-1483-448C-A66D-42F84A633954}" type="pres">
      <dgm:prSet presAssocID="{D9D08C21-4C1D-4071-95F3-10D2C46B010D}" presName="circle3" presStyleLbl="node1" presStyleIdx="2" presStyleCnt="3"/>
      <dgm:spPr/>
      <dgm:t>
        <a:bodyPr/>
        <a:lstStyle/>
        <a:p>
          <a:endParaRPr lang="en-US"/>
        </a:p>
      </dgm:t>
    </dgm:pt>
    <dgm:pt modelId="{83428F4B-0679-46AD-8C7A-BB6504710165}" type="pres">
      <dgm:prSet presAssocID="{D9D08C21-4C1D-4071-95F3-10D2C46B010D}" presName="rect3" presStyleLbl="alignAcc1" presStyleIdx="2" presStyleCnt="3"/>
      <dgm:spPr/>
      <dgm:t>
        <a:bodyPr/>
        <a:lstStyle/>
        <a:p>
          <a:endParaRPr lang="en-US"/>
        </a:p>
      </dgm:t>
    </dgm:pt>
    <dgm:pt modelId="{A4580621-3B2B-480E-8A6F-0B6A9088AC88}" type="pres">
      <dgm:prSet presAssocID="{FE950CA6-F90C-48BC-9B44-20FC00DE5F7D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C91C75-C5BB-46A1-B09B-926CF7FBBE3A}" type="pres">
      <dgm:prSet presAssocID="{FE950CA6-F90C-48BC-9B44-20FC00DE5F7D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111CA-84F8-4F4C-B2C4-404783BE4135}" type="pres">
      <dgm:prSet presAssocID="{CA9B90D6-8C69-4DAB-8A4C-E98B4F188294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121BFA-828B-45E5-8CEE-C23B2CE33E61}" type="pres">
      <dgm:prSet presAssocID="{CA9B90D6-8C69-4DAB-8A4C-E98B4F188294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3A206C-03EE-49DA-8F7A-A73406931555}" type="pres">
      <dgm:prSet presAssocID="{D9D08C21-4C1D-4071-95F3-10D2C46B010D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C10E9-252B-4913-8FB2-80488FE72269}" type="pres">
      <dgm:prSet presAssocID="{D9D08C21-4C1D-4071-95F3-10D2C46B010D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9CE227-AB61-437F-9C8C-13B269E966A7}" srcId="{D9D08C21-4C1D-4071-95F3-10D2C46B010D}" destId="{66F483A7-37E5-43B3-9981-69B2CC008074}" srcOrd="3" destOrd="0" parTransId="{B69925E5-19CF-4356-AE54-DD4A8AB32844}" sibTransId="{E6E2C23E-AF71-415F-B554-2F19A9A7B8A3}"/>
    <dgm:cxn modelId="{A455AA9D-706A-46C2-A87D-71BD59708299}" type="presOf" srcId="{D827F598-9621-4BC7-9D9F-D6BC3F9096B6}" destId="{38C91C75-C5BB-46A1-B09B-926CF7FBBE3A}" srcOrd="0" destOrd="1" presId="urn:microsoft.com/office/officeart/2005/8/layout/target3"/>
    <dgm:cxn modelId="{51E19B96-7F33-4AB9-A56C-8041F098914E}" srcId="{B28B519F-36EA-4D6D-A996-84A85777C650}" destId="{FE950CA6-F90C-48BC-9B44-20FC00DE5F7D}" srcOrd="0" destOrd="0" parTransId="{6D7FECA0-BBDD-4DC1-8497-6153D115AB52}" sibTransId="{A979EF51-666A-426C-91BF-B779178AFA0F}"/>
    <dgm:cxn modelId="{C4AB551C-2100-4143-A7B7-ACA9C49A9EC8}" type="presOf" srcId="{CA9B90D6-8C69-4DAB-8A4C-E98B4F188294}" destId="{5B8F056C-D178-40A7-9257-54E790C6BEA1}" srcOrd="0" destOrd="0" presId="urn:microsoft.com/office/officeart/2005/8/layout/target3"/>
    <dgm:cxn modelId="{D6B15009-4EC9-4597-990F-83576BA29499}" type="presOf" srcId="{FE950CA6-F90C-48BC-9B44-20FC00DE5F7D}" destId="{533C4D15-9D50-43F1-A88D-41391ADDE8EC}" srcOrd="0" destOrd="0" presId="urn:microsoft.com/office/officeart/2005/8/layout/target3"/>
    <dgm:cxn modelId="{093083EC-11E4-432C-8D35-09B481A01932}" type="presOf" srcId="{ACC5E156-551C-458A-B6D0-4A97F3138992}" destId="{1AAC10E9-252B-4913-8FB2-80488FE72269}" srcOrd="0" destOrd="2" presId="urn:microsoft.com/office/officeart/2005/8/layout/target3"/>
    <dgm:cxn modelId="{1966F74F-8FC8-4988-BA00-4DD42B9419F8}" type="presOf" srcId="{D9D08C21-4C1D-4071-95F3-10D2C46B010D}" destId="{0F3A206C-03EE-49DA-8F7A-A73406931555}" srcOrd="1" destOrd="0" presId="urn:microsoft.com/office/officeart/2005/8/layout/target3"/>
    <dgm:cxn modelId="{F40D6D40-A0AD-4C2C-A56B-72F4A98093E4}" type="presOf" srcId="{CA9B90D6-8C69-4DAB-8A4C-E98B4F188294}" destId="{ABB111CA-84F8-4F4C-B2C4-404783BE4135}" srcOrd="1" destOrd="0" presId="urn:microsoft.com/office/officeart/2005/8/layout/target3"/>
    <dgm:cxn modelId="{ED936F7A-39CB-4E60-A66D-34CA39A5E477}" type="presOf" srcId="{DD10B73D-0BB4-4324-8907-8E7E0E3C4E6D}" destId="{1AAC10E9-252B-4913-8FB2-80488FE72269}" srcOrd="0" destOrd="1" presId="urn:microsoft.com/office/officeart/2005/8/layout/target3"/>
    <dgm:cxn modelId="{08255B9B-5F49-44C8-836D-1CB54A72BDDB}" srcId="{FE950CA6-F90C-48BC-9B44-20FC00DE5F7D}" destId="{C7EB055B-0B93-48D4-8CD6-A92782318CEC}" srcOrd="0" destOrd="0" parTransId="{CFEED880-903E-4D41-A08D-902E3C3B0B77}" sibTransId="{F02D1EDB-F4BB-417F-BEE6-DF09C04996EA}"/>
    <dgm:cxn modelId="{CFA08256-B628-424B-8D5F-A268304E2CA1}" srcId="{D9D08C21-4C1D-4071-95F3-10D2C46B010D}" destId="{F309CEA5-5EAF-4FD7-84A8-493D5A7C1C54}" srcOrd="0" destOrd="0" parTransId="{CD023633-F631-4070-ACDC-73527B4ADCF1}" sibTransId="{F49EB723-5C82-421D-946C-9E8D19C59209}"/>
    <dgm:cxn modelId="{1EB8C62C-7373-4821-9F08-4D0EA6472CDE}" type="presOf" srcId="{696CC249-68F9-44B2-88F2-D01588A57782}" destId="{F0121BFA-828B-45E5-8CEE-C23B2CE33E61}" srcOrd="0" destOrd="1" presId="urn:microsoft.com/office/officeart/2005/8/layout/target3"/>
    <dgm:cxn modelId="{B7E1CB29-3427-40F4-92BB-56F875507824}" type="presOf" srcId="{ED50DC70-32A3-45F1-A80B-A7D2CCF44AF0}" destId="{F0121BFA-828B-45E5-8CEE-C23B2CE33E61}" srcOrd="0" destOrd="0" presId="urn:microsoft.com/office/officeart/2005/8/layout/target3"/>
    <dgm:cxn modelId="{996F1DD3-51B9-48F1-AD92-8C783167B720}" type="presOf" srcId="{66F483A7-37E5-43B3-9981-69B2CC008074}" destId="{1AAC10E9-252B-4913-8FB2-80488FE72269}" srcOrd="0" destOrd="3" presId="urn:microsoft.com/office/officeart/2005/8/layout/target3"/>
    <dgm:cxn modelId="{79C4D822-FBFD-4BFB-B028-8CA83C5461A3}" srcId="{CA9B90D6-8C69-4DAB-8A4C-E98B4F188294}" destId="{35DFE70A-D960-40B0-9887-0F194DBF16DC}" srcOrd="2" destOrd="0" parTransId="{1FE17352-B2E6-494A-8589-C5E8EB7BB615}" sibTransId="{1255CFDE-0CF3-40C1-9DFC-5A7012A02EE6}"/>
    <dgm:cxn modelId="{F3AFFE0A-AC9D-472F-B833-76879CE8B21A}" type="presOf" srcId="{F309CEA5-5EAF-4FD7-84A8-493D5A7C1C54}" destId="{1AAC10E9-252B-4913-8FB2-80488FE72269}" srcOrd="0" destOrd="0" presId="urn:microsoft.com/office/officeart/2005/8/layout/target3"/>
    <dgm:cxn modelId="{A07BE0B7-00A0-441A-861E-7743FE53BFC2}" type="presOf" srcId="{B28B519F-36EA-4D6D-A996-84A85777C650}" destId="{A41477C5-86EB-4FF3-819F-10E37D5C2562}" srcOrd="0" destOrd="0" presId="urn:microsoft.com/office/officeart/2005/8/layout/target3"/>
    <dgm:cxn modelId="{A7988D56-B15D-4709-AF6A-6F4331FE03B9}" srcId="{D9D08C21-4C1D-4071-95F3-10D2C46B010D}" destId="{ACC5E156-551C-458A-B6D0-4A97F3138992}" srcOrd="2" destOrd="0" parTransId="{F94A3D40-2A03-466D-8163-86AF9D786E76}" sibTransId="{A17EC9DA-4602-4CAE-86E7-9B766000B3C2}"/>
    <dgm:cxn modelId="{4C70E11F-5270-4360-AE6F-C6586EA76598}" type="presOf" srcId="{C7EB055B-0B93-48D4-8CD6-A92782318CEC}" destId="{38C91C75-C5BB-46A1-B09B-926CF7FBBE3A}" srcOrd="0" destOrd="0" presId="urn:microsoft.com/office/officeart/2005/8/layout/target3"/>
    <dgm:cxn modelId="{884088E2-BFCE-43F9-8C33-7A7908B2C242}" srcId="{B28B519F-36EA-4D6D-A996-84A85777C650}" destId="{CA9B90D6-8C69-4DAB-8A4C-E98B4F188294}" srcOrd="1" destOrd="0" parTransId="{8E5752F9-B218-4798-8602-CD85D1F16699}" sibTransId="{6DC3799A-77F5-4318-ADF1-AA83FF2C6334}"/>
    <dgm:cxn modelId="{7E040A89-3D1F-47E1-836A-83517D9F1FA3}" srcId="{D9D08C21-4C1D-4071-95F3-10D2C46B010D}" destId="{DD10B73D-0BB4-4324-8907-8E7E0E3C4E6D}" srcOrd="1" destOrd="0" parTransId="{BB40B983-FB98-4A6B-B5AC-AA06CA9DDF95}" sibTransId="{E9A6A015-B94C-4530-8248-9202F8A64B2F}"/>
    <dgm:cxn modelId="{220BC98F-A685-455E-BD79-8A87BE079E5F}" srcId="{FE950CA6-F90C-48BC-9B44-20FC00DE5F7D}" destId="{D827F598-9621-4BC7-9D9F-D6BC3F9096B6}" srcOrd="1" destOrd="0" parTransId="{A5BFB7B1-2210-4C36-8E84-181170B07128}" sibTransId="{9156C15C-A55E-4A11-A7B2-5276CB28334D}"/>
    <dgm:cxn modelId="{79DA79C3-3DD7-4B4C-AE1C-F349AC9982E8}" srcId="{D9D08C21-4C1D-4071-95F3-10D2C46B010D}" destId="{D727104E-E55F-4A9D-BF32-EA69E77FEA3A}" srcOrd="4" destOrd="0" parTransId="{D080865D-2C38-4AB1-9C2C-DF346E23F36B}" sibTransId="{FEA8003D-980F-426D-9575-9B65DE911074}"/>
    <dgm:cxn modelId="{F5421D40-E173-4866-A0B2-0E9E9A95875A}" type="presOf" srcId="{FE950CA6-F90C-48BC-9B44-20FC00DE5F7D}" destId="{A4580621-3B2B-480E-8A6F-0B6A9088AC88}" srcOrd="1" destOrd="0" presId="urn:microsoft.com/office/officeart/2005/8/layout/target3"/>
    <dgm:cxn modelId="{9DF22A67-C6C1-4B72-9F97-9D1AECF7CC93}" type="presOf" srcId="{D727104E-E55F-4A9D-BF32-EA69E77FEA3A}" destId="{1AAC10E9-252B-4913-8FB2-80488FE72269}" srcOrd="0" destOrd="4" presId="urn:microsoft.com/office/officeart/2005/8/layout/target3"/>
    <dgm:cxn modelId="{7369C110-525F-4405-A5CB-6AF82C936751}" srcId="{B28B519F-36EA-4D6D-A996-84A85777C650}" destId="{D9D08C21-4C1D-4071-95F3-10D2C46B010D}" srcOrd="2" destOrd="0" parTransId="{81833DAC-38E8-4FE6-9ECB-A414FD9BE761}" sibTransId="{3B18EA34-4C9C-4B2D-8331-87EFE18F0662}"/>
    <dgm:cxn modelId="{E7350D6B-E8AA-4D0F-A026-C41A8359EA22}" type="presOf" srcId="{35DFE70A-D960-40B0-9887-0F194DBF16DC}" destId="{F0121BFA-828B-45E5-8CEE-C23B2CE33E61}" srcOrd="0" destOrd="2" presId="urn:microsoft.com/office/officeart/2005/8/layout/target3"/>
    <dgm:cxn modelId="{45314439-77FD-4EE8-933B-4B8A0ED07E7D}" srcId="{CA9B90D6-8C69-4DAB-8A4C-E98B4F188294}" destId="{696CC249-68F9-44B2-88F2-D01588A57782}" srcOrd="1" destOrd="0" parTransId="{124BD587-928B-4C47-B268-9B7F5285F4A5}" sibTransId="{30AF9EC4-567E-4ACE-9E61-81D4A8BE9D10}"/>
    <dgm:cxn modelId="{20EE052A-E72D-41F6-8EFD-464284ECCEC0}" srcId="{CA9B90D6-8C69-4DAB-8A4C-E98B4F188294}" destId="{ED50DC70-32A3-45F1-A80B-A7D2CCF44AF0}" srcOrd="0" destOrd="0" parTransId="{5F99FF2C-70C9-4E87-A955-8D0B3C3F2C5D}" sibTransId="{032A167C-3FB9-4774-86E5-F33B038D5A6E}"/>
    <dgm:cxn modelId="{49F635DD-3A77-4285-AC29-87DA28176B85}" type="presOf" srcId="{D9D08C21-4C1D-4071-95F3-10D2C46B010D}" destId="{83428F4B-0679-46AD-8C7A-BB6504710165}" srcOrd="0" destOrd="0" presId="urn:microsoft.com/office/officeart/2005/8/layout/target3"/>
    <dgm:cxn modelId="{2E44A953-E399-43FC-90C8-F4D7E8B1B3CF}" type="presParOf" srcId="{A41477C5-86EB-4FF3-819F-10E37D5C2562}" destId="{6F21544F-F4C2-4405-9689-2285ACCD2D8A}" srcOrd="0" destOrd="0" presId="urn:microsoft.com/office/officeart/2005/8/layout/target3"/>
    <dgm:cxn modelId="{064AA0B5-AAC3-4BC3-80FF-C72B0813772B}" type="presParOf" srcId="{A41477C5-86EB-4FF3-819F-10E37D5C2562}" destId="{2B19DACF-C311-4AEF-92AC-E243A2E403E3}" srcOrd="1" destOrd="0" presId="urn:microsoft.com/office/officeart/2005/8/layout/target3"/>
    <dgm:cxn modelId="{906CEB4E-E03E-48F7-B309-27AAF24C75C8}" type="presParOf" srcId="{A41477C5-86EB-4FF3-819F-10E37D5C2562}" destId="{533C4D15-9D50-43F1-A88D-41391ADDE8EC}" srcOrd="2" destOrd="0" presId="urn:microsoft.com/office/officeart/2005/8/layout/target3"/>
    <dgm:cxn modelId="{2E78B6F5-22DA-42A9-8C74-93BD85CB1A1D}" type="presParOf" srcId="{A41477C5-86EB-4FF3-819F-10E37D5C2562}" destId="{6D62E631-7AAB-404A-9B66-9C6913B7EB26}" srcOrd="3" destOrd="0" presId="urn:microsoft.com/office/officeart/2005/8/layout/target3"/>
    <dgm:cxn modelId="{14053CFB-8D06-4840-94D3-FC04C4833B71}" type="presParOf" srcId="{A41477C5-86EB-4FF3-819F-10E37D5C2562}" destId="{0213DDDC-4A43-4986-A7B6-51E42E17E9EE}" srcOrd="4" destOrd="0" presId="urn:microsoft.com/office/officeart/2005/8/layout/target3"/>
    <dgm:cxn modelId="{ED29CC41-8E5E-4928-B0C1-448FAFAABA13}" type="presParOf" srcId="{A41477C5-86EB-4FF3-819F-10E37D5C2562}" destId="{5B8F056C-D178-40A7-9257-54E790C6BEA1}" srcOrd="5" destOrd="0" presId="urn:microsoft.com/office/officeart/2005/8/layout/target3"/>
    <dgm:cxn modelId="{EB426806-C9CE-47E2-9761-629DEF4A243C}" type="presParOf" srcId="{A41477C5-86EB-4FF3-819F-10E37D5C2562}" destId="{38E6665D-F74A-4DAD-90FE-B45885914D52}" srcOrd="6" destOrd="0" presId="urn:microsoft.com/office/officeart/2005/8/layout/target3"/>
    <dgm:cxn modelId="{3327417E-B995-4391-8262-239FB2BC6A97}" type="presParOf" srcId="{A41477C5-86EB-4FF3-819F-10E37D5C2562}" destId="{498EC74F-1483-448C-A66D-42F84A633954}" srcOrd="7" destOrd="0" presId="urn:microsoft.com/office/officeart/2005/8/layout/target3"/>
    <dgm:cxn modelId="{BD12BF23-1B89-4E16-806B-70387543725F}" type="presParOf" srcId="{A41477C5-86EB-4FF3-819F-10E37D5C2562}" destId="{83428F4B-0679-46AD-8C7A-BB6504710165}" srcOrd="8" destOrd="0" presId="urn:microsoft.com/office/officeart/2005/8/layout/target3"/>
    <dgm:cxn modelId="{5DD70B33-BA41-4499-BF68-35E005CDF375}" type="presParOf" srcId="{A41477C5-86EB-4FF3-819F-10E37D5C2562}" destId="{A4580621-3B2B-480E-8A6F-0B6A9088AC88}" srcOrd="9" destOrd="0" presId="urn:microsoft.com/office/officeart/2005/8/layout/target3"/>
    <dgm:cxn modelId="{11DA0ABC-64CC-415A-8C47-12B81CFE3D85}" type="presParOf" srcId="{A41477C5-86EB-4FF3-819F-10E37D5C2562}" destId="{38C91C75-C5BB-46A1-B09B-926CF7FBBE3A}" srcOrd="10" destOrd="0" presId="urn:microsoft.com/office/officeart/2005/8/layout/target3"/>
    <dgm:cxn modelId="{69BAAF8B-B73B-4A18-A1E1-284321B52B08}" type="presParOf" srcId="{A41477C5-86EB-4FF3-819F-10E37D5C2562}" destId="{ABB111CA-84F8-4F4C-B2C4-404783BE4135}" srcOrd="11" destOrd="0" presId="urn:microsoft.com/office/officeart/2005/8/layout/target3"/>
    <dgm:cxn modelId="{A37E9AF9-7F32-4389-98BD-352ED48EDD76}" type="presParOf" srcId="{A41477C5-86EB-4FF3-819F-10E37D5C2562}" destId="{F0121BFA-828B-45E5-8CEE-C23B2CE33E61}" srcOrd="12" destOrd="0" presId="urn:microsoft.com/office/officeart/2005/8/layout/target3"/>
    <dgm:cxn modelId="{7A39256F-39BE-4277-9ABC-46B92FE8AAD0}" type="presParOf" srcId="{A41477C5-86EB-4FF3-819F-10E37D5C2562}" destId="{0F3A206C-03EE-49DA-8F7A-A73406931555}" srcOrd="13" destOrd="0" presId="urn:microsoft.com/office/officeart/2005/8/layout/target3"/>
    <dgm:cxn modelId="{03F71753-7187-44DA-8B00-6DDC8056F5C0}" type="presParOf" srcId="{A41477C5-86EB-4FF3-819F-10E37D5C2562}" destId="{1AAC10E9-252B-4913-8FB2-80488FE72269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42DCD-7A2E-4C12-87D5-B4AEBFEFCD2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0BE05-38E5-42AE-A0C1-E1A5DEAC68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5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98CAC614-DB06-47E2-969F-3CDC90756F97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1554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SSE Streaming SIMD Extensions</a:t>
            </a:r>
          </a:p>
          <a:p>
            <a:r>
              <a:rPr lang="en-IN" dirty="0" smtClean="0"/>
              <a:t>AVX Advanced Vector Extensions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0BE05-38E5-42AE-A0C1-E1A5DEAC685C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31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0BE05-38E5-42AE-A0C1-E1A5DEAC685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21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98CAC614-DB06-47E2-969F-3CDC90756F97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9869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98CAC614-DB06-47E2-969F-3CDC90756F97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9415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dirty="0" smtClean="0"/>
              <a:t>OSU Ohio</a:t>
            </a:r>
            <a:r>
              <a:rPr lang="en-US" baseline="0" dirty="0" smtClean="0"/>
              <a:t> State University</a:t>
            </a:r>
          </a:p>
          <a:p>
            <a:r>
              <a:rPr lang="en-US" baseline="0" dirty="0" smtClean="0"/>
              <a:t>ANL </a:t>
            </a:r>
            <a:r>
              <a:rPr lang="en-US" baseline="0" smtClean="0"/>
              <a:t>Argonne National Labs</a:t>
            </a:r>
          </a:p>
          <a:p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98CAC614-DB06-47E2-969F-3CDC90756F97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0853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17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98CAC614-DB06-47E2-969F-3CDC90756F97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510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0BE05-38E5-42AE-A0C1-E1A5DEAC685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05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SSE Streaming SIMD Extensions</a:t>
            </a:r>
          </a:p>
          <a:p>
            <a:r>
              <a:rPr lang="en-IN" dirty="0" smtClean="0"/>
              <a:t>AVX Advanced Vector Extensions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0BE05-38E5-42AE-A0C1-E1A5DEAC685C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48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SSE Streaming SIMD Extensions</a:t>
            </a:r>
          </a:p>
          <a:p>
            <a:r>
              <a:rPr lang="en-IN" dirty="0" smtClean="0"/>
              <a:t>AVX Advanced Vector Extensions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0BE05-38E5-42AE-A0C1-E1A5DEAC685C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362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SSE Streaming SIMD Extensions</a:t>
            </a:r>
          </a:p>
          <a:p>
            <a:r>
              <a:rPr lang="en-IN" dirty="0" smtClean="0"/>
              <a:t>AVX Advanced Vector Extensions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0BE05-38E5-42AE-A0C1-E1A5DEAC685C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016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rmAutofit/>
          </a:bodyPr>
          <a:lstStyle>
            <a:lvl1pPr>
              <a:defRPr sz="2800" b="1"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181601"/>
          </a:xfrm>
        </p:spPr>
        <p:txBody>
          <a:bodyPr/>
          <a:lstStyle>
            <a:lvl1pPr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buFont typeface="Ubuntu" pitchFamily="34" charset="0"/>
              <a:buChar char="»"/>
              <a:defRPr sz="1600">
                <a:solidFill>
                  <a:schemeClr val="accent2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2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 userDrawn="1"/>
        </p:nvSpPr>
        <p:spPr>
          <a:xfrm>
            <a:off x="2209800" y="6031675"/>
            <a:ext cx="4876800" cy="70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©2015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Calligo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Technologies Pvt. Ltd., All rights reserved. All other trademarks or registered trademarks are the property of their respective owners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72300" y="63582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44FF0-2178-4F0D-AD74-CD9D6FED0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 userDrawn="1"/>
        </p:nvSpPr>
        <p:spPr>
          <a:xfrm>
            <a:off x="2209800" y="6185025"/>
            <a:ext cx="4876800" cy="70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©2015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Calligo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Technologies Pvt. Ltd., All rights reserved. All other trademarks or registered trademarks are the property of their respective owners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72300" y="63582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44FF0-2178-4F0D-AD74-CD9D6FED0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 userDrawn="1"/>
        </p:nvSpPr>
        <p:spPr>
          <a:xfrm>
            <a:off x="2209800" y="6185025"/>
            <a:ext cx="4876800" cy="70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©2015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Calligo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Technologies Pvt. Ltd., All rights reserved. All other trademarks or registered trademarks are the property of their respective owners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72300" y="63582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44FF0-2178-4F0D-AD74-CD9D6FED0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/>
          <a:lstStyle>
            <a:lvl1pPr>
              <a:defRPr sz="2800" b="1"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 userDrawn="1"/>
        </p:nvSpPr>
        <p:spPr>
          <a:xfrm>
            <a:off x="2209800" y="6185025"/>
            <a:ext cx="4876800" cy="70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©2015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Calligo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Technologies Pvt. Ltd., All rights reserved. All other trademarks or registered trademarks are the property of their respective owners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72300" y="63582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44FF0-2178-4F0D-AD74-CD9D6FED0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>
            <a:lvl1pPr>
              <a:defRPr sz="2800" b="1"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879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69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69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 userDrawn="1"/>
        </p:nvSpPr>
        <p:spPr>
          <a:xfrm>
            <a:off x="2209800" y="6185025"/>
            <a:ext cx="4876800" cy="70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©2015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Calligo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Technologies Pvt. Ltd., All rights reserved. All other trademarks or registered trademarks are the property of their respective owners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72300" y="63582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44FF0-2178-4F0D-AD74-CD9D6FED0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/>
          <a:lstStyle>
            <a:lvl1pPr>
              <a:defRPr sz="2800" b="1"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/>
        </p:nvSpPr>
        <p:spPr>
          <a:xfrm>
            <a:off x="2209800" y="6185025"/>
            <a:ext cx="4876800" cy="70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©2015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Calligo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Technologies Pvt. Ltd., All rights reserved. All other trademarks or registered trademarks are the property of their respective owners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72300" y="63582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44FF0-2178-4F0D-AD74-CD9D6FED0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 userDrawn="1"/>
        </p:nvSpPr>
        <p:spPr>
          <a:xfrm>
            <a:off x="2209800" y="6185025"/>
            <a:ext cx="4876800" cy="70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©2015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Calligo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Technologies Pvt. Ltd., All rights reserved. All other trademarks or registered trademarks are the property of their respective owners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72300" y="63582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44FF0-2178-4F0D-AD74-CD9D6FED02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HPC Training © 2015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8305800" y="4267200"/>
            <a:ext cx="762000" cy="15240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8" name="Oval 7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7772400" y="4648200"/>
            <a:ext cx="685800" cy="12954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13" name="Oval 12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 flipV="1">
            <a:off x="685800" y="304800"/>
            <a:ext cx="762000" cy="15240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18" name="Oval 17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 flipH="1" flipV="1">
            <a:off x="152400" y="685800"/>
            <a:ext cx="685800" cy="12954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23" name="Oval 22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 userDrawn="1"/>
        </p:nvSpPr>
        <p:spPr>
          <a:xfrm>
            <a:off x="11875" y="5867400"/>
            <a:ext cx="769620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 rot="16200000">
            <a:off x="-2148839" y="4411090"/>
            <a:ext cx="48006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76200" y="5745481"/>
            <a:ext cx="4800600" cy="45719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72300" y="63582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44FF0-2178-4F0D-AD74-CD9D6FED0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1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85801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logo1.jpg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57200" y="5943600"/>
            <a:ext cx="1619250" cy="81119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7585044" y="5943600"/>
            <a:ext cx="4572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8125164" y="6218386"/>
            <a:ext cx="571500" cy="563414"/>
            <a:chOff x="8039100" y="5898573"/>
            <a:chExt cx="571500" cy="563414"/>
          </a:xfrm>
        </p:grpSpPr>
        <p:grpSp>
          <p:nvGrpSpPr>
            <p:cNvPr id="17" name="Group 16"/>
            <p:cNvGrpSpPr/>
            <p:nvPr userDrawn="1"/>
          </p:nvGrpSpPr>
          <p:grpSpPr>
            <a:xfrm>
              <a:off x="8039100" y="5898573"/>
              <a:ext cx="228600" cy="562313"/>
              <a:chOff x="7010400" y="5943600"/>
              <a:chExt cx="228600" cy="533400"/>
            </a:xfrm>
          </p:grpSpPr>
          <p:sp>
            <p:nvSpPr>
              <p:cNvPr id="18" name="Rectangle 17"/>
              <p:cNvSpPr/>
              <p:nvPr userDrawn="1"/>
            </p:nvSpPr>
            <p:spPr>
              <a:xfrm>
                <a:off x="7010400" y="5943600"/>
                <a:ext cx="228600" cy="228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 userDrawn="1"/>
            </p:nvSpPr>
            <p:spPr>
              <a:xfrm>
                <a:off x="7010400" y="6248400"/>
                <a:ext cx="2286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8382000" y="5899674"/>
              <a:ext cx="228600" cy="562313"/>
              <a:chOff x="7353300" y="5981700"/>
              <a:chExt cx="228600" cy="533400"/>
            </a:xfrm>
          </p:grpSpPr>
          <p:sp>
            <p:nvSpPr>
              <p:cNvPr id="22" name="Rectangle 21"/>
              <p:cNvSpPr/>
              <p:nvPr userDrawn="1"/>
            </p:nvSpPr>
            <p:spPr>
              <a:xfrm>
                <a:off x="7353300" y="5981700"/>
                <a:ext cx="2286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7353300" y="62865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5" name="Rectangle 44"/>
          <p:cNvSpPr/>
          <p:nvPr userDrawn="1"/>
        </p:nvSpPr>
        <p:spPr>
          <a:xfrm>
            <a:off x="7162800" y="6477000"/>
            <a:ext cx="838200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46" name="Rectangle 45"/>
          <p:cNvSpPr/>
          <p:nvPr userDrawn="1"/>
        </p:nvSpPr>
        <p:spPr>
          <a:xfrm>
            <a:off x="7325064" y="6511062"/>
            <a:ext cx="8382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72300" y="63582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27C44FF0-2178-4F0D-AD74-CD9D6FED02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Ubuntu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Ubuntu" pitchFamily="34" charset="0"/>
        <a:buChar char="»"/>
        <a:defRPr sz="1800" kern="1200">
          <a:solidFill>
            <a:schemeClr val="tx1"/>
          </a:solidFill>
          <a:latin typeface="Ubuntu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Ubuntu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Ubuntu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Ubuntu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638731" y="2057400"/>
                <a:ext cx="4087850" cy="9423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54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b="1" i="0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𝐈𝐧𝐭𝐞𝐥</m:t>
                        </m:r>
                      </m:e>
                      <m:sup>
                        <m:r>
                          <a:rPr lang="en-US" sz="5400" b="1" i="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®</m:t>
                        </m:r>
                      </m:sup>
                    </m:sSup>
                  </m:oMath>
                </a14:m>
                <a:r>
                  <a:rPr lang="en-US" sz="5400" b="1" dirty="0" smtClean="0">
                    <a:solidFill>
                      <a:schemeClr val="tx2"/>
                    </a:solidFill>
                    <a:latin typeface="Book Antiqua" pitchFamily="18" charset="0"/>
                  </a:rPr>
                  <a:t>Tools</a:t>
                </a:r>
                <a:endParaRPr lang="en-US" sz="5400" b="1" dirty="0">
                  <a:solidFill>
                    <a:schemeClr val="tx2"/>
                  </a:solidFill>
                  <a:latin typeface="Book Antiqua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731" y="2057400"/>
                <a:ext cx="4087850" cy="942309"/>
              </a:xfrm>
              <a:prstGeom prst="rect">
                <a:avLst/>
              </a:prstGeom>
              <a:blipFill rotWithShape="0">
                <a:blip r:embed="rId3"/>
                <a:stretch>
                  <a:fillRect t="-15584" r="-5970" b="-389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/>
          <p:cNvSpPr>
            <a:spLocks noGrp="1"/>
          </p:cNvSpPr>
          <p:nvPr/>
        </p:nvSpPr>
        <p:spPr>
          <a:xfrm>
            <a:off x="2209800" y="6185025"/>
            <a:ext cx="4876800" cy="70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©2015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Calligo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Technologies Pvt. Ltd., All rights reserved. All other trademarks or registered trademarks are the property of their respective owners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24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𝐈𝐧𝐭𝐞𝐥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®</m:t>
                        </m:r>
                      </m:sup>
                    </m:sSup>
                  </m:oMath>
                </a14:m>
                <a:r>
                  <a:rPr lang="en-US" dirty="0" smtClean="0"/>
                  <a:t> Math Kernel Library(MKL)</a:t>
                </a:r>
                <a:endParaRPr lang="en-US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510539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Math Kernel Library (MKL) is library of </a:t>
            </a:r>
            <a:r>
              <a:rPr lang="en-US" dirty="0">
                <a:solidFill>
                  <a:schemeClr val="tx1"/>
                </a:solidFill>
              </a:rPr>
              <a:t>optimized math routines for science, engineering, and financial applications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Supports </a:t>
            </a:r>
            <a:r>
              <a:rPr lang="en-US" dirty="0">
                <a:solidFill>
                  <a:schemeClr val="tx1"/>
                </a:solidFill>
              </a:rPr>
              <a:t>32-bit, 64-bit Intel® or compatible processor and Intel® </a:t>
            </a:r>
            <a:r>
              <a:rPr lang="en-US" dirty="0" smtClean="0">
                <a:solidFill>
                  <a:schemeClr val="tx1"/>
                </a:solidFill>
              </a:rPr>
              <a:t>MIC.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Fortran and C/C++ are broadly supported language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Automatically offloads if </a:t>
            </a:r>
            <a:r>
              <a:rPr lang="en-US" dirty="0">
                <a:solidFill>
                  <a:schemeClr val="tx1"/>
                </a:solidFill>
              </a:rPr>
              <a:t>Intel® </a:t>
            </a:r>
            <a:r>
              <a:rPr lang="en-US" dirty="0" smtClean="0">
                <a:solidFill>
                  <a:schemeClr val="tx1"/>
                </a:solidFill>
              </a:rPr>
              <a:t>Xeon Phi™ is available.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Optimized for Intel® Architecture.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MKL </a:t>
            </a:r>
            <a:r>
              <a:rPr lang="en-US" dirty="0">
                <a:solidFill>
                  <a:schemeClr val="tx1"/>
                </a:solidFill>
              </a:rPr>
              <a:t>uses OpenMP for threading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990608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193D5DC-FE52-4616-AD22-C64626BF9AC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614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𝐈𝐧𝐭𝐞𝐥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®</m:t>
                        </m:r>
                      </m:sup>
                    </m:sSup>
                  </m:oMath>
                </a14:m>
                <a:r>
                  <a:rPr lang="en-US" dirty="0" smtClean="0"/>
                  <a:t> MKL Contents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BLAS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Basic Linear Algebra subroutines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Vector-vector, matrix vector and matrix operations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LAPACK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Linear </a:t>
            </a:r>
            <a:r>
              <a:rPr lang="en-US" dirty="0">
                <a:solidFill>
                  <a:schemeClr val="tx1"/>
                </a:solidFill>
              </a:rPr>
              <a:t>Algebra </a:t>
            </a:r>
            <a:r>
              <a:rPr lang="en-US" dirty="0" smtClean="0">
                <a:solidFill>
                  <a:schemeClr val="tx1"/>
                </a:solidFill>
              </a:rPr>
              <a:t>Package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Solvers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Eigen solvers.</a:t>
            </a:r>
          </a:p>
          <a:p>
            <a:pPr marL="0" indent="0"/>
            <a:r>
              <a:rPr lang="en-US" sz="1600" dirty="0" smtClean="0">
                <a:solidFill>
                  <a:schemeClr val="tx1"/>
                </a:solidFill>
              </a:rPr>
              <a:t>    DFTs </a:t>
            </a:r>
          </a:p>
          <a:p>
            <a:pPr marL="400050" lvl="1" indent="0"/>
            <a:r>
              <a:rPr lang="en-US" dirty="0" smtClean="0">
                <a:solidFill>
                  <a:schemeClr val="tx1"/>
                </a:solidFill>
              </a:rPr>
              <a:t>Discrete </a:t>
            </a:r>
            <a:r>
              <a:rPr lang="en-US" dirty="0">
                <a:solidFill>
                  <a:schemeClr val="tx1"/>
                </a:solidFill>
              </a:rPr>
              <a:t>Fourier </a:t>
            </a:r>
            <a:r>
              <a:rPr lang="en-US" dirty="0" smtClean="0">
                <a:solidFill>
                  <a:schemeClr val="tx1"/>
                </a:solidFill>
              </a:rPr>
              <a:t>transforms</a:t>
            </a:r>
            <a:endParaRPr lang="en-US" dirty="0">
              <a:solidFill>
                <a:schemeClr val="tx1"/>
              </a:solidFill>
            </a:endParaRPr>
          </a:p>
          <a:p>
            <a:pPr marL="400050" lvl="1" indent="0"/>
            <a:r>
              <a:rPr lang="en-US" dirty="0">
                <a:solidFill>
                  <a:schemeClr val="tx1"/>
                </a:solidFill>
              </a:rPr>
              <a:t>Mixed radix, multi-dimensional transforms</a:t>
            </a:r>
          </a:p>
          <a:p>
            <a:pPr marL="400050" lvl="1" indent="0"/>
            <a:r>
              <a:rPr lang="en-US" dirty="0">
                <a:solidFill>
                  <a:schemeClr val="tx1"/>
                </a:solidFill>
              </a:rPr>
              <a:t>Multithreaded</a:t>
            </a:r>
          </a:p>
          <a:p>
            <a:pPr marL="0" indent="0"/>
            <a:r>
              <a:rPr lang="en-US" sz="1600" dirty="0" smtClean="0">
                <a:solidFill>
                  <a:schemeClr val="tx1"/>
                </a:solidFill>
              </a:rPr>
              <a:t>    VML</a:t>
            </a:r>
          </a:p>
          <a:p>
            <a:pPr marL="400050" lvl="1" indent="0"/>
            <a:r>
              <a:rPr lang="en-US" dirty="0" smtClean="0">
                <a:solidFill>
                  <a:schemeClr val="tx1"/>
                </a:solidFill>
              </a:rPr>
              <a:t>Vector </a:t>
            </a:r>
            <a:r>
              <a:rPr lang="en-US" dirty="0">
                <a:solidFill>
                  <a:schemeClr val="tx1"/>
                </a:solidFill>
              </a:rPr>
              <a:t>Math </a:t>
            </a:r>
            <a:r>
              <a:rPr lang="en-US" dirty="0" smtClean="0">
                <a:solidFill>
                  <a:schemeClr val="tx1"/>
                </a:solidFill>
              </a:rPr>
              <a:t>Library</a:t>
            </a:r>
            <a:endParaRPr lang="en-US" dirty="0">
              <a:solidFill>
                <a:schemeClr val="tx1"/>
              </a:solidFill>
            </a:endParaRPr>
          </a:p>
          <a:p>
            <a:pPr marL="400050" lvl="1" indent="0"/>
            <a:r>
              <a:rPr lang="en-US" dirty="0">
                <a:solidFill>
                  <a:schemeClr val="tx1"/>
                </a:solidFill>
              </a:rPr>
              <a:t>Set of </a:t>
            </a:r>
            <a:r>
              <a:rPr lang="en-US" dirty="0" err="1">
                <a:solidFill>
                  <a:schemeClr val="tx1"/>
                </a:solidFill>
              </a:rPr>
              <a:t>vectorized</a:t>
            </a:r>
            <a:r>
              <a:rPr lang="en-US" dirty="0">
                <a:solidFill>
                  <a:schemeClr val="tx1"/>
                </a:solidFill>
              </a:rPr>
              <a:t> transcendental functions</a:t>
            </a:r>
          </a:p>
          <a:p>
            <a:pPr marL="400050" lvl="1" indent="0"/>
            <a:r>
              <a:rPr lang="en-US" dirty="0">
                <a:solidFill>
                  <a:schemeClr val="tx1"/>
                </a:solidFill>
              </a:rPr>
              <a:t>Most of </a:t>
            </a:r>
            <a:r>
              <a:rPr lang="en-US" dirty="0" err="1">
                <a:solidFill>
                  <a:schemeClr val="tx1"/>
                </a:solidFill>
              </a:rPr>
              <a:t>libm</a:t>
            </a:r>
            <a:r>
              <a:rPr lang="en-US" dirty="0">
                <a:solidFill>
                  <a:schemeClr val="tx1"/>
                </a:solidFill>
              </a:rPr>
              <a:t> functions, but faster</a:t>
            </a:r>
          </a:p>
          <a:p>
            <a:pPr marL="0" indent="0"/>
            <a:r>
              <a:rPr lang="en-US" sz="1600" dirty="0" smtClean="0">
                <a:solidFill>
                  <a:schemeClr val="tx1"/>
                </a:solidFill>
              </a:rPr>
              <a:t>   VSL</a:t>
            </a:r>
          </a:p>
          <a:p>
            <a:pPr marL="400050" lvl="1" indent="0"/>
            <a:r>
              <a:rPr lang="en-US" dirty="0" smtClean="0">
                <a:solidFill>
                  <a:schemeClr val="tx1"/>
                </a:solidFill>
              </a:rPr>
              <a:t>Vector </a:t>
            </a:r>
            <a:r>
              <a:rPr lang="en-US" dirty="0">
                <a:solidFill>
                  <a:schemeClr val="tx1"/>
                </a:solidFill>
              </a:rPr>
              <a:t>Statistical </a:t>
            </a:r>
            <a:r>
              <a:rPr lang="en-US" dirty="0" smtClean="0">
                <a:solidFill>
                  <a:schemeClr val="tx1"/>
                </a:solidFill>
              </a:rPr>
              <a:t>Library</a:t>
            </a:r>
            <a:endParaRPr lang="en-US" dirty="0">
              <a:solidFill>
                <a:schemeClr val="tx1"/>
              </a:solidFill>
            </a:endParaRPr>
          </a:p>
          <a:p>
            <a:pPr marL="400050" lvl="1" indent="0"/>
            <a:r>
              <a:rPr lang="en-US" dirty="0">
                <a:solidFill>
                  <a:schemeClr val="tx1"/>
                </a:solidFill>
              </a:rPr>
              <a:t>Set of </a:t>
            </a:r>
            <a:r>
              <a:rPr lang="en-US" dirty="0" err="1">
                <a:solidFill>
                  <a:schemeClr val="tx1"/>
                </a:solidFill>
              </a:rPr>
              <a:t>vectorized</a:t>
            </a:r>
            <a:r>
              <a:rPr lang="en-US" dirty="0">
                <a:solidFill>
                  <a:schemeClr val="tx1"/>
                </a:solidFill>
              </a:rPr>
              <a:t> random number </a:t>
            </a:r>
            <a:r>
              <a:rPr lang="en-US" dirty="0" smtClean="0">
                <a:solidFill>
                  <a:schemeClr val="tx1"/>
                </a:solidFill>
              </a:rPr>
              <a:t>generators</a:t>
            </a: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990608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193D5DC-FE52-4616-AD22-C64626BF9AC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𝐈𝐧𝐭𝐞𝐥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®</m:t>
                        </m:r>
                      </m:sup>
                    </m:sSup>
                  </m:oMath>
                </a14:m>
                <a:r>
                  <a:rPr lang="en-US" dirty="0" smtClean="0"/>
                  <a:t> MKL Vs </a:t>
                </a:r>
                <a:r>
                  <a:rPr lang="en-US" dirty="0" err="1" smtClean="0"/>
                  <a:t>OpenBLAS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990608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193D5DC-FE52-4616-AD22-C64626BF9AC8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110661"/>
              </p:ext>
            </p:extLst>
          </p:nvPr>
        </p:nvGraphicFramePr>
        <p:xfrm>
          <a:off x="457200" y="685800"/>
          <a:ext cx="82296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1755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𝐈𝐧𝐭𝐞𝐥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®</m:t>
                        </m:r>
                      </m:sup>
                    </m:sSup>
                  </m:oMath>
                </a14:m>
                <a:r>
                  <a:rPr lang="en-US" dirty="0" smtClean="0"/>
                  <a:t> Threading Building Blocks(TBB)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The library consists of data structures and algorithms that allow a programmer to avoid some complications arising from the use of native threading packages </a:t>
            </a:r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which individual threads of execution are created, synchronized, and terminated manually. 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Supports </a:t>
            </a:r>
            <a:r>
              <a:rPr lang="en-US" dirty="0">
                <a:solidFill>
                  <a:schemeClr val="tx1"/>
                </a:solidFill>
              </a:rPr>
              <a:t>32 and 64 bit architecture and also android </a:t>
            </a:r>
            <a:r>
              <a:rPr lang="en-US" dirty="0" smtClean="0">
                <a:solidFill>
                  <a:schemeClr val="tx1"/>
                </a:solidFill>
              </a:rPr>
              <a:t>OS.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Supports C and C</a:t>
            </a:r>
            <a:r>
              <a:rPr lang="en-US" dirty="0" smtClean="0">
                <a:solidFill>
                  <a:schemeClr val="tx1"/>
                </a:solidFill>
              </a:rPr>
              <a:t>++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Higher level task based parallelism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Also available as open source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90608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193D5DC-FE52-4616-AD22-C64626BF9AC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9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𝐈𝐧𝐭𝐞𝐥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®</m:t>
                        </m:r>
                      </m:sup>
                    </m:sSup>
                  </m:oMath>
                </a14:m>
                <a:r>
                  <a:rPr lang="en-US" dirty="0"/>
                  <a:t> Threading Building Blocks(TBB</a:t>
                </a:r>
                <a:r>
                  <a:rPr lang="en-US" dirty="0" smtClean="0"/>
                  <a:t>) (contd..)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Dynamic memory functions are replaced by TBB library functions by loading proxy library at run-time or by linking with the proxy library.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</a:rPr>
              <a:t>These functions include:</a:t>
            </a:r>
          </a:p>
          <a:p>
            <a:pPr lvl="2" algn="just"/>
            <a:r>
              <a:rPr lang="en-US" sz="1800" dirty="0">
                <a:solidFill>
                  <a:schemeClr val="tx1"/>
                </a:solidFill>
              </a:rPr>
              <a:t>C library: </a:t>
            </a:r>
            <a:r>
              <a:rPr lang="en-US" sz="1800" dirty="0" err="1">
                <a:solidFill>
                  <a:schemeClr val="tx1"/>
                </a:solidFill>
              </a:rPr>
              <a:t>malloc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calloc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realloc</a:t>
            </a:r>
            <a:r>
              <a:rPr lang="en-US" sz="1800" dirty="0">
                <a:solidFill>
                  <a:schemeClr val="tx1"/>
                </a:solidFill>
              </a:rPr>
              <a:t>, free</a:t>
            </a:r>
          </a:p>
          <a:p>
            <a:pPr lvl="2" algn="just"/>
            <a:r>
              <a:rPr lang="en-US" sz="1800" dirty="0">
                <a:solidFill>
                  <a:schemeClr val="tx1"/>
                </a:solidFill>
              </a:rPr>
              <a:t>Standard POSIX* function: </a:t>
            </a:r>
            <a:r>
              <a:rPr lang="en-US" sz="1800" dirty="0" err="1">
                <a:solidFill>
                  <a:schemeClr val="tx1"/>
                </a:solidFill>
              </a:rPr>
              <a:t>posix_memalign</a:t>
            </a:r>
            <a:endParaRPr lang="en-US" sz="1800" dirty="0">
              <a:solidFill>
                <a:schemeClr val="tx1"/>
              </a:solidFill>
            </a:endParaRPr>
          </a:p>
          <a:p>
            <a:pPr lvl="2" algn="just"/>
            <a:r>
              <a:rPr lang="en-US" sz="1800" dirty="0">
                <a:solidFill>
                  <a:schemeClr val="tx1"/>
                </a:solidFill>
              </a:rPr>
              <a:t>Obsolete functions: </a:t>
            </a:r>
            <a:r>
              <a:rPr lang="en-US" sz="1800" dirty="0" err="1">
                <a:solidFill>
                  <a:schemeClr val="tx1"/>
                </a:solidFill>
              </a:rPr>
              <a:t>valloc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memalign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pvalloc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mallopt</a:t>
            </a:r>
            <a:endParaRPr lang="en-US" sz="1800" dirty="0">
              <a:solidFill>
                <a:schemeClr val="tx1"/>
              </a:solidFill>
            </a:endParaRPr>
          </a:p>
          <a:p>
            <a:pPr lvl="2" algn="just"/>
            <a:r>
              <a:rPr lang="en-US" sz="1800" dirty="0">
                <a:solidFill>
                  <a:schemeClr val="tx1"/>
                </a:solidFill>
              </a:rPr>
              <a:t>Global C++ operators new and delete.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𝐈𝐧𝐭𝐞𝐥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®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MPI Library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Low latency MPI implementation up to 2 times as fast as alternative MPI </a:t>
            </a:r>
            <a:r>
              <a:rPr lang="en-US" dirty="0" smtClean="0">
                <a:solidFill>
                  <a:schemeClr val="tx1"/>
                </a:solidFill>
              </a:rPr>
              <a:t>libraries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Enable optimized shared memory dynamic connection mode for large SMP </a:t>
            </a:r>
            <a:r>
              <a:rPr lang="en-US" dirty="0" smtClean="0">
                <a:solidFill>
                  <a:schemeClr val="tx1"/>
                </a:solidFill>
              </a:rPr>
              <a:t>nodes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Increase performance with improved </a:t>
            </a:r>
            <a:r>
              <a:rPr lang="en-US" dirty="0" smtClean="0">
                <a:solidFill>
                  <a:schemeClr val="tx1"/>
                </a:solidFill>
              </a:rPr>
              <a:t>various </a:t>
            </a:r>
            <a:r>
              <a:rPr lang="en-US" dirty="0">
                <a:solidFill>
                  <a:schemeClr val="tx1"/>
                </a:solidFill>
              </a:rPr>
              <a:t>fabric </a:t>
            </a:r>
            <a:r>
              <a:rPr lang="en-US" dirty="0" smtClean="0">
                <a:solidFill>
                  <a:schemeClr val="tx1"/>
                </a:solidFill>
              </a:rPr>
              <a:t>support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Accelerate applications using the enhanced tuning utility for </a:t>
            </a:r>
            <a:r>
              <a:rPr lang="en-US" dirty="0" smtClean="0">
                <a:solidFill>
                  <a:schemeClr val="tx1"/>
                </a:solidFill>
              </a:rPr>
              <a:t>MPI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25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𝐈𝐧𝐭𝐞𝐥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®</m:t>
                        </m:r>
                      </m:sup>
                    </m:sSup>
                  </m:oMath>
                </a14:m>
                <a:r>
                  <a:rPr lang="en-US" dirty="0"/>
                  <a:t> Integrated Performance Primitives (Intel® IPP)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An extensive </a:t>
            </a:r>
            <a:r>
              <a:rPr lang="en-US" dirty="0">
                <a:solidFill>
                  <a:schemeClr val="tx1"/>
                </a:solidFill>
              </a:rPr>
              <a:t>library of software functions to help you develop multimedia, data processing, and communications applications. 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Highly </a:t>
            </a:r>
            <a:r>
              <a:rPr lang="en-US" dirty="0">
                <a:solidFill>
                  <a:schemeClr val="tx1"/>
                </a:solidFill>
              </a:rPr>
              <a:t>optimized using Intel® Streaming SIMD Extensions (Intel® SSE) and Intel® Advanced Vector Extensions (Intel® AVX) instruction </a:t>
            </a:r>
            <a:r>
              <a:rPr lang="en-US" dirty="0" smtClean="0">
                <a:solidFill>
                  <a:schemeClr val="tx1"/>
                </a:solidFill>
              </a:rPr>
              <a:t>sets.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Performance Building - Optimized building blocks perform </a:t>
            </a:r>
            <a:r>
              <a:rPr lang="en-US" dirty="0" smtClean="0">
                <a:solidFill>
                  <a:schemeClr val="tx1"/>
                </a:solidFill>
              </a:rPr>
              <a:t>faster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Supports Windows, Linux, Android </a:t>
            </a:r>
            <a:r>
              <a:rPr lang="en-US" dirty="0">
                <a:solidFill>
                  <a:schemeClr val="tx1"/>
                </a:solidFill>
              </a:rPr>
              <a:t>and OS </a:t>
            </a:r>
            <a:r>
              <a:rPr lang="en-US" dirty="0" smtClean="0">
                <a:solidFill>
                  <a:schemeClr val="tx1"/>
                </a:solidFill>
              </a:rPr>
              <a:t>X environments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Natively </a:t>
            </a:r>
            <a:r>
              <a:rPr lang="en-US" dirty="0">
                <a:solidFill>
                  <a:schemeClr val="tx1"/>
                </a:solidFill>
              </a:rPr>
              <a:t>supports C/C++ and </a:t>
            </a:r>
            <a:r>
              <a:rPr lang="en-US" dirty="0" err="1" smtClean="0">
                <a:solidFill>
                  <a:schemeClr val="tx1"/>
                </a:solidFill>
              </a:rPr>
              <a:t>OpenCL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development.</a:t>
            </a:r>
          </a:p>
        </p:txBody>
      </p:sp>
    </p:spTree>
    <p:extLst>
      <p:ext uri="{BB962C8B-B14F-4D97-AF65-F5344CB8AC3E}">
        <p14:creationId xmlns:p14="http://schemas.microsoft.com/office/powerpoint/2010/main" val="16390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Intel® </a:t>
            </a:r>
            <a:r>
              <a:rPr lang="en-US" dirty="0" err="1" smtClean="0"/>
              <a:t>Vtune</a:t>
            </a:r>
            <a:r>
              <a:rPr lang="en-US" dirty="0" smtClean="0"/>
              <a:t> Amplifier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Intel® </a:t>
            </a:r>
            <a:r>
              <a:rPr lang="en-IN" dirty="0" err="1" smtClean="0">
                <a:solidFill>
                  <a:schemeClr val="tx1"/>
                </a:solidFill>
              </a:rPr>
              <a:t>Vtune</a:t>
            </a:r>
            <a:r>
              <a:rPr lang="en-IN" dirty="0" smtClean="0">
                <a:solidFill>
                  <a:schemeClr val="tx1"/>
                </a:solidFill>
              </a:rPr>
              <a:t> Amplifier is a hotspots analysis tool, used to </a:t>
            </a:r>
            <a:r>
              <a:rPr lang="en-IN" dirty="0" err="1" smtClean="0">
                <a:solidFill>
                  <a:schemeClr val="tx1"/>
                </a:solidFill>
              </a:rPr>
              <a:t>analyze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most time-consuming program units, and detect </a:t>
            </a:r>
            <a:r>
              <a:rPr lang="en-IN" dirty="0" smtClean="0">
                <a:solidFill>
                  <a:schemeClr val="tx1"/>
                </a:solidFill>
              </a:rPr>
              <a:t>how they </a:t>
            </a:r>
            <a:r>
              <a:rPr lang="en-IN" dirty="0">
                <a:solidFill>
                  <a:schemeClr val="tx1"/>
                </a:solidFill>
              </a:rPr>
              <a:t>were called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Basic Hotspots analysis is useful to </a:t>
            </a:r>
            <a:r>
              <a:rPr lang="en-IN" dirty="0" err="1">
                <a:solidFill>
                  <a:schemeClr val="tx1"/>
                </a:solidFill>
              </a:rPr>
              <a:t>analyze</a:t>
            </a:r>
            <a:r>
              <a:rPr lang="en-IN" dirty="0">
                <a:solidFill>
                  <a:schemeClr val="tx1"/>
                </a:solidFill>
              </a:rPr>
              <a:t> the performance of both serial and parallel applications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endParaRPr lang="en-IN" sz="1600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Supports </a:t>
            </a:r>
            <a:r>
              <a:rPr lang="en-US" dirty="0">
                <a:solidFill>
                  <a:schemeClr val="tx1"/>
                </a:solidFill>
              </a:rPr>
              <a:t>profiler for C, C++, Fortran, Assembly and </a:t>
            </a:r>
            <a:r>
              <a:rPr lang="en-US" dirty="0" smtClean="0">
                <a:solidFill>
                  <a:schemeClr val="tx1"/>
                </a:solidFill>
              </a:rPr>
              <a:t>Java.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User can identify hardware issues  that have significant impact on the performance of their application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1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Intel® </a:t>
            </a:r>
            <a:r>
              <a:rPr lang="en-US" dirty="0" err="1" smtClean="0"/>
              <a:t>Vtune</a:t>
            </a:r>
            <a:r>
              <a:rPr lang="en-US" dirty="0" smtClean="0"/>
              <a:t> Amplifier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38200"/>
            <a:ext cx="8001000" cy="4901588"/>
          </a:xfrm>
        </p:spPr>
      </p:pic>
    </p:spTree>
    <p:extLst>
      <p:ext uri="{BB962C8B-B14F-4D97-AF65-F5344CB8AC3E}">
        <p14:creationId xmlns:p14="http://schemas.microsoft.com/office/powerpoint/2010/main" val="308221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Intel® Trace Analyzer </a:t>
            </a:r>
            <a:r>
              <a:rPr lang="en-US" dirty="0"/>
              <a:t>a</a:t>
            </a:r>
            <a:r>
              <a:rPr lang="en-US" dirty="0" smtClean="0"/>
              <a:t>nd Collector (ITAC)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Intel Trace </a:t>
            </a:r>
            <a:r>
              <a:rPr lang="en-IN" dirty="0" err="1" smtClean="0">
                <a:solidFill>
                  <a:schemeClr val="tx1"/>
                </a:solidFill>
              </a:rPr>
              <a:t>Analyzer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and Collector (</a:t>
            </a:r>
            <a:r>
              <a:rPr lang="en-IN" dirty="0" smtClean="0">
                <a:solidFill>
                  <a:schemeClr val="tx1"/>
                </a:solidFill>
              </a:rPr>
              <a:t>ITAC) enables programmer </a:t>
            </a:r>
            <a:r>
              <a:rPr lang="en-IN" dirty="0">
                <a:solidFill>
                  <a:schemeClr val="tx1"/>
                </a:solidFill>
              </a:rPr>
              <a:t>to understand MPI application </a:t>
            </a:r>
            <a:r>
              <a:rPr lang="en-IN" dirty="0" smtClean="0">
                <a:solidFill>
                  <a:schemeClr val="tx1"/>
                </a:solidFill>
              </a:rPr>
              <a:t>behaviour </a:t>
            </a:r>
            <a:r>
              <a:rPr lang="en-IN" dirty="0">
                <a:solidFill>
                  <a:schemeClr val="tx1"/>
                </a:solidFill>
              </a:rPr>
              <a:t>and quickly find bottlenecks to achieve high performance for parallel cluster applications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Programmer can use </a:t>
            </a:r>
            <a:r>
              <a:rPr lang="en-IN" dirty="0">
                <a:solidFill>
                  <a:schemeClr val="tx1"/>
                </a:solidFill>
              </a:rPr>
              <a:t>the </a:t>
            </a:r>
            <a:r>
              <a:rPr lang="en-IN" dirty="0" smtClean="0">
                <a:solidFill>
                  <a:schemeClr val="tx1"/>
                </a:solidFill>
              </a:rPr>
              <a:t>ITAC </a:t>
            </a:r>
            <a:r>
              <a:rPr lang="en-IN" dirty="0">
                <a:solidFill>
                  <a:schemeClr val="tx1"/>
                </a:solidFill>
              </a:rPr>
              <a:t>to evaluate profiling statistics and load balancing, identify communication hotspots, and increase application efficiency.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Benefits: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Visualize and understand parallel application behavior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Evaluate profiling statistics and load balancing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Analyze performance of subroutines or code blocks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Learn about communication patterns, parameters, and performance data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Identify communication hotspots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Decrease time to solution and increase application efficiency</a:t>
            </a:r>
          </a:p>
          <a:p>
            <a:pPr marL="0" indent="0">
              <a:buNone/>
            </a:pPr>
            <a:endParaRPr lang="en-I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36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3"/>
          <p:cNvSpPr/>
          <p:nvPr/>
        </p:nvSpPr>
        <p:spPr>
          <a:xfrm>
            <a:off x="2263320" y="4038480"/>
            <a:ext cx="1204920" cy="364320"/>
          </a:xfrm>
          <a:prstGeom prst="rect">
            <a:avLst/>
          </a:prstGeom>
          <a:noFill/>
          <a:ln>
            <a:noFill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𝐈𝐧𝐭𝐞𝐥</m:t>
                        </m:r>
                      </m:e>
                      <m:sup>
                        <m:r>
                          <a:rPr lang="en-U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®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Tools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it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418979"/>
              </p:ext>
            </p:extLst>
          </p:nvPr>
        </p:nvGraphicFramePr>
        <p:xfrm>
          <a:off x="457200" y="1082040"/>
          <a:ext cx="8229600" cy="452146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28800"/>
                <a:gridCol w="6400800"/>
              </a:tblGrid>
              <a:tr h="37779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Tools</a:t>
                      </a:r>
                      <a:endParaRPr lang="en-US" b="1" dirty="0">
                        <a:latin typeface="Ubuntu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Ubuntu" pitchFamily="34" charset="0"/>
                      </a:endParaRPr>
                    </a:p>
                  </a:txBody>
                  <a:tcPr/>
                </a:tc>
              </a:tr>
              <a:tr h="314826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Compilers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Intel® C++ Composer XE (</a:t>
                      </a:r>
                      <a:r>
                        <a:rPr lang="en-US" sz="1400" dirty="0" err="1" smtClean="0"/>
                        <a:t>icc</a:t>
                      </a:r>
                      <a:r>
                        <a:rPr lang="en-US" sz="1400" dirty="0" smtClean="0"/>
                        <a:t> , </a:t>
                      </a:r>
                      <a:r>
                        <a:rPr lang="en-US" sz="1400" dirty="0" err="1" smtClean="0"/>
                        <a:t>icpc</a:t>
                      </a:r>
                      <a:r>
                        <a:rPr lang="en-US" sz="1400" dirty="0" smtClean="0"/>
                        <a:t> ) (With</a:t>
                      </a:r>
                      <a:r>
                        <a:rPr lang="en-US" sz="1400" baseline="0" dirty="0" smtClean="0"/>
                        <a:t> its own </a:t>
                      </a:r>
                      <a:r>
                        <a:rPr lang="en-US" sz="1400" dirty="0" smtClean="0"/>
                        <a:t>OpenMP library)</a:t>
                      </a:r>
                      <a:endParaRPr lang="en-US" sz="1400" dirty="0"/>
                    </a:p>
                  </a:txBody>
                  <a:tcPr/>
                </a:tc>
              </a:tr>
              <a:tr h="3148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Intel® Fortran Composer XE</a:t>
                      </a:r>
                      <a:endParaRPr lang="en-US" sz="1400" dirty="0"/>
                    </a:p>
                  </a:txBody>
                  <a:tcPr/>
                </a:tc>
              </a:tr>
              <a:tr h="314826">
                <a:tc rowSpan="6"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  <a:r>
                        <a:rPr lang="en-US" baseline="0" dirty="0" smtClean="0"/>
                        <a:t> Libraries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Intel®  Math Kernel  Library (MKL)  (Mathematic Operations)</a:t>
                      </a:r>
                      <a:endParaRPr lang="en-US" sz="1400" dirty="0"/>
                    </a:p>
                  </a:txBody>
                  <a:tcPr/>
                </a:tc>
              </a:tr>
              <a:tr h="3148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Intel® Threading Building Blocks (Intel® TBB)</a:t>
                      </a:r>
                      <a:endParaRPr lang="en-US" sz="1400" dirty="0"/>
                    </a:p>
                  </a:txBody>
                  <a:tcPr/>
                </a:tc>
              </a:tr>
              <a:tr h="3148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Intel® Integrated Performance Primitive (Intel® IPP)</a:t>
                      </a:r>
                      <a:endParaRPr lang="en-US" sz="1400" dirty="0"/>
                    </a:p>
                  </a:txBody>
                  <a:tcPr/>
                </a:tc>
              </a:tr>
              <a:tr h="3148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Intel® MPI (can specify which compiler to use)</a:t>
                      </a:r>
                    </a:p>
                  </a:txBody>
                  <a:tcPr/>
                </a:tc>
              </a:tr>
              <a:tr h="3148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Intel®  </a:t>
                      </a:r>
                      <a:r>
                        <a:rPr lang="en-US" sz="1400" dirty="0" err="1" smtClean="0"/>
                        <a:t>Cilk</a:t>
                      </a:r>
                      <a:r>
                        <a:rPr lang="en-US" sz="1400" dirty="0" smtClean="0"/>
                        <a:t> Plus</a:t>
                      </a:r>
                    </a:p>
                  </a:txBody>
                  <a:tcPr/>
                </a:tc>
              </a:tr>
              <a:tr h="3148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Intel® SDK for </a:t>
                      </a:r>
                      <a:r>
                        <a:rPr lang="en-US" sz="1400" dirty="0" err="1" smtClean="0"/>
                        <a:t>OpenCL</a:t>
                      </a:r>
                      <a:r>
                        <a:rPr lang="en-US" sz="1400" dirty="0" smtClean="0"/>
                        <a:t>* Applications XE</a:t>
                      </a:r>
                    </a:p>
                  </a:txBody>
                  <a:tcPr/>
                </a:tc>
              </a:tr>
              <a:tr h="314826">
                <a:tc>
                  <a:txBody>
                    <a:bodyPr/>
                    <a:lstStyle/>
                    <a:p>
                      <a:r>
                        <a:rPr lang="en-US" dirty="0" smtClean="0"/>
                        <a:t>Debugger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GDB enhanced with Intel® features (</a:t>
                      </a:r>
                      <a:r>
                        <a:rPr lang="en-US" sz="1400" baseline="0" dirty="0" err="1" smtClean="0"/>
                        <a:t>gdb-ia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gdb</a:t>
                      </a:r>
                      <a:r>
                        <a:rPr lang="en-US" sz="1400" baseline="0" dirty="0" smtClean="0"/>
                        <a:t>-mic)</a:t>
                      </a:r>
                    </a:p>
                  </a:txBody>
                  <a:tcPr/>
                </a:tc>
              </a:tr>
              <a:tr h="314826"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Profiling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Intel® Advisor XE (Threading</a:t>
                      </a:r>
                      <a:r>
                        <a:rPr lang="en-US" sz="1400" baseline="0" dirty="0" smtClean="0"/>
                        <a:t> Advisor)</a:t>
                      </a:r>
                      <a:endParaRPr lang="en-US" sz="1400" dirty="0" smtClean="0"/>
                    </a:p>
                  </a:txBody>
                  <a:tcPr/>
                </a:tc>
              </a:tr>
              <a:tr h="3148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Intel® Inspector XE (Memory and threading Debugger)</a:t>
                      </a:r>
                    </a:p>
                  </a:txBody>
                  <a:tcPr/>
                </a:tc>
              </a:tr>
              <a:tr h="3148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Intel® </a:t>
                      </a:r>
                      <a:r>
                        <a:rPr lang="en-US" sz="1400" dirty="0" err="1" smtClean="0"/>
                        <a:t>VTune</a:t>
                      </a:r>
                      <a:r>
                        <a:rPr lang="en-US" sz="1400" dirty="0" smtClean="0"/>
                        <a:t>™ Amplifier XE (Performance </a:t>
                      </a:r>
                      <a:r>
                        <a:rPr lang="en-US" sz="1400" dirty="0" err="1" smtClean="0"/>
                        <a:t>Analzer</a:t>
                      </a:r>
                      <a:r>
                        <a:rPr lang="en-US" sz="1400" smtClean="0"/>
                        <a:t>)</a:t>
                      </a:r>
                      <a:endParaRPr lang="en-US" sz="1400" dirty="0" smtClean="0"/>
                    </a:p>
                  </a:txBody>
                  <a:tcPr/>
                </a:tc>
              </a:tr>
              <a:tr h="3148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Intel® Trace Collector and Analyzer (Graphical</a:t>
                      </a:r>
                      <a:r>
                        <a:rPr lang="en-US" sz="1400" baseline="0" dirty="0" smtClean="0"/>
                        <a:t> tool for MPI calls)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990608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193D5DC-FE52-4616-AD22-C64626BF9AC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255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Intel® Trace Analyzer </a:t>
            </a:r>
            <a:r>
              <a:rPr lang="en-US" dirty="0"/>
              <a:t>a</a:t>
            </a:r>
            <a:r>
              <a:rPr lang="en-US" dirty="0" smtClean="0"/>
              <a:t>nd Collector (ITAC) (contd..)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762000"/>
            <a:ext cx="6582172" cy="5043056"/>
          </a:xfrm>
        </p:spPr>
      </p:pic>
      <p:sp>
        <p:nvSpPr>
          <p:cNvPr id="3" name="TextBox 2"/>
          <p:cNvSpPr txBox="1"/>
          <p:nvPr/>
        </p:nvSpPr>
        <p:spPr>
          <a:xfrm rot="19743251" flipH="1">
            <a:off x="4473502" y="3236295"/>
            <a:ext cx="2718145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Event Time Line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73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Environment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838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following paths has to be sourced: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$INTEL_PATH=&lt;Installed Path, 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:/opt/apps/</a:t>
            </a:r>
            <a:r>
              <a:rPr lang="en-US" dirty="0" err="1" smtClean="0">
                <a:solidFill>
                  <a:schemeClr val="tx1"/>
                </a:solidFill>
              </a:rPr>
              <a:t>intel</a:t>
            </a:r>
            <a:r>
              <a:rPr lang="en-US" dirty="0" smtClean="0">
                <a:solidFill>
                  <a:schemeClr val="tx1"/>
                </a:solidFill>
              </a:rPr>
              <a:t>/&gt;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410255"/>
              </p:ext>
            </p:extLst>
          </p:nvPr>
        </p:nvGraphicFramePr>
        <p:xfrm>
          <a:off x="381000" y="1828800"/>
          <a:ext cx="8458200" cy="2966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264568"/>
                <a:gridCol w="51936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Tool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Paths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smtClean="0"/>
                        <a:t>Intel® </a:t>
                      </a:r>
                      <a:r>
                        <a:rPr lang="en-US" sz="1700" dirty="0" smtClean="0"/>
                        <a:t>Advisor XE</a:t>
                      </a:r>
                      <a:endParaRPr lang="en-US" sz="17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{$INTEL_PATH}/advisor_xe/advixe-vars.sh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Intel® C++ Composer XE</a:t>
                      </a:r>
                      <a:endParaRPr lang="en-US" sz="17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{$INTEL_PATH}/composerxe/bin/compilervars.sh intel64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smtClean="0"/>
                        <a:t>Intel® </a:t>
                      </a:r>
                      <a:r>
                        <a:rPr lang="en-US" sz="1700" dirty="0" smtClean="0"/>
                        <a:t>MPI </a:t>
                      </a:r>
                      <a:endParaRPr lang="en-US" sz="17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{$INTEL_PATH}/impi/5.0.1.035/bin64/mpivars.sh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Intel® Inspector XE</a:t>
                      </a:r>
                      <a:endParaRPr lang="en-US" sz="17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{$INTEL_PATH}/inspector_xe/inspxe-vars.sh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smtClean="0"/>
                        <a:t>Intel® </a:t>
                      </a:r>
                      <a:r>
                        <a:rPr lang="en-US" sz="1700" dirty="0" smtClean="0"/>
                        <a:t>Trace Collector and Analyzer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{$INTEL_PATH}/itac/9.0.1.033/bin/itacvars.sh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smtClean="0"/>
                        <a:t>Intel®  </a:t>
                      </a:r>
                      <a:r>
                        <a:rPr lang="en-US" sz="1700" dirty="0" smtClean="0"/>
                        <a:t>Math Kernel  Library (MKL)  </a:t>
                      </a:r>
                      <a:endParaRPr lang="en-US" sz="17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{$INTEL_PATH}/mkl/bin/mklvars.sh intel64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smtClean="0"/>
                        <a:t>Intel® </a:t>
                      </a:r>
                      <a:r>
                        <a:rPr lang="en-US" sz="1700" dirty="0" err="1" smtClean="0"/>
                        <a:t>VTune</a:t>
                      </a:r>
                      <a:r>
                        <a:rPr lang="en-US" sz="1700" dirty="0" smtClean="0"/>
                        <a:t>™ Amplifier XE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/>
                        <a:t>{$INTEL_PATH}/vtune_amplifier_xe/amplxe-vars.sh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990608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193D5DC-FE52-4616-AD22-C64626BF9AC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25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𝐈𝐧𝐭𝐞𝐥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®</m:t>
                        </m:r>
                      </m:sup>
                    </m:sSup>
                  </m:oMath>
                </a14:m>
                <a:r>
                  <a:rPr lang="en-US" dirty="0" smtClean="0"/>
                  <a:t>Environment Variables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386732"/>
              </p:ext>
            </p:extLst>
          </p:nvPr>
        </p:nvGraphicFramePr>
        <p:xfrm>
          <a:off x="304800" y="762000"/>
          <a:ext cx="8610601" cy="4570124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066801"/>
                <a:gridCol w="2362200"/>
                <a:gridCol w="5181600"/>
              </a:tblGrid>
              <a:tr h="406257">
                <a:tc rowSpan="4">
                  <a:txBody>
                    <a:bodyPr/>
                    <a:lstStyle/>
                    <a:p>
                      <a:r>
                        <a:rPr lang="en-US" sz="1600" dirty="0" smtClean="0"/>
                        <a:t>Offload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MIC_ENV_PREFIX=&lt;Char&gt;</a:t>
                      </a:r>
                      <a:endParaRPr 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Facilitates differentiation between the host and coprocessor environment</a:t>
                      </a:r>
                      <a:endParaRPr lang="en-U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0625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OFFLOAD_REPORT=[1|2|3]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Reports =&gt; 1:Time 2:Time and bytes taken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3:Add details of offload activity</a:t>
                      </a:r>
                    </a:p>
                  </a:txBody>
                  <a:tcPr/>
                </a:tc>
              </a:tr>
              <a:tr h="30861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MIC_LD_LIBRARY_PATH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Specifies the location for a target-shared object on the host.</a:t>
                      </a:r>
                    </a:p>
                  </a:txBody>
                  <a:tcPr/>
                </a:tc>
              </a:tr>
              <a:tr h="46292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MIC_PROXY_IO=[1|0]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Enables(1) or disables(0) the proxy server of </a:t>
                      </a:r>
                      <a:r>
                        <a:rPr lang="en-US" sz="1200" dirty="0" err="1" smtClean="0"/>
                        <a:t>stderr</a:t>
                      </a:r>
                      <a:r>
                        <a:rPr lang="en-US" sz="1200" dirty="0" smtClean="0"/>
                        <a:t> and </a:t>
                      </a:r>
                      <a:r>
                        <a:rPr lang="en-US" sz="1200" dirty="0" err="1" smtClean="0"/>
                        <a:t>stdout</a:t>
                      </a:r>
                      <a:r>
                        <a:rPr lang="en-US" sz="1200" dirty="0" smtClean="0"/>
                        <a:t> to the coprocessor. </a:t>
                      </a:r>
                    </a:p>
                  </a:txBody>
                  <a:tcPr/>
                </a:tc>
              </a:tr>
              <a:tr h="308615">
                <a:tc rowSpan="3">
                  <a:txBody>
                    <a:bodyPr/>
                    <a:lstStyle/>
                    <a:p>
                      <a:r>
                        <a:rPr lang="en-US" sz="1600" dirty="0" smtClean="0"/>
                        <a:t>Threads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OMP_NUM_THREADS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Number of threads</a:t>
                      </a:r>
                    </a:p>
                  </a:txBody>
                  <a:tcPr/>
                </a:tc>
              </a:tr>
              <a:tr h="40625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KMP_AFFINITY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Controls thread binding; Affinity policy :verbose, scatter, compact etc</a:t>
                      </a:r>
                    </a:p>
                  </a:txBody>
                  <a:tcPr/>
                </a:tc>
              </a:tr>
              <a:tr h="30861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MIC_KMP_PLACE_THREADS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Control the thread placement, works with KMP affinity</a:t>
                      </a:r>
                    </a:p>
                  </a:txBody>
                  <a:tcPr/>
                </a:tc>
              </a:tr>
              <a:tr h="406257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MPI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I_MPI_PIN=&lt;</a:t>
                      </a:r>
                      <a:r>
                        <a:rPr lang="en-US" sz="1400" dirty="0" err="1" smtClean="0"/>
                        <a:t>arg</a:t>
                      </a:r>
                      <a:r>
                        <a:rPr lang="en-US" sz="1400" dirty="0" smtClean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Turn on/off process pinning feature. &lt;</a:t>
                      </a:r>
                      <a:r>
                        <a:rPr lang="en-US" sz="1200" dirty="0" err="1" smtClean="0"/>
                        <a:t>arg</a:t>
                      </a:r>
                      <a:r>
                        <a:rPr lang="en-US" sz="1200" dirty="0" smtClean="0"/>
                        <a:t>&gt;:{1/enable/yes/on}, {disable,no,off,0}</a:t>
                      </a:r>
                    </a:p>
                  </a:txBody>
                  <a:tcPr/>
                </a:tc>
              </a:tr>
              <a:tr h="52464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I_MPI_PIN_PROCESSOR_LIST / I_MPI_PIN_PROCS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Define a processor subset and mapping rules for MPI process within subset.</a:t>
                      </a:r>
                    </a:p>
                  </a:txBody>
                  <a:tcPr/>
                </a:tc>
              </a:tr>
              <a:tr h="462923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MPI + OpenMP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I_MPI_PIN_DOMAIN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Define number of non-overlapping subsets of logical processors on a node and set of rules on how MPI processes are bound.</a:t>
                      </a:r>
                    </a:p>
                  </a:txBody>
                  <a:tcPr/>
                </a:tc>
              </a:tr>
              <a:tr h="56875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I_MPI_PIN_ORDER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Set this environment variable to define the mapping order for MPI processes to domains as specified by the I_MPI_PIN_DOMAIN Environment variable.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990608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193D5DC-FE52-4616-AD22-C64626BF9AC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6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&lt;Blank&gt;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84CCB6-C9E4-417B-BEA0-EBFE5CF77E5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&lt;Blank&gt;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84CCB6-C9E4-417B-BEA0-EBFE5CF77E5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&lt;Blank&gt;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84CCB6-C9E4-417B-BEA0-EBFE5CF77E5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2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3"/>
          <p:cNvSpPr/>
          <p:nvPr/>
        </p:nvSpPr>
        <p:spPr>
          <a:xfrm>
            <a:off x="2263320" y="4038480"/>
            <a:ext cx="1204920" cy="364320"/>
          </a:xfrm>
          <a:prstGeom prst="rect">
            <a:avLst/>
          </a:prstGeom>
          <a:noFill/>
          <a:ln>
            <a:noFill/>
          </a:ln>
        </p:spPr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06666702"/>
              </p:ext>
            </p:extLst>
          </p:nvPr>
        </p:nvGraphicFramePr>
        <p:xfrm>
          <a:off x="416560" y="990600"/>
          <a:ext cx="849884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0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𝐈𝐧𝐭𝐞𝐥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®</m:t>
                        </m:r>
                      </m:sup>
                    </m:sSup>
                  </m:oMath>
                </a14:m>
                <a:r>
                  <a:rPr lang="en-US" dirty="0"/>
                  <a:t> Parallel Studio </a:t>
                </a:r>
                <a:r>
                  <a:rPr lang="en-US" dirty="0" smtClean="0"/>
                  <a:t>XE (cont..)</a:t>
                </a:r>
                <a:endParaRPr lang="en-US" dirty="0"/>
              </a:p>
            </p:txBody>
          </p:sp>
        </mc:Choice>
        <mc:Fallback xmlns="">
          <p:sp>
            <p:nvSpPr>
              <p:cNvPr id="11" name="Title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990608" y="6396696"/>
            <a:ext cx="2133600" cy="365125"/>
          </a:xfrm>
          <a:prstGeom prst="rect">
            <a:avLst/>
          </a:prstGeom>
        </p:spPr>
        <p:txBody>
          <a:bodyPr/>
          <a:lstStyle/>
          <a:p>
            <a:fld id="{8193D5DC-FE52-4616-AD22-C64626BF9AC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007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3"/>
          <p:cNvSpPr/>
          <p:nvPr/>
        </p:nvSpPr>
        <p:spPr>
          <a:xfrm>
            <a:off x="2263320" y="4220640"/>
            <a:ext cx="1204920" cy="364320"/>
          </a:xfrm>
          <a:prstGeom prst="rect">
            <a:avLst/>
          </a:prstGeom>
          <a:noFill/>
          <a:ln>
            <a:noFill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𝐈𝐧𝐭𝐞𝐥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®</m:t>
                        </m:r>
                      </m:sup>
                    </m:sSup>
                  </m:oMath>
                </a14:m>
                <a:r>
                  <a:rPr lang="en-US" dirty="0" smtClean="0"/>
                  <a:t> Parallel Studio XE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Intel Parallel Studio is a software development suite for parallel programming.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suite is a C/C++ and Fortran tool suite supports Linux and Windows OS.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 is helpful in development, debugging and tuning of code to utilize parallel processing capabilities of </a:t>
            </a:r>
            <a:r>
              <a:rPr lang="en-IN" dirty="0">
                <a:solidFill>
                  <a:schemeClr val="tx1"/>
                </a:solidFill>
              </a:rPr>
              <a:t>compatible </a:t>
            </a:r>
            <a:r>
              <a:rPr lang="en-IN" dirty="0" smtClean="0">
                <a:solidFill>
                  <a:schemeClr val="tx1"/>
                </a:solidFill>
              </a:rPr>
              <a:t>Intel </a:t>
            </a:r>
            <a:r>
              <a:rPr lang="en-IN" dirty="0">
                <a:solidFill>
                  <a:schemeClr val="tx1"/>
                </a:solidFill>
              </a:rPr>
              <a:t>processors and </a:t>
            </a:r>
            <a:r>
              <a:rPr lang="en-IN" dirty="0" smtClean="0">
                <a:solidFill>
                  <a:schemeClr val="tx1"/>
                </a:solidFill>
              </a:rPr>
              <a:t>coprocessors.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Currently Parallel Studio is provided in variants</a:t>
            </a:r>
          </a:p>
          <a:p>
            <a:pPr marL="685800" lvl="1">
              <a:buFont typeface="Arial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Composer Edition: </a:t>
            </a:r>
            <a:r>
              <a:rPr lang="en-IN" dirty="0">
                <a:solidFill>
                  <a:schemeClr val="tx1"/>
                </a:solidFill>
              </a:rPr>
              <a:t>includes compilers, performance libraries, and parallel models optimized to build fast parallel code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 marL="685800" lvl="1">
              <a:buFont typeface="Arial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685800" lvl="1">
              <a:buFont typeface="Arial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Professional Edition: </a:t>
            </a:r>
            <a:r>
              <a:rPr lang="en-IN" dirty="0">
                <a:solidFill>
                  <a:schemeClr val="tx1"/>
                </a:solidFill>
              </a:rPr>
              <a:t>includes everything in the </a:t>
            </a:r>
            <a:r>
              <a:rPr lang="en-IN" b="1" dirty="0">
                <a:solidFill>
                  <a:schemeClr val="tx1"/>
                </a:solidFill>
              </a:rPr>
              <a:t>Composer edition. </a:t>
            </a:r>
            <a:r>
              <a:rPr lang="en-IN" dirty="0">
                <a:solidFill>
                  <a:schemeClr val="tx1"/>
                </a:solidFill>
              </a:rPr>
              <a:t>It adds performance profiler, threading design/prototyping, and memory &amp; thread debugger to design, build, debug and tune fast parallel code.</a:t>
            </a:r>
            <a:endParaRPr lang="en-US" dirty="0" smtClean="0">
              <a:solidFill>
                <a:schemeClr val="tx1"/>
              </a:solidFill>
            </a:endParaRPr>
          </a:p>
          <a:p>
            <a:pPr marL="685800" lvl="1">
              <a:buFont typeface="Arial"/>
              <a:buChar char="•"/>
            </a:pPr>
            <a:endParaRPr lang="en-US" b="1" dirty="0" smtClean="0">
              <a:solidFill>
                <a:schemeClr val="tx1"/>
              </a:solidFill>
            </a:endParaRPr>
          </a:p>
          <a:p>
            <a:pPr marL="685800" lvl="1">
              <a:buFont typeface="Arial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Cluster Edition: </a:t>
            </a:r>
            <a:r>
              <a:rPr lang="en-IN" dirty="0">
                <a:solidFill>
                  <a:schemeClr val="tx1"/>
                </a:solidFill>
              </a:rPr>
              <a:t>includes everything in the </a:t>
            </a:r>
            <a:r>
              <a:rPr lang="en-IN" b="1" dirty="0">
                <a:solidFill>
                  <a:schemeClr val="tx1"/>
                </a:solidFill>
              </a:rPr>
              <a:t>Professional edition. </a:t>
            </a:r>
            <a:r>
              <a:rPr lang="en-IN" dirty="0">
                <a:solidFill>
                  <a:schemeClr val="tx1"/>
                </a:solidFill>
              </a:rPr>
              <a:t>It adds a MPI cluster communications library, along with MPI error checking and tuning to design, build, debug and tune fast parallel code that includes MPI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3"/>
          <p:cNvSpPr/>
          <p:nvPr/>
        </p:nvSpPr>
        <p:spPr>
          <a:xfrm>
            <a:off x="2263320" y="4220640"/>
            <a:ext cx="1204920" cy="36432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Parallel Studio XE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Compilers</a:t>
            </a:r>
          </a:p>
          <a:p>
            <a:pPr marL="685800" lvl="1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C++ and Fortran Compiler for Linux and Windows OS (MIC also supported)</a:t>
            </a:r>
          </a:p>
          <a:p>
            <a:pPr marL="28575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Performance Libraries</a:t>
            </a:r>
          </a:p>
          <a:p>
            <a:pPr marL="685800" lvl="1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MKL (Math Kernel Library) adds the boost with math routines for applications that solve large computational problems.</a:t>
            </a:r>
          </a:p>
          <a:p>
            <a:pPr marL="685800" lvl="1">
              <a:buFont typeface="Arial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685800" lvl="1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TBB (Thread Building Blocks) Library </a:t>
            </a:r>
            <a:r>
              <a:rPr lang="en-IN" dirty="0">
                <a:solidFill>
                  <a:schemeClr val="tx1"/>
                </a:solidFill>
              </a:rPr>
              <a:t>that supports </a:t>
            </a:r>
            <a:r>
              <a:rPr lang="en-IN" dirty="0" smtClean="0">
                <a:solidFill>
                  <a:schemeClr val="tx1"/>
                </a:solidFill>
              </a:rPr>
              <a:t>scalable parallel </a:t>
            </a:r>
            <a:r>
              <a:rPr lang="en-IN" dirty="0">
                <a:solidFill>
                  <a:schemeClr val="tx1"/>
                </a:solidFill>
              </a:rPr>
              <a:t>programming using standard ISO C++ </a:t>
            </a:r>
            <a:r>
              <a:rPr lang="en-IN" dirty="0" smtClean="0">
                <a:solidFill>
                  <a:schemeClr val="tx1"/>
                </a:solidFill>
              </a:rPr>
              <a:t>code.</a:t>
            </a:r>
          </a:p>
          <a:p>
            <a:pPr marL="685800" lvl="1">
              <a:buFont typeface="Arial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685800" lvl="1">
              <a:buFont typeface="Arial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IPP (Integrated Performance Primitives) is </a:t>
            </a:r>
            <a:r>
              <a:rPr lang="en-IN" dirty="0">
                <a:solidFill>
                  <a:schemeClr val="tx1"/>
                </a:solidFill>
              </a:rPr>
              <a:t>an extensive library of software functions to help you develop multimedia, data processing, and communications </a:t>
            </a:r>
            <a:r>
              <a:rPr lang="en-IN" dirty="0" smtClean="0">
                <a:solidFill>
                  <a:schemeClr val="tx1"/>
                </a:solidFill>
              </a:rPr>
              <a:t>applications.</a:t>
            </a:r>
          </a:p>
          <a:p>
            <a:pPr marL="685800" lvl="1">
              <a:buFont typeface="Arial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685800" lvl="1">
              <a:buFont typeface="Arial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Cilk</a:t>
            </a:r>
            <a:r>
              <a:rPr lang="en-US" dirty="0" smtClean="0">
                <a:solidFill>
                  <a:schemeClr val="tx1"/>
                </a:solidFill>
              </a:rPr>
              <a:t> Plus </a:t>
            </a:r>
            <a:r>
              <a:rPr lang="en-IN" dirty="0">
                <a:solidFill>
                  <a:schemeClr val="tx1"/>
                </a:solidFill>
              </a:rPr>
              <a:t> is an extension to the C and C++ languages to support data and task parallelism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 marL="685800" lvl="1">
              <a:buFont typeface="Arial"/>
              <a:buChar char="•"/>
            </a:pPr>
            <a:endParaRPr lang="en-IN" dirty="0" smtClean="0">
              <a:solidFill>
                <a:schemeClr val="tx1"/>
              </a:solidFill>
            </a:endParaRPr>
          </a:p>
          <a:p>
            <a:pPr marL="685800" lvl="1">
              <a:buFont typeface="Arial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MPI Library </a:t>
            </a:r>
            <a:r>
              <a:rPr lang="en-IN" dirty="0">
                <a:solidFill>
                  <a:schemeClr val="tx1"/>
                </a:solidFill>
              </a:rPr>
              <a:t>is a multi-fabric message passing </a:t>
            </a:r>
            <a:r>
              <a:rPr lang="en-IN" dirty="0" smtClean="0">
                <a:solidFill>
                  <a:schemeClr val="tx1"/>
                </a:solidFill>
              </a:rPr>
              <a:t>library based </a:t>
            </a:r>
            <a:r>
              <a:rPr lang="en-IN" dirty="0">
                <a:solidFill>
                  <a:schemeClr val="tx1"/>
                </a:solidFill>
              </a:rPr>
              <a:t>on </a:t>
            </a:r>
            <a:r>
              <a:rPr lang="en-IN" dirty="0" smtClean="0">
                <a:solidFill>
                  <a:schemeClr val="tx1"/>
                </a:solidFill>
              </a:rPr>
              <a:t>ANL MPICH3 </a:t>
            </a:r>
            <a:r>
              <a:rPr lang="en-IN" dirty="0">
                <a:solidFill>
                  <a:schemeClr val="tx1"/>
                </a:solidFill>
              </a:rPr>
              <a:t>and </a:t>
            </a:r>
            <a:r>
              <a:rPr lang="en-IN" dirty="0" smtClean="0">
                <a:solidFill>
                  <a:schemeClr val="tx1"/>
                </a:solidFill>
              </a:rPr>
              <a:t>OSU MVAPICH2, Implements MPI 3 specifications.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8321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3"/>
          <p:cNvSpPr/>
          <p:nvPr/>
        </p:nvSpPr>
        <p:spPr>
          <a:xfrm>
            <a:off x="2263320" y="4220640"/>
            <a:ext cx="1204920" cy="36432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Parallel Studio XE (Cont..)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Advisor XE  </a:t>
            </a:r>
            <a:r>
              <a:rPr lang="en-US" sz="1600" dirty="0" smtClean="0">
                <a:solidFill>
                  <a:schemeClr val="tx1"/>
                </a:solidFill>
              </a:rPr>
              <a:t>Is a </a:t>
            </a:r>
            <a:r>
              <a:rPr lang="en-IN" sz="1600" dirty="0" smtClean="0">
                <a:solidFill>
                  <a:schemeClr val="tx1"/>
                </a:solidFill>
              </a:rPr>
              <a:t>thread </a:t>
            </a:r>
            <a:r>
              <a:rPr lang="en-IN" sz="1600" dirty="0">
                <a:solidFill>
                  <a:schemeClr val="tx1"/>
                </a:solidFill>
              </a:rPr>
              <a:t>prototyping tool for C, C</a:t>
            </a:r>
            <a:r>
              <a:rPr lang="en-IN" sz="1600" dirty="0" smtClean="0">
                <a:solidFill>
                  <a:schemeClr val="tx1"/>
                </a:solidFill>
              </a:rPr>
              <a:t>++ </a:t>
            </a:r>
            <a:r>
              <a:rPr lang="en-IN" sz="1600" dirty="0">
                <a:solidFill>
                  <a:schemeClr val="tx1"/>
                </a:solidFill>
              </a:rPr>
              <a:t>and </a:t>
            </a:r>
            <a:r>
              <a:rPr lang="en-IN" sz="1600" dirty="0" smtClean="0">
                <a:solidFill>
                  <a:schemeClr val="tx1"/>
                </a:solidFill>
              </a:rPr>
              <a:t>Fortran programs. </a:t>
            </a:r>
          </a:p>
          <a:p>
            <a:pPr marL="285750">
              <a:buFont typeface="Arial"/>
              <a:buChar char="•"/>
            </a:pPr>
            <a:endParaRPr lang="en-IN" sz="1600" dirty="0" smtClean="0">
              <a:solidFill>
                <a:schemeClr val="tx1"/>
              </a:solidFill>
            </a:endParaRPr>
          </a:p>
          <a:p>
            <a:pPr marL="285750">
              <a:buFont typeface="Arial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Inspector XE  </a:t>
            </a:r>
            <a:r>
              <a:rPr lang="en-IN" sz="1600" dirty="0" smtClean="0">
                <a:solidFill>
                  <a:schemeClr val="tx1"/>
                </a:solidFill>
              </a:rPr>
              <a:t>memory </a:t>
            </a:r>
            <a:r>
              <a:rPr lang="en-IN" sz="1600" dirty="0">
                <a:solidFill>
                  <a:schemeClr val="tx1"/>
                </a:solidFill>
              </a:rPr>
              <a:t>and threading error </a:t>
            </a:r>
            <a:r>
              <a:rPr lang="en-IN" sz="1600" dirty="0" smtClean="0">
                <a:solidFill>
                  <a:schemeClr val="tx1"/>
                </a:solidFill>
              </a:rPr>
              <a:t>debugger.</a:t>
            </a:r>
            <a:endParaRPr lang="en-IN" sz="1600" dirty="0">
              <a:solidFill>
                <a:schemeClr val="tx1"/>
              </a:solidFill>
            </a:endParaRPr>
          </a:p>
          <a:p>
            <a:pPr marL="285750">
              <a:buFont typeface="Arial"/>
              <a:buChar char="•"/>
            </a:pPr>
            <a:endParaRPr lang="en-IN" dirty="0" smtClean="0">
              <a:solidFill>
                <a:schemeClr val="tx1"/>
              </a:solidFill>
            </a:endParaRPr>
          </a:p>
          <a:p>
            <a:pPr marL="285750">
              <a:buFont typeface="Arial"/>
              <a:buChar char="•"/>
            </a:pPr>
            <a:r>
              <a:rPr lang="en-IN" dirty="0" err="1" smtClean="0">
                <a:solidFill>
                  <a:schemeClr val="tx1"/>
                </a:solidFill>
              </a:rPr>
              <a:t>Vtune</a:t>
            </a:r>
            <a:r>
              <a:rPr lang="en-IN" dirty="0" smtClean="0">
                <a:solidFill>
                  <a:schemeClr val="tx1"/>
                </a:solidFill>
              </a:rPr>
              <a:t> Amplifier XE </a:t>
            </a:r>
            <a:r>
              <a:rPr lang="en-IN" sz="1600" dirty="0" smtClean="0">
                <a:solidFill>
                  <a:schemeClr val="tx1"/>
                </a:solidFill>
              </a:rPr>
              <a:t>Performance profiling tool to understand CPU utilization with.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dirty="0" smtClean="0">
                <a:solidFill>
                  <a:schemeClr val="tx1"/>
                </a:solidFill>
              </a:rPr>
              <a:t>      less </a:t>
            </a:r>
            <a:r>
              <a:rPr lang="en-IN" sz="1600" dirty="0">
                <a:solidFill>
                  <a:schemeClr val="tx1"/>
                </a:solidFill>
              </a:rPr>
              <a:t>over </a:t>
            </a:r>
            <a:r>
              <a:rPr lang="en-IN" sz="1600" dirty="0" smtClean="0">
                <a:solidFill>
                  <a:schemeClr val="tx1"/>
                </a:solidFill>
              </a:rPr>
              <a:t>head</a:t>
            </a:r>
          </a:p>
          <a:p>
            <a:pPr marL="0" indent="0">
              <a:buNone/>
            </a:pPr>
            <a:endParaRPr lang="en-IN" sz="1600" dirty="0">
              <a:solidFill>
                <a:schemeClr val="tx1"/>
              </a:solidFill>
            </a:endParaRPr>
          </a:p>
          <a:p>
            <a:pPr marL="285750">
              <a:buFont typeface="Arial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Trace </a:t>
            </a:r>
            <a:r>
              <a:rPr lang="en-IN" dirty="0" err="1" smtClean="0">
                <a:solidFill>
                  <a:schemeClr val="tx1"/>
                </a:solidFill>
              </a:rPr>
              <a:t>Analyzer</a:t>
            </a:r>
            <a:r>
              <a:rPr lang="en-IN" dirty="0" smtClean="0">
                <a:solidFill>
                  <a:schemeClr val="tx1"/>
                </a:solidFill>
              </a:rPr>
              <a:t> and Collector </a:t>
            </a:r>
            <a:r>
              <a:rPr lang="en-IN" sz="1600" dirty="0" smtClean="0">
                <a:solidFill>
                  <a:schemeClr val="tx1"/>
                </a:solidFill>
              </a:rPr>
              <a:t>graphical tool </a:t>
            </a:r>
            <a:r>
              <a:rPr lang="en-IN" sz="1600" dirty="0">
                <a:solidFill>
                  <a:schemeClr val="tx1"/>
                </a:solidFill>
              </a:rPr>
              <a:t>to visualize MPI application </a:t>
            </a:r>
            <a:r>
              <a:rPr lang="en-IN" sz="1600" dirty="0" smtClean="0">
                <a:solidFill>
                  <a:schemeClr val="tx1"/>
                </a:solidFill>
              </a:rPr>
              <a:t>behaviour                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dirty="0" smtClean="0">
                <a:solidFill>
                  <a:schemeClr val="tx1"/>
                </a:solidFill>
              </a:rPr>
              <a:t>      to identify bottlenecks.</a:t>
            </a:r>
          </a:p>
          <a:p>
            <a:pPr marL="285750">
              <a:buFont typeface="Arial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9491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𝐈𝐧𝐭𝐞𝐥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®</m:t>
                        </m:r>
                      </m:sup>
                    </m:sSup>
                  </m:oMath>
                </a14:m>
                <a:r>
                  <a:rPr lang="en-US" dirty="0" smtClean="0"/>
                  <a:t> C/C++ Compiler</a:t>
                </a:r>
                <a:endParaRPr lang="en-US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tx1"/>
                </a:solidFill>
              </a:rPr>
              <a:t>Supports 32 and 64 bits Intel or compatible architecture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Optimized for Intel Processor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Levels of optimizations are available.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Instruction set  has evolved with processor and compiler is capable of generating generic or architecture specific code.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990608" y="6416675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		</a:t>
            </a:r>
            <a:fld id="{8193D5DC-FE52-4616-AD22-C64626BF9AC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8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𝐈𝐧𝐭𝐞𝐥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®</m:t>
                        </m:r>
                      </m:sup>
                    </m:sSup>
                  </m:oMath>
                </a14:m>
                <a:r>
                  <a:rPr lang="en-US" dirty="0" smtClean="0"/>
                  <a:t> C/C++ Compiler (</a:t>
                </a:r>
                <a:r>
                  <a:rPr lang="en-US" dirty="0" err="1" smtClean="0"/>
                  <a:t>contd</a:t>
                </a:r>
                <a:r>
                  <a:rPr lang="en-US" dirty="0" smtClean="0"/>
                  <a:t>…)</a:t>
                </a:r>
                <a:endParaRPr lang="en-US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tx1"/>
                </a:solidFill>
              </a:rPr>
              <a:t>Levels of optimization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-O0 :	 No optimization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-O1 : 	Optimization for speed over size of the code</a:t>
            </a:r>
            <a:r>
              <a:rPr lang="en-US" dirty="0" smtClean="0"/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-O2: 	(default)  Along with basic optimization performs basic loop optimizations, </a:t>
            </a:r>
            <a:r>
              <a:rPr lang="en-US" dirty="0" err="1" smtClean="0">
                <a:solidFill>
                  <a:schemeClr val="tx1"/>
                </a:solidFill>
              </a:rPr>
              <a:t>inlining</a:t>
            </a:r>
            <a:r>
              <a:rPr lang="en-US" dirty="0" smtClean="0">
                <a:solidFill>
                  <a:schemeClr val="tx1"/>
                </a:solidFill>
              </a:rPr>
              <a:t> of intrinsic, Intra-file </a:t>
            </a:r>
            <a:r>
              <a:rPr lang="en-US" dirty="0" err="1" smtClean="0">
                <a:solidFill>
                  <a:schemeClr val="tx1"/>
                </a:solidFill>
              </a:rPr>
              <a:t>interprocedural</a:t>
            </a:r>
            <a:r>
              <a:rPr lang="en-US" dirty="0" smtClean="0">
                <a:solidFill>
                  <a:schemeClr val="tx1"/>
                </a:solidFill>
              </a:rPr>
              <a:t> optimization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-O3: 	Performs </a:t>
            </a:r>
            <a:r>
              <a:rPr lang="en-US" dirty="0">
                <a:solidFill>
                  <a:schemeClr val="tx1"/>
                </a:solidFill>
              </a:rPr>
              <a:t>O2 optimizations and enables more aggressive loop </a:t>
            </a:r>
            <a:r>
              <a:rPr lang="en-US" dirty="0" smtClean="0">
                <a:solidFill>
                  <a:schemeClr val="tx1"/>
                </a:solidFill>
              </a:rPr>
              <a:t>transformations. Recommended </a:t>
            </a:r>
            <a:r>
              <a:rPr lang="en-US" dirty="0">
                <a:solidFill>
                  <a:schemeClr val="tx1"/>
                </a:solidFill>
              </a:rPr>
              <a:t>for applications that have loops that heavily use floating-point calculations and process large data sets.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990608" y="6416675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		</a:t>
            </a:r>
            <a:fld id="{8193D5DC-FE52-4616-AD22-C64626BF9AC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𝐈𝐧𝐭𝐞𝐥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®</m:t>
                        </m:r>
                      </m:sup>
                    </m:sSup>
                  </m:oMath>
                </a14:m>
                <a:r>
                  <a:rPr lang="en-US" dirty="0" smtClean="0"/>
                  <a:t>C/C++ Compiler</a:t>
                </a:r>
                <a:endParaRPr lang="en-US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838200"/>
            <a:ext cx="8229600" cy="76199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Performance of GNU C Compiler </a:t>
            </a:r>
            <a:r>
              <a:rPr lang="en-US" dirty="0" err="1" smtClean="0">
                <a:solidFill>
                  <a:schemeClr val="tx1"/>
                </a:solidFill>
              </a:rPr>
              <a:t>vs</a:t>
            </a:r>
            <a:r>
              <a:rPr lang="en-US" dirty="0" smtClean="0">
                <a:solidFill>
                  <a:schemeClr val="tx1"/>
                </a:solidFill>
              </a:rPr>
              <a:t> Intel® C Compiler for multiplying two matrix of size 1500.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990608" y="6416675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		</a:t>
            </a:r>
            <a:fld id="{8193D5DC-FE52-4616-AD22-C64626BF9AC8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50736362"/>
              </p:ext>
            </p:extLst>
          </p:nvPr>
        </p:nvGraphicFramePr>
        <p:xfrm>
          <a:off x="762000" y="1371600"/>
          <a:ext cx="7086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2443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2269</TotalTime>
  <Words>1507</Words>
  <Application>Microsoft Office PowerPoint</Application>
  <PresentationFormat>On-screen Show (4:3)</PresentationFormat>
  <Paragraphs>249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Book Antiqua</vt:lpstr>
      <vt:lpstr>Calibri</vt:lpstr>
      <vt:lpstr>Cambria Math</vt:lpstr>
      <vt:lpstr>Century Gothic</vt:lpstr>
      <vt:lpstr>Ubuntu</vt:lpstr>
      <vt:lpstr>Wingdings</vt:lpstr>
      <vt:lpstr>Office Theme</vt:lpstr>
      <vt:lpstr>PowerPoint Presentation</vt:lpstr>
      <vt:lpstr>〖Intel〗^® Tools</vt:lpstr>
      <vt:lpstr>〖Intel〗^® Parallel Studio XE (cont..)</vt:lpstr>
      <vt:lpstr>〖Intel〗^® Parallel Studio XE</vt:lpstr>
      <vt:lpstr>Components of Parallel Studio XE</vt:lpstr>
      <vt:lpstr>Components of Parallel Studio XE (Cont..)</vt:lpstr>
      <vt:lpstr>〖Intel〗^® C/C++ Compiler</vt:lpstr>
      <vt:lpstr>〖Intel〗^® C/C++ Compiler (contd…)</vt:lpstr>
      <vt:lpstr>〖Intel〗^®C/C++ Compiler</vt:lpstr>
      <vt:lpstr>〖Intel〗^® Math Kernel Library(MKL)</vt:lpstr>
      <vt:lpstr>〖Intel〗^® MKL Contents</vt:lpstr>
      <vt:lpstr>〖Intel〗^® MKL Vs OpenBLAS</vt:lpstr>
      <vt:lpstr>〖Intel〗^® Threading Building Blocks(TBB)</vt:lpstr>
      <vt:lpstr>〖Intel〗^® Threading Building Blocks(TBB) (contd..)</vt:lpstr>
      <vt:lpstr>〖Intel〗^® MPI Library</vt:lpstr>
      <vt:lpstr>〖Intel〗^® Integrated Performance Primitives (Intel® IPP)</vt:lpstr>
      <vt:lpstr>Intel® Vtune Amplifier</vt:lpstr>
      <vt:lpstr>Intel® Vtune Amplifier</vt:lpstr>
      <vt:lpstr>Intel® Trace Analyzer and Collector (ITAC) </vt:lpstr>
      <vt:lpstr>Intel® Trace Analyzer and Collector (ITAC) (contd..)</vt:lpstr>
      <vt:lpstr>Setting up Environment</vt:lpstr>
      <vt:lpstr>〖Intel〗^®Environment Variables</vt:lpstr>
      <vt:lpstr>&lt;Blank&gt;</vt:lpstr>
      <vt:lpstr>&lt;Blank&gt;</vt:lpstr>
      <vt:lpstr>&lt;Blank&gt;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Xeon Microprocessor</dc:title>
  <dc:creator>Srikanth</dc:creator>
  <cp:lastModifiedBy>VISHNU VARMA</cp:lastModifiedBy>
  <cp:revision>337</cp:revision>
  <dcterms:created xsi:type="dcterms:W3CDTF">2006-08-16T00:00:00Z</dcterms:created>
  <dcterms:modified xsi:type="dcterms:W3CDTF">2015-04-08T12:16:11Z</dcterms:modified>
</cp:coreProperties>
</file>