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A158E0-4ABF-4625-8FB1-160236F821F6}">
  <a:tblStyle styleId="{72A158E0-4ABF-4625-8FB1-160236F82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d99560726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5d99560726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d9ce7e4f1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5d9ce7e4f1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9ce7e4f1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5d9ce7e4f1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d9ce7e4f1_1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5d9ce7e4f1_1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d4f6c844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5d4f6c844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d4f6c8442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d4f6c8442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d4f6c8442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5d4f6c8442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d9ce7e4f1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d9ce7e4f1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d5cbb3f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5d5cbb3f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d5cbb3fa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5d5cbb3fa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d5cbb3fa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5d5cbb3fa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d5cbb3fa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5d5cbb3fa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d5cbb3fa3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5d5cbb3fa3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d5cbb3fa3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5d5cbb3fa3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d63c3c2c5_1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5d63c3c2c5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d5cbb3fa3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5d5cbb3fa3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d9ce7e4f1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5d9ce7e4f1_1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d9ce7e4f1_1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5d9ce7e4f1_1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d5cbb3fa3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5d5cbb3fa3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9956072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5d9956072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d5cbb3fa3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5d5cbb3fa3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d63c3c2c5_1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5d63c3c2c5_1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d9ce7e4f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5d9ce7e4f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d5cbb3fa3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5d5cbb3fa3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d63c3c2c5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5d63c3c2c5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d63c3c2c5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5d63c3c2c5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d63c3c2c5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5d63c3c2c5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d63c3c2c5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5d63c3c2c5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d63c3c2c5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5d63c3c2c5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d63c3c2c5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5d63c3c2c5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d63c3c2c5_1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5d63c3c2c5_1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d63c3c2c5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5d63c3c2c5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d63c3c2c5_1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5d63c3c2c5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d63c3c2c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5d63c3c2c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d63c3c2c5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5d63c3c2c5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d63c3c2c5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5d63c3c2c5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d63c3c2c5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5d63c3c2c5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d745d7e5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5d745d7e5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9956072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5d9956072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d99560726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5d99560726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9956072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5d9956072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d99560726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5d99560726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5d99560726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74978" y="1085486"/>
            <a:ext cx="10798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0" i="0" lang="en-IN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Lecture - </a:t>
            </a:r>
            <a:r>
              <a:rPr lang="en-IN" sz="6000">
                <a:solidFill>
                  <a:srgbClr val="262626"/>
                </a:solidFill>
              </a:rPr>
              <a:t>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b="1" lang="en-IN" sz="3200">
                <a:solidFill>
                  <a:schemeClr val="dk1"/>
                </a:solidFill>
              </a:rPr>
              <a:t>Transport Layer &amp; Protocols</a:t>
            </a:r>
            <a:endParaRPr/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Three</a:t>
            </a:r>
            <a:r>
              <a:rPr lang="en-IN" sz="3600"/>
              <a:t>-Way Handshake Process: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23750" y="1272225"/>
            <a:ext cx="107184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➢"/>
            </a:pP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ACK (Acknowledge) – Client to Server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 receives </a:t>
            </a: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SYN-ACK 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server.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a final segment with the ACK flag set.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Acknowledges 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server’s ISN (ACK = y + 1).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is now established and ready for data transmission.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🔹</a:t>
            </a: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the Handshake: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bi-directional,</a:t>
            </a: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full-duplex 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is established.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parties can now reliably exchange data.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TCP Header: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713" y="1322950"/>
            <a:ext cx="9960575" cy="49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TCP Header:</a:t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952500" y="143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{72A158E0-4ABF-4625-8FB1-160236F821F6}</a:tableStyleId>
              </a:tblPr>
              <a:tblGrid>
                <a:gridCol w="3527450"/>
                <a:gridCol w="333055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</a:t>
                      </a:r>
                      <a:r>
                        <a:rPr b="1" lang="en-IN" sz="2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 b="1" sz="2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(bits)</a:t>
                      </a:r>
                      <a:endParaRPr b="1" sz="2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2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                     </a:t>
                      </a:r>
                      <a:r>
                        <a:rPr b="1" lang="en-IN" sz="1500"/>
                        <a:t>Source Port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16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Port number of the sender (e.g., 54321)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Destination Port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16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Port number of the receiver (e.g., 80 for HTTP)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  </a:t>
                      </a:r>
                      <a:r>
                        <a:rPr b="1" lang="en-IN" sz="1500"/>
                        <a:t>Sequence Number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32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Number of the first byte of data in this segment. Used for tracking data.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            </a:t>
                      </a:r>
                      <a:r>
                        <a:rPr b="1" lang="en-IN" sz="1500"/>
                        <a:t>Acknowledgment Number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32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Next expected byte from the other side (used in ACK).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              </a:t>
                      </a:r>
                      <a:r>
                        <a:rPr b="1" lang="en-IN" sz="1500"/>
                        <a:t>Data Offset (Header Length)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4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Length of the TCP header in 32-bit words (minimum 5 = 20 bytes).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TCP Header:</a:t>
            </a:r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952500" y="107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{72A158E0-4ABF-4625-8FB1-160236F821F6}</a:tableStyleId>
              </a:tblPr>
              <a:tblGrid>
                <a:gridCol w="3524700"/>
                <a:gridCol w="3524700"/>
                <a:gridCol w="3524700"/>
              </a:tblGrid>
              <a:tr h="48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(bits)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Control Flags (9 bits)		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 bits (e.g., SYN, ACK, FIN):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 Size		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of data (in bytes) the receiver can accept (used in flow control).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Checksum	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error-checking the header and data.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Urgent Pointer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Points to urgent data in the segment (only if URG is set).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</a:t>
                      </a: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Options (if any)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for things like window scaling, timestamps, etc.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Padding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Ensures the header is a multiple of 32 bits.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Control Fields in </a:t>
            </a:r>
            <a:r>
              <a:rPr lang="en-IN" sz="3600"/>
              <a:t>TCP Header: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13" y="2127325"/>
            <a:ext cx="10713574" cy="25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TCP Congestion Control</a:t>
            </a:r>
            <a:r>
              <a:rPr lang="en-IN" sz="3600"/>
              <a:t>: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723751" y="1524150"/>
            <a:ext cx="107445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Congestion Control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set of mechanisms used to prevent network overload by controlling the rate of data transmission.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dynamically adjusts the sender’s transmission rate based on network feedback, ensuring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and fair bandwidth usage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algorithms include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Start, Congestion Avoidance, Fast Retransmit, and Fast Recovery.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 is essential for maintaining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stability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reducing packet loss, and optimizing throughput in TCP communications.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Phases </a:t>
            </a:r>
            <a:r>
              <a:rPr lang="en-IN" sz="3600"/>
              <a:t>in TCP Congestion Control: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723750" y="1392875"/>
            <a:ext cx="107445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b="1" lang="en-IN" sz="2200">
                <a:solidFill>
                  <a:schemeClr val="dk1"/>
                </a:solidFill>
              </a:rPr>
              <a:t>Slow Start</a:t>
            </a:r>
            <a:br>
              <a:rPr b="1" lang="en-IN" sz="2200">
                <a:solidFill>
                  <a:schemeClr val="dk1"/>
                </a:solidFill>
              </a:rPr>
            </a:b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b="1" lang="en-IN" sz="2200">
                <a:solidFill>
                  <a:schemeClr val="dk1"/>
                </a:solidFill>
              </a:rPr>
              <a:t>Congestion Avoidance</a:t>
            </a:r>
            <a:br>
              <a:rPr b="1" lang="en-IN" sz="2200">
                <a:solidFill>
                  <a:schemeClr val="dk1"/>
                </a:solidFill>
              </a:rPr>
            </a:b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b="1" lang="en-IN" sz="2200">
                <a:solidFill>
                  <a:schemeClr val="dk1"/>
                </a:solidFill>
              </a:rPr>
              <a:t>Fast Retransmit &amp; Fast Recovery</a:t>
            </a:r>
            <a:endParaRPr b="1"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Why Congestion Occurs?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723750" y="1450300"/>
            <a:ext cx="1074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★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packets in the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→ buffer overflow → packet loss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★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Caused by: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traffic from multiple users.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bandwidth or slow routers.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Sudden spikes in data transmission.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Slow Start Phase: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225" y="1479250"/>
            <a:ext cx="7948476" cy="42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Slow Start Phase: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1187100" y="1287950"/>
            <a:ext cx="10287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Begins with a small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window (cwnd)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 (typically 1 MSS – Maximum Segment Size).</a:t>
            </a:r>
            <a:b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★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ACK received doubles the cwnd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every round-trip time (RTT).</a:t>
            </a:r>
            <a:b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growth is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exponential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cwnd = cwnd × 2 per RTT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continues until one of the following occurs: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packet is lost (congestion detected)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 reaches a threshold value known as ssthresh (Slow Start Threshold)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cwnd reaches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ssthresh ( Slow Start Threshold )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TCP exits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 Start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enters the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Avoidance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phase.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Topics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73900" y="1268075"/>
            <a:ext cx="10500300" cy="51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Introduction to Transport Layer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TCP ( Transmission Control Protocol 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TCP’s three-way Handshake Process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Congestion Control in TCP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UDP ( User Datagram Protocol 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TCP vs UDP ( Connection-oriented vs Connectionless 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SCTP (Stream Control Transmission Protocol)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SCTP Vs TCP Vs UDP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Port Address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IN" sz="2400">
                <a:solidFill>
                  <a:schemeClr val="dk1"/>
                </a:solidFill>
              </a:rPr>
              <a:t>Multiplexing &amp; Demultiplexing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Congestion Avoidance</a:t>
            </a:r>
            <a:r>
              <a:rPr lang="en-IN" sz="3600"/>
              <a:t> Phase: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850" y="1257775"/>
            <a:ext cx="6762250" cy="483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chemeClr val="dk1"/>
                </a:solidFill>
              </a:rPr>
              <a:t>Congestion Avoidance Phase:</a:t>
            </a:r>
            <a:endParaRPr sz="3600"/>
          </a:p>
        </p:txBody>
      </p:sp>
      <p:sp>
        <p:nvSpPr>
          <p:cNvPr id="209" name="Google Shape;209;p33"/>
          <p:cNvSpPr txBox="1"/>
          <p:nvPr/>
        </p:nvSpPr>
        <p:spPr>
          <a:xfrm>
            <a:off x="1187100" y="1287950"/>
            <a:ext cx="10131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window (cwnd) grows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linearly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exponentially.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to avoid sudden congestion and maximize stable throughput.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received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increase cwnd slightly:</a:t>
            </a:r>
            <a:b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1" lang="en-I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cwnd = cwnd + (1 / cwnd)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RTT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cwnd = cwnd + 1 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packet loss is detected again: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ssthresh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updated to cwnd / 2.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 is reduced, and TCP may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re-enter Slow Start or Fast Recovery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chemeClr val="dk1"/>
                </a:solidFill>
              </a:rPr>
              <a:t>Fast Retransmit &amp; Fast Recovery (3rd Phase):</a:t>
            </a:r>
            <a:endParaRPr sz="3600"/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952500" y="142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{72A158E0-4ABF-4625-8FB1-160236F821F6}</a:tableStyleId>
              </a:tblPr>
              <a:tblGrid>
                <a:gridCol w="5159900"/>
                <a:gridCol w="5159900"/>
              </a:tblGrid>
              <a:tr h="89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IN" sz="3900">
                          <a:solidFill>
                            <a:srgbClr val="CC41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 Retransmit </a:t>
                      </a:r>
                      <a:endParaRPr b="1" sz="1700">
                        <a:solidFill>
                          <a:srgbClr val="CC41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3900">
                          <a:solidFill>
                            <a:srgbClr val="CC41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 Recovery</a:t>
                      </a:r>
                      <a:endParaRPr b="1" sz="1700">
                        <a:solidFill>
                          <a:srgbClr val="CC41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rgbClr val="CC41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52150">
                <a:tc rowSpan="3">
                  <a:txBody>
                    <a:bodyPr/>
                    <a:lstStyle/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Char char="➢"/>
                      </a:pPr>
                      <a:r>
                        <a:rPr b="1"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 Retransmit</a:t>
                      </a:r>
                      <a: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 a mechanism that </a:t>
                      </a:r>
                      <a:r>
                        <a:rPr b="1"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detects packet loss early</a:t>
                      </a:r>
                      <a: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without waiting for a retransmission timeout (RTO).</a:t>
                      </a:r>
                      <a:b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Char char="➢"/>
                      </a:pPr>
                      <a: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triggered when the sender </a:t>
                      </a:r>
                      <a:r>
                        <a:rPr b="1"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receives 3 duplicate ACKs</a:t>
                      </a:r>
                      <a: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 the same data segment.</a:t>
                      </a:r>
                      <a:endParaRPr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Char char="➢"/>
                      </a:pPr>
                      <a: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 </a:t>
                      </a:r>
                      <a:r>
                        <a:rPr b="1"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 Retransmit</a:t>
                      </a:r>
                      <a: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TCP enters the </a:t>
                      </a:r>
                      <a:r>
                        <a:rPr b="1"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 Recovery phase</a:t>
                      </a:r>
                      <a: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instead of falling back to Slow Start.</a:t>
                      </a:r>
                      <a:b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Char char="➢"/>
                      </a:pPr>
                      <a: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phase allows the sender to </a:t>
                      </a:r>
                      <a:r>
                        <a:rPr b="1"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recover quickly from minor packet losses</a:t>
                      </a:r>
                      <a:r>
                        <a:rPr lang="en-I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without reducing throughput drastically.</a:t>
                      </a:r>
                      <a:endParaRPr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952150">
                <a:tc vMerge="1"/>
                <a:tc vMerge="1"/>
              </a:tr>
              <a:tr h="952150"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chemeClr val="dk1"/>
                </a:solidFill>
              </a:rPr>
              <a:t>How it Works:</a:t>
            </a:r>
            <a:endParaRPr sz="3600"/>
          </a:p>
        </p:txBody>
      </p:sp>
      <p:sp>
        <p:nvSpPr>
          <p:cNvPr id="221" name="Google Shape;221;p35"/>
          <p:cNvSpPr txBox="1"/>
          <p:nvPr/>
        </p:nvSpPr>
        <p:spPr>
          <a:xfrm>
            <a:off x="1187100" y="1287950"/>
            <a:ext cx="10148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★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receives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duplicate ACKs.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★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Enters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Retransmit: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Retransmits the missing segment immediately.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★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Enters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Recovery: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congestion window (cwnd = ssthresh)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Inflates cwnd temporarily to maintain flow.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★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Upon receiving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ACK: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Exits Fast Recovery.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to Congestion Avoidance.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chemeClr val="dk1"/>
                </a:solidFill>
              </a:rPr>
              <a:t>Congestion Example</a:t>
            </a:r>
            <a:r>
              <a:rPr lang="en-IN" sz="3600">
                <a:solidFill>
                  <a:schemeClr val="dk1"/>
                </a:solidFill>
              </a:rPr>
              <a:t>:</a:t>
            </a:r>
            <a:endParaRPr sz="3600"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00" y="1208525"/>
            <a:ext cx="10861226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chemeClr val="dk1"/>
                </a:solidFill>
              </a:rPr>
              <a:t>Summary:</a:t>
            </a:r>
            <a:endParaRPr sz="3600"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475" y="1301450"/>
            <a:ext cx="7998250" cy="47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chemeClr val="dk1"/>
                </a:solidFill>
              </a:rPr>
              <a:t>TCP Congestion Policy </a:t>
            </a:r>
            <a:r>
              <a:rPr lang="en-IN" sz="3600">
                <a:solidFill>
                  <a:schemeClr val="dk1"/>
                </a:solidFill>
              </a:rPr>
              <a:t>Summary</a:t>
            </a:r>
            <a:r>
              <a:rPr lang="en-IN" sz="3600">
                <a:solidFill>
                  <a:schemeClr val="dk1"/>
                </a:solidFill>
              </a:rPr>
              <a:t>:</a:t>
            </a:r>
            <a:endParaRPr sz="3600"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663" y="1159322"/>
            <a:ext cx="844867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UD</a:t>
            </a:r>
            <a:r>
              <a:rPr lang="en-IN" sz="3600"/>
              <a:t>P (User Datagram Protocol):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723751" y="1524150"/>
            <a:ext cx="107445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 (User Datagram Protocol) is a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connectionless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protocol that allows fast transmission of data without establishing a prior connection.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overhead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not guaranteeing delivery, order, or error correction — making it lightweight and efficient.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 is ideal for applications that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prioritize speed over reliability,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as real-time audio/video streaming and online gaming.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protocols that use UDP include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DHCP, VoIP, and live broadcasts, where some data loss is acceptable.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UDP </a:t>
            </a:r>
            <a:r>
              <a:rPr lang="en-IN" sz="3600"/>
              <a:t>Header: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250" y="1347550"/>
            <a:ext cx="7615651" cy="46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UDP Header: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861350" y="1189475"/>
            <a:ext cx="104661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</a:rPr>
              <a:t>1. </a:t>
            </a:r>
            <a:r>
              <a:rPr b="1" lang="en-IN" sz="2100">
                <a:solidFill>
                  <a:schemeClr val="dk1"/>
                </a:solidFill>
              </a:rPr>
              <a:t>Source Port (16 bits):</a:t>
            </a:r>
            <a:endParaRPr b="1" sz="21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100">
                <a:solidFill>
                  <a:schemeClr val="dk1"/>
                </a:solidFill>
              </a:rPr>
              <a:t>Indicates the </a:t>
            </a:r>
            <a:r>
              <a:rPr b="1" lang="en-IN" sz="2100">
                <a:solidFill>
                  <a:schemeClr val="dk1"/>
                </a:solidFill>
              </a:rPr>
              <a:t>port number of the sending application</a:t>
            </a:r>
            <a:r>
              <a:rPr lang="en-IN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100">
                <a:solidFill>
                  <a:schemeClr val="dk1"/>
                </a:solidFill>
              </a:rPr>
              <a:t>Helps the receiver </a:t>
            </a:r>
            <a:r>
              <a:rPr b="1" lang="en-IN" sz="2100">
                <a:solidFill>
                  <a:schemeClr val="dk1"/>
                </a:solidFill>
              </a:rPr>
              <a:t>identify which application sent the data.</a:t>
            </a:r>
            <a:endParaRPr b="1" sz="21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100">
                <a:solidFill>
                  <a:schemeClr val="dk1"/>
                </a:solidFill>
              </a:rPr>
              <a:t>Can be </a:t>
            </a:r>
            <a:r>
              <a:rPr b="1" lang="en-IN" sz="2100">
                <a:solidFill>
                  <a:schemeClr val="dk1"/>
                </a:solidFill>
              </a:rPr>
              <a:t>zero </a:t>
            </a:r>
            <a:r>
              <a:rPr lang="en-IN" sz="2100">
                <a:solidFill>
                  <a:schemeClr val="dk1"/>
                </a:solidFill>
              </a:rPr>
              <a:t>if the sender does not need a reply.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dk1"/>
                </a:solidFill>
              </a:rPr>
              <a:t>2. Destination Port (16 bits):</a:t>
            </a:r>
            <a:endParaRPr b="1" sz="21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100">
                <a:solidFill>
                  <a:schemeClr val="dk1"/>
                </a:solidFill>
              </a:rPr>
              <a:t>Indicates the </a:t>
            </a:r>
            <a:r>
              <a:rPr b="1" lang="en-IN" sz="2100">
                <a:solidFill>
                  <a:schemeClr val="dk1"/>
                </a:solidFill>
              </a:rPr>
              <a:t>port number</a:t>
            </a:r>
            <a:r>
              <a:rPr lang="en-IN" sz="2100">
                <a:solidFill>
                  <a:schemeClr val="dk1"/>
                </a:solidFill>
              </a:rPr>
              <a:t> of the receiving application.</a:t>
            </a:r>
            <a:endParaRPr sz="21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100">
                <a:solidFill>
                  <a:schemeClr val="dk1"/>
                </a:solidFill>
              </a:rPr>
              <a:t>The </a:t>
            </a:r>
            <a:r>
              <a:rPr b="1" lang="en-IN" sz="2100">
                <a:solidFill>
                  <a:schemeClr val="dk1"/>
                </a:solidFill>
              </a:rPr>
              <a:t>most important field </a:t>
            </a:r>
            <a:r>
              <a:rPr lang="en-IN" sz="2100">
                <a:solidFill>
                  <a:schemeClr val="dk1"/>
                </a:solidFill>
              </a:rPr>
              <a:t>for directing the datagram to the right process.</a:t>
            </a:r>
            <a:endParaRPr sz="21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2100">
                <a:solidFill>
                  <a:schemeClr val="dk1"/>
                </a:solidFill>
              </a:rPr>
              <a:t>Common UDP destination ports:</a:t>
            </a:r>
            <a:endParaRPr sz="2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IN" sz="2100">
                <a:solidFill>
                  <a:schemeClr val="dk1"/>
                </a:solidFill>
              </a:rPr>
              <a:t>DNS → 53, HTTP→ 80, HTTPS→ 443.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Transport Layer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48150" y="1883325"/>
            <a:ext cx="5414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❏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Fourth layer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OSI model, sits above the network layer.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end-to-end communication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applications on different hosts.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handling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r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eliable data transfer.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10542" l="0" r="0" t="11130"/>
          <a:stretch/>
        </p:blipFill>
        <p:spPr>
          <a:xfrm>
            <a:off x="6364300" y="1765925"/>
            <a:ext cx="5315775" cy="38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UDP Header:</a:t>
            </a:r>
            <a:endParaRPr/>
          </a:p>
        </p:txBody>
      </p:sp>
      <p:sp>
        <p:nvSpPr>
          <p:cNvPr id="263" name="Google Shape;263;p42"/>
          <p:cNvSpPr txBox="1"/>
          <p:nvPr/>
        </p:nvSpPr>
        <p:spPr>
          <a:xfrm>
            <a:off x="861350" y="1074650"/>
            <a:ext cx="10876200" cy="5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dk1"/>
                </a:solidFill>
              </a:rPr>
              <a:t>3. Length (16 bits):</a:t>
            </a:r>
            <a:endParaRPr b="1" sz="21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1900">
                <a:solidFill>
                  <a:schemeClr val="dk1"/>
                </a:solidFill>
              </a:rPr>
              <a:t>Specifies the</a:t>
            </a:r>
            <a:r>
              <a:rPr b="1" lang="en-IN" sz="1900">
                <a:solidFill>
                  <a:schemeClr val="dk1"/>
                </a:solidFill>
              </a:rPr>
              <a:t> total length</a:t>
            </a:r>
            <a:r>
              <a:rPr lang="en-IN" sz="1900">
                <a:solidFill>
                  <a:schemeClr val="dk1"/>
                </a:solidFill>
              </a:rPr>
              <a:t> of the UDP datagram (header + data) in bytes.</a:t>
            </a:r>
            <a:endParaRPr sz="19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1900">
                <a:solidFill>
                  <a:schemeClr val="dk1"/>
                </a:solidFill>
              </a:rPr>
              <a:t>Minimum value = </a:t>
            </a:r>
            <a:r>
              <a:rPr b="1" lang="en-IN" sz="1900">
                <a:solidFill>
                  <a:schemeClr val="dk1"/>
                </a:solidFill>
              </a:rPr>
              <a:t>8 bytes (</a:t>
            </a:r>
            <a:r>
              <a:rPr lang="en-IN" sz="1900">
                <a:solidFill>
                  <a:schemeClr val="dk1"/>
                </a:solidFill>
              </a:rPr>
              <a:t>if no data).</a:t>
            </a:r>
            <a:endParaRPr sz="19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b="1" lang="en-IN" sz="1900">
                <a:solidFill>
                  <a:srgbClr val="FF0000"/>
                </a:solidFill>
              </a:rPr>
              <a:t>Total Length = UDP Header (8 bytes) + Data length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dk1"/>
                </a:solidFill>
              </a:rPr>
              <a:t>4. Checksum (16 bits):</a:t>
            </a:r>
            <a:endParaRPr b="1" sz="16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1900">
                <a:solidFill>
                  <a:schemeClr val="dk1"/>
                </a:solidFill>
              </a:rPr>
              <a:t>Provides </a:t>
            </a:r>
            <a:r>
              <a:rPr b="1" lang="en-IN" sz="1900">
                <a:solidFill>
                  <a:schemeClr val="dk1"/>
                </a:solidFill>
              </a:rPr>
              <a:t>error detection</a:t>
            </a:r>
            <a:r>
              <a:rPr lang="en-IN" sz="1900">
                <a:solidFill>
                  <a:schemeClr val="dk1"/>
                </a:solidFill>
              </a:rPr>
              <a:t> for the header and data.</a:t>
            </a:r>
            <a:endParaRPr sz="19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b="1" lang="en-IN" sz="1900">
                <a:solidFill>
                  <a:schemeClr val="dk1"/>
                </a:solidFill>
              </a:rPr>
              <a:t>Mandatory </a:t>
            </a:r>
            <a:r>
              <a:rPr lang="en-IN" sz="1900">
                <a:solidFill>
                  <a:schemeClr val="dk1"/>
                </a:solidFill>
              </a:rPr>
              <a:t>in IPv6; </a:t>
            </a:r>
            <a:r>
              <a:rPr b="1" lang="en-IN" sz="1900">
                <a:solidFill>
                  <a:schemeClr val="dk1"/>
                </a:solidFill>
              </a:rPr>
              <a:t>optional </a:t>
            </a:r>
            <a:r>
              <a:rPr lang="en-IN" sz="1900">
                <a:solidFill>
                  <a:schemeClr val="dk1"/>
                </a:solidFill>
              </a:rPr>
              <a:t>in IPv4 (but usually used).</a:t>
            </a:r>
            <a:endParaRPr sz="19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IN" sz="1900">
                <a:solidFill>
                  <a:schemeClr val="dk1"/>
                </a:solidFill>
              </a:rPr>
              <a:t>It Covers:</a:t>
            </a:r>
            <a:endParaRPr sz="19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romanLcPeriod"/>
            </a:pPr>
            <a:r>
              <a:rPr lang="en-IN" sz="1900">
                <a:solidFill>
                  <a:schemeClr val="dk1"/>
                </a:solidFill>
              </a:rPr>
              <a:t>UDP header</a:t>
            </a:r>
            <a:endParaRPr sz="19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romanLcPeriod"/>
            </a:pPr>
            <a:r>
              <a:rPr lang="en-IN" sz="1900">
                <a:solidFill>
                  <a:schemeClr val="dk1"/>
                </a:solidFill>
              </a:rPr>
              <a:t>UDP data</a:t>
            </a:r>
            <a:endParaRPr sz="19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romanLcPeriod"/>
            </a:pPr>
            <a:r>
              <a:rPr lang="en-IN" sz="1900">
                <a:solidFill>
                  <a:schemeClr val="dk1"/>
                </a:solidFill>
              </a:rPr>
              <a:t>A </a:t>
            </a:r>
            <a:r>
              <a:rPr b="1" lang="en-IN" sz="1900">
                <a:solidFill>
                  <a:schemeClr val="dk1"/>
                </a:solidFill>
              </a:rPr>
              <a:t>pseudo-header</a:t>
            </a:r>
            <a:r>
              <a:rPr lang="en-IN" sz="1900">
                <a:solidFill>
                  <a:schemeClr val="dk1"/>
                </a:solidFill>
              </a:rPr>
              <a:t> from the IP layer, including: Source IP address, Destination IP address, Protocol ,UDP Length.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Pseudo Heade</a:t>
            </a:r>
            <a:r>
              <a:rPr lang="en-IN" sz="3600"/>
              <a:t>r for Checksum Calculation: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50" y="1085050"/>
            <a:ext cx="8496300" cy="51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TCP Vs UDP:</a:t>
            </a:r>
            <a:endParaRPr/>
          </a:p>
        </p:txBody>
      </p:sp>
      <p:graphicFrame>
        <p:nvGraphicFramePr>
          <p:cNvPr id="275" name="Google Shape;275;p44"/>
          <p:cNvGraphicFramePr/>
          <p:nvPr/>
        </p:nvGraphicFramePr>
        <p:xfrm>
          <a:off x="829450" y="11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{72A158E0-4ABF-4625-8FB1-160236F821F6}</a:tableStyleId>
              </a:tblPr>
              <a:tblGrid>
                <a:gridCol w="3132225"/>
                <a:gridCol w="4124975"/>
                <a:gridCol w="3628600"/>
              </a:tblGrid>
              <a:tr h="4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Basis of Comparison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 (Transmission Control Protocol)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UDP (User Datagram Protocol)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Connection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Connection-oriented (requires handshake)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Connectionless (no handshake)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Reliable – ensures delivery and retransmission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Unreliable – no guarantee of delivery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Ordering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Preserves packet order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ordering – packets may arrive out of order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Flow Control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Supported using sliding window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supported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Congestion Control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Supported using algorithms (slow start, etc.)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supported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Speed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Slower due to overhead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Faster due to minimal overhead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Header Size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20–60 bytes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Overhead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– due to connection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– simple structure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Suitability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Reliable applications (e.g., HTTP, FTP, SMTP)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apps (e.g., VoIP, DNS, streaming)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TCP Vs UDP:</a:t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4">
            <a:alphaModFix/>
          </a:blip>
          <a:srcRect b="0" l="0" r="0" t="8349"/>
          <a:stretch/>
        </p:blipFill>
        <p:spPr>
          <a:xfrm>
            <a:off x="1741425" y="1487000"/>
            <a:ext cx="8709150" cy="44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SCTP</a:t>
            </a:r>
            <a:r>
              <a:rPr lang="en-IN" sz="3600"/>
              <a:t> (Stream Control Transmission Protocol):</a:t>
            </a:r>
            <a:endParaRPr/>
          </a:p>
        </p:txBody>
      </p:sp>
      <p:sp>
        <p:nvSpPr>
          <p:cNvPr id="287" name="Google Shape;287;p46"/>
          <p:cNvSpPr txBox="1"/>
          <p:nvPr/>
        </p:nvSpPr>
        <p:spPr>
          <a:xfrm>
            <a:off x="723751" y="1524150"/>
            <a:ext cx="107445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SCTP (Stream Control Transmission Protocol)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reliable, message-oriented, transport layer protocol.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combines features of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(reliability)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 (message-based)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advanced functionalities like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multi-streaming and multi-homing.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by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IETF in RFC 4960,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SCTP is suitable for applications that require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 and redundant communication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ensures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and unordered delivery options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across multiple independent streams within a single connection, preventing head-of-line blocking.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Key Features of </a:t>
            </a:r>
            <a:r>
              <a:rPr lang="en-IN" sz="3600"/>
              <a:t>SCTP:</a:t>
            </a:r>
            <a:endParaRPr/>
          </a:p>
        </p:txBody>
      </p:sp>
      <p:graphicFrame>
        <p:nvGraphicFramePr>
          <p:cNvPr id="293" name="Google Shape;293;p47"/>
          <p:cNvGraphicFramePr/>
          <p:nvPr/>
        </p:nvGraphicFramePr>
        <p:xfrm>
          <a:off x="952500" y="12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{72A158E0-4ABF-4625-8FB1-160236F821F6}</a:tableStyleId>
              </a:tblPr>
              <a:tblGrid>
                <a:gridCol w="5237825"/>
                <a:gridCol w="5237825"/>
              </a:tblGrid>
              <a:tr h="49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Message-Oriented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Preserves message boundaries (unlike TCP, which is stream-oriented).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Reliable Delivery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error detection, retransmission, and acknowledgment mechanisms.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Ordered and Unordered Delivery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Supports both, on a per-stream basis.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Multi-Streaming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Allows multiple logical streams within one SCTP connection to avoid Head-of-Line blocking.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Multi-Homing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Supports multiple IP addresses per endpoint for path redundancy and fault tolerance.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4-Way Handshake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for connection establishment to prevent SYN flooding attacks.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SCTP Packet Format:</a:t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225" y="1085475"/>
            <a:ext cx="8848600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chemeClr val="dk1"/>
                </a:solidFill>
              </a:rPr>
              <a:t>SCTP Packet Format:</a:t>
            </a:r>
            <a:endParaRPr sz="3600"/>
          </a:p>
        </p:txBody>
      </p:sp>
      <p:sp>
        <p:nvSpPr>
          <p:cNvPr id="305" name="Google Shape;305;p49"/>
          <p:cNvSpPr txBox="1"/>
          <p:nvPr/>
        </p:nvSpPr>
        <p:spPr>
          <a:xfrm>
            <a:off x="723751" y="1258650"/>
            <a:ext cx="107445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★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Header (12 bytes):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Port (16 bits)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Port (16 bits)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 Tag (32 bits)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Checksum (32 bits)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★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Chunks (variable length):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Chunks (INIT, SACK, HEARTBEAT)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Chunks (user messages)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/>
        </p:nvSpPr>
        <p:spPr>
          <a:xfrm>
            <a:off x="1732220" y="130722"/>
            <a:ext cx="1020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100">
                <a:solidFill>
                  <a:schemeClr val="dk1"/>
                </a:solidFill>
              </a:rPr>
              <a:t>Connection Establishment in </a:t>
            </a:r>
            <a:r>
              <a:rPr lang="en-IN" sz="3100">
                <a:solidFill>
                  <a:schemeClr val="dk1"/>
                </a:solidFill>
              </a:rPr>
              <a:t>SCTP( 4-Way Handshake):</a:t>
            </a:r>
            <a:endParaRPr sz="3100"/>
          </a:p>
        </p:txBody>
      </p:sp>
      <p:sp>
        <p:nvSpPr>
          <p:cNvPr id="311" name="Google Shape;311;p50"/>
          <p:cNvSpPr txBox="1"/>
          <p:nvPr/>
        </p:nvSpPr>
        <p:spPr>
          <a:xfrm>
            <a:off x="1105950" y="1553975"/>
            <a:ext cx="10401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★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 →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sends request to initiate association.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★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INIT-ACK →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responds with its own parameters.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★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COOKIE-ECHO →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echoes back server’s state cookie.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★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COOKIE-ACK →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 confirms, and the connection (association) is established.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Advantage: Prevents SYN flooding attacks that TCP is vulnerable to.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SCTP Vs TCP Vs UDP:</a:t>
            </a:r>
            <a:endParaRPr/>
          </a:p>
        </p:txBody>
      </p:sp>
      <p:graphicFrame>
        <p:nvGraphicFramePr>
          <p:cNvPr id="317" name="Google Shape;317;p51"/>
          <p:cNvGraphicFramePr/>
          <p:nvPr/>
        </p:nvGraphicFramePr>
        <p:xfrm>
          <a:off x="952500" y="136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{72A158E0-4ABF-4625-8FB1-160236F821F6}</a:tableStyleId>
              </a:tblPr>
              <a:tblGrid>
                <a:gridCol w="2641475"/>
                <a:gridCol w="2641475"/>
                <a:gridCol w="2641475"/>
                <a:gridCol w="2641475"/>
              </a:tblGrid>
              <a:tr h="59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UDP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SCTP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Connection-Oriented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</a:t>
                      </a: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 (Association-based)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Message-Oriented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(Byte stream)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Multi-Streaming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Multi-Homing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Congestion Control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Ordered Delivery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Yes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Optional per stream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Transport Layer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50" y="1333500"/>
            <a:ext cx="11025299" cy="45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Port Address:</a:t>
            </a:r>
            <a:endParaRPr/>
          </a:p>
        </p:txBody>
      </p:sp>
      <p:sp>
        <p:nvSpPr>
          <p:cNvPr id="323" name="Google Shape;323;p52"/>
          <p:cNvSpPr txBox="1"/>
          <p:nvPr/>
        </p:nvSpPr>
        <p:spPr>
          <a:xfrm>
            <a:off x="523950" y="1232675"/>
            <a:ext cx="111441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port address (also called a port number) is a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address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by the Transport Layer to identify specific processes or services on a host.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 IP address identifies the device (host) on the network, the port number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identifies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specific application or service running on that device.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port number is a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16-bit unsigned integer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multiplexing and demultiplexing: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Multiple applications use the network simultaneously.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Demultiplexing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Incoming data is delivered to the correct app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❖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Range:  </a:t>
            </a:r>
            <a:r>
              <a:rPr b="1" lang="en-I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– 2^16 -1 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ie, 0 - 65,535.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Classification of </a:t>
            </a:r>
            <a:r>
              <a:rPr lang="en-IN" sz="3600"/>
              <a:t>Port Address:</a:t>
            </a:r>
            <a:endParaRPr/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225" y="1288149"/>
            <a:ext cx="8955251" cy="43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IP Address Vs </a:t>
            </a:r>
            <a:r>
              <a:rPr lang="en-IN" sz="3600"/>
              <a:t>Port Address:</a:t>
            </a:r>
            <a:endParaRPr/>
          </a:p>
        </p:txBody>
      </p:sp>
      <p:pic>
        <p:nvPicPr>
          <p:cNvPr id="335" name="Google Shape;33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100" y="1118300"/>
            <a:ext cx="7383025" cy="51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Socket Address:</a:t>
            </a:r>
            <a:endParaRPr/>
          </a:p>
        </p:txBody>
      </p:sp>
      <p:sp>
        <p:nvSpPr>
          <p:cNvPr id="341" name="Google Shape;341;p55"/>
          <p:cNvSpPr txBox="1"/>
          <p:nvPr/>
        </p:nvSpPr>
        <p:spPr>
          <a:xfrm>
            <a:off x="573175" y="1404950"/>
            <a:ext cx="11115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Socket Address is a unique identifier used to establish communication between two processes (applications) across a network.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★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combination of two components: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Socket Address = IP Address + Port Number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363" y="3458038"/>
            <a:ext cx="54578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Multiplexing &amp; Demultiplexing</a:t>
            </a:r>
            <a:r>
              <a:rPr lang="en-IN" sz="3600"/>
              <a:t>:</a:t>
            </a:r>
            <a:endParaRPr/>
          </a:p>
        </p:txBody>
      </p:sp>
      <p:pic>
        <p:nvPicPr>
          <p:cNvPr id="348" name="Google Shape;34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738" y="1331572"/>
            <a:ext cx="95345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Multiplexing:</a:t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523950" y="1232675"/>
            <a:ext cx="111441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technique that allows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signals or data streams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combined and transmitted over a single shared communication medium (e.g., wire, fiber, or channel).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enables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simultaneous communication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allowing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users or applications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efficiently share the same physical link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interference.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 addresses the limitation of physical communication channels by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maximizing bandwidth utilization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infrastructure costs.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technique ensures that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data streams do not collide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using methods like Time Division (TDM), Frequency Division (FDM), and Code Division (CDM).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applied at both the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(e.g., signal multiplexing) and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(e.g., port-based multiplexing in TCP/UDP) to support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and efficient networking.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Dem</a:t>
            </a:r>
            <a:r>
              <a:rPr lang="en-IN" sz="3600"/>
              <a:t>ultiplexing:</a:t>
            </a:r>
            <a:endParaRPr/>
          </a:p>
        </p:txBody>
      </p:sp>
      <p:sp>
        <p:nvSpPr>
          <p:cNvPr id="360" name="Google Shape;360;p58"/>
          <p:cNvSpPr txBox="1"/>
          <p:nvPr/>
        </p:nvSpPr>
        <p:spPr>
          <a:xfrm>
            <a:off x="523950" y="1232675"/>
            <a:ext cx="111441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Demultiplexing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delivering incoming data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correct application or process based on identifiers like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numbers.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of multiplexing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while multiplexing combines data streams for transmission, demultiplexing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separates and directs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them at the receiver’s end.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Layer,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demultiplexing uses information such as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IP address and port number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forward segments to the appropriate socket.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enables multiple applications to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data correctly and simultaneously,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even when using the same network interface.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 host receiving data on port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(HTTP)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deliver it to the web browser, while data on port </a:t>
            </a: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(FTP)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goes to the file transfer client.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/>
        </p:nvSpPr>
        <p:spPr>
          <a:xfrm>
            <a:off x="3320875" y="2356575"/>
            <a:ext cx="70713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5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85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Core Functionalities: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723751" y="1351875"/>
            <a:ext cx="107445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and Reassembly: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Divides messages into smaller segments at the sender and reassembles them at the receiver.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Management: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Establishes, maintains, and terminates logical connections (TCP).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 &amp; Recovery: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Ensures data integrity using checksums and retransmissions.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Control: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Prevents sender from overwhelming receiver (e.g., TCP's sliding window).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Control: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Manages traffic load to avoid network congestion (TCP algorithms).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Multiplexing/Demultiplexing: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port numbers to allow multiple services over a single connection.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Common Protocols</a:t>
            </a:r>
            <a:r>
              <a:rPr lang="en-IN" sz="3600"/>
              <a:t>:</a:t>
            </a:r>
            <a:endParaRPr/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952500" y="16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{72A158E0-4ABF-4625-8FB1-160236F821F6}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6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Protocol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Type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Characteristics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Use Case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TCP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Connection-oriented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Reliable, ordered, error-checked data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File transfer, web browsing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UDP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Connectionless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Fast, no guarantee of delivery/order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Video streaming, DNS, VoIP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SCTP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Connection-oriented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Multi-stream, multi-homing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/>
                        <a:t>Telecom signaling, web transport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TCP (Transport Layer Protocol)</a:t>
            </a:r>
            <a:r>
              <a:rPr lang="en-IN" sz="3600"/>
              <a:t>: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723750" y="1524150"/>
            <a:ext cx="109728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(Transmission Control Protocol) is a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connection-oriented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that ensures reliable communication between devices over a network.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establishes a connection using a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three-way handshake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guarantees the ordered and error-free delivery of data.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provides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control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retransmission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for robust data transfer.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●"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widely used in applications where reliability is crucial, such as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browsing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(HTTP/HTTPS),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transfer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(FTP), and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(SMTP).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Three-Way Handshake Process in TCP </a:t>
            </a:r>
            <a:r>
              <a:rPr lang="en-IN" sz="3600"/>
              <a:t>: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600" y="1356175"/>
            <a:ext cx="8646324" cy="473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/>
              <a:t>Three-Way Handshake Process</a:t>
            </a:r>
            <a:r>
              <a:rPr lang="en-IN" sz="3600"/>
              <a:t>: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723750" y="1196025"/>
            <a:ext cx="109974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➢"/>
            </a:pP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SYN (Synchronize) – Client to Server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 </a:t>
            </a: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initiates 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connection.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a TCP segment with the </a:t>
            </a: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 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 set.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the client’s Initial </a:t>
            </a: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Number (ISN)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the client wants to establish a connection and begin communication.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➢"/>
            </a:pP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SYN-ACK (Synchronize-Acknowledge) – Server to Client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receives the SYN request.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back a segment with both </a:t>
            </a: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 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set.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Acknowledges the client’s ISN (ACK = x + 1).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its own ISN (Seq = y).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