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5.jpg" ContentType="image/jpg"/>
  <Override PartName="/ppt/media/image9.jpg" ContentType="image/jpg"/>
  <Override PartName="/ppt/media/image28.jpg" ContentType="image/jpg"/>
  <Override PartName="/ppt/media/image35.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73.jpg" ContentType="image/jpg"/>
  <Override PartName="/ppt/media/image75.jpg" ContentType="image/jpg"/>
  <Override PartName="/ppt/media/image76.jpg" ContentType="image/jpg"/>
  <Override PartName="/ppt/media/image85.jpg" ContentType="image/jpg"/>
  <Override PartName="/ppt/media/image88.jpg" ContentType="image/jpg"/>
  <Override PartName="/ppt/media/image90.jpg" ContentType="image/jpg"/>
  <Override PartName="/ppt/media/image92.jpg" ContentType="image/jpg"/>
  <Override PartName="/ppt/media/image9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8" r:id="rId10"/>
    <p:sldId id="263" r:id="rId11"/>
    <p:sldId id="264" r:id="rId12"/>
    <p:sldId id="265" r:id="rId13"/>
    <p:sldId id="269" r:id="rId14"/>
    <p:sldId id="270" r:id="rId15"/>
    <p:sldId id="271" r:id="rId16"/>
    <p:sldId id="266"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1" r:id="rId45"/>
    <p:sldId id="302" r:id="rId46"/>
    <p:sldId id="303" r:id="rId47"/>
    <p:sldId id="304" r:id="rId48"/>
    <p:sldId id="299" r:id="rId49"/>
    <p:sldId id="300"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52" r:id="rId94"/>
    <p:sldId id="348" r:id="rId95"/>
    <p:sldId id="349" r:id="rId96"/>
    <p:sldId id="350" r:id="rId97"/>
    <p:sldId id="351" r:id="rId98"/>
    <p:sldId id="353" r:id="rId99"/>
    <p:sldId id="355" r:id="rId100"/>
    <p:sldId id="356" r:id="rId101"/>
    <p:sldId id="357" r:id="rId102"/>
    <p:sldId id="358" r:id="rId103"/>
    <p:sldId id="359" r:id="rId104"/>
    <p:sldId id="360" r:id="rId105"/>
    <p:sldId id="361" r:id="rId106"/>
    <p:sldId id="363" r:id="rId107"/>
    <p:sldId id="362"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8" r:id="rId132"/>
    <p:sldId id="389" r:id="rId133"/>
    <p:sldId id="387" r:id="rId134"/>
    <p:sldId id="390" r:id="rId135"/>
    <p:sldId id="391" r:id="rId136"/>
    <p:sldId id="354" r:id="rId1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8B46A5-4CB8-47AE-A570-8247B9392437}">
          <p14:sldIdLst>
            <p14:sldId id="256"/>
            <p14:sldId id="257"/>
            <p14:sldId id="258"/>
            <p14:sldId id="259"/>
          </p14:sldIdLst>
        </p14:section>
        <p14:section name="HTTP" id="{DF8AB3C0-27AD-4891-9EB0-5FD9690A8B6B}">
          <p14:sldIdLst>
            <p14:sldId id="260"/>
            <p14:sldId id="261"/>
            <p14:sldId id="262"/>
            <p14:sldId id="267"/>
            <p14:sldId id="268"/>
            <p14:sldId id="263"/>
            <p14:sldId id="264"/>
            <p14:sldId id="265"/>
            <p14:sldId id="269"/>
            <p14:sldId id="270"/>
            <p14:sldId id="271"/>
            <p14:sldId id="266"/>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 name="DNS" id="{08C643D1-18FF-4A54-8BDF-094E9B1912CA}">
          <p14:sldIdLst>
            <p14:sldId id="289"/>
            <p14:sldId id="290"/>
            <p14:sldId id="291"/>
            <p14:sldId id="292"/>
            <p14:sldId id="293"/>
            <p14:sldId id="294"/>
            <p14:sldId id="295"/>
            <p14:sldId id="296"/>
            <p14:sldId id="297"/>
            <p14:sldId id="298"/>
            <p14:sldId id="301"/>
            <p14:sldId id="302"/>
            <p14:sldId id="303"/>
            <p14:sldId id="304"/>
            <p14:sldId id="299"/>
            <p14:sldId id="300"/>
            <p14:sldId id="305"/>
            <p14:sldId id="306"/>
            <p14:sldId id="307"/>
            <p14:sldId id="308"/>
            <p14:sldId id="309"/>
            <p14:sldId id="310"/>
            <p14:sldId id="311"/>
            <p14:sldId id="312"/>
            <p14:sldId id="313"/>
            <p14:sldId id="314"/>
            <p14:sldId id="315"/>
            <p14:sldId id="316"/>
            <p14:sldId id="317"/>
            <p14:sldId id="318"/>
            <p14:sldId id="319"/>
            <p14:sldId id="320"/>
          </p14:sldIdLst>
        </p14:section>
        <p14:section name="DHCP" id="{A52990BA-F8E8-4182-9AFC-24F89AAB398E}">
          <p14:sldIdLst>
            <p14:sldId id="321"/>
            <p14:sldId id="322"/>
            <p14:sldId id="323"/>
          </p14:sldIdLst>
        </p14:section>
        <p14:section name="smtp" id="{735AFBDF-C005-4671-B245-3341D752A725}">
          <p14:sldIdLst>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Lst>
        </p14:section>
        <p14:section name="SSL" id="{E3C991E0-070E-4909-9A2A-519194C04CF8}">
          <p14:sldIdLst>
            <p14:sldId id="345"/>
            <p14:sldId id="346"/>
            <p14:sldId id="347"/>
            <p14:sldId id="352"/>
            <p14:sldId id="348"/>
            <p14:sldId id="349"/>
            <p14:sldId id="350"/>
            <p14:sldId id="351"/>
            <p14:sldId id="353"/>
          </p14:sldIdLst>
        </p14:section>
        <p14:section name="Firewalls" id="{DB92F0AD-4F59-444D-833C-B5582F9540A7}">
          <p14:sldIdLst>
            <p14:sldId id="355"/>
            <p14:sldId id="356"/>
            <p14:sldId id="357"/>
            <p14:sldId id="358"/>
            <p14:sldId id="359"/>
            <p14:sldId id="360"/>
          </p14:sldIdLst>
        </p14:section>
        <p14:section name="cryptography" id="{38A896FF-1391-4142-BFFB-F4709C1B534F}">
          <p14:sldIdLst>
            <p14:sldId id="361"/>
            <p14:sldId id="363"/>
            <p14:sldId id="362"/>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8"/>
            <p14:sldId id="389"/>
            <p14:sldId id="387"/>
            <p14:sldId id="390"/>
            <p14:sldId id="391"/>
            <p14:sldId id="3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2386E-CA18-47A5-88EC-19E19DE6E1A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54B3D87-B32D-4A80-8AC2-1369A1697976}">
      <dgm:prSet/>
      <dgm:spPr/>
      <dgm:t>
        <a:bodyPr/>
        <a:lstStyle/>
        <a:p>
          <a:pPr rtl="0"/>
          <a:r>
            <a:rPr lang="en-US" b="1" dirty="0" smtClean="0"/>
            <a:t>Hardware Firewall</a:t>
          </a:r>
          <a:endParaRPr lang="en-US" b="1" dirty="0"/>
        </a:p>
      </dgm:t>
    </dgm:pt>
    <dgm:pt modelId="{FE92A9DC-9BEF-42D7-B119-3F2E60A881A1}" type="parTrans" cxnId="{9D456B5A-87F5-44E7-BFDC-E171730EC89A}">
      <dgm:prSet/>
      <dgm:spPr/>
      <dgm:t>
        <a:bodyPr/>
        <a:lstStyle/>
        <a:p>
          <a:endParaRPr lang="en-US"/>
        </a:p>
      </dgm:t>
    </dgm:pt>
    <dgm:pt modelId="{700DB31B-9373-494D-BA83-04E9DC17E40C}" type="sibTrans" cxnId="{9D456B5A-87F5-44E7-BFDC-E171730EC89A}">
      <dgm:prSet/>
      <dgm:spPr/>
      <dgm:t>
        <a:bodyPr/>
        <a:lstStyle/>
        <a:p>
          <a:endParaRPr lang="en-US"/>
        </a:p>
      </dgm:t>
    </dgm:pt>
    <dgm:pt modelId="{2462797D-0599-47EA-A457-5DF40925E27E}">
      <dgm:prSet/>
      <dgm:spPr/>
      <dgm:t>
        <a:bodyPr/>
        <a:lstStyle/>
        <a:p>
          <a:pPr rtl="0"/>
          <a:r>
            <a:rPr lang="en-US" b="1" dirty="0" smtClean="0"/>
            <a:t>Software Firewall</a:t>
          </a:r>
          <a:endParaRPr lang="en-US" dirty="0"/>
        </a:p>
      </dgm:t>
    </dgm:pt>
    <dgm:pt modelId="{0BD28F30-4DFF-474D-ACEA-BC56343C94ED}" type="parTrans" cxnId="{D970F1DD-DF47-4BCD-8A01-02FF11682AA9}">
      <dgm:prSet/>
      <dgm:spPr/>
      <dgm:t>
        <a:bodyPr/>
        <a:lstStyle/>
        <a:p>
          <a:endParaRPr lang="en-US"/>
        </a:p>
      </dgm:t>
    </dgm:pt>
    <dgm:pt modelId="{0CDC8CA1-64DC-4D7C-99F5-641D8E99B677}" type="sibTrans" cxnId="{D970F1DD-DF47-4BCD-8A01-02FF11682AA9}">
      <dgm:prSet/>
      <dgm:spPr/>
      <dgm:t>
        <a:bodyPr/>
        <a:lstStyle/>
        <a:p>
          <a:endParaRPr lang="en-US"/>
        </a:p>
      </dgm:t>
    </dgm:pt>
    <dgm:pt modelId="{62917F81-7A0B-42C9-9AB6-CF2A12F1427A}">
      <dgm:prSet/>
      <dgm:spPr/>
      <dgm:t>
        <a:bodyPr/>
        <a:lstStyle/>
        <a:p>
          <a:pPr rtl="0"/>
          <a:r>
            <a:rPr lang="en-US" b="1" dirty="0" smtClean="0"/>
            <a:t>Cloud Firewall (Firewall-as-a-Service - </a:t>
          </a:r>
          <a:r>
            <a:rPr lang="en-US" b="1" dirty="0" err="1" smtClean="0"/>
            <a:t>FWaaS</a:t>
          </a:r>
          <a:r>
            <a:rPr lang="en-US" b="1" dirty="0" smtClean="0"/>
            <a:t>)</a:t>
          </a:r>
          <a:endParaRPr lang="en-US" b="1" dirty="0"/>
        </a:p>
      </dgm:t>
    </dgm:pt>
    <dgm:pt modelId="{15299C6B-A096-468F-85F2-29E002C30136}" type="parTrans" cxnId="{DC5FB36C-52CC-4EF8-AA0C-FB7D8D76A0F2}">
      <dgm:prSet/>
      <dgm:spPr/>
      <dgm:t>
        <a:bodyPr/>
        <a:lstStyle/>
        <a:p>
          <a:endParaRPr lang="en-US"/>
        </a:p>
      </dgm:t>
    </dgm:pt>
    <dgm:pt modelId="{88A7DA28-B79F-4928-9F33-2C9225BF05E6}" type="sibTrans" cxnId="{DC5FB36C-52CC-4EF8-AA0C-FB7D8D76A0F2}">
      <dgm:prSet/>
      <dgm:spPr/>
      <dgm:t>
        <a:bodyPr/>
        <a:lstStyle/>
        <a:p>
          <a:endParaRPr lang="en-US"/>
        </a:p>
      </dgm:t>
    </dgm:pt>
    <dgm:pt modelId="{00C31704-5C63-498E-9697-878B180082FE}">
      <dgm:prSet/>
      <dgm:spPr/>
      <dgm:t>
        <a:bodyPr/>
        <a:lstStyle/>
        <a:p>
          <a:r>
            <a:rPr lang="en-US" smtClean="0"/>
            <a:t>Physical device (e.g., Cisco ASA, FortiGate, Palo Alto).</a:t>
          </a:r>
          <a:endParaRPr lang="en-US"/>
        </a:p>
      </dgm:t>
    </dgm:pt>
    <dgm:pt modelId="{FF50B63C-1615-4483-8058-5103F5C4B200}" type="parTrans" cxnId="{29AF0CA0-98D5-48FE-ACDC-D12CE22B3EDD}">
      <dgm:prSet/>
      <dgm:spPr/>
      <dgm:t>
        <a:bodyPr/>
        <a:lstStyle/>
        <a:p>
          <a:endParaRPr lang="en-US"/>
        </a:p>
      </dgm:t>
    </dgm:pt>
    <dgm:pt modelId="{51FDD41E-4EDD-49D4-95DF-3729E263B892}" type="sibTrans" cxnId="{29AF0CA0-98D5-48FE-ACDC-D12CE22B3EDD}">
      <dgm:prSet/>
      <dgm:spPr/>
      <dgm:t>
        <a:bodyPr/>
        <a:lstStyle/>
        <a:p>
          <a:endParaRPr lang="en-US"/>
        </a:p>
      </dgm:t>
    </dgm:pt>
    <dgm:pt modelId="{E2B0A6F3-EC4F-420F-A3D6-339A1A538CA3}">
      <dgm:prSet/>
      <dgm:spPr/>
      <dgm:t>
        <a:bodyPr/>
        <a:lstStyle/>
        <a:p>
          <a:r>
            <a:rPr lang="en-US" dirty="0" smtClean="0"/>
            <a:t>Protects entire networks at the perimeter.</a:t>
          </a:r>
          <a:endParaRPr lang="en-US" dirty="0"/>
        </a:p>
      </dgm:t>
    </dgm:pt>
    <dgm:pt modelId="{04D6CE4B-011B-4B41-B646-6CC46F984960}" type="parTrans" cxnId="{CCE4F0CF-D54D-492C-9F11-A1A1D379D1C4}">
      <dgm:prSet/>
      <dgm:spPr/>
      <dgm:t>
        <a:bodyPr/>
        <a:lstStyle/>
        <a:p>
          <a:endParaRPr lang="en-US"/>
        </a:p>
      </dgm:t>
    </dgm:pt>
    <dgm:pt modelId="{5AA3020B-5B2D-4ED2-9A07-09A663DB9222}" type="sibTrans" cxnId="{CCE4F0CF-D54D-492C-9F11-A1A1D379D1C4}">
      <dgm:prSet/>
      <dgm:spPr/>
      <dgm:t>
        <a:bodyPr/>
        <a:lstStyle/>
        <a:p>
          <a:endParaRPr lang="en-US"/>
        </a:p>
      </dgm:t>
    </dgm:pt>
    <dgm:pt modelId="{F88DF3F7-B092-463F-A577-A24E30281F88}">
      <dgm:prSet/>
      <dgm:spPr/>
      <dgm:t>
        <a:bodyPr/>
        <a:lstStyle/>
        <a:p>
          <a:r>
            <a:rPr lang="en-US" smtClean="0"/>
            <a:t>High performance, used in enterprises.</a:t>
          </a:r>
          <a:endParaRPr lang="en-US"/>
        </a:p>
      </dgm:t>
    </dgm:pt>
    <dgm:pt modelId="{5277B6D5-0902-450F-AA71-17D29A77ABE6}" type="parTrans" cxnId="{C0F81F0E-BF3D-4EC6-8BC7-CE874C7B09FF}">
      <dgm:prSet/>
      <dgm:spPr/>
      <dgm:t>
        <a:bodyPr/>
        <a:lstStyle/>
        <a:p>
          <a:endParaRPr lang="en-US"/>
        </a:p>
      </dgm:t>
    </dgm:pt>
    <dgm:pt modelId="{88C77441-F09C-4F45-BB6B-1F497D89864A}" type="sibTrans" cxnId="{C0F81F0E-BF3D-4EC6-8BC7-CE874C7B09FF}">
      <dgm:prSet/>
      <dgm:spPr/>
      <dgm:t>
        <a:bodyPr/>
        <a:lstStyle/>
        <a:p>
          <a:endParaRPr lang="en-US"/>
        </a:p>
      </dgm:t>
    </dgm:pt>
    <dgm:pt modelId="{252308FC-E4D9-4F40-8C2D-1FE407E038CF}">
      <dgm:prSet/>
      <dgm:spPr/>
      <dgm:t>
        <a:bodyPr/>
        <a:lstStyle/>
        <a:p>
          <a:r>
            <a:rPr lang="en-US" dirty="0" smtClean="0"/>
            <a:t>Installed on individual devices (e.g., Windows Defender Firewall, </a:t>
          </a:r>
          <a:r>
            <a:rPr lang="en-US" dirty="0" err="1" smtClean="0"/>
            <a:t>iptables</a:t>
          </a:r>
          <a:r>
            <a:rPr lang="en-US" dirty="0" smtClean="0"/>
            <a:t> on Linux).</a:t>
          </a:r>
          <a:endParaRPr lang="en-US" dirty="0"/>
        </a:p>
      </dgm:t>
    </dgm:pt>
    <dgm:pt modelId="{10A96F04-C9F5-4234-BA92-FD9EB77212D7}" type="parTrans" cxnId="{B1A23A53-6F8B-46BC-9AC4-C12837530222}">
      <dgm:prSet/>
      <dgm:spPr/>
      <dgm:t>
        <a:bodyPr/>
        <a:lstStyle/>
        <a:p>
          <a:endParaRPr lang="en-US"/>
        </a:p>
      </dgm:t>
    </dgm:pt>
    <dgm:pt modelId="{D4CCBC5B-4750-4CBD-8872-04D1FB164DC8}" type="sibTrans" cxnId="{B1A23A53-6F8B-46BC-9AC4-C12837530222}">
      <dgm:prSet/>
      <dgm:spPr/>
      <dgm:t>
        <a:bodyPr/>
        <a:lstStyle/>
        <a:p>
          <a:endParaRPr lang="en-US"/>
        </a:p>
      </dgm:t>
    </dgm:pt>
    <dgm:pt modelId="{D0F314A8-FD5B-45AE-BB38-AC1E8799303A}">
      <dgm:prSet/>
      <dgm:spPr/>
      <dgm:t>
        <a:bodyPr/>
        <a:lstStyle/>
        <a:p>
          <a:r>
            <a:rPr lang="en-US" smtClean="0"/>
            <a:t>Provides granular control per host.</a:t>
          </a:r>
          <a:endParaRPr lang="en-US"/>
        </a:p>
      </dgm:t>
    </dgm:pt>
    <dgm:pt modelId="{1B44D751-C2EC-4E3E-9F06-A1D54175E696}" type="parTrans" cxnId="{A6DF1F99-C4DC-41AA-850E-9CD996FC8ADF}">
      <dgm:prSet/>
      <dgm:spPr/>
      <dgm:t>
        <a:bodyPr/>
        <a:lstStyle/>
        <a:p>
          <a:endParaRPr lang="en-US"/>
        </a:p>
      </dgm:t>
    </dgm:pt>
    <dgm:pt modelId="{EDFC6BE8-F2FD-489D-984E-5EB40FBB18B6}" type="sibTrans" cxnId="{A6DF1F99-C4DC-41AA-850E-9CD996FC8ADF}">
      <dgm:prSet/>
      <dgm:spPr/>
      <dgm:t>
        <a:bodyPr/>
        <a:lstStyle/>
        <a:p>
          <a:endParaRPr lang="en-US"/>
        </a:p>
      </dgm:t>
    </dgm:pt>
    <dgm:pt modelId="{2E849372-7B73-4FDF-85FB-549E7CB6D132}">
      <dgm:prSet/>
      <dgm:spPr/>
      <dgm:t>
        <a:bodyPr/>
        <a:lstStyle/>
        <a:p>
          <a:r>
            <a:rPr lang="en-US" dirty="0" smtClean="0"/>
            <a:t>Hosted in the cloud (e.g., AWS Security Groups, </a:t>
          </a:r>
          <a:r>
            <a:rPr lang="en-US" dirty="0" err="1" smtClean="0"/>
            <a:t>Cloudflare</a:t>
          </a:r>
          <a:r>
            <a:rPr lang="en-US" dirty="0" smtClean="0"/>
            <a:t>).</a:t>
          </a:r>
          <a:endParaRPr lang="en-US" dirty="0"/>
        </a:p>
      </dgm:t>
    </dgm:pt>
    <dgm:pt modelId="{561B4C55-443E-4425-BC46-02657F26D462}" type="parTrans" cxnId="{E8872393-92F4-4CE3-B15F-82735A4D6F40}">
      <dgm:prSet/>
      <dgm:spPr/>
      <dgm:t>
        <a:bodyPr/>
        <a:lstStyle/>
        <a:p>
          <a:endParaRPr lang="en-US"/>
        </a:p>
      </dgm:t>
    </dgm:pt>
    <dgm:pt modelId="{52619884-3A56-4053-AE60-B3CB7DF3DE7C}" type="sibTrans" cxnId="{E8872393-92F4-4CE3-B15F-82735A4D6F40}">
      <dgm:prSet/>
      <dgm:spPr/>
      <dgm:t>
        <a:bodyPr/>
        <a:lstStyle/>
        <a:p>
          <a:endParaRPr lang="en-US"/>
        </a:p>
      </dgm:t>
    </dgm:pt>
    <dgm:pt modelId="{4F4E65E9-C53E-4F03-8778-16840AF55B8A}">
      <dgm:prSet/>
      <dgm:spPr/>
      <dgm:t>
        <a:bodyPr/>
        <a:lstStyle/>
        <a:p>
          <a:r>
            <a:rPr lang="en-US" dirty="0" smtClean="0"/>
            <a:t>Protects cloud-based infrastructure.</a:t>
          </a:r>
          <a:endParaRPr lang="en-US" dirty="0"/>
        </a:p>
      </dgm:t>
    </dgm:pt>
    <dgm:pt modelId="{703F7E1A-A480-45EC-955A-C3F95F83613C}" type="parTrans" cxnId="{4D671CFA-37CA-4CE3-84B3-FEDF05FF1A87}">
      <dgm:prSet/>
      <dgm:spPr/>
      <dgm:t>
        <a:bodyPr/>
        <a:lstStyle/>
        <a:p>
          <a:endParaRPr lang="en-US"/>
        </a:p>
      </dgm:t>
    </dgm:pt>
    <dgm:pt modelId="{C74C12C1-8169-4FA3-9E49-6D94FF6F1A92}" type="sibTrans" cxnId="{4D671CFA-37CA-4CE3-84B3-FEDF05FF1A87}">
      <dgm:prSet/>
      <dgm:spPr/>
      <dgm:t>
        <a:bodyPr/>
        <a:lstStyle/>
        <a:p>
          <a:endParaRPr lang="en-US"/>
        </a:p>
      </dgm:t>
    </dgm:pt>
    <dgm:pt modelId="{F263C363-187B-4C5A-83F1-8AFCF6A2BD26}" type="pres">
      <dgm:prSet presAssocID="{1A82386E-CA18-47A5-88EC-19E19DE6E1A0}" presName="linearFlow" presStyleCnt="0">
        <dgm:presLayoutVars>
          <dgm:dir/>
          <dgm:animLvl val="lvl"/>
          <dgm:resizeHandles val="exact"/>
        </dgm:presLayoutVars>
      </dgm:prSet>
      <dgm:spPr/>
    </dgm:pt>
    <dgm:pt modelId="{691EDFAE-12EA-4CC8-B20F-7BF32B51D8BB}" type="pres">
      <dgm:prSet presAssocID="{B54B3D87-B32D-4A80-8AC2-1369A1697976}" presName="composite" presStyleCnt="0"/>
      <dgm:spPr/>
    </dgm:pt>
    <dgm:pt modelId="{CAAAEFB5-70F3-4075-AD85-34BEB0561B93}" type="pres">
      <dgm:prSet presAssocID="{B54B3D87-B32D-4A80-8AC2-1369A1697976}" presName="parentText" presStyleLbl="alignNode1" presStyleIdx="0" presStyleCnt="3" custLinFactNeighborY="2418">
        <dgm:presLayoutVars>
          <dgm:chMax val="1"/>
          <dgm:bulletEnabled val="1"/>
        </dgm:presLayoutVars>
      </dgm:prSet>
      <dgm:spPr/>
    </dgm:pt>
    <dgm:pt modelId="{BF79B6CF-1CBE-40CB-9458-4FB773D421B1}" type="pres">
      <dgm:prSet presAssocID="{B54B3D87-B32D-4A80-8AC2-1369A1697976}" presName="descendantText" presStyleLbl="alignAcc1" presStyleIdx="0" presStyleCnt="3" custLinFactNeighborX="160">
        <dgm:presLayoutVars>
          <dgm:bulletEnabled val="1"/>
        </dgm:presLayoutVars>
      </dgm:prSet>
      <dgm:spPr/>
    </dgm:pt>
    <dgm:pt modelId="{A0E67F20-C879-4605-AFF7-269A30C56F29}" type="pres">
      <dgm:prSet presAssocID="{700DB31B-9373-494D-BA83-04E9DC17E40C}" presName="sp" presStyleCnt="0"/>
      <dgm:spPr/>
    </dgm:pt>
    <dgm:pt modelId="{65B9F5B4-4B65-4405-8AF7-9E5AF6005A86}" type="pres">
      <dgm:prSet presAssocID="{2462797D-0599-47EA-A457-5DF40925E27E}" presName="composite" presStyleCnt="0"/>
      <dgm:spPr/>
    </dgm:pt>
    <dgm:pt modelId="{D7F435BA-F758-40C3-B68D-124118799562}" type="pres">
      <dgm:prSet presAssocID="{2462797D-0599-47EA-A457-5DF40925E27E}" presName="parentText" presStyleLbl="alignNode1" presStyleIdx="1" presStyleCnt="3">
        <dgm:presLayoutVars>
          <dgm:chMax val="1"/>
          <dgm:bulletEnabled val="1"/>
        </dgm:presLayoutVars>
      </dgm:prSet>
      <dgm:spPr/>
      <dgm:t>
        <a:bodyPr/>
        <a:lstStyle/>
        <a:p>
          <a:endParaRPr lang="en-US"/>
        </a:p>
      </dgm:t>
    </dgm:pt>
    <dgm:pt modelId="{D9557029-C02C-4066-8F7B-1551737F3E9B}" type="pres">
      <dgm:prSet presAssocID="{2462797D-0599-47EA-A457-5DF40925E27E}" presName="descendantText" presStyleLbl="alignAcc1" presStyleIdx="1" presStyleCnt="3">
        <dgm:presLayoutVars>
          <dgm:bulletEnabled val="1"/>
        </dgm:presLayoutVars>
      </dgm:prSet>
      <dgm:spPr/>
    </dgm:pt>
    <dgm:pt modelId="{AB861E38-832E-4D22-AB4F-99F3A3E951B3}" type="pres">
      <dgm:prSet presAssocID="{0CDC8CA1-64DC-4D7C-99F5-641D8E99B677}" presName="sp" presStyleCnt="0"/>
      <dgm:spPr/>
    </dgm:pt>
    <dgm:pt modelId="{A2C2B98B-2848-4CE6-8037-9885558D4246}" type="pres">
      <dgm:prSet presAssocID="{62917F81-7A0B-42C9-9AB6-CF2A12F1427A}" presName="composite" presStyleCnt="0"/>
      <dgm:spPr/>
    </dgm:pt>
    <dgm:pt modelId="{7512538B-D82C-4198-9122-CE08E65F8AC9}" type="pres">
      <dgm:prSet presAssocID="{62917F81-7A0B-42C9-9AB6-CF2A12F1427A}" presName="parentText" presStyleLbl="alignNode1" presStyleIdx="2" presStyleCnt="3">
        <dgm:presLayoutVars>
          <dgm:chMax val="1"/>
          <dgm:bulletEnabled val="1"/>
        </dgm:presLayoutVars>
      </dgm:prSet>
      <dgm:spPr/>
      <dgm:t>
        <a:bodyPr/>
        <a:lstStyle/>
        <a:p>
          <a:endParaRPr lang="en-US"/>
        </a:p>
      </dgm:t>
    </dgm:pt>
    <dgm:pt modelId="{5F794245-10AC-435E-9033-E70DABCB1356}" type="pres">
      <dgm:prSet presAssocID="{62917F81-7A0B-42C9-9AB6-CF2A12F1427A}" presName="descendantText" presStyleLbl="alignAcc1" presStyleIdx="2" presStyleCnt="3">
        <dgm:presLayoutVars>
          <dgm:bulletEnabled val="1"/>
        </dgm:presLayoutVars>
      </dgm:prSet>
      <dgm:spPr/>
    </dgm:pt>
  </dgm:ptLst>
  <dgm:cxnLst>
    <dgm:cxn modelId="{D970F1DD-DF47-4BCD-8A01-02FF11682AA9}" srcId="{1A82386E-CA18-47A5-88EC-19E19DE6E1A0}" destId="{2462797D-0599-47EA-A457-5DF40925E27E}" srcOrd="1" destOrd="0" parTransId="{0BD28F30-4DFF-474D-ACEA-BC56343C94ED}" sibTransId="{0CDC8CA1-64DC-4D7C-99F5-641D8E99B677}"/>
    <dgm:cxn modelId="{1939537B-5F62-4D4A-887F-5E20F96D22FE}" type="presOf" srcId="{1A82386E-CA18-47A5-88EC-19E19DE6E1A0}" destId="{F263C363-187B-4C5A-83F1-8AFCF6A2BD26}" srcOrd="0" destOrd="0" presId="urn:microsoft.com/office/officeart/2005/8/layout/chevron2"/>
    <dgm:cxn modelId="{3AE47CFA-3168-4122-93C2-88B7FC5E75AE}" type="presOf" srcId="{F88DF3F7-B092-463F-A577-A24E30281F88}" destId="{BF79B6CF-1CBE-40CB-9458-4FB773D421B1}" srcOrd="0" destOrd="2" presId="urn:microsoft.com/office/officeart/2005/8/layout/chevron2"/>
    <dgm:cxn modelId="{4D671CFA-37CA-4CE3-84B3-FEDF05FF1A87}" srcId="{62917F81-7A0B-42C9-9AB6-CF2A12F1427A}" destId="{4F4E65E9-C53E-4F03-8778-16840AF55B8A}" srcOrd="1" destOrd="0" parTransId="{703F7E1A-A480-45EC-955A-C3F95F83613C}" sibTransId="{C74C12C1-8169-4FA3-9E49-6D94FF6F1A92}"/>
    <dgm:cxn modelId="{CCE4F0CF-D54D-492C-9F11-A1A1D379D1C4}" srcId="{B54B3D87-B32D-4A80-8AC2-1369A1697976}" destId="{E2B0A6F3-EC4F-420F-A3D6-339A1A538CA3}" srcOrd="1" destOrd="0" parTransId="{04D6CE4B-011B-4B41-B646-6CC46F984960}" sibTransId="{5AA3020B-5B2D-4ED2-9A07-09A663DB9222}"/>
    <dgm:cxn modelId="{FF03BC6D-2B10-4A81-B04F-051EC8A909F9}" type="presOf" srcId="{B54B3D87-B32D-4A80-8AC2-1369A1697976}" destId="{CAAAEFB5-70F3-4075-AD85-34BEB0561B93}" srcOrd="0" destOrd="0" presId="urn:microsoft.com/office/officeart/2005/8/layout/chevron2"/>
    <dgm:cxn modelId="{B1A23A53-6F8B-46BC-9AC4-C12837530222}" srcId="{2462797D-0599-47EA-A457-5DF40925E27E}" destId="{252308FC-E4D9-4F40-8C2D-1FE407E038CF}" srcOrd="0" destOrd="0" parTransId="{10A96F04-C9F5-4234-BA92-FD9EB77212D7}" sibTransId="{D4CCBC5B-4750-4CBD-8872-04D1FB164DC8}"/>
    <dgm:cxn modelId="{F701C284-E736-4C11-9335-73932928264A}" type="presOf" srcId="{2E849372-7B73-4FDF-85FB-549E7CB6D132}" destId="{5F794245-10AC-435E-9033-E70DABCB1356}" srcOrd="0" destOrd="0" presId="urn:microsoft.com/office/officeart/2005/8/layout/chevron2"/>
    <dgm:cxn modelId="{AD116FB2-68B1-4555-B3C2-F193EA188EC5}" type="presOf" srcId="{D0F314A8-FD5B-45AE-BB38-AC1E8799303A}" destId="{D9557029-C02C-4066-8F7B-1551737F3E9B}" srcOrd="0" destOrd="1" presId="urn:microsoft.com/office/officeart/2005/8/layout/chevron2"/>
    <dgm:cxn modelId="{C030AC14-0315-46BD-A6D8-EE68D4567736}" type="presOf" srcId="{62917F81-7A0B-42C9-9AB6-CF2A12F1427A}" destId="{7512538B-D82C-4198-9122-CE08E65F8AC9}" srcOrd="0" destOrd="0" presId="urn:microsoft.com/office/officeart/2005/8/layout/chevron2"/>
    <dgm:cxn modelId="{EE6D3616-A836-4890-B455-A6AE52D5DCC4}" type="presOf" srcId="{4F4E65E9-C53E-4F03-8778-16840AF55B8A}" destId="{5F794245-10AC-435E-9033-E70DABCB1356}" srcOrd="0" destOrd="1" presId="urn:microsoft.com/office/officeart/2005/8/layout/chevron2"/>
    <dgm:cxn modelId="{99582907-4F3A-43F4-AFD9-37C7CA59285E}" type="presOf" srcId="{00C31704-5C63-498E-9697-878B180082FE}" destId="{BF79B6CF-1CBE-40CB-9458-4FB773D421B1}" srcOrd="0" destOrd="0" presId="urn:microsoft.com/office/officeart/2005/8/layout/chevron2"/>
    <dgm:cxn modelId="{9C886BF1-B218-4BD5-9DE0-0A1BFD245311}" type="presOf" srcId="{252308FC-E4D9-4F40-8C2D-1FE407E038CF}" destId="{D9557029-C02C-4066-8F7B-1551737F3E9B}" srcOrd="0" destOrd="0" presId="urn:microsoft.com/office/officeart/2005/8/layout/chevron2"/>
    <dgm:cxn modelId="{29AF0CA0-98D5-48FE-ACDC-D12CE22B3EDD}" srcId="{B54B3D87-B32D-4A80-8AC2-1369A1697976}" destId="{00C31704-5C63-498E-9697-878B180082FE}" srcOrd="0" destOrd="0" parTransId="{FF50B63C-1615-4483-8058-5103F5C4B200}" sibTransId="{51FDD41E-4EDD-49D4-95DF-3729E263B892}"/>
    <dgm:cxn modelId="{C0F81F0E-BF3D-4EC6-8BC7-CE874C7B09FF}" srcId="{B54B3D87-B32D-4A80-8AC2-1369A1697976}" destId="{F88DF3F7-B092-463F-A577-A24E30281F88}" srcOrd="2" destOrd="0" parTransId="{5277B6D5-0902-450F-AA71-17D29A77ABE6}" sibTransId="{88C77441-F09C-4F45-BB6B-1F497D89864A}"/>
    <dgm:cxn modelId="{9D456B5A-87F5-44E7-BFDC-E171730EC89A}" srcId="{1A82386E-CA18-47A5-88EC-19E19DE6E1A0}" destId="{B54B3D87-B32D-4A80-8AC2-1369A1697976}" srcOrd="0" destOrd="0" parTransId="{FE92A9DC-9BEF-42D7-B119-3F2E60A881A1}" sibTransId="{700DB31B-9373-494D-BA83-04E9DC17E40C}"/>
    <dgm:cxn modelId="{DC5FB36C-52CC-4EF8-AA0C-FB7D8D76A0F2}" srcId="{1A82386E-CA18-47A5-88EC-19E19DE6E1A0}" destId="{62917F81-7A0B-42C9-9AB6-CF2A12F1427A}" srcOrd="2" destOrd="0" parTransId="{15299C6B-A096-468F-85F2-29E002C30136}" sibTransId="{88A7DA28-B79F-4928-9F33-2C9225BF05E6}"/>
    <dgm:cxn modelId="{A17862E0-CA79-4BD7-8ED8-C3D63FB4BF40}" type="presOf" srcId="{E2B0A6F3-EC4F-420F-A3D6-339A1A538CA3}" destId="{BF79B6CF-1CBE-40CB-9458-4FB773D421B1}" srcOrd="0" destOrd="1" presId="urn:microsoft.com/office/officeart/2005/8/layout/chevron2"/>
    <dgm:cxn modelId="{9F1FA38F-6986-40BC-89B0-342333D62C2E}" type="presOf" srcId="{2462797D-0599-47EA-A457-5DF40925E27E}" destId="{D7F435BA-F758-40C3-B68D-124118799562}" srcOrd="0" destOrd="0" presId="urn:microsoft.com/office/officeart/2005/8/layout/chevron2"/>
    <dgm:cxn modelId="{E8872393-92F4-4CE3-B15F-82735A4D6F40}" srcId="{62917F81-7A0B-42C9-9AB6-CF2A12F1427A}" destId="{2E849372-7B73-4FDF-85FB-549E7CB6D132}" srcOrd="0" destOrd="0" parTransId="{561B4C55-443E-4425-BC46-02657F26D462}" sibTransId="{52619884-3A56-4053-AE60-B3CB7DF3DE7C}"/>
    <dgm:cxn modelId="{A6DF1F99-C4DC-41AA-850E-9CD996FC8ADF}" srcId="{2462797D-0599-47EA-A457-5DF40925E27E}" destId="{D0F314A8-FD5B-45AE-BB38-AC1E8799303A}" srcOrd="1" destOrd="0" parTransId="{1B44D751-C2EC-4E3E-9F06-A1D54175E696}" sibTransId="{EDFC6BE8-F2FD-489D-984E-5EB40FBB18B6}"/>
    <dgm:cxn modelId="{90131394-6AFE-41ED-9176-F518A8F384DE}" type="presParOf" srcId="{F263C363-187B-4C5A-83F1-8AFCF6A2BD26}" destId="{691EDFAE-12EA-4CC8-B20F-7BF32B51D8BB}" srcOrd="0" destOrd="0" presId="urn:microsoft.com/office/officeart/2005/8/layout/chevron2"/>
    <dgm:cxn modelId="{E487ECF9-E078-4FA1-BD33-1BCBCA71C1B4}" type="presParOf" srcId="{691EDFAE-12EA-4CC8-B20F-7BF32B51D8BB}" destId="{CAAAEFB5-70F3-4075-AD85-34BEB0561B93}" srcOrd="0" destOrd="0" presId="urn:microsoft.com/office/officeart/2005/8/layout/chevron2"/>
    <dgm:cxn modelId="{2ED87E82-FF67-4783-8B4E-DF1BA3012233}" type="presParOf" srcId="{691EDFAE-12EA-4CC8-B20F-7BF32B51D8BB}" destId="{BF79B6CF-1CBE-40CB-9458-4FB773D421B1}" srcOrd="1" destOrd="0" presId="urn:microsoft.com/office/officeart/2005/8/layout/chevron2"/>
    <dgm:cxn modelId="{540D95C2-0730-4F4E-910E-5B473C06F795}" type="presParOf" srcId="{F263C363-187B-4C5A-83F1-8AFCF6A2BD26}" destId="{A0E67F20-C879-4605-AFF7-269A30C56F29}" srcOrd="1" destOrd="0" presId="urn:microsoft.com/office/officeart/2005/8/layout/chevron2"/>
    <dgm:cxn modelId="{4009C421-03D6-4D49-A5D0-5679A7D3391F}" type="presParOf" srcId="{F263C363-187B-4C5A-83F1-8AFCF6A2BD26}" destId="{65B9F5B4-4B65-4405-8AF7-9E5AF6005A86}" srcOrd="2" destOrd="0" presId="urn:microsoft.com/office/officeart/2005/8/layout/chevron2"/>
    <dgm:cxn modelId="{82CD16D5-FD7E-4B4D-87CF-41F52046E920}" type="presParOf" srcId="{65B9F5B4-4B65-4405-8AF7-9E5AF6005A86}" destId="{D7F435BA-F758-40C3-B68D-124118799562}" srcOrd="0" destOrd="0" presId="urn:microsoft.com/office/officeart/2005/8/layout/chevron2"/>
    <dgm:cxn modelId="{4A651764-CEC0-4DF2-A712-E4F9B9413EFC}" type="presParOf" srcId="{65B9F5B4-4B65-4405-8AF7-9E5AF6005A86}" destId="{D9557029-C02C-4066-8F7B-1551737F3E9B}" srcOrd="1" destOrd="0" presId="urn:microsoft.com/office/officeart/2005/8/layout/chevron2"/>
    <dgm:cxn modelId="{D2D332BF-32B4-4B38-8799-382D357D7C40}" type="presParOf" srcId="{F263C363-187B-4C5A-83F1-8AFCF6A2BD26}" destId="{AB861E38-832E-4D22-AB4F-99F3A3E951B3}" srcOrd="3" destOrd="0" presId="urn:microsoft.com/office/officeart/2005/8/layout/chevron2"/>
    <dgm:cxn modelId="{8FE9B001-505E-448D-9DAE-8BA5D8D400D2}" type="presParOf" srcId="{F263C363-187B-4C5A-83F1-8AFCF6A2BD26}" destId="{A2C2B98B-2848-4CE6-8037-9885558D4246}" srcOrd="4" destOrd="0" presId="urn:microsoft.com/office/officeart/2005/8/layout/chevron2"/>
    <dgm:cxn modelId="{6923CC09-A4EB-465D-8979-F607962E30CB}" type="presParOf" srcId="{A2C2B98B-2848-4CE6-8037-9885558D4246}" destId="{7512538B-D82C-4198-9122-CE08E65F8AC9}" srcOrd="0" destOrd="0" presId="urn:microsoft.com/office/officeart/2005/8/layout/chevron2"/>
    <dgm:cxn modelId="{6008C486-297D-43A9-828F-204B4A02508E}" type="presParOf" srcId="{A2C2B98B-2848-4CE6-8037-9885558D4246}" destId="{5F794245-10AC-435E-9033-E70DABCB135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AEFB5-70F3-4075-AD85-34BEB0561B93}">
      <dsp:nvSpPr>
        <dsp:cNvPr id="0" name=""/>
        <dsp:cNvSpPr/>
      </dsp:nvSpPr>
      <dsp:spPr>
        <a:xfrm rot="5400000">
          <a:off x="-227016" y="266006"/>
          <a:ext cx="1513442" cy="1059409"/>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b="1" kern="1200" dirty="0" smtClean="0"/>
            <a:t>Hardware Firewall</a:t>
          </a:r>
          <a:endParaRPr lang="en-US" sz="1000" b="1" kern="1200" dirty="0"/>
        </a:p>
      </dsp:txBody>
      <dsp:txXfrm rot="-5400000">
        <a:off x="1" y="568695"/>
        <a:ext cx="1059409" cy="454033"/>
      </dsp:txXfrm>
    </dsp:sp>
    <dsp:sp modelId="{BF79B6CF-1CBE-40CB-9458-4FB773D421B1}">
      <dsp:nvSpPr>
        <dsp:cNvPr id="0" name=""/>
        <dsp:cNvSpPr/>
      </dsp:nvSpPr>
      <dsp:spPr>
        <a:xfrm rot="5400000">
          <a:off x="4582065" y="-3520260"/>
          <a:ext cx="983737" cy="802904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smtClean="0"/>
            <a:t>Physical device (e.g., Cisco ASA, FortiGate, Palo Alto).</a:t>
          </a:r>
          <a:endParaRPr lang="en-US" sz="1900" kern="1200"/>
        </a:p>
        <a:p>
          <a:pPr marL="171450" lvl="1" indent="-171450" algn="l" defTabSz="844550">
            <a:lnSpc>
              <a:spcPct val="90000"/>
            </a:lnSpc>
            <a:spcBef>
              <a:spcPct val="0"/>
            </a:spcBef>
            <a:spcAft>
              <a:spcPct val="15000"/>
            </a:spcAft>
            <a:buChar char="••"/>
          </a:pPr>
          <a:r>
            <a:rPr lang="en-US" sz="1900" kern="1200" dirty="0" smtClean="0"/>
            <a:t>Protects entire networks at the perimeter.</a:t>
          </a:r>
          <a:endParaRPr lang="en-US" sz="1900" kern="1200" dirty="0"/>
        </a:p>
        <a:p>
          <a:pPr marL="171450" lvl="1" indent="-171450" algn="l" defTabSz="844550">
            <a:lnSpc>
              <a:spcPct val="90000"/>
            </a:lnSpc>
            <a:spcBef>
              <a:spcPct val="0"/>
            </a:spcBef>
            <a:spcAft>
              <a:spcPct val="15000"/>
            </a:spcAft>
            <a:buChar char="••"/>
          </a:pPr>
          <a:r>
            <a:rPr lang="en-US" sz="1900" kern="1200" smtClean="0"/>
            <a:t>High performance, used in enterprises.</a:t>
          </a:r>
          <a:endParaRPr lang="en-US" sz="1900" kern="1200"/>
        </a:p>
      </dsp:txBody>
      <dsp:txXfrm rot="-5400000">
        <a:off x="1059410" y="50417"/>
        <a:ext cx="7981026" cy="887693"/>
      </dsp:txXfrm>
    </dsp:sp>
    <dsp:sp modelId="{D7F435BA-F758-40C3-B68D-124118799562}">
      <dsp:nvSpPr>
        <dsp:cNvPr id="0" name=""/>
        <dsp:cNvSpPr/>
      </dsp:nvSpPr>
      <dsp:spPr>
        <a:xfrm rot="5400000">
          <a:off x="-227016" y="1547728"/>
          <a:ext cx="1513442" cy="1059409"/>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b="1" kern="1200" dirty="0" smtClean="0"/>
            <a:t>Software Firewall</a:t>
          </a:r>
          <a:endParaRPr lang="en-US" sz="1000" kern="1200" dirty="0"/>
        </a:p>
      </dsp:txBody>
      <dsp:txXfrm rot="-5400000">
        <a:off x="1" y="1850417"/>
        <a:ext cx="1059409" cy="454033"/>
      </dsp:txXfrm>
    </dsp:sp>
    <dsp:sp modelId="{D9557029-C02C-4066-8F7B-1551737F3E9B}">
      <dsp:nvSpPr>
        <dsp:cNvPr id="0" name=""/>
        <dsp:cNvSpPr/>
      </dsp:nvSpPr>
      <dsp:spPr>
        <a:xfrm rot="5400000">
          <a:off x="4582065" y="-2201943"/>
          <a:ext cx="983737" cy="802904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Installed on individual devices (e.g., Windows Defender Firewall, </a:t>
          </a:r>
          <a:r>
            <a:rPr lang="en-US" sz="1900" kern="1200" dirty="0" err="1" smtClean="0"/>
            <a:t>iptables</a:t>
          </a:r>
          <a:r>
            <a:rPr lang="en-US" sz="1900" kern="1200" dirty="0" smtClean="0"/>
            <a:t> on Linux).</a:t>
          </a:r>
          <a:endParaRPr lang="en-US" sz="1900" kern="1200" dirty="0"/>
        </a:p>
        <a:p>
          <a:pPr marL="171450" lvl="1" indent="-171450" algn="l" defTabSz="844550">
            <a:lnSpc>
              <a:spcPct val="90000"/>
            </a:lnSpc>
            <a:spcBef>
              <a:spcPct val="0"/>
            </a:spcBef>
            <a:spcAft>
              <a:spcPct val="15000"/>
            </a:spcAft>
            <a:buChar char="••"/>
          </a:pPr>
          <a:r>
            <a:rPr lang="en-US" sz="1900" kern="1200" smtClean="0"/>
            <a:t>Provides granular control per host.</a:t>
          </a:r>
          <a:endParaRPr lang="en-US" sz="1900" kern="1200"/>
        </a:p>
      </dsp:txBody>
      <dsp:txXfrm rot="-5400000">
        <a:off x="1059410" y="1368734"/>
        <a:ext cx="7981026" cy="887693"/>
      </dsp:txXfrm>
    </dsp:sp>
    <dsp:sp modelId="{7512538B-D82C-4198-9122-CE08E65F8AC9}">
      <dsp:nvSpPr>
        <dsp:cNvPr id="0" name=""/>
        <dsp:cNvSpPr/>
      </dsp:nvSpPr>
      <dsp:spPr>
        <a:xfrm rot="5400000">
          <a:off x="-227016" y="2866045"/>
          <a:ext cx="1513442" cy="1059409"/>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b="1" kern="1200" dirty="0" smtClean="0"/>
            <a:t>Cloud Firewall (Firewall-as-a-Service - </a:t>
          </a:r>
          <a:r>
            <a:rPr lang="en-US" sz="1000" b="1" kern="1200" dirty="0" err="1" smtClean="0"/>
            <a:t>FWaaS</a:t>
          </a:r>
          <a:r>
            <a:rPr lang="en-US" sz="1000" b="1" kern="1200" dirty="0" smtClean="0"/>
            <a:t>)</a:t>
          </a:r>
          <a:endParaRPr lang="en-US" sz="1000" b="1" kern="1200" dirty="0"/>
        </a:p>
      </dsp:txBody>
      <dsp:txXfrm rot="-5400000">
        <a:off x="1" y="3168734"/>
        <a:ext cx="1059409" cy="454033"/>
      </dsp:txXfrm>
    </dsp:sp>
    <dsp:sp modelId="{5F794245-10AC-435E-9033-E70DABCB1356}">
      <dsp:nvSpPr>
        <dsp:cNvPr id="0" name=""/>
        <dsp:cNvSpPr/>
      </dsp:nvSpPr>
      <dsp:spPr>
        <a:xfrm rot="5400000">
          <a:off x="4582065" y="-883625"/>
          <a:ext cx="983737" cy="802904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Hosted in the cloud (e.g., AWS Security Groups, </a:t>
          </a:r>
          <a:r>
            <a:rPr lang="en-US" sz="1900" kern="1200" dirty="0" err="1" smtClean="0"/>
            <a:t>Cloudflare</a:t>
          </a:r>
          <a:r>
            <a:rPr lang="en-US" sz="1900" kern="1200" dirty="0" smtClean="0"/>
            <a:t>).</a:t>
          </a:r>
          <a:endParaRPr lang="en-US" sz="1900" kern="1200" dirty="0"/>
        </a:p>
        <a:p>
          <a:pPr marL="171450" lvl="1" indent="-171450" algn="l" defTabSz="844550">
            <a:lnSpc>
              <a:spcPct val="90000"/>
            </a:lnSpc>
            <a:spcBef>
              <a:spcPct val="0"/>
            </a:spcBef>
            <a:spcAft>
              <a:spcPct val="15000"/>
            </a:spcAft>
            <a:buChar char="••"/>
          </a:pPr>
          <a:r>
            <a:rPr lang="en-US" sz="1900" kern="1200" dirty="0" smtClean="0"/>
            <a:t>Protects cloud-based infrastructure.</a:t>
          </a:r>
          <a:endParaRPr lang="en-US" sz="1900" kern="1200" dirty="0"/>
        </a:p>
      </dsp:txBody>
      <dsp:txXfrm rot="-5400000">
        <a:off x="1059410" y="2687052"/>
        <a:ext cx="7981026" cy="8876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differences-between-tcp-and-udp/"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jp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transport-layer-security-tls/"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88.jp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90.jp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92.jp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131.xml.rels><?xml version="1.0" encoding="UTF-8" standalone="yes"?>
<Relationships xmlns="http://schemas.openxmlformats.org/package/2006/relationships"><Relationship Id="rId2" Type="http://schemas.openxmlformats.org/officeDocument/2006/relationships/image" Target="../media/image96.jp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hyperlink" Target="https://www.geeksforgeeks.org/what-is-hacking-definition-types-identification-safety/" TargetMode="Externa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www.ssl.com/article/ssl-tls-handshake-overview/"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Application Layer Protocols &amp; Network Security Basics</a:t>
            </a:r>
            <a:endParaRPr lang="en-US" sz="4800" dirty="0"/>
          </a:p>
        </p:txBody>
      </p:sp>
      <p:sp>
        <p:nvSpPr>
          <p:cNvPr id="3" name="Subtitle 2"/>
          <p:cNvSpPr>
            <a:spLocks noGrp="1"/>
          </p:cNvSpPr>
          <p:nvPr>
            <p:ph type="subTitle" idx="1"/>
          </p:nvPr>
        </p:nvSpPr>
        <p:spPr>
          <a:xfrm>
            <a:off x="1507067" y="4050833"/>
            <a:ext cx="7766936" cy="789391"/>
          </a:xfrm>
        </p:spPr>
        <p:txBody>
          <a:bodyPr>
            <a:normAutofit/>
          </a:bodyPr>
          <a:lstStyle/>
          <a:p>
            <a:r>
              <a:rPr lang="en-US" sz="1600" dirty="0"/>
              <a:t>P</a:t>
            </a:r>
            <a:r>
              <a:rPr lang="en-US" sz="1600" dirty="0" smtClean="0"/>
              <a:t>rotocols </a:t>
            </a:r>
            <a:r>
              <a:rPr lang="en-US" sz="1600" dirty="0"/>
              <a:t>for efficient data transfer and communication in computer networks</a:t>
            </a:r>
          </a:p>
        </p:txBody>
      </p:sp>
      <p:sp>
        <p:nvSpPr>
          <p:cNvPr id="4" name="TextBox 3"/>
          <p:cNvSpPr txBox="1"/>
          <p:nvPr/>
        </p:nvSpPr>
        <p:spPr>
          <a:xfrm>
            <a:off x="6981907" y="5697135"/>
            <a:ext cx="2292096" cy="646331"/>
          </a:xfrm>
          <a:prstGeom prst="rect">
            <a:avLst/>
          </a:prstGeom>
          <a:solidFill>
            <a:schemeClr val="accent1">
              <a:lumMod val="60000"/>
              <a:lumOff val="40000"/>
            </a:schemeClr>
          </a:solidFill>
        </p:spPr>
        <p:txBody>
          <a:bodyPr wrap="square" rtlCol="0">
            <a:spAutoFit/>
          </a:bodyPr>
          <a:lstStyle/>
          <a:p>
            <a:r>
              <a:rPr lang="en-US" dirty="0" smtClean="0"/>
              <a:t>Dr. Shashi </a:t>
            </a:r>
            <a:r>
              <a:rPr lang="en-US" dirty="0" err="1" smtClean="0"/>
              <a:t>Bhushan</a:t>
            </a:r>
            <a:endParaRPr lang="en-US" dirty="0" smtClean="0"/>
          </a:p>
          <a:p>
            <a:r>
              <a:rPr lang="en-US" dirty="0" smtClean="0"/>
              <a:t>Assistant Professor </a:t>
            </a:r>
            <a:endParaRPr lang="en-US" dirty="0"/>
          </a:p>
        </p:txBody>
      </p:sp>
    </p:spTree>
    <p:extLst>
      <p:ext uri="{BB962C8B-B14F-4D97-AF65-F5344CB8AC3E}">
        <p14:creationId xmlns:p14="http://schemas.microsoft.com/office/powerpoint/2010/main" val="32780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HTTP Response</a:t>
            </a:r>
            <a:r>
              <a:rPr lang="en-US" b="1" dirty="0" smtClean="0"/>
              <a:t>?</a:t>
            </a:r>
            <a:endParaRPr lang="en-US" dirty="0"/>
          </a:p>
        </p:txBody>
      </p:sp>
      <p:sp>
        <p:nvSpPr>
          <p:cNvPr id="3" name="Content Placeholder 2"/>
          <p:cNvSpPr>
            <a:spLocks noGrp="1"/>
          </p:cNvSpPr>
          <p:nvPr>
            <p:ph idx="1"/>
          </p:nvPr>
        </p:nvSpPr>
        <p:spPr>
          <a:xfrm>
            <a:off x="677334" y="4234688"/>
            <a:ext cx="8596668" cy="2106611"/>
          </a:xfrm>
        </p:spPr>
        <p:txBody>
          <a:bodyPr/>
          <a:lstStyle/>
          <a:p>
            <a:r>
              <a:rPr lang="en-US" dirty="0"/>
              <a:t>HTTP Response is simply the answer to what a Server gets when the request is raised. There are various things contained in the HTTP Response, some of them are listed below.</a:t>
            </a:r>
          </a:p>
          <a:p>
            <a:pPr lvl="1"/>
            <a:r>
              <a:rPr lang="en-US" dirty="0"/>
              <a:t>HTTP Status Code</a:t>
            </a:r>
          </a:p>
          <a:p>
            <a:pPr lvl="1"/>
            <a:r>
              <a:rPr lang="en-US" dirty="0"/>
              <a:t>HTTP Headers</a:t>
            </a:r>
          </a:p>
          <a:p>
            <a:pPr lvl="1"/>
            <a:r>
              <a:rPr lang="en-US" dirty="0"/>
              <a:t>HTTP Body</a:t>
            </a:r>
          </a:p>
          <a:p>
            <a:endParaRPr lang="en-US" dirty="0"/>
          </a:p>
        </p:txBody>
      </p:sp>
      <p:pic>
        <p:nvPicPr>
          <p:cNvPr id="6" name="Picture 5"/>
          <p:cNvPicPr>
            <a:picLocks noChangeAspect="1"/>
          </p:cNvPicPr>
          <p:nvPr/>
        </p:nvPicPr>
        <p:blipFill>
          <a:blip r:embed="rId2"/>
          <a:stretch>
            <a:fillRect/>
          </a:stretch>
        </p:blipFill>
        <p:spPr>
          <a:xfrm>
            <a:off x="933366" y="1452372"/>
            <a:ext cx="7832682" cy="2583180"/>
          </a:xfrm>
          <a:prstGeom prst="rect">
            <a:avLst/>
          </a:prstGeom>
        </p:spPr>
      </p:pic>
    </p:spTree>
    <p:extLst>
      <p:ext uri="{BB962C8B-B14F-4D97-AF65-F5344CB8AC3E}">
        <p14:creationId xmlns:p14="http://schemas.microsoft.com/office/powerpoint/2010/main" val="23966635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8784"/>
          </a:xfrm>
        </p:spPr>
        <p:txBody>
          <a:bodyPr>
            <a:normAutofit/>
          </a:bodyPr>
          <a:lstStyle/>
          <a:p>
            <a:r>
              <a:rPr lang="en-US" b="1" dirty="0"/>
              <a:t>Types of </a:t>
            </a:r>
            <a:r>
              <a:rPr lang="en-US" b="1" dirty="0" smtClean="0"/>
              <a:t>Firewalls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27815956"/>
              </p:ext>
            </p:extLst>
          </p:nvPr>
        </p:nvGraphicFramePr>
        <p:xfrm>
          <a:off x="677334" y="2319085"/>
          <a:ext cx="9088458" cy="4154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77334" y="1749068"/>
            <a:ext cx="3333834" cy="369332"/>
          </a:xfrm>
          <a:prstGeom prst="rect">
            <a:avLst/>
          </a:prstGeom>
          <a:noFill/>
        </p:spPr>
        <p:txBody>
          <a:bodyPr wrap="square" rtlCol="0">
            <a:spAutoFit/>
          </a:bodyPr>
          <a:lstStyle/>
          <a:p>
            <a:r>
              <a:rPr lang="en-US" dirty="0"/>
              <a:t>Based on Deployment</a:t>
            </a:r>
          </a:p>
        </p:txBody>
      </p:sp>
    </p:spTree>
    <p:extLst>
      <p:ext uri="{BB962C8B-B14F-4D97-AF65-F5344CB8AC3E}">
        <p14:creationId xmlns:p14="http://schemas.microsoft.com/office/powerpoint/2010/main" val="25098965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Firewalls</a:t>
            </a:r>
            <a:endParaRPr lang="en-US" dirty="0"/>
          </a:p>
        </p:txBody>
      </p:sp>
      <p:sp>
        <p:nvSpPr>
          <p:cNvPr id="3" name="Content Placeholder 2"/>
          <p:cNvSpPr>
            <a:spLocks noGrp="1"/>
          </p:cNvSpPr>
          <p:nvPr>
            <p:ph idx="1"/>
          </p:nvPr>
        </p:nvSpPr>
        <p:spPr>
          <a:xfrm>
            <a:off x="677334" y="1255776"/>
            <a:ext cx="9673674" cy="5254752"/>
          </a:xfrm>
        </p:spPr>
        <p:txBody>
          <a:bodyPr>
            <a:normAutofit lnSpcReduction="10000"/>
          </a:bodyPr>
          <a:lstStyle/>
          <a:p>
            <a:r>
              <a:rPr lang="en-US" b="1" dirty="0"/>
              <a:t>Based on Operation</a:t>
            </a:r>
          </a:p>
          <a:p>
            <a:pPr lvl="1"/>
            <a:r>
              <a:rPr lang="en-US" b="1" dirty="0"/>
              <a:t>Packet-Filtering </a:t>
            </a:r>
            <a:r>
              <a:rPr lang="en-US" b="1" dirty="0" smtClean="0"/>
              <a:t>Firewall 	</a:t>
            </a:r>
          </a:p>
          <a:p>
            <a:pPr lvl="2"/>
            <a:r>
              <a:rPr lang="fr-FR" dirty="0"/>
              <a:t>Examines </a:t>
            </a:r>
            <a:r>
              <a:rPr lang="fr-FR" b="1" dirty="0"/>
              <a:t>IP headers</a:t>
            </a:r>
            <a:r>
              <a:rPr lang="fr-FR" dirty="0"/>
              <a:t> (source/destination IP, port, </a:t>
            </a:r>
            <a:r>
              <a:rPr lang="fr-FR" dirty="0" err="1"/>
              <a:t>protocol</a:t>
            </a:r>
            <a:r>
              <a:rPr lang="fr-FR" dirty="0" smtClean="0"/>
              <a:t>).</a:t>
            </a:r>
          </a:p>
          <a:p>
            <a:pPr lvl="2"/>
            <a:r>
              <a:rPr lang="en-US" b="1" dirty="0" smtClean="0"/>
              <a:t>Fast </a:t>
            </a:r>
            <a:r>
              <a:rPr lang="en-US" dirty="0"/>
              <a:t>but lacks deep inspection</a:t>
            </a:r>
            <a:r>
              <a:rPr lang="en-US" dirty="0" smtClean="0"/>
              <a:t>.</a:t>
            </a:r>
          </a:p>
          <a:p>
            <a:pPr lvl="2"/>
            <a:r>
              <a:rPr lang="en-US" dirty="0"/>
              <a:t>Operates at </a:t>
            </a:r>
            <a:r>
              <a:rPr lang="en-US" b="1" dirty="0"/>
              <a:t>Layer 3 (Network) &amp; Layer 4 (Transport)</a:t>
            </a:r>
            <a:r>
              <a:rPr lang="en-US" dirty="0"/>
              <a:t>.</a:t>
            </a:r>
            <a:endParaRPr lang="en-US" b="1" dirty="0" smtClean="0"/>
          </a:p>
          <a:p>
            <a:pPr lvl="1"/>
            <a:r>
              <a:rPr lang="en-US" b="1" dirty="0" err="1"/>
              <a:t>Stateful</a:t>
            </a:r>
            <a:r>
              <a:rPr lang="en-US" b="1" dirty="0"/>
              <a:t> Inspection </a:t>
            </a:r>
            <a:r>
              <a:rPr lang="en-US" b="1" dirty="0" smtClean="0"/>
              <a:t>Firewall</a:t>
            </a:r>
          </a:p>
          <a:p>
            <a:pPr lvl="2"/>
            <a:r>
              <a:rPr lang="en-US" dirty="0"/>
              <a:t>Tracks </a:t>
            </a:r>
            <a:r>
              <a:rPr lang="en-US" b="1" dirty="0"/>
              <a:t>active connections</a:t>
            </a:r>
            <a:r>
              <a:rPr lang="en-US" dirty="0"/>
              <a:t> (remembers state of sessions</a:t>
            </a:r>
            <a:r>
              <a:rPr lang="en-US" dirty="0" smtClean="0"/>
              <a:t>).</a:t>
            </a:r>
          </a:p>
          <a:p>
            <a:pPr lvl="2"/>
            <a:r>
              <a:rPr lang="en-US" dirty="0"/>
              <a:t>More secure than packet filtering</a:t>
            </a:r>
            <a:r>
              <a:rPr lang="en-US" dirty="0" smtClean="0"/>
              <a:t>.</a:t>
            </a:r>
          </a:p>
          <a:p>
            <a:pPr lvl="2"/>
            <a:r>
              <a:rPr lang="en-US" dirty="0"/>
              <a:t>Example: Cisco PIX, </a:t>
            </a:r>
            <a:r>
              <a:rPr lang="en-US" dirty="0" err="1"/>
              <a:t>Netfilter</a:t>
            </a:r>
            <a:r>
              <a:rPr lang="en-US" dirty="0"/>
              <a:t> (Linux).</a:t>
            </a:r>
            <a:endParaRPr lang="en-US" dirty="0" smtClean="0"/>
          </a:p>
          <a:p>
            <a:pPr lvl="1"/>
            <a:r>
              <a:rPr lang="en-US" b="1" dirty="0"/>
              <a:t>Proxy Firewall (Application-Level Gateway</a:t>
            </a:r>
            <a:r>
              <a:rPr lang="en-US" b="1" dirty="0" smtClean="0"/>
              <a:t>)</a:t>
            </a:r>
          </a:p>
          <a:p>
            <a:pPr lvl="2"/>
            <a:r>
              <a:rPr lang="en-US" dirty="0"/>
              <a:t>Acts as an intermediary between users and the internet</a:t>
            </a:r>
            <a:r>
              <a:rPr lang="en-US" dirty="0" smtClean="0"/>
              <a:t>.</a:t>
            </a:r>
          </a:p>
          <a:p>
            <a:pPr lvl="2"/>
            <a:r>
              <a:rPr lang="en-US" dirty="0"/>
              <a:t>Inspects Layer 7 (Application Layer) </a:t>
            </a:r>
            <a:r>
              <a:rPr lang="en-US" b="1" dirty="0"/>
              <a:t>traffic (e.g., HTTP, FTP).</a:t>
            </a:r>
            <a:endParaRPr lang="en-US" b="1" dirty="0" smtClean="0"/>
          </a:p>
          <a:p>
            <a:pPr lvl="1"/>
            <a:r>
              <a:rPr lang="en-US" b="1" dirty="0"/>
              <a:t>Next-Generation Firewall (</a:t>
            </a:r>
            <a:r>
              <a:rPr lang="en-US" b="1" dirty="0" err="1"/>
              <a:t>NGFW</a:t>
            </a:r>
            <a:r>
              <a:rPr lang="en-US" b="1" dirty="0" smtClean="0"/>
              <a:t>)</a:t>
            </a:r>
          </a:p>
          <a:p>
            <a:pPr lvl="2"/>
            <a:r>
              <a:rPr lang="en-US" dirty="0"/>
              <a:t>Combines traditional firewall + </a:t>
            </a:r>
            <a:r>
              <a:rPr lang="en-US" b="1" dirty="0"/>
              <a:t>IPS/IDS, DPI, VPN, malware detection</a:t>
            </a:r>
            <a:r>
              <a:rPr lang="en-US" dirty="0" smtClean="0"/>
              <a:t>.</a:t>
            </a:r>
          </a:p>
          <a:p>
            <a:pPr lvl="2"/>
            <a:r>
              <a:rPr lang="en-US" dirty="0"/>
              <a:t>Uses AI/ML for threat detection</a:t>
            </a:r>
            <a:r>
              <a:rPr lang="en-US" dirty="0" smtClean="0"/>
              <a:t>.</a:t>
            </a:r>
          </a:p>
          <a:p>
            <a:pPr lvl="2"/>
            <a:r>
              <a:rPr lang="en-US" dirty="0"/>
              <a:t>Example: Palo Alto, Fortinet.</a:t>
            </a:r>
            <a:endParaRPr lang="en-US" b="1" dirty="0" smtClean="0"/>
          </a:p>
        </p:txBody>
      </p:sp>
    </p:spTree>
    <p:extLst>
      <p:ext uri="{BB962C8B-B14F-4D97-AF65-F5344CB8AC3E}">
        <p14:creationId xmlns:p14="http://schemas.microsoft.com/office/powerpoint/2010/main" val="36544289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Firewalls </a:t>
            </a:r>
            <a:r>
              <a:rPr lang="en-US" b="1" dirty="0" smtClean="0"/>
              <a:t>Work</a:t>
            </a:r>
            <a:endParaRPr lang="en-US" dirty="0"/>
          </a:p>
        </p:txBody>
      </p:sp>
      <p:sp>
        <p:nvSpPr>
          <p:cNvPr id="3" name="Content Placeholder 2"/>
          <p:cNvSpPr>
            <a:spLocks noGrp="1"/>
          </p:cNvSpPr>
          <p:nvPr>
            <p:ph idx="1"/>
          </p:nvPr>
        </p:nvSpPr>
        <p:spPr/>
        <p:txBody>
          <a:bodyPr>
            <a:normAutofit/>
          </a:bodyPr>
          <a:lstStyle/>
          <a:p>
            <a:r>
              <a:rPr lang="en-US" b="1" dirty="0"/>
              <a:t>Default Policies</a:t>
            </a:r>
            <a:r>
              <a:rPr lang="en-US" b="1" dirty="0" smtClean="0"/>
              <a:t>:</a:t>
            </a:r>
          </a:p>
          <a:p>
            <a:pPr lvl="1">
              <a:buFont typeface="Wingdings" panose="05000000000000000000" pitchFamily="2" charset="2"/>
              <a:buChar char="q"/>
            </a:pPr>
            <a:r>
              <a:rPr lang="en-US" sz="1400" b="1" dirty="0"/>
              <a:t>Allow by default (Permissive)</a:t>
            </a:r>
            <a:r>
              <a:rPr lang="en-US" sz="1400" dirty="0"/>
              <a:t> – Blocks only explicitly denied traffic.</a:t>
            </a:r>
          </a:p>
          <a:p>
            <a:pPr lvl="1">
              <a:buFont typeface="Wingdings" panose="05000000000000000000" pitchFamily="2" charset="2"/>
              <a:buChar char="q"/>
            </a:pPr>
            <a:r>
              <a:rPr lang="en-US" sz="1400" b="1" dirty="0"/>
              <a:t>Deny by default (Restrictive)</a:t>
            </a:r>
            <a:r>
              <a:rPr lang="en-US" sz="1400" dirty="0"/>
              <a:t> – Allows only explicitly permitted traffic (</a:t>
            </a:r>
            <a:r>
              <a:rPr lang="en-US" sz="1400" b="1" dirty="0"/>
              <a:t>recommended</a:t>
            </a:r>
            <a:r>
              <a:rPr lang="en-US" sz="1400" dirty="0" smtClean="0"/>
              <a:t>).</a:t>
            </a:r>
          </a:p>
          <a:p>
            <a:pPr marL="342900" lvl="1" indent="-342900"/>
            <a:r>
              <a:rPr lang="en-US" b="1" dirty="0"/>
              <a:t>Rule-Based Filtering</a:t>
            </a:r>
            <a:r>
              <a:rPr lang="en-US" b="1" dirty="0" smtClean="0"/>
              <a:t>:</a:t>
            </a:r>
          </a:p>
          <a:p>
            <a:pPr marL="742950" lvl="2" indent="-342900">
              <a:buFont typeface="Wingdings" panose="05000000000000000000" pitchFamily="2" charset="2"/>
              <a:buChar char="q"/>
            </a:pPr>
            <a:r>
              <a:rPr lang="en-US" dirty="0"/>
              <a:t>Rules define what traffic is allowed/blocked (e.g., "Allow HTTP from 192.168.1.0/24</a:t>
            </a:r>
            <a:r>
              <a:rPr lang="en-US" dirty="0" smtClean="0"/>
              <a:t>").</a:t>
            </a:r>
            <a:endParaRPr lang="en-US" b="1" dirty="0" smtClean="0"/>
          </a:p>
          <a:p>
            <a:pPr marL="342900" lvl="1" indent="-342900"/>
            <a:r>
              <a:rPr lang="en-US" dirty="0"/>
              <a:t>Network Address Translation (NAT</a:t>
            </a:r>
            <a:r>
              <a:rPr lang="en-US" dirty="0" smtClean="0"/>
              <a:t>):</a:t>
            </a:r>
          </a:p>
          <a:p>
            <a:pPr marL="742950" lvl="2" indent="-342900">
              <a:buFont typeface="Wingdings" panose="05000000000000000000" pitchFamily="2" charset="2"/>
              <a:buChar char="q"/>
            </a:pPr>
            <a:r>
              <a:rPr lang="en-US" dirty="0"/>
              <a:t>Masks internal IPs behind a single public IP</a:t>
            </a:r>
            <a:r>
              <a:rPr lang="en-US" dirty="0" smtClean="0"/>
              <a:t>.</a:t>
            </a:r>
          </a:p>
          <a:p>
            <a:pPr marL="342900" lvl="1" indent="-342900"/>
            <a:r>
              <a:rPr lang="en-US" b="1" dirty="0"/>
              <a:t>VPN Support:</a:t>
            </a:r>
            <a:endParaRPr lang="en-US" dirty="0"/>
          </a:p>
          <a:p>
            <a:pPr lvl="1">
              <a:buFont typeface="Wingdings" panose="05000000000000000000" pitchFamily="2" charset="2"/>
              <a:buChar char="q"/>
            </a:pPr>
            <a:r>
              <a:rPr lang="en-US" sz="1400" dirty="0"/>
              <a:t>Some firewalls include VPN for secure remote access.</a:t>
            </a:r>
            <a:endParaRPr lang="en-US" sz="1400" dirty="0" smtClean="0"/>
          </a:p>
        </p:txBody>
      </p:sp>
    </p:spTree>
    <p:extLst>
      <p:ext uri="{BB962C8B-B14F-4D97-AF65-F5344CB8AC3E}">
        <p14:creationId xmlns:p14="http://schemas.microsoft.com/office/powerpoint/2010/main" val="35029270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Firewall Best Practices</a:t>
            </a:r>
            <a:br>
              <a:rPr lang="en-US" b="1" dirty="0"/>
            </a:br>
            <a:endParaRPr lang="en-US" dirty="0"/>
          </a:p>
        </p:txBody>
      </p:sp>
      <p:sp>
        <p:nvSpPr>
          <p:cNvPr id="3" name="Content Placeholder 2"/>
          <p:cNvSpPr>
            <a:spLocks noGrp="1"/>
          </p:cNvSpPr>
          <p:nvPr>
            <p:ph idx="1"/>
          </p:nvPr>
        </p:nvSpPr>
        <p:spPr/>
        <p:txBody>
          <a:bodyPr/>
          <a:lstStyle/>
          <a:p>
            <a:r>
              <a:rPr lang="en-US" dirty="0"/>
              <a:t> Use a multi-layered approach (e.g., perimeter firewall + host-based firewall).</a:t>
            </a:r>
          </a:p>
          <a:p>
            <a:r>
              <a:rPr lang="en-US" dirty="0" smtClean="0"/>
              <a:t>Regularly </a:t>
            </a:r>
            <a:r>
              <a:rPr lang="en-US" dirty="0"/>
              <a:t>update firewall rules (remove unused rules to minimize attack surface).</a:t>
            </a:r>
          </a:p>
          <a:p>
            <a:r>
              <a:rPr lang="en-US" dirty="0" smtClean="0"/>
              <a:t>Enable </a:t>
            </a:r>
            <a:r>
              <a:rPr lang="en-US" dirty="0"/>
              <a:t>logging &amp; monitoring (detect intrusion attempts).</a:t>
            </a:r>
          </a:p>
          <a:p>
            <a:r>
              <a:rPr lang="en-US" dirty="0" smtClean="0"/>
              <a:t>Segment </a:t>
            </a:r>
            <a:r>
              <a:rPr lang="en-US" dirty="0"/>
              <a:t>networks (use internal firewalls for </a:t>
            </a:r>
            <a:r>
              <a:rPr lang="en-US" dirty="0" err="1"/>
              <a:t>VLANs</a:t>
            </a:r>
            <a:r>
              <a:rPr lang="en-US" dirty="0"/>
              <a:t>/departments).</a:t>
            </a:r>
          </a:p>
          <a:p>
            <a:r>
              <a:rPr lang="en-US" dirty="0" smtClean="0"/>
              <a:t>Disable </a:t>
            </a:r>
            <a:r>
              <a:rPr lang="en-US" dirty="0"/>
              <a:t>unnecessary services (e.g., Telnet, FTP if not used).</a:t>
            </a:r>
          </a:p>
          <a:p>
            <a:r>
              <a:rPr lang="en-US" dirty="0" smtClean="0"/>
              <a:t>Use </a:t>
            </a:r>
            <a:r>
              <a:rPr lang="en-US" dirty="0"/>
              <a:t>Intrusion Prevention Systems (IPS) alongside firewalls.</a:t>
            </a:r>
          </a:p>
        </p:txBody>
      </p:sp>
    </p:spTree>
    <p:extLst>
      <p:ext uri="{BB962C8B-B14F-4D97-AF65-F5344CB8AC3E}">
        <p14:creationId xmlns:p14="http://schemas.microsoft.com/office/powerpoint/2010/main" val="2658091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 of </a:t>
            </a:r>
            <a:r>
              <a:rPr lang="en-US" b="1" dirty="0" smtClean="0"/>
              <a:t>Firewalls</a:t>
            </a:r>
            <a:endParaRPr lang="en-US" dirty="0"/>
          </a:p>
        </p:txBody>
      </p:sp>
      <p:sp>
        <p:nvSpPr>
          <p:cNvPr id="3" name="Content Placeholder 2"/>
          <p:cNvSpPr>
            <a:spLocks noGrp="1"/>
          </p:cNvSpPr>
          <p:nvPr>
            <p:ph idx="1"/>
          </p:nvPr>
        </p:nvSpPr>
        <p:spPr/>
        <p:txBody>
          <a:bodyPr/>
          <a:lstStyle/>
          <a:p>
            <a:r>
              <a:rPr lang="en-US" dirty="0" smtClean="0"/>
              <a:t>Cannot </a:t>
            </a:r>
            <a:r>
              <a:rPr lang="en-US" dirty="0"/>
              <a:t>prevent internal threats (e.g., malicious insider).</a:t>
            </a:r>
          </a:p>
          <a:p>
            <a:r>
              <a:rPr lang="en-US" dirty="0" smtClean="0"/>
              <a:t>Limited </a:t>
            </a:r>
            <a:r>
              <a:rPr lang="en-US" dirty="0"/>
              <a:t>against zero-day exploits (unless using AI/ML-based </a:t>
            </a:r>
            <a:r>
              <a:rPr lang="en-US" dirty="0" err="1"/>
              <a:t>NGFW</a:t>
            </a:r>
            <a:r>
              <a:rPr lang="en-US" dirty="0"/>
              <a:t>).</a:t>
            </a:r>
          </a:p>
          <a:p>
            <a:r>
              <a:rPr lang="en-US" dirty="0" smtClean="0"/>
              <a:t>Encrypted </a:t>
            </a:r>
            <a:r>
              <a:rPr lang="en-US" dirty="0"/>
              <a:t>traffic (SSL/TLS) can bypass inspection unless decrypted.</a:t>
            </a:r>
          </a:p>
        </p:txBody>
      </p:sp>
    </p:spTree>
    <p:extLst>
      <p:ext uri="{BB962C8B-B14F-4D97-AF65-F5344CB8AC3E}">
        <p14:creationId xmlns:p14="http://schemas.microsoft.com/office/powerpoint/2010/main" val="15009517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Cryptography?</a:t>
            </a:r>
          </a:p>
        </p:txBody>
      </p:sp>
      <p:sp>
        <p:nvSpPr>
          <p:cNvPr id="3" name="Content Placeholder 2"/>
          <p:cNvSpPr>
            <a:spLocks noGrp="1"/>
          </p:cNvSpPr>
          <p:nvPr>
            <p:ph idx="1"/>
          </p:nvPr>
        </p:nvSpPr>
        <p:spPr/>
        <p:txBody>
          <a:bodyPr/>
          <a:lstStyle/>
          <a:p>
            <a:r>
              <a:rPr lang="en-US" b="1" dirty="0"/>
              <a:t>Cryptography</a:t>
            </a:r>
            <a:r>
              <a:rPr lang="en-US" dirty="0"/>
              <a:t> is the study of techniques for preventing access to sensitive data </a:t>
            </a:r>
            <a:r>
              <a:rPr lang="en-US" dirty="0" smtClean="0"/>
              <a:t>by parties </a:t>
            </a:r>
            <a:r>
              <a:rPr lang="en-US" dirty="0"/>
              <a:t>who are not authorized to access the data.</a:t>
            </a:r>
          </a:p>
          <a:p>
            <a:r>
              <a:rPr lang="en-US" dirty="0"/>
              <a:t>Cryptanalysis is the study of techniques for breaking cryptographic systems.</a:t>
            </a:r>
          </a:p>
          <a:p>
            <a:r>
              <a:rPr lang="en-US" b="1" dirty="0"/>
              <a:t>Cryptology = Cryptography + Cryptanalysis</a:t>
            </a:r>
          </a:p>
          <a:p>
            <a:r>
              <a:rPr lang="en-US" dirty="0"/>
              <a:t>Cryptanalysis is useful for strengthening cryptographic primitives.</a:t>
            </a:r>
          </a:p>
          <a:p>
            <a:r>
              <a:rPr lang="en-US" dirty="0"/>
              <a:t>Maintaining security and privacy is an ancient and primitive need.</a:t>
            </a:r>
          </a:p>
          <a:p>
            <a:r>
              <a:rPr lang="en-US" dirty="0"/>
              <a:t>Particularly relevant for military and diplomatic applications.</a:t>
            </a:r>
          </a:p>
          <a:p>
            <a:r>
              <a:rPr lang="en-US" dirty="0"/>
              <a:t>Wide deployment of the Internet makes everybody a user of cryptographic tools.</a:t>
            </a:r>
          </a:p>
        </p:txBody>
      </p:sp>
    </p:spTree>
    <p:extLst>
      <p:ext uri="{BB962C8B-B14F-4D97-AF65-F5344CB8AC3E}">
        <p14:creationId xmlns:p14="http://schemas.microsoft.com/office/powerpoint/2010/main" val="40604070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 is Everywhere</a:t>
            </a:r>
          </a:p>
        </p:txBody>
      </p:sp>
      <p:sp>
        <p:nvSpPr>
          <p:cNvPr id="4" name="Content Placeholder 2"/>
          <p:cNvSpPr>
            <a:spLocks noGrp="1"/>
          </p:cNvSpPr>
          <p:nvPr>
            <p:ph idx="1"/>
          </p:nvPr>
        </p:nvSpPr>
        <p:spPr>
          <a:xfrm>
            <a:off x="677334" y="1658112"/>
            <a:ext cx="9051882" cy="4645151"/>
          </a:xfrm>
        </p:spPr>
        <p:txBody>
          <a:bodyPr>
            <a:normAutofit/>
          </a:bodyPr>
          <a:lstStyle/>
          <a:p>
            <a:pPr marL="0" indent="0">
              <a:buNone/>
            </a:pPr>
            <a:r>
              <a:rPr lang="en-US" b="1" dirty="0"/>
              <a:t>Secure communication</a:t>
            </a:r>
            <a:r>
              <a:rPr lang="en-US" dirty="0"/>
              <a:t>:</a:t>
            </a:r>
          </a:p>
          <a:p>
            <a:pPr lvl="1"/>
            <a:r>
              <a:rPr lang="en-US" dirty="0"/>
              <a:t>web traffic: </a:t>
            </a:r>
            <a:r>
              <a:rPr lang="en-US" dirty="0" smtClean="0"/>
              <a:t>HTTPS</a:t>
            </a:r>
            <a:endParaRPr lang="en-US" dirty="0"/>
          </a:p>
          <a:p>
            <a:pPr lvl="1"/>
            <a:r>
              <a:rPr lang="en-US" dirty="0"/>
              <a:t>wireless traffic:  </a:t>
            </a:r>
            <a:r>
              <a:rPr lang="en-US" dirty="0" smtClean="0"/>
              <a:t>802.11i </a:t>
            </a:r>
            <a:r>
              <a:rPr lang="en-US" dirty="0"/>
              <a:t>WPA2 (and WEP),   GSM,   Bluetooth</a:t>
            </a:r>
          </a:p>
          <a:p>
            <a:pPr marL="0" indent="0">
              <a:spcBef>
                <a:spcPts val="2376"/>
              </a:spcBef>
              <a:buNone/>
            </a:pPr>
            <a:r>
              <a:rPr lang="en-US" b="1" dirty="0"/>
              <a:t>Encrypting files on disk</a:t>
            </a:r>
            <a:r>
              <a:rPr lang="en-US" dirty="0"/>
              <a:t>:    EFS,  </a:t>
            </a:r>
            <a:r>
              <a:rPr lang="en-US" dirty="0" err="1"/>
              <a:t>TrueCrypt</a:t>
            </a:r>
            <a:endParaRPr lang="en-US" dirty="0"/>
          </a:p>
          <a:p>
            <a:pPr marL="0" indent="0">
              <a:spcBef>
                <a:spcPts val="2376"/>
              </a:spcBef>
              <a:buNone/>
            </a:pPr>
            <a:r>
              <a:rPr lang="en-US" b="1" dirty="0"/>
              <a:t>Content </a:t>
            </a:r>
            <a:r>
              <a:rPr lang="en-US" b="1" dirty="0" smtClean="0"/>
              <a:t>protection:</a:t>
            </a:r>
            <a:endParaRPr lang="en-US" dirty="0"/>
          </a:p>
          <a:p>
            <a:pPr lvl="1">
              <a:spcBef>
                <a:spcPts val="2376"/>
              </a:spcBef>
            </a:pPr>
            <a:r>
              <a:rPr lang="en-US" dirty="0" smtClean="0"/>
              <a:t>CSS (DVD),  AACS (Blue-Ray)  </a:t>
            </a:r>
            <a:endParaRPr lang="en-US" dirty="0"/>
          </a:p>
          <a:p>
            <a:pPr marL="0" indent="0">
              <a:spcBef>
                <a:spcPts val="2376"/>
              </a:spcBef>
              <a:buNone/>
            </a:pPr>
            <a:r>
              <a:rPr lang="en-US" b="1" dirty="0"/>
              <a:t>User </a:t>
            </a:r>
            <a:r>
              <a:rPr lang="en-US" b="1" dirty="0" smtClean="0"/>
              <a:t>authentication</a:t>
            </a:r>
          </a:p>
          <a:p>
            <a:pPr lvl="1">
              <a:spcBef>
                <a:spcPts val="2376"/>
              </a:spcBef>
            </a:pPr>
            <a:r>
              <a:rPr lang="en-US" dirty="0" smtClean="0"/>
              <a:t>Kerberos, HTTP Digest</a:t>
            </a:r>
            <a:endParaRPr lang="en-US" dirty="0"/>
          </a:p>
          <a:p>
            <a:pPr marL="0" indent="0">
              <a:spcBef>
                <a:spcPts val="2376"/>
              </a:spcBef>
              <a:buNone/>
            </a:pPr>
            <a:r>
              <a:rPr lang="en-US" b="1" i="1" dirty="0"/>
              <a:t>…   and much much more</a:t>
            </a:r>
          </a:p>
          <a:p>
            <a:endParaRPr lang="en-US" dirty="0"/>
          </a:p>
        </p:txBody>
      </p:sp>
    </p:spTree>
    <p:extLst>
      <p:ext uri="{BB962C8B-B14F-4D97-AF65-F5344CB8AC3E}">
        <p14:creationId xmlns:p14="http://schemas.microsoft.com/office/powerpoint/2010/main" val="31042732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1417320" y="2611372"/>
            <a:ext cx="1524000" cy="609600"/>
          </a:xfrm>
          <a:prstGeom prst="roundRect">
            <a:avLst/>
          </a:prstGeom>
          <a:ln/>
        </p:spPr>
        <p:style>
          <a:lnRef idx="2">
            <a:schemeClr val="accent3"/>
          </a:lnRef>
          <a:fillRef idx="1">
            <a:schemeClr val="lt1"/>
          </a:fillRef>
          <a:effectRef idx="0">
            <a:schemeClr val="accent3"/>
          </a:effectRef>
          <a:fontRef idx="minor">
            <a:schemeClr val="dk1"/>
          </a:fontRef>
        </p:style>
        <p:txBody>
          <a:bodyPr wrap="square" lIns="0" tIns="0" rIns="0" bIns="0" rtlCol="0" anchor="ctr" anchorCtr="1">
            <a:noAutofit/>
          </a:bodyPr>
          <a:lstStyle/>
          <a:p>
            <a:pPr algn="ctr"/>
            <a:r>
              <a:rPr lang="en-US" sz="2400" dirty="0" smtClean="0">
                <a:solidFill>
                  <a:schemeClr val="tx1"/>
                </a:solidFill>
              </a:rPr>
              <a:t>Alice</a:t>
            </a:r>
          </a:p>
        </p:txBody>
      </p:sp>
      <p:sp>
        <p:nvSpPr>
          <p:cNvPr id="19" name="Rounded Rectangle 18"/>
          <p:cNvSpPr/>
          <p:nvPr/>
        </p:nvSpPr>
        <p:spPr>
          <a:xfrm>
            <a:off x="6827520" y="2607071"/>
            <a:ext cx="1524000" cy="609600"/>
          </a:xfrm>
          <a:prstGeom prst="roundRect">
            <a:avLst/>
          </a:prstGeom>
          <a:ln/>
        </p:spPr>
        <p:style>
          <a:lnRef idx="2">
            <a:schemeClr val="accent3"/>
          </a:lnRef>
          <a:fillRef idx="1">
            <a:schemeClr val="lt1"/>
          </a:fillRef>
          <a:effectRef idx="0">
            <a:schemeClr val="accent3"/>
          </a:effectRef>
          <a:fontRef idx="minor">
            <a:schemeClr val="dk1"/>
          </a:fontRef>
        </p:style>
        <p:txBody>
          <a:bodyPr wrap="square" lIns="0" tIns="0" rIns="0" bIns="0" rtlCol="0" anchor="ctr" anchorCtr="1">
            <a:noAutofit/>
          </a:bodyPr>
          <a:lstStyle/>
          <a:p>
            <a:pPr algn="ctr"/>
            <a:r>
              <a:rPr lang="en-US" sz="2400" dirty="0" smtClean="0">
                <a:solidFill>
                  <a:schemeClr val="tx1"/>
                </a:solidFill>
              </a:rPr>
              <a:t>Bob</a:t>
            </a:r>
          </a:p>
        </p:txBody>
      </p:sp>
      <p:cxnSp>
        <p:nvCxnSpPr>
          <p:cNvPr id="20" name="Straight Arrow Connector 19"/>
          <p:cNvCxnSpPr>
            <a:endCxn id="28" idx="1"/>
          </p:cNvCxnSpPr>
          <p:nvPr/>
        </p:nvCxnSpPr>
        <p:spPr>
          <a:xfrm flipV="1">
            <a:off x="3409015" y="2911871"/>
            <a:ext cx="2950810" cy="2017"/>
          </a:xfrm>
          <a:prstGeom prst="straightConnector1">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183631" y="2544556"/>
            <a:ext cx="1630179" cy="307777"/>
          </a:xfrm>
          <a:prstGeom prst="rect">
            <a:avLst/>
          </a:prstGeom>
          <a:noFill/>
        </p:spPr>
        <p:txBody>
          <a:bodyPr wrap="none" lIns="0" tIns="0" rIns="0" bIns="0" rtlCol="0" anchor="t" anchorCtr="0">
            <a:spAutoFit/>
          </a:bodyPr>
          <a:lstStyle/>
          <a:p>
            <a:r>
              <a:rPr lang="en-US" sz="2000" dirty="0" smtClean="0"/>
              <a:t>Public Channel</a:t>
            </a:r>
          </a:p>
        </p:txBody>
      </p:sp>
      <p:grpSp>
        <p:nvGrpSpPr>
          <p:cNvPr id="22" name="Group 21"/>
          <p:cNvGrpSpPr/>
          <p:nvPr/>
        </p:nvGrpSpPr>
        <p:grpSpPr>
          <a:xfrm>
            <a:off x="3258346" y="2913888"/>
            <a:ext cx="3404778" cy="2620090"/>
            <a:chOff x="2831626" y="3352800"/>
            <a:chExt cx="3404778" cy="2620090"/>
          </a:xfrm>
        </p:grpSpPr>
        <p:sp>
          <p:nvSpPr>
            <p:cNvPr id="23" name="Rounded Rectangle 22"/>
            <p:cNvSpPr/>
            <p:nvPr/>
          </p:nvSpPr>
          <p:spPr>
            <a:xfrm>
              <a:off x="3810000" y="4267200"/>
              <a:ext cx="1524000" cy="609600"/>
            </a:xfrm>
            <a:prstGeom prst="round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nchorCtr="1">
              <a:noAutofit/>
            </a:bodyPr>
            <a:lstStyle/>
            <a:p>
              <a:pPr algn="ctr"/>
              <a:r>
                <a:rPr lang="en-US" sz="2400" dirty="0" smtClean="0">
                  <a:solidFill>
                    <a:schemeClr val="tx1"/>
                  </a:solidFill>
                </a:rPr>
                <a:t>Eve</a:t>
              </a:r>
            </a:p>
          </p:txBody>
        </p:sp>
        <p:cxnSp>
          <p:nvCxnSpPr>
            <p:cNvPr id="24" name="Straight Arrow Connector 23"/>
            <p:cNvCxnSpPr>
              <a:stCxn id="23" idx="0"/>
            </p:cNvCxnSpPr>
            <p:nvPr/>
          </p:nvCxnSpPr>
          <p:spPr>
            <a:xfrm flipV="1">
              <a:off x="4572000" y="3352800"/>
              <a:ext cx="0" cy="914400"/>
            </a:xfrm>
            <a:prstGeom prst="straightConnector1">
              <a:avLst/>
            </a:prstGeom>
            <a:ln w="28575" cap="rnd" cmpd="sng">
              <a:solidFill>
                <a:schemeClr val="tx1"/>
              </a:solidFill>
              <a:miter lim="800000"/>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831626" y="4988005"/>
              <a:ext cx="3404778" cy="984885"/>
            </a:xfrm>
            <a:prstGeom prst="rect">
              <a:avLst/>
            </a:prstGeom>
            <a:noFill/>
          </p:spPr>
          <p:txBody>
            <a:bodyPr wrap="none" lIns="0" tIns="0" rIns="0" bIns="0" rtlCol="0" anchor="t" anchorCtr="0">
              <a:spAutoFit/>
            </a:bodyPr>
            <a:lstStyle/>
            <a:p>
              <a:pPr algn="ctr"/>
              <a:r>
                <a:rPr lang="en-US" sz="2000" dirty="0" smtClean="0"/>
                <a:t>Eve is a </a:t>
              </a:r>
              <a:r>
                <a:rPr lang="en-US" sz="2000" i="1" u="sng" dirty="0" smtClean="0">
                  <a:solidFill>
                    <a:schemeClr val="tx2"/>
                  </a:solidFill>
                </a:rPr>
                <a:t>very</a:t>
              </a:r>
              <a:r>
                <a:rPr lang="en-US" sz="2000" dirty="0" smtClean="0">
                  <a:solidFill>
                    <a:schemeClr val="tx2"/>
                  </a:solidFill>
                </a:rPr>
                <a:t> </a:t>
              </a:r>
              <a:r>
                <a:rPr lang="en-US" sz="2000" dirty="0" smtClean="0"/>
                <a:t/>
              </a:r>
              <a:br>
                <a:rPr lang="en-US" sz="2000" dirty="0" smtClean="0"/>
              </a:br>
              <a:r>
                <a:rPr lang="en-US" sz="2000" dirty="0" smtClean="0"/>
                <a:t>powerful, smart person</a:t>
              </a:r>
              <a:br>
                <a:rPr lang="en-US" sz="2000" dirty="0" smtClean="0"/>
              </a:br>
              <a:r>
                <a:rPr lang="en-US" sz="2000" dirty="0" smtClean="0"/>
                <a:t>(say any polynomial time </a:t>
              </a:r>
              <a:r>
                <a:rPr lang="en-US" sz="2000" dirty="0" err="1" smtClean="0"/>
                <a:t>alg</a:t>
              </a:r>
              <a:r>
                <a:rPr lang="en-US" sz="2400" dirty="0" smtClean="0"/>
                <a:t>)</a:t>
              </a:r>
            </a:p>
          </p:txBody>
        </p:sp>
      </p:grpSp>
      <p:grpSp>
        <p:nvGrpSpPr>
          <p:cNvPr id="26" name="Group 25"/>
          <p:cNvGrpSpPr/>
          <p:nvPr/>
        </p:nvGrpSpPr>
        <p:grpSpPr>
          <a:xfrm>
            <a:off x="2865120" y="2607071"/>
            <a:ext cx="4028105" cy="613901"/>
            <a:chOff x="2438400" y="3045983"/>
            <a:chExt cx="4028105" cy="613901"/>
          </a:xfrm>
        </p:grpSpPr>
        <p:sp>
          <p:nvSpPr>
            <p:cNvPr id="27" name="Rectangle 26"/>
            <p:cNvSpPr/>
            <p:nvPr/>
          </p:nvSpPr>
          <p:spPr>
            <a:xfrm>
              <a:off x="2438400" y="3050284"/>
              <a:ext cx="533400" cy="6096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2400" b="1" i="1" dirty="0">
                  <a:solidFill>
                    <a:schemeClr val="tx1"/>
                  </a:solidFill>
                </a:rPr>
                <a:t>E</a:t>
              </a:r>
              <a:endParaRPr lang="en-US" sz="2400" b="1" i="1" dirty="0" smtClean="0">
                <a:solidFill>
                  <a:schemeClr val="tx1"/>
                </a:solidFill>
              </a:endParaRPr>
            </a:p>
          </p:txBody>
        </p:sp>
        <p:sp>
          <p:nvSpPr>
            <p:cNvPr id="28" name="Rectangle 27"/>
            <p:cNvSpPr/>
            <p:nvPr/>
          </p:nvSpPr>
          <p:spPr>
            <a:xfrm>
              <a:off x="5933105" y="3045983"/>
              <a:ext cx="533400" cy="6096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2400" b="1" i="1" dirty="0" smtClean="0">
                  <a:solidFill>
                    <a:schemeClr val="tx1"/>
                  </a:solidFill>
                </a:rPr>
                <a:t>D</a:t>
              </a:r>
            </a:p>
          </p:txBody>
        </p:sp>
      </p:grpSp>
      <p:grpSp>
        <p:nvGrpSpPr>
          <p:cNvPr id="29" name="Group 28"/>
          <p:cNvGrpSpPr/>
          <p:nvPr/>
        </p:nvGrpSpPr>
        <p:grpSpPr>
          <a:xfrm>
            <a:off x="3474720" y="2542539"/>
            <a:ext cx="2757989" cy="369332"/>
            <a:chOff x="3048000" y="2981451"/>
            <a:chExt cx="2757989" cy="369332"/>
          </a:xfrm>
        </p:grpSpPr>
        <p:sp>
          <p:nvSpPr>
            <p:cNvPr id="30" name="TextBox 29"/>
            <p:cNvSpPr txBox="1"/>
            <p:nvPr/>
          </p:nvSpPr>
          <p:spPr>
            <a:xfrm>
              <a:off x="3048000" y="2981451"/>
              <a:ext cx="135704" cy="369332"/>
            </a:xfrm>
            <a:prstGeom prst="rect">
              <a:avLst/>
            </a:prstGeom>
            <a:noFill/>
          </p:spPr>
          <p:txBody>
            <a:bodyPr wrap="none" lIns="0" tIns="0" rIns="0" bIns="0" rtlCol="0" anchor="t" anchorCtr="0">
              <a:spAutoFit/>
            </a:bodyPr>
            <a:lstStyle/>
            <a:p>
              <a:r>
                <a:rPr lang="en-US" sz="2400" dirty="0" smtClean="0"/>
                <a:t>c</a:t>
              </a:r>
            </a:p>
          </p:txBody>
        </p:sp>
        <p:sp>
          <p:nvSpPr>
            <p:cNvPr id="31" name="TextBox 30"/>
            <p:cNvSpPr txBox="1"/>
            <p:nvPr/>
          </p:nvSpPr>
          <p:spPr>
            <a:xfrm>
              <a:off x="5670285" y="2981451"/>
              <a:ext cx="135704" cy="369332"/>
            </a:xfrm>
            <a:prstGeom prst="rect">
              <a:avLst/>
            </a:prstGeom>
            <a:noFill/>
          </p:spPr>
          <p:txBody>
            <a:bodyPr wrap="none" lIns="0" tIns="0" rIns="0" bIns="0" rtlCol="0" anchor="t" anchorCtr="0">
              <a:spAutoFit/>
            </a:bodyPr>
            <a:lstStyle/>
            <a:p>
              <a:r>
                <a:rPr lang="en-US" sz="2400" dirty="0" smtClean="0"/>
                <a:t>c</a:t>
              </a:r>
            </a:p>
          </p:txBody>
        </p:sp>
      </p:grpSp>
      <p:sp>
        <p:nvSpPr>
          <p:cNvPr id="32" name="Rounded Rectangle 31"/>
          <p:cNvSpPr/>
          <p:nvPr/>
        </p:nvSpPr>
        <p:spPr>
          <a:xfrm>
            <a:off x="1546668" y="1224096"/>
            <a:ext cx="6858000" cy="77566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2400" dirty="0" smtClean="0">
                <a:solidFill>
                  <a:schemeClr val="bg1"/>
                </a:solidFill>
              </a:rPr>
              <a:t>Goal: Protect Alice’s Communications with Bob</a:t>
            </a:r>
          </a:p>
        </p:txBody>
      </p:sp>
      <p:sp>
        <p:nvSpPr>
          <p:cNvPr id="33" name="Rounded Rectangular Callout 32"/>
          <p:cNvSpPr/>
          <p:nvPr/>
        </p:nvSpPr>
        <p:spPr>
          <a:xfrm>
            <a:off x="1264919" y="3537568"/>
            <a:ext cx="2133601" cy="581440"/>
          </a:xfrm>
          <a:prstGeom prst="wedgeRoundRectCallout">
            <a:avLst>
              <a:gd name="adj1" fmla="val 12478"/>
              <a:gd name="adj2" fmla="val -100248"/>
              <a:gd name="adj3" fmla="val 16667"/>
            </a:avLst>
          </a:prstGeom>
          <a:ln>
            <a:miter lim="800000"/>
          </a:ln>
        </p:spPr>
        <p:style>
          <a:lnRef idx="2">
            <a:schemeClr val="accent4"/>
          </a:lnRef>
          <a:fillRef idx="1">
            <a:schemeClr val="lt1"/>
          </a:fillRef>
          <a:effectRef idx="0">
            <a:schemeClr val="accent4"/>
          </a:effectRef>
          <a:fontRef idx="minor">
            <a:schemeClr val="dk1"/>
          </a:fontRef>
        </p:style>
        <p:txBody>
          <a:bodyPr wrap="square" lIns="0" tIns="0" rIns="0" bIns="0" rtlCol="0" anchor="ctr" anchorCtr="1">
            <a:noAutofit/>
          </a:bodyPr>
          <a:lstStyle/>
          <a:p>
            <a:pPr algn="ctr"/>
            <a:r>
              <a:rPr lang="en-US" sz="1600" dirty="0" smtClean="0">
                <a:solidFill>
                  <a:srgbClr val="000000"/>
                </a:solidFill>
              </a:rPr>
              <a:t>message m = </a:t>
            </a:r>
            <a:br>
              <a:rPr lang="en-US" sz="1600" dirty="0" smtClean="0">
                <a:solidFill>
                  <a:srgbClr val="000000"/>
                </a:solidFill>
              </a:rPr>
            </a:br>
            <a:r>
              <a:rPr lang="en-US" sz="1600" dirty="0" smtClean="0">
                <a:solidFill>
                  <a:srgbClr val="000000"/>
                </a:solidFill>
              </a:rPr>
              <a:t>“I {</a:t>
            </a:r>
            <a:r>
              <a:rPr lang="en-US" sz="1600" dirty="0" err="1" smtClean="0">
                <a:solidFill>
                  <a:srgbClr val="000000"/>
                </a:solidFill>
              </a:rPr>
              <a:t>Like,Hate</a:t>
            </a:r>
            <a:r>
              <a:rPr lang="en-US" sz="1600" dirty="0" smtClean="0">
                <a:solidFill>
                  <a:srgbClr val="000000"/>
                </a:solidFill>
              </a:rPr>
              <a:t>} you”</a:t>
            </a:r>
          </a:p>
        </p:txBody>
      </p:sp>
    </p:spTree>
    <p:extLst>
      <p:ext uri="{BB962C8B-B14F-4D97-AF65-F5344CB8AC3E}">
        <p14:creationId xmlns:p14="http://schemas.microsoft.com/office/powerpoint/2010/main" val="22782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1000" fill="hold"/>
                                        <p:tgtEl>
                                          <p:spTgt spid="32"/>
                                        </p:tgtEl>
                                        <p:attrNameLst>
                                          <p:attrName>ppt_w</p:attrName>
                                        </p:attrNameLst>
                                      </p:cBhvr>
                                      <p:tavLst>
                                        <p:tav tm="0">
                                          <p:val>
                                            <p:fltVal val="0"/>
                                          </p:val>
                                        </p:tav>
                                        <p:tav tm="100000">
                                          <p:val>
                                            <p:strVal val="#ppt_w"/>
                                          </p:val>
                                        </p:tav>
                                      </p:tavLst>
                                    </p:anim>
                                    <p:anim calcmode="lin" valueType="num">
                                      <p:cBhvr>
                                        <p:cTn id="18" dur="1000" fill="hold"/>
                                        <p:tgtEl>
                                          <p:spTgt spid="32"/>
                                        </p:tgtEl>
                                        <p:attrNameLst>
                                          <p:attrName>ppt_h</p:attrName>
                                        </p:attrNameLst>
                                      </p:cBhvr>
                                      <p:tavLst>
                                        <p:tav tm="0">
                                          <p:val>
                                            <p:fltVal val="0"/>
                                          </p:val>
                                        </p:tav>
                                        <p:tav tm="100000">
                                          <p:val>
                                            <p:strVal val="#ppt_h"/>
                                          </p:val>
                                        </p:tav>
                                      </p:tavLst>
                                    </p:anim>
                                    <p:anim calcmode="lin" valueType="num">
                                      <p:cBhvr>
                                        <p:cTn id="19" dur="1000" fill="hold"/>
                                        <p:tgtEl>
                                          <p:spTgt spid="32"/>
                                        </p:tgtEl>
                                        <p:attrNameLst>
                                          <p:attrName>style.rotation</p:attrName>
                                        </p:attrNameLst>
                                      </p:cBhvr>
                                      <p:tavLst>
                                        <p:tav tm="0">
                                          <p:val>
                                            <p:fltVal val="90"/>
                                          </p:val>
                                        </p:tav>
                                        <p:tav tm="100000">
                                          <p:val>
                                            <p:fltVal val="0"/>
                                          </p:val>
                                        </p:tav>
                                      </p:tavLst>
                                    </p:anim>
                                    <p:animEffect transition="in" filter="fade">
                                      <p:cBhvr>
                                        <p:cTn id="20"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Cryptography</a:t>
            </a:r>
          </a:p>
        </p:txBody>
      </p:sp>
      <p:sp>
        <p:nvSpPr>
          <p:cNvPr id="4" name="Content Placeholder 2"/>
          <p:cNvSpPr>
            <a:spLocks noGrp="1"/>
          </p:cNvSpPr>
          <p:nvPr>
            <p:ph idx="1"/>
          </p:nvPr>
        </p:nvSpPr>
        <p:spPr/>
        <p:txBody>
          <a:bodyPr/>
          <a:lstStyle/>
          <a:p>
            <a:pPr marL="0" indent="0" algn="ctr">
              <a:buNone/>
            </a:pPr>
            <a:r>
              <a:rPr lang="en-US" dirty="0" smtClean="0"/>
              <a:t>David Kahn,   “The code breakers”   </a:t>
            </a:r>
            <a:r>
              <a:rPr lang="en-US" sz="2400" dirty="0" smtClean="0"/>
              <a:t>(1996)</a:t>
            </a:r>
            <a:endParaRPr lang="en-US" sz="2400" dirty="0"/>
          </a:p>
        </p:txBody>
      </p:sp>
      <p:pic>
        <p:nvPicPr>
          <p:cNvPr id="5" name="Picture 4"/>
          <p:cNvPicPr>
            <a:picLocks noChangeAspect="1"/>
          </p:cNvPicPr>
          <p:nvPr/>
        </p:nvPicPr>
        <p:blipFill>
          <a:blip r:embed="rId2"/>
          <a:stretch>
            <a:fillRect/>
          </a:stretch>
        </p:blipFill>
        <p:spPr>
          <a:xfrm>
            <a:off x="3898392" y="2878600"/>
            <a:ext cx="1694923" cy="2444750"/>
          </a:xfrm>
          <a:prstGeom prst="rect">
            <a:avLst/>
          </a:prstGeom>
        </p:spPr>
      </p:pic>
    </p:spTree>
    <p:extLst>
      <p:ext uri="{BB962C8B-B14F-4D97-AF65-F5344CB8AC3E}">
        <p14:creationId xmlns:p14="http://schemas.microsoft.com/office/powerpoint/2010/main" val="28211528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 c </a:t>
            </a:r>
            <a:r>
              <a:rPr lang="en-US" dirty="0" smtClean="0"/>
              <a:t>= </a:t>
            </a:r>
            <a:r>
              <a:rPr lang="en-US" dirty="0"/>
              <a:t>m + 3</a:t>
            </a:r>
          </a:p>
        </p:txBody>
      </p:sp>
      <p:sp>
        <p:nvSpPr>
          <p:cNvPr id="4" name="Content Placeholder 3"/>
          <p:cNvSpPr>
            <a:spLocks noGrp="1"/>
          </p:cNvSpPr>
          <p:nvPr>
            <p:ph idx="1"/>
          </p:nvPr>
        </p:nvSpPr>
        <p:spPr>
          <a:prstGeom prst="rect">
            <a:avLst/>
          </a:prstGeom>
        </p:spPr>
        <p:txBody>
          <a:bodyPr wrap="square">
            <a:spAutoFit/>
          </a:bodyPr>
          <a:lstStyle/>
          <a:p>
            <a:r>
              <a:rPr lang="en-US" sz="3200" dirty="0" smtClean="0">
                <a:latin typeface="Consolas"/>
                <a:cs typeface="Consolas"/>
              </a:rPr>
              <a:t>A B C D E F G H I J </a:t>
            </a:r>
            <a:br>
              <a:rPr lang="en-US" sz="3200" dirty="0" smtClean="0">
                <a:latin typeface="Consolas"/>
                <a:cs typeface="Consolas"/>
              </a:rPr>
            </a:br>
            <a:r>
              <a:rPr lang="en-US" sz="3200" dirty="0" smtClean="0">
                <a:latin typeface="Consolas"/>
                <a:cs typeface="Consolas"/>
              </a:rPr>
              <a:t/>
            </a:r>
            <a:br>
              <a:rPr lang="en-US" sz="3200" dirty="0" smtClean="0">
                <a:latin typeface="Consolas"/>
                <a:cs typeface="Consolas"/>
              </a:rPr>
            </a:br>
            <a:r>
              <a:rPr lang="en-US" sz="3200" dirty="0" smtClean="0">
                <a:latin typeface="Consolas"/>
                <a:cs typeface="Consolas"/>
              </a:rPr>
              <a:t>K L M N O P Q R </a:t>
            </a:r>
          </a:p>
          <a:p>
            <a:endParaRPr lang="en-US" sz="3200" dirty="0" smtClean="0">
              <a:latin typeface="Consolas"/>
              <a:cs typeface="Consolas"/>
            </a:endParaRPr>
          </a:p>
          <a:p>
            <a:r>
              <a:rPr lang="en-US" sz="3200" dirty="0" smtClean="0">
                <a:latin typeface="Consolas"/>
                <a:cs typeface="Consolas"/>
              </a:rPr>
              <a:t>S T U V W X Y Z</a:t>
            </a:r>
            <a:endParaRPr lang="en-US" sz="3200" dirty="0">
              <a:latin typeface="Consolas"/>
              <a:cs typeface="Consolas"/>
            </a:endParaRPr>
          </a:p>
        </p:txBody>
      </p:sp>
      <p:grpSp>
        <p:nvGrpSpPr>
          <p:cNvPr id="5" name="Group 4"/>
          <p:cNvGrpSpPr/>
          <p:nvPr/>
        </p:nvGrpSpPr>
        <p:grpSpPr>
          <a:xfrm>
            <a:off x="6142511" y="1930400"/>
            <a:ext cx="3109362" cy="4373660"/>
            <a:chOff x="5122990" y="1342214"/>
            <a:chExt cx="2471716" cy="5642277"/>
          </a:xfrm>
        </p:grpSpPr>
        <p:pic>
          <p:nvPicPr>
            <p:cNvPr id="6" name="Picture 5" descr="220px-Giulio-cesare-enhanced_1-800x1450.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2990" y="1342214"/>
              <a:ext cx="2471716" cy="4482797"/>
            </a:xfrm>
            <a:prstGeom prst="rect">
              <a:avLst/>
            </a:prstGeom>
          </p:spPr>
        </p:pic>
        <p:sp>
          <p:nvSpPr>
            <p:cNvPr id="7" name="TextBox 6"/>
            <p:cNvSpPr txBox="1"/>
            <p:nvPr/>
          </p:nvSpPr>
          <p:spPr>
            <a:xfrm>
              <a:off x="5473230" y="5872752"/>
              <a:ext cx="1771236" cy="1111739"/>
            </a:xfrm>
            <a:prstGeom prst="rect">
              <a:avLst/>
            </a:prstGeom>
            <a:noFill/>
          </p:spPr>
          <p:txBody>
            <a:bodyPr wrap="none" lIns="0" tIns="0" rIns="0" bIns="0" rtlCol="0" anchor="t" anchorCtr="0">
              <a:spAutoFit/>
            </a:bodyPr>
            <a:lstStyle/>
            <a:p>
              <a:pPr algn="ctr"/>
              <a:r>
                <a:rPr lang="en-US" sz="2800" dirty="0" smtClean="0"/>
                <a:t>Julius Caesar</a:t>
              </a:r>
            </a:p>
            <a:p>
              <a:pPr algn="ctr"/>
              <a:r>
                <a:rPr lang="en-US" sz="2800" dirty="0" smtClean="0"/>
                <a:t>100 BC- 44 BC</a:t>
              </a:r>
            </a:p>
          </p:txBody>
        </p:sp>
      </p:grpSp>
    </p:spTree>
    <p:extLst>
      <p:ext uri="{BB962C8B-B14F-4D97-AF65-F5344CB8AC3E}">
        <p14:creationId xmlns:p14="http://schemas.microsoft.com/office/powerpoint/2010/main" val="3659911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HTTP</a:t>
            </a:r>
            <a:br>
              <a:rPr lang="en-US" b="1" dirty="0"/>
            </a:br>
            <a:endParaRPr lang="en-US" dirty="0"/>
          </a:p>
        </p:txBody>
      </p:sp>
      <p:sp>
        <p:nvSpPr>
          <p:cNvPr id="3" name="Content Placeholder 2"/>
          <p:cNvSpPr>
            <a:spLocks noGrp="1"/>
          </p:cNvSpPr>
          <p:nvPr>
            <p:ph idx="1"/>
          </p:nvPr>
        </p:nvSpPr>
        <p:spPr/>
        <p:txBody>
          <a:bodyPr/>
          <a:lstStyle/>
          <a:p>
            <a:r>
              <a:rPr lang="en-US" dirty="0"/>
              <a:t>Memory usage and CPU usage are low because of fewer simultaneous connections.</a:t>
            </a:r>
          </a:p>
          <a:p>
            <a:r>
              <a:rPr lang="en-US" dirty="0"/>
              <a:t>Since there are few </a:t>
            </a:r>
            <a:r>
              <a:rPr lang="en-US" dirty="0">
                <a:hlinkClick r:id="rId2"/>
              </a:rPr>
              <a:t>TCP </a:t>
            </a:r>
            <a:r>
              <a:rPr lang="en-US" dirty="0"/>
              <a:t>connections, network congestion is less.</a:t>
            </a:r>
          </a:p>
          <a:p>
            <a:r>
              <a:rPr lang="en-US" dirty="0"/>
              <a:t>Since handshaking is done at the initial connection stage, latency is reduced because there is no further need for handshaking for subsequent requests.</a:t>
            </a:r>
          </a:p>
          <a:p>
            <a:r>
              <a:rPr lang="en-US" dirty="0"/>
              <a:t>The error can be reported without closing the connection.</a:t>
            </a:r>
          </a:p>
          <a:p>
            <a:r>
              <a:rPr lang="en-US" dirty="0"/>
              <a:t>HTTP allows HTTP pipe-lining of requests or responses.</a:t>
            </a:r>
          </a:p>
          <a:p>
            <a:pPr marL="0" indent="0">
              <a:buNone/>
            </a:pPr>
            <a:endParaRPr lang="en-US" dirty="0"/>
          </a:p>
        </p:txBody>
      </p:sp>
    </p:spTree>
    <p:extLst>
      <p:ext uri="{BB962C8B-B14F-4D97-AF65-F5344CB8AC3E}">
        <p14:creationId xmlns:p14="http://schemas.microsoft.com/office/powerpoint/2010/main" val="36765763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Information</a:t>
            </a:r>
            <a:r>
              <a:rPr lang="en-US" spc="-40" dirty="0" smtClean="0">
                <a:latin typeface="Times New Roman"/>
                <a:cs typeface="Times New Roman"/>
              </a:rPr>
              <a:t> </a:t>
            </a:r>
            <a:r>
              <a:rPr lang="en-US" dirty="0">
                <a:latin typeface="Times New Roman"/>
                <a:cs typeface="Times New Roman"/>
              </a:rPr>
              <a:t>needs</a:t>
            </a:r>
            <a:r>
              <a:rPr lang="en-US" spc="-25" dirty="0">
                <a:latin typeface="Times New Roman"/>
                <a:cs typeface="Times New Roman"/>
              </a:rPr>
              <a:t> </a:t>
            </a:r>
            <a:r>
              <a:rPr lang="en-US" dirty="0">
                <a:latin typeface="Times New Roman"/>
                <a:cs typeface="Times New Roman"/>
              </a:rPr>
              <a:t>to</a:t>
            </a:r>
            <a:r>
              <a:rPr lang="en-US" spc="-15" dirty="0">
                <a:latin typeface="Times New Roman"/>
                <a:cs typeface="Times New Roman"/>
              </a:rPr>
              <a:t> </a:t>
            </a:r>
            <a:r>
              <a:rPr lang="en-US" dirty="0">
                <a:latin typeface="Times New Roman"/>
                <a:cs typeface="Times New Roman"/>
              </a:rPr>
              <a:t>be</a:t>
            </a:r>
            <a:r>
              <a:rPr lang="en-US" spc="-15" dirty="0">
                <a:latin typeface="Times New Roman"/>
                <a:cs typeface="Times New Roman"/>
              </a:rPr>
              <a:t> </a:t>
            </a:r>
            <a:r>
              <a:rPr lang="en-US" dirty="0">
                <a:latin typeface="Times New Roman"/>
                <a:cs typeface="Times New Roman"/>
              </a:rPr>
              <a:t>secured</a:t>
            </a:r>
            <a:endParaRPr lang="en-US" dirty="0"/>
          </a:p>
        </p:txBody>
      </p:sp>
      <p:sp>
        <p:nvSpPr>
          <p:cNvPr id="3" name="Content Placeholder 2"/>
          <p:cNvSpPr>
            <a:spLocks noGrp="1"/>
          </p:cNvSpPr>
          <p:nvPr>
            <p:ph idx="1"/>
          </p:nvPr>
        </p:nvSpPr>
        <p:spPr>
          <a:xfrm>
            <a:off x="677334" y="2160589"/>
            <a:ext cx="8596668" cy="2472371"/>
          </a:xfrm>
        </p:spPr>
        <p:txBody>
          <a:bodyPr/>
          <a:lstStyle/>
          <a:p>
            <a:pPr marL="291465" indent="-278765">
              <a:lnSpc>
                <a:spcPct val="100000"/>
              </a:lnSpc>
              <a:spcBef>
                <a:spcPts val="480"/>
              </a:spcBef>
              <a:buFont typeface="Arial"/>
              <a:buChar char="•"/>
              <a:tabLst>
                <a:tab pos="291465" algn="l"/>
              </a:tabLst>
            </a:pPr>
            <a:r>
              <a:rPr lang="en-US" sz="2000" spc="-20" dirty="0">
                <a:latin typeface="Times New Roman"/>
                <a:cs typeface="Times New Roman"/>
              </a:rPr>
              <a:t>To</a:t>
            </a:r>
            <a:r>
              <a:rPr lang="en-US" sz="2000" spc="-15" dirty="0">
                <a:latin typeface="Times New Roman"/>
                <a:cs typeface="Times New Roman"/>
              </a:rPr>
              <a:t> </a:t>
            </a:r>
            <a:r>
              <a:rPr lang="en-US" sz="2000" dirty="0">
                <a:latin typeface="Times New Roman"/>
                <a:cs typeface="Times New Roman"/>
              </a:rPr>
              <a:t>be</a:t>
            </a:r>
            <a:r>
              <a:rPr lang="en-US" sz="2000" spc="-25" dirty="0">
                <a:latin typeface="Times New Roman"/>
                <a:cs typeface="Times New Roman"/>
              </a:rPr>
              <a:t> </a:t>
            </a:r>
            <a:r>
              <a:rPr lang="en-US" sz="2000" dirty="0">
                <a:latin typeface="Times New Roman"/>
                <a:cs typeface="Times New Roman"/>
              </a:rPr>
              <a:t>secured,</a:t>
            </a:r>
            <a:r>
              <a:rPr lang="en-US" sz="2000" spc="-40" dirty="0">
                <a:latin typeface="Times New Roman"/>
                <a:cs typeface="Times New Roman"/>
              </a:rPr>
              <a:t> </a:t>
            </a:r>
            <a:r>
              <a:rPr lang="en-US" sz="2000" dirty="0">
                <a:latin typeface="Times New Roman"/>
                <a:cs typeface="Times New Roman"/>
              </a:rPr>
              <a:t>information</a:t>
            </a:r>
            <a:r>
              <a:rPr lang="en-US" sz="2000" spc="-50" dirty="0">
                <a:latin typeface="Times New Roman"/>
                <a:cs typeface="Times New Roman"/>
              </a:rPr>
              <a:t> </a:t>
            </a:r>
            <a:r>
              <a:rPr lang="en-US" sz="2000" dirty="0">
                <a:latin typeface="Times New Roman"/>
                <a:cs typeface="Times New Roman"/>
              </a:rPr>
              <a:t>needs</a:t>
            </a:r>
            <a:r>
              <a:rPr lang="en-US" sz="2000" spc="-35" dirty="0">
                <a:latin typeface="Times New Roman"/>
                <a:cs typeface="Times New Roman"/>
              </a:rPr>
              <a:t> </a:t>
            </a:r>
            <a:r>
              <a:rPr lang="en-US" sz="2000" dirty="0">
                <a:latin typeface="Times New Roman"/>
                <a:cs typeface="Times New Roman"/>
              </a:rPr>
              <a:t>to</a:t>
            </a:r>
            <a:r>
              <a:rPr lang="en-US" sz="2000" spc="-20" dirty="0">
                <a:latin typeface="Times New Roman"/>
                <a:cs typeface="Times New Roman"/>
              </a:rPr>
              <a:t> </a:t>
            </a:r>
            <a:r>
              <a:rPr lang="en-US" sz="2000" dirty="0">
                <a:latin typeface="Times New Roman"/>
                <a:cs typeface="Times New Roman"/>
              </a:rPr>
              <a:t>be</a:t>
            </a:r>
            <a:r>
              <a:rPr lang="en-US" sz="2000" spc="-25" dirty="0">
                <a:latin typeface="Times New Roman"/>
                <a:cs typeface="Times New Roman"/>
              </a:rPr>
              <a:t> </a:t>
            </a:r>
            <a:r>
              <a:rPr lang="en-US" sz="2000" dirty="0">
                <a:latin typeface="Times New Roman"/>
                <a:cs typeface="Times New Roman"/>
              </a:rPr>
              <a:t>hidden</a:t>
            </a:r>
            <a:r>
              <a:rPr lang="en-US" sz="2000" spc="-30" dirty="0">
                <a:latin typeface="Times New Roman"/>
                <a:cs typeface="Times New Roman"/>
              </a:rPr>
              <a:t> </a:t>
            </a:r>
            <a:r>
              <a:rPr lang="en-US" sz="2000" spc="-20" dirty="0">
                <a:latin typeface="Times New Roman"/>
                <a:cs typeface="Times New Roman"/>
              </a:rPr>
              <a:t>from</a:t>
            </a:r>
            <a:endParaRPr lang="en-US" sz="2000" dirty="0">
              <a:latin typeface="Times New Roman"/>
              <a:cs typeface="Times New Roman"/>
            </a:endParaRPr>
          </a:p>
          <a:p>
            <a:pPr marL="615950" lvl="1" indent="-231775">
              <a:lnSpc>
                <a:spcPct val="100000"/>
              </a:lnSpc>
              <a:spcBef>
                <a:spcPts val="420"/>
              </a:spcBef>
              <a:buFont typeface="Arial"/>
              <a:buChar char="–"/>
              <a:tabLst>
                <a:tab pos="615950" algn="l"/>
              </a:tabLst>
            </a:pPr>
            <a:r>
              <a:rPr lang="en-US" sz="1700" dirty="0">
                <a:latin typeface="Times New Roman"/>
                <a:cs typeface="Times New Roman"/>
              </a:rPr>
              <a:t>unauthorized</a:t>
            </a:r>
            <a:r>
              <a:rPr lang="en-US" sz="1700" spc="-35" dirty="0">
                <a:latin typeface="Times New Roman"/>
                <a:cs typeface="Times New Roman"/>
              </a:rPr>
              <a:t> </a:t>
            </a:r>
            <a:r>
              <a:rPr lang="en-US" sz="1700" dirty="0">
                <a:latin typeface="Times New Roman"/>
                <a:cs typeface="Times New Roman"/>
              </a:rPr>
              <a:t>access</a:t>
            </a:r>
            <a:r>
              <a:rPr lang="en-US" sz="1700" spc="-35" dirty="0">
                <a:latin typeface="Times New Roman"/>
                <a:cs typeface="Times New Roman"/>
              </a:rPr>
              <a:t> </a:t>
            </a:r>
            <a:r>
              <a:rPr lang="en-US" sz="1700" spc="-10" dirty="0">
                <a:latin typeface="Times New Roman"/>
                <a:cs typeface="Times New Roman"/>
              </a:rPr>
              <a:t>(confidentiality)</a:t>
            </a:r>
            <a:endParaRPr lang="en-US" sz="1700" dirty="0">
              <a:latin typeface="Times New Roman"/>
              <a:cs typeface="Times New Roman"/>
            </a:endParaRPr>
          </a:p>
          <a:p>
            <a:pPr marL="615950" lvl="1" indent="-231775">
              <a:lnSpc>
                <a:spcPct val="100000"/>
              </a:lnSpc>
              <a:spcBef>
                <a:spcPts val="409"/>
              </a:spcBef>
              <a:buFont typeface="Arial"/>
              <a:buChar char="–"/>
              <a:tabLst>
                <a:tab pos="615950" algn="l"/>
              </a:tabLst>
            </a:pPr>
            <a:r>
              <a:rPr lang="en-US" sz="1700" dirty="0">
                <a:latin typeface="Times New Roman"/>
                <a:cs typeface="Times New Roman"/>
              </a:rPr>
              <a:t>protected</a:t>
            </a:r>
            <a:r>
              <a:rPr lang="en-US" sz="1700" spc="-50" dirty="0">
                <a:latin typeface="Times New Roman"/>
                <a:cs typeface="Times New Roman"/>
              </a:rPr>
              <a:t> </a:t>
            </a:r>
            <a:r>
              <a:rPr lang="en-US" sz="1700" dirty="0">
                <a:latin typeface="Times New Roman"/>
                <a:cs typeface="Times New Roman"/>
              </a:rPr>
              <a:t>from</a:t>
            </a:r>
            <a:r>
              <a:rPr lang="en-US" sz="1700" spc="-30" dirty="0">
                <a:latin typeface="Times New Roman"/>
                <a:cs typeface="Times New Roman"/>
              </a:rPr>
              <a:t> </a:t>
            </a:r>
            <a:r>
              <a:rPr lang="en-US" sz="1700" dirty="0">
                <a:latin typeface="Times New Roman"/>
                <a:cs typeface="Times New Roman"/>
              </a:rPr>
              <a:t>unauthorized</a:t>
            </a:r>
            <a:r>
              <a:rPr lang="en-US" sz="1700" spc="-50" dirty="0">
                <a:latin typeface="Times New Roman"/>
                <a:cs typeface="Times New Roman"/>
              </a:rPr>
              <a:t> </a:t>
            </a:r>
            <a:r>
              <a:rPr lang="en-US" sz="1700" dirty="0">
                <a:latin typeface="Times New Roman"/>
                <a:cs typeface="Times New Roman"/>
              </a:rPr>
              <a:t>change</a:t>
            </a:r>
            <a:r>
              <a:rPr lang="en-US" sz="1700" spc="-55" dirty="0">
                <a:latin typeface="Times New Roman"/>
                <a:cs typeface="Times New Roman"/>
              </a:rPr>
              <a:t> </a:t>
            </a:r>
            <a:r>
              <a:rPr lang="en-US" sz="1700" spc="-10" dirty="0">
                <a:latin typeface="Times New Roman"/>
                <a:cs typeface="Times New Roman"/>
              </a:rPr>
              <a:t>(integrity)</a:t>
            </a:r>
            <a:endParaRPr lang="en-US" sz="1700" dirty="0">
              <a:latin typeface="Times New Roman"/>
              <a:cs typeface="Times New Roman"/>
            </a:endParaRPr>
          </a:p>
          <a:p>
            <a:pPr marL="615950" lvl="1" indent="-231775">
              <a:lnSpc>
                <a:spcPct val="100000"/>
              </a:lnSpc>
              <a:spcBef>
                <a:spcPts val="409"/>
              </a:spcBef>
              <a:buFont typeface="Arial"/>
              <a:buChar char="–"/>
              <a:tabLst>
                <a:tab pos="615950" algn="l"/>
              </a:tabLst>
            </a:pPr>
            <a:r>
              <a:rPr lang="en-US" sz="1700" dirty="0">
                <a:latin typeface="Times New Roman"/>
                <a:cs typeface="Times New Roman"/>
              </a:rPr>
              <a:t>available</a:t>
            </a:r>
            <a:r>
              <a:rPr lang="en-US" sz="1700" spc="-25" dirty="0">
                <a:latin typeface="Times New Roman"/>
                <a:cs typeface="Times New Roman"/>
              </a:rPr>
              <a:t> </a:t>
            </a:r>
            <a:r>
              <a:rPr lang="en-US" sz="1700" dirty="0">
                <a:latin typeface="Times New Roman"/>
                <a:cs typeface="Times New Roman"/>
              </a:rPr>
              <a:t>to</a:t>
            </a:r>
            <a:r>
              <a:rPr lang="en-US" sz="1700" spc="-10" dirty="0">
                <a:latin typeface="Times New Roman"/>
                <a:cs typeface="Times New Roman"/>
              </a:rPr>
              <a:t> </a:t>
            </a:r>
            <a:r>
              <a:rPr lang="en-US" sz="1700" dirty="0">
                <a:latin typeface="Times New Roman"/>
                <a:cs typeface="Times New Roman"/>
              </a:rPr>
              <a:t>an</a:t>
            </a:r>
            <a:r>
              <a:rPr lang="en-US" sz="1700" spc="-35" dirty="0">
                <a:latin typeface="Times New Roman"/>
                <a:cs typeface="Times New Roman"/>
              </a:rPr>
              <a:t> </a:t>
            </a:r>
            <a:r>
              <a:rPr lang="en-US" sz="1700" dirty="0">
                <a:latin typeface="Times New Roman"/>
                <a:cs typeface="Times New Roman"/>
              </a:rPr>
              <a:t>authorized</a:t>
            </a:r>
            <a:r>
              <a:rPr lang="en-US" sz="1700" spc="-25" dirty="0">
                <a:latin typeface="Times New Roman"/>
                <a:cs typeface="Times New Roman"/>
              </a:rPr>
              <a:t> </a:t>
            </a:r>
            <a:r>
              <a:rPr lang="en-US" sz="1700" dirty="0">
                <a:latin typeface="Times New Roman"/>
                <a:cs typeface="Times New Roman"/>
              </a:rPr>
              <a:t>entity</a:t>
            </a:r>
            <a:r>
              <a:rPr lang="en-US" sz="1700" spc="-10" dirty="0">
                <a:latin typeface="Times New Roman"/>
                <a:cs typeface="Times New Roman"/>
              </a:rPr>
              <a:t> </a:t>
            </a:r>
            <a:r>
              <a:rPr lang="en-US" sz="1700" dirty="0">
                <a:latin typeface="Times New Roman"/>
                <a:cs typeface="Times New Roman"/>
              </a:rPr>
              <a:t>when</a:t>
            </a:r>
            <a:r>
              <a:rPr lang="en-US" sz="1700" spc="-35" dirty="0">
                <a:latin typeface="Times New Roman"/>
                <a:cs typeface="Times New Roman"/>
              </a:rPr>
              <a:t> </a:t>
            </a:r>
            <a:r>
              <a:rPr lang="en-US" sz="1700" dirty="0">
                <a:latin typeface="Times New Roman"/>
                <a:cs typeface="Times New Roman"/>
              </a:rPr>
              <a:t>it</a:t>
            </a:r>
            <a:r>
              <a:rPr lang="en-US" sz="1700" spc="-20" dirty="0">
                <a:latin typeface="Times New Roman"/>
                <a:cs typeface="Times New Roman"/>
              </a:rPr>
              <a:t> </a:t>
            </a:r>
            <a:r>
              <a:rPr lang="en-US" sz="1700" dirty="0">
                <a:latin typeface="Times New Roman"/>
                <a:cs typeface="Times New Roman"/>
              </a:rPr>
              <a:t>is needed</a:t>
            </a:r>
            <a:r>
              <a:rPr lang="en-US" sz="1700" spc="-50" dirty="0">
                <a:latin typeface="Times New Roman"/>
                <a:cs typeface="Times New Roman"/>
              </a:rPr>
              <a:t> </a:t>
            </a:r>
            <a:r>
              <a:rPr lang="en-US" sz="1700" spc="-10" dirty="0">
                <a:latin typeface="Times New Roman"/>
                <a:cs typeface="Times New Roman"/>
              </a:rPr>
              <a:t>(availability)</a:t>
            </a:r>
            <a:endParaRPr lang="en-US" sz="1700" dirty="0">
              <a:latin typeface="Times New Roman"/>
              <a:cs typeface="Times New Roman"/>
            </a:endParaRPr>
          </a:p>
          <a:p>
            <a:endParaRPr lang="en-US" dirty="0"/>
          </a:p>
        </p:txBody>
      </p:sp>
    </p:spTree>
    <p:extLst>
      <p:ext uri="{BB962C8B-B14F-4D97-AF65-F5344CB8AC3E}">
        <p14:creationId xmlns:p14="http://schemas.microsoft.com/office/powerpoint/2010/main" val="13170370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 Threats</a:t>
            </a:r>
            <a:endParaRPr lang="en-US" dirty="0"/>
          </a:p>
        </p:txBody>
      </p:sp>
      <p:pic>
        <p:nvPicPr>
          <p:cNvPr id="4" name="object 2"/>
          <p:cNvPicPr>
            <a:picLocks noGrp="1"/>
          </p:cNvPicPr>
          <p:nvPr>
            <p:ph idx="1"/>
          </p:nvPr>
        </p:nvPicPr>
        <p:blipFill>
          <a:blip r:embed="rId2" cstate="print"/>
          <a:stretch>
            <a:fillRect/>
          </a:stretch>
        </p:blipFill>
        <p:spPr>
          <a:xfrm>
            <a:off x="1182624" y="2160588"/>
            <a:ext cx="7339584" cy="4179252"/>
          </a:xfrm>
          <a:prstGeom prst="rect">
            <a:avLst/>
          </a:prstGeom>
        </p:spPr>
      </p:pic>
    </p:spTree>
    <p:extLst>
      <p:ext uri="{BB962C8B-B14F-4D97-AF65-F5344CB8AC3E}">
        <p14:creationId xmlns:p14="http://schemas.microsoft.com/office/powerpoint/2010/main" val="7093765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a:t>
            </a:r>
            <a:r>
              <a:rPr lang="en-US" spc="-130" dirty="0"/>
              <a:t> </a:t>
            </a:r>
            <a:r>
              <a:rPr lang="en-US" spc="-10" dirty="0"/>
              <a:t>Ciphers</a:t>
            </a:r>
            <a:endParaRPr lang="en-US" dirty="0"/>
          </a:p>
        </p:txBody>
      </p:sp>
      <p:sp>
        <p:nvSpPr>
          <p:cNvPr id="3" name="Content Placeholder 2"/>
          <p:cNvSpPr>
            <a:spLocks noGrp="1"/>
          </p:cNvSpPr>
          <p:nvPr>
            <p:ph idx="1"/>
          </p:nvPr>
        </p:nvSpPr>
        <p:spPr>
          <a:xfrm>
            <a:off x="677334" y="2160589"/>
            <a:ext cx="9149418" cy="3880773"/>
          </a:xfrm>
        </p:spPr>
        <p:txBody>
          <a:bodyPr>
            <a:normAutofit/>
          </a:bodyPr>
          <a:lstStyle/>
          <a:p>
            <a:r>
              <a:rPr lang="en-US" sz="2400" dirty="0"/>
              <a:t>We now look at the first goal of security, confidentiality</a:t>
            </a:r>
          </a:p>
          <a:p>
            <a:r>
              <a:rPr lang="en-US" sz="2400" dirty="0"/>
              <a:t>Confidentiality can be achieved using ciphers</a:t>
            </a:r>
          </a:p>
          <a:p>
            <a:r>
              <a:rPr lang="en-US" sz="2400" dirty="0"/>
              <a:t>Traditional  ciphers  are  called  symmetric-key  ciphers  (or  secret-key  ciphers) 	because the same key is used for encryption and decryption and the key can be 	used for bidirectional communication</a:t>
            </a:r>
          </a:p>
          <a:p>
            <a:endParaRPr lang="en-US" sz="2400" dirty="0"/>
          </a:p>
        </p:txBody>
      </p:sp>
    </p:spTree>
    <p:extLst>
      <p:ext uri="{BB962C8B-B14F-4D97-AF65-F5344CB8AC3E}">
        <p14:creationId xmlns:p14="http://schemas.microsoft.com/office/powerpoint/2010/main" val="40686824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a:t>
            </a:r>
            <a:r>
              <a:rPr lang="en-US" spc="-40" dirty="0"/>
              <a:t> </a:t>
            </a:r>
            <a:r>
              <a:rPr lang="en-US" dirty="0"/>
              <a:t>idea</a:t>
            </a:r>
            <a:r>
              <a:rPr lang="en-US" spc="-25" dirty="0"/>
              <a:t> </a:t>
            </a:r>
            <a:r>
              <a:rPr lang="en-US" dirty="0"/>
              <a:t>of</a:t>
            </a:r>
            <a:r>
              <a:rPr lang="en-US" spc="-5" dirty="0"/>
              <a:t> </a:t>
            </a:r>
            <a:r>
              <a:rPr lang="en-US" dirty="0"/>
              <a:t>traditional</a:t>
            </a:r>
            <a:r>
              <a:rPr lang="en-US" spc="-10" dirty="0"/>
              <a:t> cipher</a:t>
            </a:r>
            <a:endParaRPr lang="en-US" dirty="0"/>
          </a:p>
        </p:txBody>
      </p:sp>
      <p:sp>
        <p:nvSpPr>
          <p:cNvPr id="3" name="Content Placeholder 2"/>
          <p:cNvSpPr>
            <a:spLocks noGrp="1"/>
          </p:cNvSpPr>
          <p:nvPr>
            <p:ph idx="1"/>
          </p:nvPr>
        </p:nvSpPr>
        <p:spPr>
          <a:xfrm>
            <a:off x="677334" y="2160589"/>
            <a:ext cx="8596668" cy="692339"/>
          </a:xfrm>
        </p:spPr>
        <p:txBody>
          <a:bodyPr/>
          <a:lstStyle/>
          <a:p>
            <a:r>
              <a:rPr lang="en-US" dirty="0">
                <a:latin typeface="Times New Roman"/>
                <a:cs typeface="Times New Roman"/>
              </a:rPr>
              <a:t>A</a:t>
            </a:r>
            <a:r>
              <a:rPr lang="en-US" spc="-114" dirty="0">
                <a:latin typeface="Times New Roman"/>
                <a:cs typeface="Times New Roman"/>
              </a:rPr>
              <a:t> </a:t>
            </a:r>
            <a:r>
              <a:rPr lang="en-US" dirty="0">
                <a:latin typeface="Times New Roman"/>
                <a:cs typeface="Times New Roman"/>
              </a:rPr>
              <a:t>substitution</a:t>
            </a:r>
            <a:r>
              <a:rPr lang="en-US" spc="-50" dirty="0">
                <a:latin typeface="Times New Roman"/>
                <a:cs typeface="Times New Roman"/>
              </a:rPr>
              <a:t> </a:t>
            </a:r>
            <a:r>
              <a:rPr lang="en-US" dirty="0">
                <a:latin typeface="Times New Roman"/>
                <a:cs typeface="Times New Roman"/>
              </a:rPr>
              <a:t>cipher</a:t>
            </a:r>
            <a:r>
              <a:rPr lang="en-US" spc="-35" dirty="0">
                <a:latin typeface="Times New Roman"/>
                <a:cs typeface="Times New Roman"/>
              </a:rPr>
              <a:t> </a:t>
            </a:r>
            <a:r>
              <a:rPr lang="en-US" dirty="0">
                <a:latin typeface="Times New Roman"/>
                <a:cs typeface="Times New Roman"/>
              </a:rPr>
              <a:t>replaces</a:t>
            </a:r>
            <a:r>
              <a:rPr lang="en-US" spc="-30" dirty="0">
                <a:latin typeface="Times New Roman"/>
                <a:cs typeface="Times New Roman"/>
              </a:rPr>
              <a:t> </a:t>
            </a:r>
            <a:r>
              <a:rPr lang="en-US" dirty="0">
                <a:latin typeface="Times New Roman"/>
                <a:cs typeface="Times New Roman"/>
              </a:rPr>
              <a:t>one</a:t>
            </a:r>
            <a:r>
              <a:rPr lang="en-US" spc="-30" dirty="0">
                <a:latin typeface="Times New Roman"/>
                <a:cs typeface="Times New Roman"/>
              </a:rPr>
              <a:t> </a:t>
            </a:r>
            <a:r>
              <a:rPr lang="en-US" dirty="0">
                <a:latin typeface="Times New Roman"/>
                <a:cs typeface="Times New Roman"/>
              </a:rPr>
              <a:t>symbol</a:t>
            </a:r>
            <a:r>
              <a:rPr lang="en-US" spc="-20" dirty="0">
                <a:latin typeface="Times New Roman"/>
                <a:cs typeface="Times New Roman"/>
              </a:rPr>
              <a:t> </a:t>
            </a:r>
            <a:r>
              <a:rPr lang="en-US" dirty="0">
                <a:latin typeface="Times New Roman"/>
                <a:cs typeface="Times New Roman"/>
              </a:rPr>
              <a:t>with</a:t>
            </a:r>
            <a:r>
              <a:rPr lang="en-US" spc="5" dirty="0">
                <a:latin typeface="Times New Roman"/>
                <a:cs typeface="Times New Roman"/>
              </a:rPr>
              <a:t> </a:t>
            </a:r>
            <a:r>
              <a:rPr lang="en-US" spc="-10" dirty="0">
                <a:latin typeface="Times New Roman"/>
                <a:cs typeface="Times New Roman"/>
              </a:rPr>
              <a:t>another</a:t>
            </a:r>
            <a:endParaRPr lang="en-US" dirty="0">
              <a:latin typeface="Times New Roman"/>
              <a:cs typeface="Times New Roman"/>
            </a:endParaRPr>
          </a:p>
          <a:p>
            <a:pPr marL="0" indent="0">
              <a:buNone/>
            </a:pPr>
            <a:endParaRPr lang="en-US" dirty="0"/>
          </a:p>
        </p:txBody>
      </p:sp>
      <p:pic>
        <p:nvPicPr>
          <p:cNvPr id="4" name="object 4"/>
          <p:cNvPicPr/>
          <p:nvPr/>
        </p:nvPicPr>
        <p:blipFill>
          <a:blip r:embed="rId2" cstate="print"/>
          <a:stretch>
            <a:fillRect/>
          </a:stretch>
        </p:blipFill>
        <p:spPr>
          <a:xfrm>
            <a:off x="677334" y="3218688"/>
            <a:ext cx="8391525" cy="2596135"/>
          </a:xfrm>
          <a:prstGeom prst="rect">
            <a:avLst/>
          </a:prstGeom>
        </p:spPr>
      </p:pic>
    </p:spTree>
    <p:extLst>
      <p:ext uri="{BB962C8B-B14F-4D97-AF65-F5344CB8AC3E}">
        <p14:creationId xmlns:p14="http://schemas.microsoft.com/office/powerpoint/2010/main" val="22684284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Representation</a:t>
            </a:r>
            <a:r>
              <a:rPr lang="en-US" sz="3200" spc="-40" dirty="0"/>
              <a:t> </a:t>
            </a:r>
            <a:r>
              <a:rPr lang="en-US" sz="3200" dirty="0"/>
              <a:t>of</a:t>
            </a:r>
            <a:r>
              <a:rPr lang="en-US" sz="3200" spc="-10" dirty="0"/>
              <a:t> </a:t>
            </a:r>
            <a:r>
              <a:rPr lang="en-US" sz="3200" dirty="0"/>
              <a:t>characters</a:t>
            </a:r>
            <a:r>
              <a:rPr lang="en-US" sz="3200" spc="-45" dirty="0"/>
              <a:t> </a:t>
            </a:r>
            <a:r>
              <a:rPr lang="en-US" sz="3200" dirty="0"/>
              <a:t>in</a:t>
            </a:r>
            <a:r>
              <a:rPr lang="en-US" sz="3200" spc="-10" dirty="0"/>
              <a:t> </a:t>
            </a:r>
            <a:r>
              <a:rPr lang="en-US" sz="3200" dirty="0"/>
              <a:t>modulo</a:t>
            </a:r>
            <a:r>
              <a:rPr lang="en-US" sz="3200" spc="-20" dirty="0"/>
              <a:t> </a:t>
            </a:r>
            <a:r>
              <a:rPr lang="en-US" sz="3200" spc="-25" dirty="0"/>
              <a:t>26</a:t>
            </a:r>
            <a:endParaRPr lang="en-US" sz="3200" dirty="0"/>
          </a:p>
        </p:txBody>
      </p:sp>
      <p:sp>
        <p:nvSpPr>
          <p:cNvPr id="6" name="object 2"/>
          <p:cNvSpPr txBox="1"/>
          <p:nvPr/>
        </p:nvSpPr>
        <p:spPr>
          <a:xfrm>
            <a:off x="677334" y="2559557"/>
            <a:ext cx="8189595" cy="330835"/>
          </a:xfrm>
          <a:prstGeom prst="rect">
            <a:avLst/>
          </a:prstGeom>
        </p:spPr>
        <p:txBody>
          <a:bodyPr vert="horz" wrap="square" lIns="0" tIns="13335" rIns="0" bIns="0" rtlCol="0">
            <a:spAutoFit/>
          </a:bodyPr>
          <a:lstStyle/>
          <a:p>
            <a:pPr marL="291465" indent="-278765">
              <a:lnSpc>
                <a:spcPct val="100000"/>
              </a:lnSpc>
              <a:spcBef>
                <a:spcPts val="105"/>
              </a:spcBef>
              <a:buFont typeface="Arial"/>
              <a:buChar char="•"/>
              <a:tabLst>
                <a:tab pos="291465" algn="l"/>
              </a:tabLst>
            </a:pPr>
            <a:r>
              <a:rPr sz="2000" dirty="0">
                <a:latin typeface="Times New Roman"/>
                <a:cs typeface="Times New Roman"/>
              </a:rPr>
              <a:t>In</a:t>
            </a:r>
            <a:r>
              <a:rPr sz="2000" spc="-25" dirty="0">
                <a:latin typeface="Times New Roman"/>
                <a:cs typeface="Times New Roman"/>
              </a:rPr>
              <a:t> </a:t>
            </a:r>
            <a:r>
              <a:rPr sz="2000" dirty="0">
                <a:latin typeface="Times New Roman"/>
                <a:cs typeface="Times New Roman"/>
              </a:rPr>
              <a:t>additive</a:t>
            </a:r>
            <a:r>
              <a:rPr sz="2000" spc="-45" dirty="0">
                <a:latin typeface="Times New Roman"/>
                <a:cs typeface="Times New Roman"/>
              </a:rPr>
              <a:t> </a:t>
            </a:r>
            <a:r>
              <a:rPr sz="2000" dirty="0">
                <a:latin typeface="Times New Roman"/>
                <a:cs typeface="Times New Roman"/>
              </a:rPr>
              <a:t>cipher,</a:t>
            </a:r>
            <a:r>
              <a:rPr sz="2000" spc="-30"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plaintext,</a:t>
            </a:r>
            <a:r>
              <a:rPr sz="2000" spc="-25" dirty="0">
                <a:latin typeface="Times New Roman"/>
                <a:cs typeface="Times New Roman"/>
              </a:rPr>
              <a:t> </a:t>
            </a:r>
            <a:r>
              <a:rPr sz="2000" dirty="0">
                <a:latin typeface="Times New Roman"/>
                <a:cs typeface="Times New Roman"/>
              </a:rPr>
              <a:t>ciphertext,</a:t>
            </a:r>
            <a:r>
              <a:rPr sz="2000" spc="-50" dirty="0">
                <a:latin typeface="Times New Roman"/>
                <a:cs typeface="Times New Roman"/>
              </a:rPr>
              <a:t> </a:t>
            </a:r>
            <a:r>
              <a:rPr sz="2000" dirty="0">
                <a:latin typeface="Times New Roman"/>
                <a:cs typeface="Times New Roman"/>
              </a:rPr>
              <a:t>and</a:t>
            </a:r>
            <a:r>
              <a:rPr sz="2000" spc="-25" dirty="0">
                <a:latin typeface="Times New Roman"/>
                <a:cs typeface="Times New Roman"/>
              </a:rPr>
              <a:t> </a:t>
            </a:r>
            <a:r>
              <a:rPr sz="2000" dirty="0">
                <a:latin typeface="Times New Roman"/>
                <a:cs typeface="Times New Roman"/>
              </a:rPr>
              <a:t>key</a:t>
            </a:r>
            <a:r>
              <a:rPr sz="2000" spc="-15" dirty="0">
                <a:latin typeface="Times New Roman"/>
                <a:cs typeface="Times New Roman"/>
              </a:rPr>
              <a:t> </a:t>
            </a:r>
            <a:r>
              <a:rPr sz="2000" dirty="0">
                <a:latin typeface="Times New Roman"/>
                <a:cs typeface="Times New Roman"/>
              </a:rPr>
              <a:t>are</a:t>
            </a:r>
            <a:r>
              <a:rPr sz="2000" spc="-20" dirty="0">
                <a:latin typeface="Times New Roman"/>
                <a:cs typeface="Times New Roman"/>
              </a:rPr>
              <a:t> </a:t>
            </a:r>
            <a:r>
              <a:rPr sz="2000" dirty="0">
                <a:latin typeface="Times New Roman"/>
                <a:cs typeface="Times New Roman"/>
              </a:rPr>
              <a:t>integers</a:t>
            </a:r>
            <a:r>
              <a:rPr sz="2000" spc="-40" dirty="0">
                <a:latin typeface="Times New Roman"/>
                <a:cs typeface="Times New Roman"/>
              </a:rPr>
              <a:t> </a:t>
            </a:r>
            <a:r>
              <a:rPr sz="2000" dirty="0">
                <a:latin typeface="Times New Roman"/>
                <a:cs typeface="Times New Roman"/>
              </a:rPr>
              <a:t>in</a:t>
            </a:r>
            <a:r>
              <a:rPr sz="2000" spc="-20" dirty="0">
                <a:latin typeface="Times New Roman"/>
                <a:cs typeface="Times New Roman"/>
              </a:rPr>
              <a:t> </a:t>
            </a:r>
            <a:r>
              <a:rPr sz="2000" dirty="0">
                <a:latin typeface="Times New Roman"/>
                <a:cs typeface="Times New Roman"/>
              </a:rPr>
              <a:t>modulo</a:t>
            </a:r>
            <a:r>
              <a:rPr sz="2000" spc="-10" dirty="0">
                <a:latin typeface="Times New Roman"/>
                <a:cs typeface="Times New Roman"/>
              </a:rPr>
              <a:t> </a:t>
            </a:r>
            <a:r>
              <a:rPr sz="2000" spc="-25" dirty="0">
                <a:latin typeface="Times New Roman"/>
                <a:cs typeface="Times New Roman"/>
              </a:rPr>
              <a:t>26</a:t>
            </a:r>
            <a:endParaRPr sz="2000" dirty="0">
              <a:latin typeface="Times New Roman"/>
              <a:cs typeface="Times New Roman"/>
            </a:endParaRPr>
          </a:p>
        </p:txBody>
      </p:sp>
      <p:pic>
        <p:nvPicPr>
          <p:cNvPr id="7" name="object 4"/>
          <p:cNvPicPr/>
          <p:nvPr/>
        </p:nvPicPr>
        <p:blipFill>
          <a:blip r:embed="rId2" cstate="print"/>
          <a:stretch>
            <a:fillRect/>
          </a:stretch>
        </p:blipFill>
        <p:spPr>
          <a:xfrm>
            <a:off x="705451" y="4668774"/>
            <a:ext cx="8126349" cy="753668"/>
          </a:xfrm>
          <a:prstGeom prst="rect">
            <a:avLst/>
          </a:prstGeom>
        </p:spPr>
      </p:pic>
    </p:spTree>
    <p:extLst>
      <p:ext uri="{BB962C8B-B14F-4D97-AF65-F5344CB8AC3E}">
        <p14:creationId xmlns:p14="http://schemas.microsoft.com/office/powerpoint/2010/main" val="39102467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Example</a:t>
            </a:r>
            <a:endParaRPr lang="en-US" dirty="0"/>
          </a:p>
        </p:txBody>
      </p:sp>
      <p:sp>
        <p:nvSpPr>
          <p:cNvPr id="4" name="object 2"/>
          <p:cNvSpPr txBox="1"/>
          <p:nvPr/>
        </p:nvSpPr>
        <p:spPr>
          <a:xfrm>
            <a:off x="677334" y="2522981"/>
            <a:ext cx="8531225" cy="1733550"/>
          </a:xfrm>
          <a:prstGeom prst="rect">
            <a:avLst/>
          </a:prstGeom>
        </p:spPr>
        <p:txBody>
          <a:bodyPr vert="horz" wrap="square" lIns="0" tIns="13335" rIns="0" bIns="0" rtlCol="0">
            <a:spAutoFit/>
          </a:bodyPr>
          <a:lstStyle/>
          <a:p>
            <a:pPr marL="291465" indent="-278765">
              <a:lnSpc>
                <a:spcPct val="100000"/>
              </a:lnSpc>
              <a:spcBef>
                <a:spcPts val="105"/>
              </a:spcBef>
              <a:buFont typeface="Arial"/>
              <a:buChar char="•"/>
              <a:tabLst>
                <a:tab pos="291465" algn="l"/>
              </a:tabLst>
            </a:pPr>
            <a:r>
              <a:rPr sz="2000" dirty="0">
                <a:latin typeface="Times New Roman"/>
                <a:cs typeface="Times New Roman"/>
              </a:rPr>
              <a:t>Use</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additive</a:t>
            </a:r>
            <a:r>
              <a:rPr sz="2000" spc="-35" dirty="0">
                <a:latin typeface="Times New Roman"/>
                <a:cs typeface="Times New Roman"/>
              </a:rPr>
              <a:t> </a:t>
            </a:r>
            <a:r>
              <a:rPr sz="2000" dirty="0">
                <a:latin typeface="Times New Roman"/>
                <a:cs typeface="Times New Roman"/>
              </a:rPr>
              <a:t>cipher</a:t>
            </a:r>
            <a:r>
              <a:rPr sz="2000" spc="-30" dirty="0">
                <a:latin typeface="Times New Roman"/>
                <a:cs typeface="Times New Roman"/>
              </a:rPr>
              <a:t> </a:t>
            </a:r>
            <a:r>
              <a:rPr sz="2000" dirty="0">
                <a:latin typeface="Times New Roman"/>
                <a:cs typeface="Times New Roman"/>
              </a:rPr>
              <a:t>with</a:t>
            </a:r>
            <a:r>
              <a:rPr sz="2000" spc="-15" dirty="0">
                <a:latin typeface="Times New Roman"/>
                <a:cs typeface="Times New Roman"/>
              </a:rPr>
              <a:t> </a:t>
            </a:r>
            <a:r>
              <a:rPr sz="2000" dirty="0">
                <a:latin typeface="Times New Roman"/>
                <a:cs typeface="Times New Roman"/>
              </a:rPr>
              <a:t>key</a:t>
            </a:r>
            <a:r>
              <a:rPr sz="2000" spc="-10"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dirty="0">
                <a:latin typeface="Times New Roman"/>
                <a:cs typeface="Times New Roman"/>
              </a:rPr>
              <a:t>15 to</a:t>
            </a:r>
            <a:r>
              <a:rPr sz="2000" spc="-15" dirty="0">
                <a:latin typeface="Times New Roman"/>
                <a:cs typeface="Times New Roman"/>
              </a:rPr>
              <a:t> </a:t>
            </a:r>
            <a:r>
              <a:rPr sz="2000" dirty="0">
                <a:latin typeface="Times New Roman"/>
                <a:cs typeface="Times New Roman"/>
              </a:rPr>
              <a:t>encrypt</a:t>
            </a:r>
            <a:r>
              <a:rPr sz="2000" spc="-4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message</a:t>
            </a:r>
            <a:r>
              <a:rPr sz="2000" spc="-10" dirty="0">
                <a:latin typeface="Times New Roman"/>
                <a:cs typeface="Times New Roman"/>
              </a:rPr>
              <a:t> “hello”</a:t>
            </a:r>
            <a:endParaRPr sz="2000" dirty="0">
              <a:latin typeface="Times New Roman"/>
              <a:cs typeface="Times New Roman"/>
            </a:endParaRPr>
          </a:p>
          <a:p>
            <a:pPr>
              <a:lnSpc>
                <a:spcPct val="100000"/>
              </a:lnSpc>
              <a:spcBef>
                <a:spcPts val="1055"/>
              </a:spcBef>
              <a:buFont typeface="Arial"/>
              <a:buChar char="•"/>
            </a:pPr>
            <a:endParaRPr sz="2000" dirty="0">
              <a:latin typeface="Times New Roman"/>
              <a:cs typeface="Times New Roman"/>
            </a:endParaRPr>
          </a:p>
          <a:p>
            <a:pPr marL="12700">
              <a:lnSpc>
                <a:spcPct val="100000"/>
              </a:lnSpc>
              <a:spcBef>
                <a:spcPts val="5"/>
              </a:spcBef>
            </a:pPr>
            <a:r>
              <a:rPr sz="2000" spc="-10" dirty="0">
                <a:solidFill>
                  <a:srgbClr val="FF0000"/>
                </a:solidFill>
                <a:latin typeface="Times New Roman"/>
                <a:cs typeface="Times New Roman"/>
              </a:rPr>
              <a:t>Solution</a:t>
            </a:r>
            <a:endParaRPr sz="2000" dirty="0">
              <a:latin typeface="Times New Roman"/>
              <a:cs typeface="Times New Roman"/>
            </a:endParaRPr>
          </a:p>
          <a:p>
            <a:pPr marL="291465" indent="-278765">
              <a:lnSpc>
                <a:spcPct val="100000"/>
              </a:lnSpc>
              <a:spcBef>
                <a:spcPts val="480"/>
              </a:spcBef>
              <a:buFont typeface="Arial"/>
              <a:buChar char="•"/>
              <a:tabLst>
                <a:tab pos="291465" algn="l"/>
                <a:tab pos="817244" algn="l"/>
                <a:tab pos="1577975" algn="l"/>
                <a:tab pos="1875155" algn="l"/>
                <a:tab pos="4638675" algn="l"/>
                <a:tab pos="5147310" algn="l"/>
                <a:tab pos="6545580" algn="l"/>
                <a:tab pos="6983095" algn="l"/>
                <a:tab pos="7630795" algn="l"/>
              </a:tabLst>
            </a:pPr>
            <a:r>
              <a:rPr sz="2000" spc="-25" dirty="0">
                <a:latin typeface="Times New Roman"/>
                <a:cs typeface="Times New Roman"/>
              </a:rPr>
              <a:t>The</a:t>
            </a:r>
            <a:r>
              <a:rPr sz="2000" dirty="0">
                <a:latin typeface="Times New Roman"/>
                <a:cs typeface="Times New Roman"/>
              </a:rPr>
              <a:t>	</a:t>
            </a:r>
            <a:r>
              <a:rPr sz="2000" spc="-10" dirty="0">
                <a:latin typeface="Times New Roman"/>
                <a:cs typeface="Times New Roman"/>
              </a:rPr>
              <a:t>cipher</a:t>
            </a:r>
            <a:r>
              <a:rPr sz="2000" dirty="0">
                <a:latin typeface="Times New Roman"/>
                <a:cs typeface="Times New Roman"/>
              </a:rPr>
              <a:t>	</a:t>
            </a:r>
            <a:r>
              <a:rPr sz="2000" spc="-25" dirty="0">
                <a:latin typeface="Times New Roman"/>
                <a:cs typeface="Times New Roman"/>
              </a:rPr>
              <a:t>is</a:t>
            </a:r>
            <a:r>
              <a:rPr sz="2000" dirty="0">
                <a:latin typeface="Times New Roman"/>
                <a:cs typeface="Times New Roman"/>
              </a:rPr>
              <a:t>	</a:t>
            </a:r>
            <a:r>
              <a:rPr sz="2000" spc="-10" dirty="0">
                <a:latin typeface="Times New Roman"/>
                <a:cs typeface="Times New Roman"/>
              </a:rPr>
              <a:t>mono-</a:t>
            </a:r>
            <a:r>
              <a:rPr sz="2000" dirty="0">
                <a:latin typeface="Times New Roman"/>
                <a:cs typeface="Times New Roman"/>
              </a:rPr>
              <a:t>alphabetic</a:t>
            </a:r>
            <a:r>
              <a:rPr sz="2000" spc="455" dirty="0">
                <a:latin typeface="Times New Roman"/>
                <a:cs typeface="Times New Roman"/>
              </a:rPr>
              <a:t> </a:t>
            </a:r>
            <a:r>
              <a:rPr sz="2000" spc="-10" dirty="0">
                <a:latin typeface="Times New Roman"/>
                <a:cs typeface="Times New Roman"/>
              </a:rPr>
              <a:t>because</a:t>
            </a:r>
            <a:r>
              <a:rPr sz="2000" dirty="0">
                <a:latin typeface="Times New Roman"/>
                <a:cs typeface="Times New Roman"/>
              </a:rPr>
              <a:t>	</a:t>
            </a:r>
            <a:r>
              <a:rPr sz="2000" spc="-25" dirty="0">
                <a:latin typeface="Times New Roman"/>
                <a:cs typeface="Times New Roman"/>
              </a:rPr>
              <a:t>two</a:t>
            </a:r>
            <a:r>
              <a:rPr sz="2000" dirty="0">
                <a:latin typeface="Times New Roman"/>
                <a:cs typeface="Times New Roman"/>
              </a:rPr>
              <a:t>	instances</a:t>
            </a:r>
            <a:r>
              <a:rPr sz="2000" spc="465" dirty="0">
                <a:latin typeface="Times New Roman"/>
                <a:cs typeface="Times New Roman"/>
              </a:rPr>
              <a:t> </a:t>
            </a:r>
            <a:r>
              <a:rPr sz="2000" spc="-25" dirty="0">
                <a:latin typeface="Times New Roman"/>
                <a:cs typeface="Times New Roman"/>
              </a:rPr>
              <a:t>of</a:t>
            </a:r>
            <a:r>
              <a:rPr sz="2000" dirty="0">
                <a:latin typeface="Times New Roman"/>
                <a:cs typeface="Times New Roman"/>
              </a:rPr>
              <a:t>	</a:t>
            </a:r>
            <a:r>
              <a:rPr sz="2000" spc="-25" dirty="0">
                <a:latin typeface="Times New Roman"/>
                <a:cs typeface="Times New Roman"/>
              </a:rPr>
              <a:t>the</a:t>
            </a:r>
            <a:r>
              <a:rPr sz="2000" dirty="0">
                <a:latin typeface="Times New Roman"/>
                <a:cs typeface="Times New Roman"/>
              </a:rPr>
              <a:t>	</a:t>
            </a:r>
            <a:r>
              <a:rPr sz="2000" spc="-20" dirty="0">
                <a:latin typeface="Times New Roman"/>
                <a:cs typeface="Times New Roman"/>
              </a:rPr>
              <a:t>same</a:t>
            </a:r>
            <a:r>
              <a:rPr sz="2000" dirty="0">
                <a:latin typeface="Times New Roman"/>
                <a:cs typeface="Times New Roman"/>
              </a:rPr>
              <a:t>	</a:t>
            </a:r>
            <a:r>
              <a:rPr sz="2000" spc="-10" dirty="0">
                <a:latin typeface="Times New Roman"/>
                <a:cs typeface="Times New Roman"/>
              </a:rPr>
              <a:t>plaintext</a:t>
            </a:r>
            <a:endParaRPr sz="2000" dirty="0">
              <a:latin typeface="Times New Roman"/>
              <a:cs typeface="Times New Roman"/>
            </a:endParaRPr>
          </a:p>
          <a:p>
            <a:pPr marL="291465">
              <a:lnSpc>
                <a:spcPct val="100000"/>
              </a:lnSpc>
            </a:pPr>
            <a:r>
              <a:rPr sz="2000" dirty="0">
                <a:latin typeface="Times New Roman"/>
                <a:cs typeface="Times New Roman"/>
              </a:rPr>
              <a:t>character</a:t>
            </a:r>
            <a:r>
              <a:rPr sz="2000" spc="-30" dirty="0">
                <a:latin typeface="Times New Roman"/>
                <a:cs typeface="Times New Roman"/>
              </a:rPr>
              <a:t> </a:t>
            </a:r>
            <a:r>
              <a:rPr sz="2000" dirty="0">
                <a:latin typeface="Times New Roman"/>
                <a:cs typeface="Times New Roman"/>
              </a:rPr>
              <a:t>(ls)</a:t>
            </a:r>
            <a:r>
              <a:rPr sz="2000" spc="-25" dirty="0">
                <a:latin typeface="Times New Roman"/>
                <a:cs typeface="Times New Roman"/>
              </a:rPr>
              <a:t> </a:t>
            </a:r>
            <a:r>
              <a:rPr sz="2000" dirty="0">
                <a:latin typeface="Times New Roman"/>
                <a:cs typeface="Times New Roman"/>
              </a:rPr>
              <a:t>are</a:t>
            </a:r>
            <a:r>
              <a:rPr sz="2000" spc="-25" dirty="0">
                <a:latin typeface="Times New Roman"/>
                <a:cs typeface="Times New Roman"/>
              </a:rPr>
              <a:t> </a:t>
            </a:r>
            <a:r>
              <a:rPr sz="2000" dirty="0">
                <a:latin typeface="Times New Roman"/>
                <a:cs typeface="Times New Roman"/>
              </a:rPr>
              <a:t>encrypted</a:t>
            </a:r>
            <a:r>
              <a:rPr sz="2000" spc="-30" dirty="0">
                <a:latin typeface="Times New Roman"/>
                <a:cs typeface="Times New Roman"/>
              </a:rPr>
              <a:t> </a:t>
            </a:r>
            <a:r>
              <a:rPr sz="2000" dirty="0">
                <a:latin typeface="Times New Roman"/>
                <a:cs typeface="Times New Roman"/>
              </a:rPr>
              <a:t>as</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same</a:t>
            </a:r>
            <a:r>
              <a:rPr sz="2000" spc="10" dirty="0">
                <a:latin typeface="Times New Roman"/>
                <a:cs typeface="Times New Roman"/>
              </a:rPr>
              <a:t> </a:t>
            </a:r>
            <a:r>
              <a:rPr sz="2000" dirty="0">
                <a:latin typeface="Times New Roman"/>
                <a:cs typeface="Times New Roman"/>
              </a:rPr>
              <a:t>character</a:t>
            </a:r>
            <a:r>
              <a:rPr sz="2000" spc="-35" dirty="0">
                <a:latin typeface="Times New Roman"/>
                <a:cs typeface="Times New Roman"/>
              </a:rPr>
              <a:t> </a:t>
            </a:r>
            <a:r>
              <a:rPr sz="2000" dirty="0">
                <a:latin typeface="Times New Roman"/>
                <a:cs typeface="Times New Roman"/>
              </a:rPr>
              <a:t>(A).</a:t>
            </a:r>
            <a:r>
              <a:rPr sz="2000" spc="-7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result</a:t>
            </a:r>
            <a:r>
              <a:rPr sz="2000" spc="-3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spc="-10" dirty="0">
                <a:latin typeface="Times New Roman"/>
                <a:cs typeface="Times New Roman"/>
              </a:rPr>
              <a:t>“WTAAD”</a:t>
            </a:r>
            <a:endParaRPr sz="2000" dirty="0">
              <a:latin typeface="Times New Roman"/>
              <a:cs typeface="Times New Roman"/>
            </a:endParaRPr>
          </a:p>
        </p:txBody>
      </p:sp>
      <p:pic>
        <p:nvPicPr>
          <p:cNvPr id="5" name="object 4"/>
          <p:cNvPicPr/>
          <p:nvPr/>
        </p:nvPicPr>
        <p:blipFill>
          <a:blip r:embed="rId2" cstate="print"/>
          <a:stretch>
            <a:fillRect/>
          </a:stretch>
        </p:blipFill>
        <p:spPr>
          <a:xfrm>
            <a:off x="1208194" y="4771513"/>
            <a:ext cx="7697766" cy="1092977"/>
          </a:xfrm>
          <a:prstGeom prst="rect">
            <a:avLst/>
          </a:prstGeom>
        </p:spPr>
      </p:pic>
    </p:spTree>
    <p:extLst>
      <p:ext uri="{BB962C8B-B14F-4D97-AF65-F5344CB8AC3E}">
        <p14:creationId xmlns:p14="http://schemas.microsoft.com/office/powerpoint/2010/main" val="147187090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Example</a:t>
            </a:r>
            <a:endParaRPr lang="en-US" dirty="0"/>
          </a:p>
        </p:txBody>
      </p:sp>
      <p:sp>
        <p:nvSpPr>
          <p:cNvPr id="4" name="object 2"/>
          <p:cNvSpPr txBox="1">
            <a:spLocks noGrp="1"/>
          </p:cNvSpPr>
          <p:nvPr>
            <p:ph idx="1"/>
          </p:nvPr>
        </p:nvSpPr>
        <p:spPr>
          <a:prstGeom prst="rect">
            <a:avLst/>
          </a:prstGeom>
        </p:spPr>
        <p:txBody>
          <a:bodyPr vert="horz" wrap="square" lIns="0" tIns="73685" rIns="0" bIns="0" rtlCol="0">
            <a:spAutoFit/>
          </a:bodyPr>
          <a:lstStyle/>
          <a:p>
            <a:pPr marL="291465" indent="-278765">
              <a:lnSpc>
                <a:spcPct val="100000"/>
              </a:lnSpc>
              <a:spcBef>
                <a:spcPts val="105"/>
              </a:spcBef>
              <a:buFont typeface="Arial"/>
              <a:buChar char="•"/>
              <a:tabLst>
                <a:tab pos="291465" algn="l"/>
              </a:tabLst>
            </a:pPr>
            <a:r>
              <a:rPr dirty="0"/>
              <a:t>Use</a:t>
            </a:r>
            <a:r>
              <a:rPr spc="-10" dirty="0"/>
              <a:t> </a:t>
            </a:r>
            <a:r>
              <a:rPr dirty="0"/>
              <a:t>the</a:t>
            </a:r>
            <a:r>
              <a:rPr spc="-10" dirty="0"/>
              <a:t> </a:t>
            </a:r>
            <a:r>
              <a:rPr dirty="0"/>
              <a:t>additive</a:t>
            </a:r>
            <a:r>
              <a:rPr spc="-30" dirty="0"/>
              <a:t> </a:t>
            </a:r>
            <a:r>
              <a:rPr dirty="0"/>
              <a:t>cipher</a:t>
            </a:r>
            <a:r>
              <a:rPr spc="-30" dirty="0"/>
              <a:t> </a:t>
            </a:r>
            <a:r>
              <a:rPr dirty="0"/>
              <a:t>with</a:t>
            </a:r>
            <a:r>
              <a:rPr spc="-10" dirty="0"/>
              <a:t> </a:t>
            </a:r>
            <a:r>
              <a:rPr dirty="0"/>
              <a:t>key</a:t>
            </a:r>
            <a:r>
              <a:rPr spc="-10" dirty="0"/>
              <a:t> </a:t>
            </a:r>
            <a:r>
              <a:rPr dirty="0"/>
              <a:t>=</a:t>
            </a:r>
            <a:r>
              <a:rPr spc="-20" dirty="0"/>
              <a:t> </a:t>
            </a:r>
            <a:r>
              <a:rPr dirty="0"/>
              <a:t>15 to</a:t>
            </a:r>
            <a:r>
              <a:rPr spc="-5" dirty="0"/>
              <a:t> </a:t>
            </a:r>
            <a:r>
              <a:rPr dirty="0"/>
              <a:t>decrypt</a:t>
            </a:r>
            <a:r>
              <a:rPr spc="-45" dirty="0"/>
              <a:t> </a:t>
            </a:r>
            <a:r>
              <a:rPr dirty="0"/>
              <a:t>the</a:t>
            </a:r>
            <a:r>
              <a:rPr spc="-10" dirty="0"/>
              <a:t> </a:t>
            </a:r>
            <a:r>
              <a:rPr dirty="0"/>
              <a:t>message</a:t>
            </a:r>
            <a:r>
              <a:rPr spc="-5" dirty="0"/>
              <a:t> </a:t>
            </a:r>
            <a:r>
              <a:rPr spc="-10" dirty="0"/>
              <a:t>“WTAAD”.</a:t>
            </a:r>
          </a:p>
          <a:p>
            <a:pPr>
              <a:lnSpc>
                <a:spcPct val="100000"/>
              </a:lnSpc>
              <a:spcBef>
                <a:spcPts val="1055"/>
              </a:spcBef>
              <a:buFont typeface="Arial"/>
              <a:buChar char="•"/>
            </a:pPr>
            <a:endParaRPr spc="-10" dirty="0"/>
          </a:p>
          <a:p>
            <a:pPr marL="12700">
              <a:lnSpc>
                <a:spcPct val="100000"/>
              </a:lnSpc>
              <a:spcBef>
                <a:spcPts val="5"/>
              </a:spcBef>
            </a:pPr>
            <a:r>
              <a:rPr spc="-10" dirty="0">
                <a:solidFill>
                  <a:srgbClr val="FF0000"/>
                </a:solidFill>
              </a:rPr>
              <a:t>Solution</a:t>
            </a:r>
          </a:p>
          <a:p>
            <a:pPr marL="288290" marR="5080" indent="-276225" algn="just">
              <a:lnSpc>
                <a:spcPct val="100000"/>
              </a:lnSpc>
              <a:spcBef>
                <a:spcPts val="480"/>
              </a:spcBef>
              <a:buFont typeface="Arial"/>
              <a:buChar char="•"/>
              <a:tabLst>
                <a:tab pos="291465" algn="l"/>
              </a:tabLst>
            </a:pPr>
            <a:r>
              <a:rPr dirty="0"/>
              <a:t>We</a:t>
            </a:r>
            <a:r>
              <a:rPr spc="165" dirty="0"/>
              <a:t> </a:t>
            </a:r>
            <a:r>
              <a:rPr dirty="0"/>
              <a:t>apply</a:t>
            </a:r>
            <a:r>
              <a:rPr spc="160" dirty="0"/>
              <a:t> </a:t>
            </a:r>
            <a:r>
              <a:rPr dirty="0"/>
              <a:t>the</a:t>
            </a:r>
            <a:r>
              <a:rPr spc="160" dirty="0"/>
              <a:t> </a:t>
            </a:r>
            <a:r>
              <a:rPr dirty="0"/>
              <a:t>decryption</a:t>
            </a:r>
            <a:r>
              <a:rPr spc="175" dirty="0"/>
              <a:t> </a:t>
            </a:r>
            <a:r>
              <a:rPr dirty="0"/>
              <a:t>algorithm</a:t>
            </a:r>
            <a:r>
              <a:rPr spc="145" dirty="0"/>
              <a:t> </a:t>
            </a:r>
            <a:r>
              <a:rPr dirty="0"/>
              <a:t>to</a:t>
            </a:r>
            <a:r>
              <a:rPr spc="160" dirty="0"/>
              <a:t> </a:t>
            </a:r>
            <a:r>
              <a:rPr dirty="0"/>
              <a:t>the</a:t>
            </a:r>
            <a:r>
              <a:rPr spc="150" dirty="0"/>
              <a:t> </a:t>
            </a:r>
            <a:r>
              <a:rPr dirty="0"/>
              <a:t>plaintext</a:t>
            </a:r>
            <a:r>
              <a:rPr spc="170" dirty="0"/>
              <a:t> </a:t>
            </a:r>
            <a:r>
              <a:rPr dirty="0"/>
              <a:t>character</a:t>
            </a:r>
            <a:r>
              <a:rPr spc="160" dirty="0"/>
              <a:t> </a:t>
            </a:r>
            <a:r>
              <a:rPr dirty="0"/>
              <a:t>by</a:t>
            </a:r>
            <a:r>
              <a:rPr spc="160" dirty="0"/>
              <a:t> </a:t>
            </a:r>
            <a:r>
              <a:rPr dirty="0"/>
              <a:t>character.</a:t>
            </a:r>
            <a:r>
              <a:rPr spc="160" dirty="0"/>
              <a:t> </a:t>
            </a:r>
            <a:r>
              <a:rPr spc="-25" dirty="0"/>
              <a:t>The 	</a:t>
            </a:r>
            <a:r>
              <a:rPr dirty="0"/>
              <a:t>result</a:t>
            </a:r>
            <a:r>
              <a:rPr spc="120" dirty="0"/>
              <a:t> </a:t>
            </a:r>
            <a:r>
              <a:rPr dirty="0"/>
              <a:t>is</a:t>
            </a:r>
            <a:r>
              <a:rPr spc="125" dirty="0"/>
              <a:t> </a:t>
            </a:r>
            <a:r>
              <a:rPr dirty="0"/>
              <a:t>“hello”.</a:t>
            </a:r>
            <a:r>
              <a:rPr spc="130" dirty="0"/>
              <a:t> </a:t>
            </a:r>
            <a:r>
              <a:rPr dirty="0"/>
              <a:t>Note</a:t>
            </a:r>
            <a:r>
              <a:rPr spc="125" dirty="0"/>
              <a:t> </a:t>
            </a:r>
            <a:r>
              <a:rPr dirty="0"/>
              <a:t>that</a:t>
            </a:r>
            <a:r>
              <a:rPr spc="125" dirty="0"/>
              <a:t> </a:t>
            </a:r>
            <a:r>
              <a:rPr dirty="0"/>
              <a:t>the</a:t>
            </a:r>
            <a:r>
              <a:rPr spc="120" dirty="0"/>
              <a:t> </a:t>
            </a:r>
            <a:r>
              <a:rPr dirty="0"/>
              <a:t>operation</a:t>
            </a:r>
            <a:r>
              <a:rPr spc="130" dirty="0"/>
              <a:t> </a:t>
            </a:r>
            <a:r>
              <a:rPr dirty="0"/>
              <a:t>is</a:t>
            </a:r>
            <a:r>
              <a:rPr spc="125" dirty="0"/>
              <a:t> </a:t>
            </a:r>
            <a:r>
              <a:rPr dirty="0"/>
              <a:t>in</a:t>
            </a:r>
            <a:r>
              <a:rPr spc="145" dirty="0"/>
              <a:t> </a:t>
            </a:r>
            <a:r>
              <a:rPr dirty="0"/>
              <a:t>modulo</a:t>
            </a:r>
            <a:r>
              <a:rPr spc="125" dirty="0"/>
              <a:t> </a:t>
            </a:r>
            <a:r>
              <a:rPr dirty="0"/>
              <a:t>26,</a:t>
            </a:r>
            <a:r>
              <a:rPr spc="130" dirty="0"/>
              <a:t> </a:t>
            </a:r>
            <a:r>
              <a:rPr dirty="0"/>
              <a:t>which</a:t>
            </a:r>
            <a:r>
              <a:rPr spc="130" dirty="0"/>
              <a:t> </a:t>
            </a:r>
            <a:r>
              <a:rPr dirty="0"/>
              <a:t>means</a:t>
            </a:r>
            <a:r>
              <a:rPr spc="145" dirty="0"/>
              <a:t> </a:t>
            </a:r>
            <a:r>
              <a:rPr dirty="0"/>
              <a:t>that</a:t>
            </a:r>
            <a:r>
              <a:rPr spc="125" dirty="0"/>
              <a:t> </a:t>
            </a:r>
            <a:r>
              <a:rPr spc="-25" dirty="0"/>
              <a:t>we 	</a:t>
            </a:r>
            <a:r>
              <a:rPr dirty="0"/>
              <a:t>need</a:t>
            </a:r>
            <a:r>
              <a:rPr spc="-15" dirty="0"/>
              <a:t> </a:t>
            </a:r>
            <a:r>
              <a:rPr dirty="0"/>
              <a:t>to</a:t>
            </a:r>
            <a:r>
              <a:rPr spc="-10" dirty="0"/>
              <a:t> </a:t>
            </a:r>
            <a:r>
              <a:rPr dirty="0"/>
              <a:t>add</a:t>
            </a:r>
            <a:r>
              <a:rPr spc="-10" dirty="0"/>
              <a:t> </a:t>
            </a:r>
            <a:r>
              <a:rPr dirty="0"/>
              <a:t>26</a:t>
            </a:r>
            <a:r>
              <a:rPr spc="-10" dirty="0"/>
              <a:t> </a:t>
            </a:r>
            <a:r>
              <a:rPr dirty="0"/>
              <a:t>to</a:t>
            </a:r>
            <a:r>
              <a:rPr spc="-5" dirty="0"/>
              <a:t> </a:t>
            </a:r>
            <a:r>
              <a:rPr dirty="0"/>
              <a:t>a</a:t>
            </a:r>
            <a:r>
              <a:rPr spc="-15" dirty="0"/>
              <a:t> </a:t>
            </a:r>
            <a:r>
              <a:rPr dirty="0"/>
              <a:t>negative</a:t>
            </a:r>
            <a:r>
              <a:rPr spc="-30" dirty="0"/>
              <a:t> </a:t>
            </a:r>
            <a:r>
              <a:rPr dirty="0"/>
              <a:t>result</a:t>
            </a:r>
            <a:r>
              <a:rPr spc="-35" dirty="0"/>
              <a:t> </a:t>
            </a:r>
            <a:r>
              <a:rPr dirty="0"/>
              <a:t>(for</a:t>
            </a:r>
            <a:r>
              <a:rPr spc="-40" dirty="0"/>
              <a:t> </a:t>
            </a:r>
            <a:r>
              <a:rPr dirty="0"/>
              <a:t>example -15</a:t>
            </a:r>
            <a:r>
              <a:rPr spc="-35" dirty="0"/>
              <a:t> </a:t>
            </a:r>
            <a:r>
              <a:rPr dirty="0"/>
              <a:t>becomes</a:t>
            </a:r>
            <a:r>
              <a:rPr spc="-5" dirty="0"/>
              <a:t> </a:t>
            </a:r>
            <a:r>
              <a:rPr spc="-20" dirty="0"/>
              <a:t>11).</a:t>
            </a:r>
          </a:p>
        </p:txBody>
      </p:sp>
    </p:spTree>
    <p:extLst>
      <p:ext uri="{BB962C8B-B14F-4D97-AF65-F5344CB8AC3E}">
        <p14:creationId xmlns:p14="http://schemas.microsoft.com/office/powerpoint/2010/main" val="14457911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Transposition</a:t>
            </a:r>
            <a:r>
              <a:rPr lang="en-US" spc="-125" dirty="0"/>
              <a:t> </a:t>
            </a:r>
            <a:r>
              <a:rPr lang="en-US" spc="-10" dirty="0"/>
              <a:t>cipher</a:t>
            </a:r>
            <a:endParaRPr lang="en-US" dirty="0"/>
          </a:p>
        </p:txBody>
      </p:sp>
      <p:sp>
        <p:nvSpPr>
          <p:cNvPr id="4" name="object 2"/>
          <p:cNvSpPr txBox="1"/>
          <p:nvPr/>
        </p:nvSpPr>
        <p:spPr>
          <a:xfrm>
            <a:off x="709676" y="1876805"/>
            <a:ext cx="4347210" cy="330835"/>
          </a:xfrm>
          <a:prstGeom prst="rect">
            <a:avLst/>
          </a:prstGeom>
        </p:spPr>
        <p:txBody>
          <a:bodyPr vert="horz" wrap="square" lIns="0" tIns="13335" rIns="0" bIns="0" rtlCol="0">
            <a:spAutoFit/>
          </a:bodyPr>
          <a:lstStyle/>
          <a:p>
            <a:pPr marL="291465" indent="-278765">
              <a:lnSpc>
                <a:spcPct val="100000"/>
              </a:lnSpc>
              <a:spcBef>
                <a:spcPts val="105"/>
              </a:spcBef>
              <a:buFont typeface="Arial"/>
              <a:buChar char="•"/>
              <a:tabLst>
                <a:tab pos="291465" algn="l"/>
              </a:tabLst>
            </a:pPr>
            <a:r>
              <a:rPr sz="2000" dirty="0">
                <a:latin typeface="Times New Roman"/>
                <a:cs typeface="Times New Roman"/>
              </a:rPr>
              <a:t>A</a:t>
            </a:r>
            <a:r>
              <a:rPr sz="2000" spc="-114" dirty="0">
                <a:latin typeface="Times New Roman"/>
                <a:cs typeface="Times New Roman"/>
              </a:rPr>
              <a:t> </a:t>
            </a:r>
            <a:r>
              <a:rPr sz="2000" dirty="0">
                <a:latin typeface="Times New Roman"/>
                <a:cs typeface="Times New Roman"/>
              </a:rPr>
              <a:t>transposition</a:t>
            </a:r>
            <a:r>
              <a:rPr sz="2000" spc="-50" dirty="0">
                <a:latin typeface="Times New Roman"/>
                <a:cs typeface="Times New Roman"/>
              </a:rPr>
              <a:t> </a:t>
            </a:r>
            <a:r>
              <a:rPr sz="2000" dirty="0">
                <a:latin typeface="Times New Roman"/>
                <a:cs typeface="Times New Roman"/>
              </a:rPr>
              <a:t>cipher</a:t>
            </a:r>
            <a:r>
              <a:rPr sz="2000" spc="-25" dirty="0">
                <a:latin typeface="Times New Roman"/>
                <a:cs typeface="Times New Roman"/>
              </a:rPr>
              <a:t> </a:t>
            </a:r>
            <a:r>
              <a:rPr sz="2000" dirty="0">
                <a:latin typeface="Times New Roman"/>
                <a:cs typeface="Times New Roman"/>
              </a:rPr>
              <a:t>reorders</a:t>
            </a:r>
            <a:r>
              <a:rPr sz="2000" spc="-40" dirty="0">
                <a:latin typeface="Times New Roman"/>
                <a:cs typeface="Times New Roman"/>
              </a:rPr>
              <a:t> </a:t>
            </a:r>
            <a:r>
              <a:rPr sz="2000" spc="-10" dirty="0">
                <a:latin typeface="Times New Roman"/>
                <a:cs typeface="Times New Roman"/>
              </a:rPr>
              <a:t>symbols</a:t>
            </a:r>
            <a:endParaRPr sz="2000">
              <a:latin typeface="Times New Roman"/>
              <a:cs typeface="Times New Roman"/>
            </a:endParaRPr>
          </a:p>
        </p:txBody>
      </p:sp>
      <p:grpSp>
        <p:nvGrpSpPr>
          <p:cNvPr id="5" name="object 4"/>
          <p:cNvGrpSpPr/>
          <p:nvPr/>
        </p:nvGrpSpPr>
        <p:grpSpPr>
          <a:xfrm>
            <a:off x="1711509" y="2203691"/>
            <a:ext cx="6142990" cy="2927985"/>
            <a:chOff x="1309173" y="1399019"/>
            <a:chExt cx="6142990" cy="2927985"/>
          </a:xfrm>
        </p:grpSpPr>
        <p:pic>
          <p:nvPicPr>
            <p:cNvPr id="6" name="object 5"/>
            <p:cNvPicPr/>
            <p:nvPr/>
          </p:nvPicPr>
          <p:blipFill>
            <a:blip r:embed="rId2" cstate="print"/>
            <a:stretch>
              <a:fillRect/>
            </a:stretch>
          </p:blipFill>
          <p:spPr>
            <a:xfrm>
              <a:off x="2133600" y="1399019"/>
              <a:ext cx="5318125" cy="934097"/>
            </a:xfrm>
            <a:prstGeom prst="rect">
              <a:avLst/>
            </a:prstGeom>
          </p:spPr>
        </p:pic>
        <p:sp>
          <p:nvSpPr>
            <p:cNvPr id="7" name="object 6"/>
            <p:cNvSpPr/>
            <p:nvPr/>
          </p:nvSpPr>
          <p:spPr>
            <a:xfrm>
              <a:off x="2073703" y="4074163"/>
              <a:ext cx="0" cy="215900"/>
            </a:xfrm>
            <a:custGeom>
              <a:avLst/>
              <a:gdLst/>
              <a:ahLst/>
              <a:cxnLst/>
              <a:rect l="l" t="t" r="r" b="b"/>
              <a:pathLst>
                <a:path h="215900">
                  <a:moveTo>
                    <a:pt x="0" y="0"/>
                  </a:moveTo>
                  <a:lnTo>
                    <a:pt x="0" y="215732"/>
                  </a:lnTo>
                </a:path>
              </a:pathLst>
            </a:custGeom>
            <a:ln w="15284">
              <a:solidFill>
                <a:srgbClr val="000000"/>
              </a:solidFill>
            </a:ln>
          </p:spPr>
          <p:txBody>
            <a:bodyPr wrap="square" lIns="0" tIns="0" rIns="0" bIns="0" rtlCol="0"/>
            <a:lstStyle/>
            <a:p>
              <a:endParaRPr/>
            </a:p>
          </p:txBody>
        </p:sp>
        <p:sp>
          <p:nvSpPr>
            <p:cNvPr id="8" name="object 7"/>
            <p:cNvSpPr/>
            <p:nvPr/>
          </p:nvSpPr>
          <p:spPr>
            <a:xfrm>
              <a:off x="2034593" y="4275875"/>
              <a:ext cx="76835" cy="51435"/>
            </a:xfrm>
            <a:custGeom>
              <a:avLst/>
              <a:gdLst/>
              <a:ahLst/>
              <a:cxnLst/>
              <a:rect l="l" t="t" r="r" b="b"/>
              <a:pathLst>
                <a:path w="76835" h="51435">
                  <a:moveTo>
                    <a:pt x="76609" y="0"/>
                  </a:moveTo>
                  <a:lnTo>
                    <a:pt x="39110" y="10200"/>
                  </a:lnTo>
                  <a:lnTo>
                    <a:pt x="0" y="0"/>
                  </a:lnTo>
                  <a:lnTo>
                    <a:pt x="11368" y="10836"/>
                  </a:lnTo>
                  <a:lnTo>
                    <a:pt x="22100" y="23595"/>
                  </a:lnTo>
                  <a:lnTo>
                    <a:pt x="31559" y="37329"/>
                  </a:lnTo>
                  <a:lnTo>
                    <a:pt x="39110" y="51092"/>
                  </a:lnTo>
                  <a:lnTo>
                    <a:pt x="45729" y="37329"/>
                  </a:lnTo>
                  <a:lnTo>
                    <a:pt x="54710" y="23595"/>
                  </a:lnTo>
                  <a:lnTo>
                    <a:pt x="65266" y="10836"/>
                  </a:lnTo>
                  <a:lnTo>
                    <a:pt x="76609" y="0"/>
                  </a:lnTo>
                  <a:close/>
                </a:path>
              </a:pathLst>
            </a:custGeom>
            <a:solidFill>
              <a:srgbClr val="000000"/>
            </a:solidFill>
          </p:spPr>
          <p:txBody>
            <a:bodyPr wrap="square" lIns="0" tIns="0" rIns="0" bIns="0" rtlCol="0"/>
            <a:lstStyle/>
            <a:p>
              <a:endParaRPr/>
            </a:p>
          </p:txBody>
        </p:sp>
        <p:sp>
          <p:nvSpPr>
            <p:cNvPr id="9" name="object 8"/>
            <p:cNvSpPr/>
            <p:nvPr/>
          </p:nvSpPr>
          <p:spPr>
            <a:xfrm>
              <a:off x="2073703" y="2190392"/>
              <a:ext cx="0" cy="227329"/>
            </a:xfrm>
            <a:custGeom>
              <a:avLst/>
              <a:gdLst/>
              <a:ahLst/>
              <a:cxnLst/>
              <a:rect l="l" t="t" r="r" b="b"/>
              <a:pathLst>
                <a:path h="227330">
                  <a:moveTo>
                    <a:pt x="0" y="0"/>
                  </a:moveTo>
                  <a:lnTo>
                    <a:pt x="0" y="227102"/>
                  </a:lnTo>
                </a:path>
              </a:pathLst>
            </a:custGeom>
            <a:ln w="15284">
              <a:solidFill>
                <a:srgbClr val="000000"/>
              </a:solidFill>
            </a:ln>
          </p:spPr>
          <p:txBody>
            <a:bodyPr wrap="square" lIns="0" tIns="0" rIns="0" bIns="0" rtlCol="0"/>
            <a:lstStyle/>
            <a:p>
              <a:endParaRPr/>
            </a:p>
          </p:txBody>
        </p:sp>
        <p:sp>
          <p:nvSpPr>
            <p:cNvPr id="10" name="object 9"/>
            <p:cNvSpPr/>
            <p:nvPr/>
          </p:nvSpPr>
          <p:spPr>
            <a:xfrm>
              <a:off x="2034593" y="2402170"/>
              <a:ext cx="76835" cy="51435"/>
            </a:xfrm>
            <a:custGeom>
              <a:avLst/>
              <a:gdLst/>
              <a:ahLst/>
              <a:cxnLst/>
              <a:rect l="l" t="t" r="r" b="b"/>
              <a:pathLst>
                <a:path w="76835" h="51435">
                  <a:moveTo>
                    <a:pt x="76609" y="0"/>
                  </a:moveTo>
                  <a:lnTo>
                    <a:pt x="39110" y="10230"/>
                  </a:lnTo>
                  <a:lnTo>
                    <a:pt x="0" y="0"/>
                  </a:lnTo>
                  <a:lnTo>
                    <a:pt x="11368" y="11045"/>
                  </a:lnTo>
                  <a:lnTo>
                    <a:pt x="22100" y="24130"/>
                  </a:lnTo>
                  <a:lnTo>
                    <a:pt x="31559" y="37927"/>
                  </a:lnTo>
                  <a:lnTo>
                    <a:pt x="39110" y="51109"/>
                  </a:lnTo>
                  <a:lnTo>
                    <a:pt x="45729" y="37927"/>
                  </a:lnTo>
                  <a:lnTo>
                    <a:pt x="54710" y="24130"/>
                  </a:lnTo>
                  <a:lnTo>
                    <a:pt x="65266" y="11045"/>
                  </a:lnTo>
                  <a:lnTo>
                    <a:pt x="76609" y="0"/>
                  </a:lnTo>
                  <a:close/>
                </a:path>
              </a:pathLst>
            </a:custGeom>
            <a:solidFill>
              <a:srgbClr val="000000"/>
            </a:solidFill>
          </p:spPr>
          <p:txBody>
            <a:bodyPr wrap="square" lIns="0" tIns="0" rIns="0" bIns="0" rtlCol="0"/>
            <a:lstStyle/>
            <a:p>
              <a:endParaRPr/>
            </a:p>
          </p:txBody>
        </p:sp>
        <p:sp>
          <p:nvSpPr>
            <p:cNvPr id="11" name="object 10"/>
            <p:cNvSpPr/>
            <p:nvPr/>
          </p:nvSpPr>
          <p:spPr>
            <a:xfrm>
              <a:off x="1422118" y="3055764"/>
              <a:ext cx="652145" cy="374015"/>
            </a:xfrm>
            <a:custGeom>
              <a:avLst/>
              <a:gdLst/>
              <a:ahLst/>
              <a:cxnLst/>
              <a:rect l="l" t="t" r="r" b="b"/>
              <a:pathLst>
                <a:path w="652144" h="374014">
                  <a:moveTo>
                    <a:pt x="651584" y="0"/>
                  </a:moveTo>
                  <a:lnTo>
                    <a:pt x="651584" y="61167"/>
                  </a:lnTo>
                  <a:lnTo>
                    <a:pt x="0" y="298543"/>
                  </a:lnTo>
                  <a:lnTo>
                    <a:pt x="0" y="373870"/>
                  </a:lnTo>
                </a:path>
              </a:pathLst>
            </a:custGeom>
            <a:ln w="8277">
              <a:solidFill>
                <a:srgbClr val="000000"/>
              </a:solidFill>
            </a:ln>
          </p:spPr>
          <p:txBody>
            <a:bodyPr wrap="square" lIns="0" tIns="0" rIns="0" bIns="0" rtlCol="0"/>
            <a:lstStyle/>
            <a:p>
              <a:endParaRPr/>
            </a:p>
          </p:txBody>
        </p:sp>
        <p:sp>
          <p:nvSpPr>
            <p:cNvPr id="12" name="object 11"/>
            <p:cNvSpPr/>
            <p:nvPr/>
          </p:nvSpPr>
          <p:spPr>
            <a:xfrm>
              <a:off x="1383066" y="3414353"/>
              <a:ext cx="76835" cy="52705"/>
            </a:xfrm>
            <a:custGeom>
              <a:avLst/>
              <a:gdLst/>
              <a:ahLst/>
              <a:cxnLst/>
              <a:rect l="l" t="t" r="r" b="b"/>
              <a:pathLst>
                <a:path w="76834" h="52704">
                  <a:moveTo>
                    <a:pt x="76552" y="0"/>
                  </a:moveTo>
                  <a:lnTo>
                    <a:pt x="39052" y="11439"/>
                  </a:lnTo>
                  <a:lnTo>
                    <a:pt x="0" y="0"/>
                  </a:lnTo>
                  <a:lnTo>
                    <a:pt x="11334" y="11732"/>
                  </a:lnTo>
                  <a:lnTo>
                    <a:pt x="22049" y="25161"/>
                  </a:lnTo>
                  <a:lnTo>
                    <a:pt x="31502" y="39099"/>
                  </a:lnTo>
                  <a:lnTo>
                    <a:pt x="39052" y="52361"/>
                  </a:lnTo>
                  <a:lnTo>
                    <a:pt x="46335" y="39099"/>
                  </a:lnTo>
                  <a:lnTo>
                    <a:pt x="55214" y="25161"/>
                  </a:lnTo>
                  <a:lnTo>
                    <a:pt x="65387" y="11732"/>
                  </a:lnTo>
                  <a:lnTo>
                    <a:pt x="76552" y="0"/>
                  </a:lnTo>
                  <a:close/>
                </a:path>
              </a:pathLst>
            </a:custGeom>
            <a:solidFill>
              <a:srgbClr val="000000"/>
            </a:solidFill>
          </p:spPr>
          <p:txBody>
            <a:bodyPr wrap="square" lIns="0" tIns="0" rIns="0" bIns="0" rtlCol="0"/>
            <a:lstStyle/>
            <a:p>
              <a:endParaRPr/>
            </a:p>
          </p:txBody>
        </p:sp>
        <p:sp>
          <p:nvSpPr>
            <p:cNvPr id="13" name="object 12"/>
            <p:cNvSpPr/>
            <p:nvPr/>
          </p:nvSpPr>
          <p:spPr>
            <a:xfrm>
              <a:off x="1422118" y="3055764"/>
              <a:ext cx="325120" cy="372745"/>
            </a:xfrm>
            <a:custGeom>
              <a:avLst/>
              <a:gdLst/>
              <a:ahLst/>
              <a:cxnLst/>
              <a:rect l="l" t="t" r="r" b="b"/>
              <a:pathLst>
                <a:path w="325119" h="372745">
                  <a:moveTo>
                    <a:pt x="0" y="0"/>
                  </a:moveTo>
                  <a:lnTo>
                    <a:pt x="0" y="61167"/>
                  </a:lnTo>
                  <a:lnTo>
                    <a:pt x="324900" y="298543"/>
                  </a:lnTo>
                  <a:lnTo>
                    <a:pt x="324900" y="372575"/>
                  </a:lnTo>
                </a:path>
              </a:pathLst>
            </a:custGeom>
            <a:ln w="9091">
              <a:solidFill>
                <a:srgbClr val="000000"/>
              </a:solidFill>
            </a:ln>
          </p:spPr>
          <p:txBody>
            <a:bodyPr wrap="square" lIns="0" tIns="0" rIns="0" bIns="0" rtlCol="0"/>
            <a:lstStyle/>
            <a:p>
              <a:endParaRPr/>
            </a:p>
          </p:txBody>
        </p:sp>
        <p:sp>
          <p:nvSpPr>
            <p:cNvPr id="14" name="object 13"/>
            <p:cNvSpPr/>
            <p:nvPr/>
          </p:nvSpPr>
          <p:spPr>
            <a:xfrm>
              <a:off x="1707966" y="3413058"/>
              <a:ext cx="78740" cy="52705"/>
            </a:xfrm>
            <a:custGeom>
              <a:avLst/>
              <a:gdLst/>
              <a:ahLst/>
              <a:cxnLst/>
              <a:rect l="l" t="t" r="r" b="b"/>
              <a:pathLst>
                <a:path w="78739" h="52704">
                  <a:moveTo>
                    <a:pt x="78277" y="0"/>
                  </a:moveTo>
                  <a:lnTo>
                    <a:pt x="39052" y="10187"/>
                  </a:lnTo>
                  <a:lnTo>
                    <a:pt x="0" y="0"/>
                  </a:lnTo>
                  <a:lnTo>
                    <a:pt x="11367" y="11028"/>
                  </a:lnTo>
                  <a:lnTo>
                    <a:pt x="22092" y="24222"/>
                  </a:lnTo>
                  <a:lnTo>
                    <a:pt x="31535" y="38395"/>
                  </a:lnTo>
                  <a:lnTo>
                    <a:pt x="39052" y="52361"/>
                  </a:lnTo>
                  <a:lnTo>
                    <a:pt x="46386" y="38395"/>
                  </a:lnTo>
                  <a:lnTo>
                    <a:pt x="55494" y="24222"/>
                  </a:lnTo>
                  <a:lnTo>
                    <a:pt x="66187" y="11028"/>
                  </a:lnTo>
                  <a:lnTo>
                    <a:pt x="78277" y="0"/>
                  </a:lnTo>
                  <a:close/>
                </a:path>
              </a:pathLst>
            </a:custGeom>
            <a:solidFill>
              <a:srgbClr val="000000"/>
            </a:solidFill>
          </p:spPr>
          <p:txBody>
            <a:bodyPr wrap="square" lIns="0" tIns="0" rIns="0" bIns="0" rtlCol="0"/>
            <a:lstStyle/>
            <a:p>
              <a:endParaRPr/>
            </a:p>
          </p:txBody>
        </p:sp>
        <p:sp>
          <p:nvSpPr>
            <p:cNvPr id="15" name="object 14"/>
            <p:cNvSpPr/>
            <p:nvPr/>
          </p:nvSpPr>
          <p:spPr>
            <a:xfrm>
              <a:off x="2073703" y="3055764"/>
              <a:ext cx="325120" cy="376555"/>
            </a:xfrm>
            <a:custGeom>
              <a:avLst/>
              <a:gdLst/>
              <a:ahLst/>
              <a:cxnLst/>
              <a:rect l="l" t="t" r="r" b="b"/>
              <a:pathLst>
                <a:path w="325119" h="376554">
                  <a:moveTo>
                    <a:pt x="325073" y="0"/>
                  </a:moveTo>
                  <a:lnTo>
                    <a:pt x="325073" y="61167"/>
                  </a:lnTo>
                  <a:lnTo>
                    <a:pt x="0" y="298543"/>
                  </a:lnTo>
                  <a:lnTo>
                    <a:pt x="0" y="376417"/>
                  </a:lnTo>
                </a:path>
              </a:pathLst>
            </a:custGeom>
            <a:ln w="9103">
              <a:solidFill>
                <a:srgbClr val="000000"/>
              </a:solidFill>
            </a:ln>
          </p:spPr>
          <p:txBody>
            <a:bodyPr wrap="square" lIns="0" tIns="0" rIns="0" bIns="0" rtlCol="0"/>
            <a:lstStyle/>
            <a:p>
              <a:endParaRPr/>
            </a:p>
          </p:txBody>
        </p:sp>
        <p:sp>
          <p:nvSpPr>
            <p:cNvPr id="16" name="object 15"/>
            <p:cNvSpPr/>
            <p:nvPr/>
          </p:nvSpPr>
          <p:spPr>
            <a:xfrm>
              <a:off x="2034593" y="3416900"/>
              <a:ext cx="78740" cy="52705"/>
            </a:xfrm>
            <a:custGeom>
              <a:avLst/>
              <a:gdLst/>
              <a:ahLst/>
              <a:cxnLst/>
              <a:rect l="l" t="t" r="r" b="b"/>
              <a:pathLst>
                <a:path w="78739" h="52704">
                  <a:moveTo>
                    <a:pt x="78277" y="0"/>
                  </a:moveTo>
                  <a:lnTo>
                    <a:pt x="39110" y="11439"/>
                  </a:lnTo>
                  <a:lnTo>
                    <a:pt x="0" y="0"/>
                  </a:lnTo>
                  <a:lnTo>
                    <a:pt x="11368" y="11769"/>
                  </a:lnTo>
                  <a:lnTo>
                    <a:pt x="22100" y="25225"/>
                  </a:lnTo>
                  <a:lnTo>
                    <a:pt x="31559" y="39160"/>
                  </a:lnTo>
                  <a:lnTo>
                    <a:pt x="39110" y="52361"/>
                  </a:lnTo>
                  <a:lnTo>
                    <a:pt x="46483" y="39160"/>
                  </a:lnTo>
                  <a:lnTo>
                    <a:pt x="55566" y="25225"/>
                  </a:lnTo>
                  <a:lnTo>
                    <a:pt x="66212" y="11769"/>
                  </a:lnTo>
                  <a:lnTo>
                    <a:pt x="78277" y="0"/>
                  </a:lnTo>
                  <a:close/>
                </a:path>
              </a:pathLst>
            </a:custGeom>
            <a:solidFill>
              <a:srgbClr val="000000"/>
            </a:solidFill>
          </p:spPr>
          <p:txBody>
            <a:bodyPr wrap="square" lIns="0" tIns="0" rIns="0" bIns="0" rtlCol="0"/>
            <a:lstStyle/>
            <a:p>
              <a:endParaRPr/>
            </a:p>
          </p:txBody>
        </p:sp>
        <p:sp>
          <p:nvSpPr>
            <p:cNvPr id="17" name="object 16"/>
            <p:cNvSpPr/>
            <p:nvPr/>
          </p:nvSpPr>
          <p:spPr>
            <a:xfrm>
              <a:off x="2398776" y="3054469"/>
              <a:ext cx="327025" cy="377825"/>
            </a:xfrm>
            <a:custGeom>
              <a:avLst/>
              <a:gdLst/>
              <a:ahLst/>
              <a:cxnLst/>
              <a:rect l="l" t="t" r="r" b="b"/>
              <a:pathLst>
                <a:path w="327025" h="377825">
                  <a:moveTo>
                    <a:pt x="326626" y="0"/>
                  </a:moveTo>
                  <a:lnTo>
                    <a:pt x="326626" y="62462"/>
                  </a:lnTo>
                  <a:lnTo>
                    <a:pt x="0" y="299838"/>
                  </a:lnTo>
                  <a:lnTo>
                    <a:pt x="0" y="377712"/>
                  </a:lnTo>
                </a:path>
              </a:pathLst>
            </a:custGeom>
            <a:ln w="9102">
              <a:solidFill>
                <a:srgbClr val="000000"/>
              </a:solidFill>
            </a:ln>
          </p:spPr>
          <p:txBody>
            <a:bodyPr wrap="square" lIns="0" tIns="0" rIns="0" bIns="0" rtlCol="0"/>
            <a:lstStyle/>
            <a:p>
              <a:endParaRPr/>
            </a:p>
          </p:txBody>
        </p:sp>
        <p:sp>
          <p:nvSpPr>
            <p:cNvPr id="18" name="object 17"/>
            <p:cNvSpPr/>
            <p:nvPr/>
          </p:nvSpPr>
          <p:spPr>
            <a:xfrm>
              <a:off x="2359551" y="3416900"/>
              <a:ext cx="78740" cy="52705"/>
            </a:xfrm>
            <a:custGeom>
              <a:avLst/>
              <a:gdLst/>
              <a:ahLst/>
              <a:cxnLst/>
              <a:rect l="l" t="t" r="r" b="b"/>
              <a:pathLst>
                <a:path w="78739" h="52704">
                  <a:moveTo>
                    <a:pt x="78277" y="0"/>
                  </a:moveTo>
                  <a:lnTo>
                    <a:pt x="39225" y="11439"/>
                  </a:lnTo>
                  <a:lnTo>
                    <a:pt x="0" y="0"/>
                  </a:lnTo>
                  <a:lnTo>
                    <a:pt x="12073" y="11769"/>
                  </a:lnTo>
                  <a:lnTo>
                    <a:pt x="22739" y="25225"/>
                  </a:lnTo>
                  <a:lnTo>
                    <a:pt x="31842" y="39160"/>
                  </a:lnTo>
                  <a:lnTo>
                    <a:pt x="39225" y="52361"/>
                  </a:lnTo>
                  <a:lnTo>
                    <a:pt x="46742" y="39160"/>
                  </a:lnTo>
                  <a:lnTo>
                    <a:pt x="56184" y="25225"/>
                  </a:lnTo>
                  <a:lnTo>
                    <a:pt x="66910" y="11769"/>
                  </a:lnTo>
                  <a:lnTo>
                    <a:pt x="78277" y="0"/>
                  </a:lnTo>
                  <a:close/>
                </a:path>
              </a:pathLst>
            </a:custGeom>
            <a:solidFill>
              <a:srgbClr val="000000"/>
            </a:solidFill>
          </p:spPr>
          <p:txBody>
            <a:bodyPr wrap="square" lIns="0" tIns="0" rIns="0" bIns="0" rtlCol="0"/>
            <a:lstStyle/>
            <a:p>
              <a:endParaRPr/>
            </a:p>
          </p:txBody>
        </p:sp>
        <p:sp>
          <p:nvSpPr>
            <p:cNvPr id="19" name="object 18"/>
            <p:cNvSpPr/>
            <p:nvPr/>
          </p:nvSpPr>
          <p:spPr>
            <a:xfrm>
              <a:off x="1747019" y="3055764"/>
              <a:ext cx="977265" cy="374015"/>
            </a:xfrm>
            <a:custGeom>
              <a:avLst/>
              <a:gdLst/>
              <a:ahLst/>
              <a:cxnLst/>
              <a:rect l="l" t="t" r="r" b="b"/>
              <a:pathLst>
                <a:path w="977264" h="374014">
                  <a:moveTo>
                    <a:pt x="0" y="0"/>
                  </a:moveTo>
                  <a:lnTo>
                    <a:pt x="0" y="61167"/>
                  </a:lnTo>
                  <a:lnTo>
                    <a:pt x="976657" y="298543"/>
                  </a:lnTo>
                  <a:lnTo>
                    <a:pt x="976657" y="373870"/>
                  </a:lnTo>
                </a:path>
              </a:pathLst>
            </a:custGeom>
            <a:ln w="7972">
              <a:solidFill>
                <a:srgbClr val="000000"/>
              </a:solidFill>
            </a:ln>
          </p:spPr>
          <p:txBody>
            <a:bodyPr wrap="square" lIns="0" tIns="0" rIns="0" bIns="0" rtlCol="0"/>
            <a:lstStyle/>
            <a:p>
              <a:endParaRPr/>
            </a:p>
          </p:txBody>
        </p:sp>
        <p:sp>
          <p:nvSpPr>
            <p:cNvPr id="20" name="object 19"/>
            <p:cNvSpPr/>
            <p:nvPr/>
          </p:nvSpPr>
          <p:spPr>
            <a:xfrm>
              <a:off x="2686177" y="3415605"/>
              <a:ext cx="76835" cy="52705"/>
            </a:xfrm>
            <a:custGeom>
              <a:avLst/>
              <a:gdLst/>
              <a:ahLst/>
              <a:cxnLst/>
              <a:rect l="l" t="t" r="r" b="b"/>
              <a:pathLst>
                <a:path w="76835" h="52704">
                  <a:moveTo>
                    <a:pt x="76552" y="0"/>
                  </a:moveTo>
                  <a:lnTo>
                    <a:pt x="37499" y="11482"/>
                  </a:lnTo>
                  <a:lnTo>
                    <a:pt x="0" y="0"/>
                  </a:lnTo>
                  <a:lnTo>
                    <a:pt x="11124" y="11769"/>
                  </a:lnTo>
                  <a:lnTo>
                    <a:pt x="21316" y="25225"/>
                  </a:lnTo>
                  <a:lnTo>
                    <a:pt x="30224" y="39160"/>
                  </a:lnTo>
                  <a:lnTo>
                    <a:pt x="37499" y="52361"/>
                  </a:lnTo>
                  <a:lnTo>
                    <a:pt x="45752" y="39160"/>
                  </a:lnTo>
                  <a:lnTo>
                    <a:pt x="55127" y="25225"/>
                  </a:lnTo>
                  <a:lnTo>
                    <a:pt x="65451" y="11769"/>
                  </a:lnTo>
                  <a:lnTo>
                    <a:pt x="76552" y="0"/>
                  </a:lnTo>
                  <a:close/>
                </a:path>
              </a:pathLst>
            </a:custGeom>
            <a:solidFill>
              <a:srgbClr val="000000"/>
            </a:solidFill>
          </p:spPr>
          <p:txBody>
            <a:bodyPr wrap="square" lIns="0" tIns="0" rIns="0" bIns="0" rtlCol="0"/>
            <a:lstStyle/>
            <a:p>
              <a:endParaRPr/>
            </a:p>
          </p:txBody>
        </p:sp>
        <p:sp>
          <p:nvSpPr>
            <p:cNvPr id="21" name="object 20"/>
            <p:cNvSpPr/>
            <p:nvPr/>
          </p:nvSpPr>
          <p:spPr>
            <a:xfrm>
              <a:off x="1313300" y="2453280"/>
              <a:ext cx="1519555" cy="602615"/>
            </a:xfrm>
            <a:custGeom>
              <a:avLst/>
              <a:gdLst/>
              <a:ahLst/>
              <a:cxnLst/>
              <a:rect l="l" t="t" r="r" b="b"/>
              <a:pathLst>
                <a:path w="1519555" h="602614">
                  <a:moveTo>
                    <a:pt x="1519251" y="0"/>
                  </a:moveTo>
                  <a:lnTo>
                    <a:pt x="0" y="0"/>
                  </a:lnTo>
                  <a:lnTo>
                    <a:pt x="0" y="602483"/>
                  </a:lnTo>
                  <a:lnTo>
                    <a:pt x="1519251" y="602483"/>
                  </a:lnTo>
                  <a:lnTo>
                    <a:pt x="1519251" y="0"/>
                  </a:lnTo>
                  <a:close/>
                </a:path>
              </a:pathLst>
            </a:custGeom>
            <a:solidFill>
              <a:srgbClr val="FFFFFF"/>
            </a:solidFill>
          </p:spPr>
          <p:txBody>
            <a:bodyPr wrap="square" lIns="0" tIns="0" rIns="0" bIns="0" rtlCol="0"/>
            <a:lstStyle/>
            <a:p>
              <a:endParaRPr/>
            </a:p>
          </p:txBody>
        </p:sp>
        <p:sp>
          <p:nvSpPr>
            <p:cNvPr id="22" name="object 21"/>
            <p:cNvSpPr/>
            <p:nvPr/>
          </p:nvSpPr>
          <p:spPr>
            <a:xfrm>
              <a:off x="1313300" y="2453280"/>
              <a:ext cx="1519555" cy="602615"/>
            </a:xfrm>
            <a:custGeom>
              <a:avLst/>
              <a:gdLst/>
              <a:ahLst/>
              <a:cxnLst/>
              <a:rect l="l" t="t" r="r" b="b"/>
              <a:pathLst>
                <a:path w="1519555" h="602614">
                  <a:moveTo>
                    <a:pt x="0" y="602483"/>
                  </a:moveTo>
                  <a:lnTo>
                    <a:pt x="1519251" y="602483"/>
                  </a:lnTo>
                  <a:lnTo>
                    <a:pt x="1519251" y="0"/>
                  </a:lnTo>
                  <a:lnTo>
                    <a:pt x="0" y="0"/>
                  </a:lnTo>
                  <a:lnTo>
                    <a:pt x="0" y="602483"/>
                  </a:lnTo>
                  <a:close/>
                </a:path>
              </a:pathLst>
            </a:custGeom>
            <a:ln w="7993">
              <a:solidFill>
                <a:srgbClr val="000000"/>
              </a:solidFill>
            </a:ln>
          </p:spPr>
          <p:txBody>
            <a:bodyPr wrap="square" lIns="0" tIns="0" rIns="0" bIns="0" rtlCol="0"/>
            <a:lstStyle/>
            <a:p>
              <a:endParaRPr/>
            </a:p>
          </p:txBody>
        </p:sp>
      </p:grpSp>
      <p:sp>
        <p:nvSpPr>
          <p:cNvPr id="23" name="object 22"/>
          <p:cNvSpPr txBox="1"/>
          <p:nvPr/>
        </p:nvSpPr>
        <p:spPr>
          <a:xfrm>
            <a:off x="2426644" y="3248816"/>
            <a:ext cx="97155" cy="583565"/>
          </a:xfrm>
          <a:prstGeom prst="rect">
            <a:avLst/>
          </a:prstGeom>
        </p:spPr>
        <p:txBody>
          <a:bodyPr vert="horz" wrap="square" lIns="0" tIns="12700" rIns="0" bIns="0" rtlCol="0">
            <a:spAutoFit/>
          </a:bodyPr>
          <a:lstStyle/>
          <a:p>
            <a:pPr marL="12700" marR="5080" indent="3810" algn="just">
              <a:lnSpc>
                <a:spcPct val="107700"/>
              </a:lnSpc>
              <a:spcBef>
                <a:spcPts val="100"/>
              </a:spcBef>
            </a:pPr>
            <a:r>
              <a:rPr sz="850" spc="70" dirty="0">
                <a:latin typeface="Times New Roman"/>
                <a:cs typeface="Times New Roman"/>
              </a:rPr>
              <a:t>e </a:t>
            </a:r>
            <a:r>
              <a:rPr sz="850" spc="20" dirty="0">
                <a:latin typeface="Times New Roman"/>
                <a:cs typeface="Times New Roman"/>
              </a:rPr>
              <a:t>t</a:t>
            </a:r>
            <a:r>
              <a:rPr sz="850" spc="500" dirty="0">
                <a:latin typeface="Times New Roman"/>
                <a:cs typeface="Times New Roman"/>
              </a:rPr>
              <a:t> </a:t>
            </a:r>
            <a:r>
              <a:rPr sz="850" spc="20" dirty="0">
                <a:latin typeface="Times New Roman"/>
                <a:cs typeface="Times New Roman"/>
              </a:rPr>
              <a:t>t </a:t>
            </a:r>
            <a:r>
              <a:rPr sz="850" spc="85" dirty="0">
                <a:latin typeface="Times New Roman"/>
                <a:cs typeface="Times New Roman"/>
              </a:rPr>
              <a:t>h</a:t>
            </a:r>
            <a:endParaRPr sz="850">
              <a:latin typeface="Times New Roman"/>
              <a:cs typeface="Times New Roman"/>
            </a:endParaRPr>
          </a:p>
        </p:txBody>
      </p:sp>
      <p:sp>
        <p:nvSpPr>
          <p:cNvPr id="24" name="object 23"/>
          <p:cNvSpPr txBox="1"/>
          <p:nvPr/>
        </p:nvSpPr>
        <p:spPr>
          <a:xfrm>
            <a:off x="2781154" y="3678098"/>
            <a:ext cx="40005" cy="154305"/>
          </a:xfrm>
          <a:prstGeom prst="rect">
            <a:avLst/>
          </a:prstGeom>
        </p:spPr>
        <p:txBody>
          <a:bodyPr vert="horz" wrap="square" lIns="0" tIns="11430" rIns="0" bIns="0" rtlCol="0">
            <a:spAutoFit/>
          </a:bodyPr>
          <a:lstStyle/>
          <a:p>
            <a:pPr>
              <a:lnSpc>
                <a:spcPct val="100000"/>
              </a:lnSpc>
              <a:spcBef>
                <a:spcPts val="90"/>
              </a:spcBef>
            </a:pPr>
            <a:r>
              <a:rPr sz="850" spc="20" dirty="0">
                <a:latin typeface="Times New Roman"/>
                <a:cs typeface="Times New Roman"/>
              </a:rPr>
              <a:t>t</a:t>
            </a:r>
            <a:endParaRPr sz="850">
              <a:latin typeface="Times New Roman"/>
              <a:cs typeface="Times New Roman"/>
            </a:endParaRPr>
          </a:p>
        </p:txBody>
      </p:sp>
      <p:sp>
        <p:nvSpPr>
          <p:cNvPr id="25" name="object 24"/>
          <p:cNvSpPr txBox="1"/>
          <p:nvPr/>
        </p:nvSpPr>
        <p:spPr>
          <a:xfrm>
            <a:off x="2745495" y="3248816"/>
            <a:ext cx="111125" cy="304800"/>
          </a:xfrm>
          <a:prstGeom prst="rect">
            <a:avLst/>
          </a:prstGeom>
        </p:spPr>
        <p:txBody>
          <a:bodyPr vert="horz" wrap="square" lIns="0" tIns="12700" rIns="0" bIns="0" rtlCol="0">
            <a:spAutoFit/>
          </a:bodyPr>
          <a:lstStyle/>
          <a:p>
            <a:pPr marL="23495" indent="-24130">
              <a:lnSpc>
                <a:spcPct val="107700"/>
              </a:lnSpc>
              <a:spcBef>
                <a:spcPts val="100"/>
              </a:spcBef>
            </a:pPr>
            <a:r>
              <a:rPr sz="850" spc="160" dirty="0">
                <a:latin typeface="Times New Roman"/>
                <a:cs typeface="Times New Roman"/>
              </a:rPr>
              <a:t>m </a:t>
            </a:r>
            <a:r>
              <a:rPr sz="850" spc="70" dirty="0">
                <a:latin typeface="Times New Roman"/>
                <a:cs typeface="Times New Roman"/>
              </a:rPr>
              <a:t>a</a:t>
            </a:r>
            <a:endParaRPr sz="850">
              <a:latin typeface="Times New Roman"/>
              <a:cs typeface="Times New Roman"/>
            </a:endParaRPr>
          </a:p>
        </p:txBody>
      </p:sp>
      <p:sp>
        <p:nvSpPr>
          <p:cNvPr id="26" name="object 25"/>
          <p:cNvSpPr txBox="1"/>
          <p:nvPr/>
        </p:nvSpPr>
        <p:spPr>
          <a:xfrm>
            <a:off x="2765453" y="3248816"/>
            <a:ext cx="410209" cy="583565"/>
          </a:xfrm>
          <a:prstGeom prst="rect">
            <a:avLst/>
          </a:prstGeom>
        </p:spPr>
        <p:txBody>
          <a:bodyPr vert="horz" wrap="square" lIns="0" tIns="12700" rIns="0" bIns="0" rtlCol="0">
            <a:spAutoFit/>
          </a:bodyPr>
          <a:lstStyle/>
          <a:p>
            <a:pPr marL="329565" marR="5080" indent="-4445" algn="r">
              <a:lnSpc>
                <a:spcPct val="107700"/>
              </a:lnSpc>
              <a:spcBef>
                <a:spcPts val="100"/>
              </a:spcBef>
            </a:pPr>
            <a:r>
              <a:rPr sz="850" spc="85" dirty="0">
                <a:latin typeface="Times New Roman"/>
                <a:cs typeface="Times New Roman"/>
              </a:rPr>
              <a:t>y </a:t>
            </a:r>
            <a:r>
              <a:rPr sz="850" spc="70" dirty="0">
                <a:latin typeface="Times New Roman"/>
                <a:cs typeface="Times New Roman"/>
              </a:rPr>
              <a:t>c</a:t>
            </a:r>
            <a:endParaRPr sz="850">
              <a:latin typeface="Times New Roman"/>
              <a:cs typeface="Times New Roman"/>
            </a:endParaRPr>
          </a:p>
          <a:p>
            <a:pPr marR="5080" algn="r">
              <a:lnSpc>
                <a:spcPct val="100000"/>
              </a:lnSpc>
              <a:spcBef>
                <a:spcPts val="80"/>
              </a:spcBef>
              <a:tabLst>
                <a:tab pos="325120" algn="l"/>
              </a:tabLst>
            </a:pPr>
            <a:r>
              <a:rPr sz="850" spc="85" dirty="0">
                <a:latin typeface="Times New Roman"/>
                <a:cs typeface="Times New Roman"/>
              </a:rPr>
              <a:t>o</a:t>
            </a:r>
            <a:r>
              <a:rPr sz="850" dirty="0">
                <a:latin typeface="Times New Roman"/>
                <a:cs typeface="Times New Roman"/>
              </a:rPr>
              <a:t>	</a:t>
            </a:r>
            <a:r>
              <a:rPr sz="850" spc="75" dirty="0">
                <a:latin typeface="Times New Roman"/>
                <a:cs typeface="Times New Roman"/>
              </a:rPr>
              <a:t>n</a:t>
            </a:r>
            <a:endParaRPr sz="850">
              <a:latin typeface="Times New Roman"/>
              <a:cs typeface="Times New Roman"/>
            </a:endParaRPr>
          </a:p>
          <a:p>
            <a:pPr marR="8890" algn="r">
              <a:lnSpc>
                <a:spcPct val="100000"/>
              </a:lnSpc>
              <a:spcBef>
                <a:spcPts val="75"/>
              </a:spcBef>
            </a:pPr>
            <a:r>
              <a:rPr sz="850" spc="70" dirty="0">
                <a:latin typeface="Times New Roman"/>
                <a:cs typeface="Times New Roman"/>
              </a:rPr>
              <a:t>z</a:t>
            </a:r>
            <a:endParaRPr sz="850">
              <a:latin typeface="Times New Roman"/>
              <a:cs typeface="Times New Roman"/>
            </a:endParaRPr>
          </a:p>
        </p:txBody>
      </p:sp>
      <p:sp>
        <p:nvSpPr>
          <p:cNvPr id="27" name="object 26"/>
          <p:cNvSpPr txBox="1"/>
          <p:nvPr/>
        </p:nvSpPr>
        <p:spPr>
          <a:xfrm>
            <a:off x="1774542" y="3248816"/>
            <a:ext cx="97155" cy="583565"/>
          </a:xfrm>
          <a:prstGeom prst="rect">
            <a:avLst/>
          </a:prstGeom>
        </p:spPr>
        <p:txBody>
          <a:bodyPr vert="horz" wrap="square" lIns="0" tIns="12700" rIns="0" bIns="0" rtlCol="0">
            <a:spAutoFit/>
          </a:bodyPr>
          <a:lstStyle/>
          <a:p>
            <a:pPr marL="12700" marR="5080" indent="3810" algn="just">
              <a:lnSpc>
                <a:spcPct val="107700"/>
              </a:lnSpc>
              <a:spcBef>
                <a:spcPts val="100"/>
              </a:spcBef>
            </a:pPr>
            <a:r>
              <a:rPr sz="850" spc="70" dirty="0">
                <a:latin typeface="Times New Roman"/>
                <a:cs typeface="Times New Roman"/>
              </a:rPr>
              <a:t>e a </a:t>
            </a:r>
            <a:r>
              <a:rPr sz="850" spc="85" dirty="0">
                <a:latin typeface="Times New Roman"/>
                <a:cs typeface="Times New Roman"/>
              </a:rPr>
              <a:t>k </a:t>
            </a:r>
            <a:r>
              <a:rPr sz="850" spc="20" dirty="0">
                <a:latin typeface="Times New Roman"/>
                <a:cs typeface="Times New Roman"/>
              </a:rPr>
              <a:t>i</a:t>
            </a:r>
            <a:endParaRPr sz="850">
              <a:latin typeface="Times New Roman"/>
              <a:cs typeface="Times New Roman"/>
            </a:endParaRPr>
          </a:p>
        </p:txBody>
      </p:sp>
      <p:sp>
        <p:nvSpPr>
          <p:cNvPr id="28" name="object 27"/>
          <p:cNvSpPr txBox="1"/>
          <p:nvPr/>
        </p:nvSpPr>
        <p:spPr>
          <a:xfrm>
            <a:off x="2100708" y="3248816"/>
            <a:ext cx="97155" cy="583565"/>
          </a:xfrm>
          <a:prstGeom prst="rect">
            <a:avLst/>
          </a:prstGeom>
        </p:spPr>
        <p:txBody>
          <a:bodyPr vert="horz" wrap="square" lIns="0" tIns="12700" rIns="0" bIns="0" rtlCol="0">
            <a:spAutoFit/>
          </a:bodyPr>
          <a:lstStyle/>
          <a:p>
            <a:pPr marL="12700" marR="5080" algn="just">
              <a:lnSpc>
                <a:spcPct val="107700"/>
              </a:lnSpc>
              <a:spcBef>
                <a:spcPts val="100"/>
              </a:spcBef>
            </a:pPr>
            <a:r>
              <a:rPr sz="850" spc="85" dirty="0">
                <a:latin typeface="Times New Roman"/>
                <a:cs typeface="Times New Roman"/>
              </a:rPr>
              <a:t>n </a:t>
            </a:r>
            <a:r>
              <a:rPr sz="850" spc="20" dirty="0">
                <a:latin typeface="Times New Roman"/>
                <a:cs typeface="Times New Roman"/>
              </a:rPr>
              <a:t>t </a:t>
            </a:r>
            <a:r>
              <a:rPr sz="850" spc="50" dirty="0">
                <a:latin typeface="Times New Roman"/>
                <a:cs typeface="Times New Roman"/>
              </a:rPr>
              <a:t>s </a:t>
            </a:r>
            <a:r>
              <a:rPr sz="850" spc="85" dirty="0">
                <a:latin typeface="Times New Roman"/>
                <a:cs typeface="Times New Roman"/>
              </a:rPr>
              <a:t>g</a:t>
            </a:r>
            <a:endParaRPr sz="850">
              <a:latin typeface="Times New Roman"/>
              <a:cs typeface="Times New Roman"/>
            </a:endParaRPr>
          </a:p>
        </p:txBody>
      </p:sp>
      <p:grpSp>
        <p:nvGrpSpPr>
          <p:cNvPr id="29" name="object 28"/>
          <p:cNvGrpSpPr/>
          <p:nvPr/>
        </p:nvGrpSpPr>
        <p:grpSpPr>
          <a:xfrm>
            <a:off x="1711509" y="4272353"/>
            <a:ext cx="1527810" cy="610870"/>
            <a:chOff x="1309173" y="3467681"/>
            <a:chExt cx="1527810" cy="610870"/>
          </a:xfrm>
        </p:grpSpPr>
        <p:sp>
          <p:nvSpPr>
            <p:cNvPr id="30" name="object 29"/>
            <p:cNvSpPr/>
            <p:nvPr/>
          </p:nvSpPr>
          <p:spPr>
            <a:xfrm>
              <a:off x="1313300" y="3471809"/>
              <a:ext cx="1519555" cy="602615"/>
            </a:xfrm>
            <a:custGeom>
              <a:avLst/>
              <a:gdLst/>
              <a:ahLst/>
              <a:cxnLst/>
              <a:rect l="l" t="t" r="r" b="b"/>
              <a:pathLst>
                <a:path w="1519555" h="602614">
                  <a:moveTo>
                    <a:pt x="1519251" y="0"/>
                  </a:moveTo>
                  <a:lnTo>
                    <a:pt x="0" y="0"/>
                  </a:lnTo>
                  <a:lnTo>
                    <a:pt x="0" y="602354"/>
                  </a:lnTo>
                  <a:lnTo>
                    <a:pt x="1519251" y="602354"/>
                  </a:lnTo>
                  <a:lnTo>
                    <a:pt x="1519251" y="0"/>
                  </a:lnTo>
                  <a:close/>
                </a:path>
              </a:pathLst>
            </a:custGeom>
            <a:solidFill>
              <a:srgbClr val="FFF100"/>
            </a:solidFill>
          </p:spPr>
          <p:txBody>
            <a:bodyPr wrap="square" lIns="0" tIns="0" rIns="0" bIns="0" rtlCol="0"/>
            <a:lstStyle/>
            <a:p>
              <a:endParaRPr/>
            </a:p>
          </p:txBody>
        </p:sp>
        <p:sp>
          <p:nvSpPr>
            <p:cNvPr id="31" name="object 30"/>
            <p:cNvSpPr/>
            <p:nvPr/>
          </p:nvSpPr>
          <p:spPr>
            <a:xfrm>
              <a:off x="1313300" y="3471809"/>
              <a:ext cx="1519555" cy="602615"/>
            </a:xfrm>
            <a:custGeom>
              <a:avLst/>
              <a:gdLst/>
              <a:ahLst/>
              <a:cxnLst/>
              <a:rect l="l" t="t" r="r" b="b"/>
              <a:pathLst>
                <a:path w="1519555" h="602614">
                  <a:moveTo>
                    <a:pt x="0" y="602354"/>
                  </a:moveTo>
                  <a:lnTo>
                    <a:pt x="1519251" y="602354"/>
                  </a:lnTo>
                  <a:lnTo>
                    <a:pt x="1519251" y="0"/>
                  </a:lnTo>
                  <a:lnTo>
                    <a:pt x="0" y="0"/>
                  </a:lnTo>
                  <a:lnTo>
                    <a:pt x="0" y="602354"/>
                  </a:lnTo>
                  <a:close/>
                </a:path>
              </a:pathLst>
            </a:custGeom>
            <a:ln w="7993">
              <a:solidFill>
                <a:srgbClr val="000000"/>
              </a:solidFill>
            </a:ln>
          </p:spPr>
          <p:txBody>
            <a:bodyPr wrap="square" lIns="0" tIns="0" rIns="0" bIns="0" rtlCol="0"/>
            <a:lstStyle/>
            <a:p>
              <a:endParaRPr/>
            </a:p>
          </p:txBody>
        </p:sp>
      </p:grpSp>
      <p:sp>
        <p:nvSpPr>
          <p:cNvPr id="32" name="object 31"/>
          <p:cNvSpPr txBox="1"/>
          <p:nvPr/>
        </p:nvSpPr>
        <p:spPr>
          <a:xfrm>
            <a:off x="1758956" y="4211334"/>
            <a:ext cx="128905" cy="673100"/>
          </a:xfrm>
          <a:prstGeom prst="rect">
            <a:avLst/>
          </a:prstGeom>
        </p:spPr>
        <p:txBody>
          <a:bodyPr vert="horz" wrap="square" lIns="0" tIns="12700" rIns="0" bIns="0" rtlCol="0">
            <a:spAutoFit/>
          </a:bodyPr>
          <a:lstStyle/>
          <a:p>
            <a:pPr marL="12700" marR="5080" indent="7620" algn="just">
              <a:lnSpc>
                <a:spcPct val="124900"/>
              </a:lnSpc>
              <a:spcBef>
                <a:spcPts val="100"/>
              </a:spcBef>
            </a:pPr>
            <a:r>
              <a:rPr sz="850" spc="105" dirty="0">
                <a:latin typeface="Times New Roman"/>
                <a:cs typeface="Times New Roman"/>
              </a:rPr>
              <a:t>E T T </a:t>
            </a:r>
            <a:r>
              <a:rPr sz="850" spc="135" dirty="0">
                <a:latin typeface="Times New Roman"/>
                <a:cs typeface="Times New Roman"/>
              </a:rPr>
              <a:t>H</a:t>
            </a:r>
            <a:endParaRPr sz="850">
              <a:latin typeface="Times New Roman"/>
              <a:cs typeface="Times New Roman"/>
            </a:endParaRPr>
          </a:p>
        </p:txBody>
      </p:sp>
      <p:sp>
        <p:nvSpPr>
          <p:cNvPr id="33" name="object 32"/>
          <p:cNvSpPr txBox="1"/>
          <p:nvPr/>
        </p:nvSpPr>
        <p:spPr>
          <a:xfrm>
            <a:off x="2398922" y="4211334"/>
            <a:ext cx="468630" cy="673100"/>
          </a:xfrm>
          <a:prstGeom prst="rect">
            <a:avLst/>
          </a:prstGeom>
        </p:spPr>
        <p:txBody>
          <a:bodyPr vert="horz" wrap="square" lIns="0" tIns="45085" rIns="0" bIns="0" rtlCol="0">
            <a:spAutoFit/>
          </a:bodyPr>
          <a:lstStyle/>
          <a:p>
            <a:pPr marL="12700">
              <a:lnSpc>
                <a:spcPct val="100000"/>
              </a:lnSpc>
              <a:spcBef>
                <a:spcPts val="355"/>
              </a:spcBef>
              <a:tabLst>
                <a:tab pos="351790" algn="l"/>
              </a:tabLst>
            </a:pPr>
            <a:r>
              <a:rPr sz="850" spc="195" dirty="0">
                <a:latin typeface="Times New Roman"/>
                <a:cs typeface="Times New Roman"/>
              </a:rPr>
              <a:t>M</a:t>
            </a:r>
            <a:r>
              <a:rPr sz="850" dirty="0">
                <a:latin typeface="Times New Roman"/>
                <a:cs typeface="Times New Roman"/>
              </a:rPr>
              <a:t>	</a:t>
            </a:r>
            <a:r>
              <a:rPr sz="850" spc="145" dirty="0">
                <a:latin typeface="Times New Roman"/>
                <a:cs typeface="Times New Roman"/>
              </a:rPr>
              <a:t>Y</a:t>
            </a:r>
            <a:endParaRPr sz="850">
              <a:latin typeface="Times New Roman"/>
              <a:cs typeface="Times New Roman"/>
            </a:endParaRPr>
          </a:p>
          <a:p>
            <a:pPr marL="25400">
              <a:lnSpc>
                <a:spcPct val="100000"/>
              </a:lnSpc>
              <a:spcBef>
                <a:spcPts val="250"/>
              </a:spcBef>
              <a:tabLst>
                <a:tab pos="354330" algn="l"/>
              </a:tabLst>
            </a:pPr>
            <a:r>
              <a:rPr sz="850" spc="135" dirty="0">
                <a:latin typeface="Times New Roman"/>
                <a:cs typeface="Times New Roman"/>
              </a:rPr>
              <a:t>A</a:t>
            </a:r>
            <a:r>
              <a:rPr sz="850" dirty="0">
                <a:latin typeface="Times New Roman"/>
                <a:cs typeface="Times New Roman"/>
              </a:rPr>
              <a:t>	</a:t>
            </a:r>
            <a:r>
              <a:rPr sz="850" spc="135" dirty="0">
                <a:latin typeface="Times New Roman"/>
                <a:cs typeface="Times New Roman"/>
              </a:rPr>
              <a:t>C</a:t>
            </a:r>
            <a:endParaRPr sz="850">
              <a:latin typeface="Times New Roman"/>
              <a:cs typeface="Times New Roman"/>
            </a:endParaRPr>
          </a:p>
          <a:p>
            <a:pPr marL="24130">
              <a:lnSpc>
                <a:spcPct val="100000"/>
              </a:lnSpc>
              <a:spcBef>
                <a:spcPts val="254"/>
              </a:spcBef>
              <a:tabLst>
                <a:tab pos="349885" algn="l"/>
              </a:tabLst>
            </a:pPr>
            <a:r>
              <a:rPr sz="850" spc="135" dirty="0">
                <a:latin typeface="Times New Roman"/>
                <a:cs typeface="Times New Roman"/>
              </a:rPr>
              <a:t>O</a:t>
            </a:r>
            <a:r>
              <a:rPr sz="850" dirty="0">
                <a:latin typeface="Times New Roman"/>
                <a:cs typeface="Times New Roman"/>
              </a:rPr>
              <a:t>	</a:t>
            </a:r>
            <a:r>
              <a:rPr sz="850" spc="145" dirty="0">
                <a:latin typeface="Times New Roman"/>
                <a:cs typeface="Times New Roman"/>
              </a:rPr>
              <a:t>N</a:t>
            </a:r>
            <a:endParaRPr sz="850">
              <a:latin typeface="Times New Roman"/>
              <a:cs typeface="Times New Roman"/>
            </a:endParaRPr>
          </a:p>
          <a:p>
            <a:pPr marL="33655">
              <a:lnSpc>
                <a:spcPct val="100000"/>
              </a:lnSpc>
              <a:spcBef>
                <a:spcPts val="254"/>
              </a:spcBef>
              <a:tabLst>
                <a:tab pos="358140" algn="l"/>
              </a:tabLst>
            </a:pPr>
            <a:r>
              <a:rPr sz="850" spc="105" dirty="0">
                <a:latin typeface="Times New Roman"/>
                <a:cs typeface="Times New Roman"/>
              </a:rPr>
              <a:t>T</a:t>
            </a:r>
            <a:r>
              <a:rPr sz="850" dirty="0">
                <a:latin typeface="Times New Roman"/>
                <a:cs typeface="Times New Roman"/>
              </a:rPr>
              <a:t>	</a:t>
            </a:r>
            <a:r>
              <a:rPr sz="850" spc="105" dirty="0">
                <a:latin typeface="Times New Roman"/>
                <a:cs typeface="Times New Roman"/>
              </a:rPr>
              <a:t>Z</a:t>
            </a:r>
            <a:endParaRPr sz="850">
              <a:latin typeface="Times New Roman"/>
              <a:cs typeface="Times New Roman"/>
            </a:endParaRPr>
          </a:p>
        </p:txBody>
      </p:sp>
      <p:sp>
        <p:nvSpPr>
          <p:cNvPr id="34" name="object 33"/>
          <p:cNvSpPr txBox="1"/>
          <p:nvPr/>
        </p:nvSpPr>
        <p:spPr>
          <a:xfrm>
            <a:off x="2084892" y="4211334"/>
            <a:ext cx="130175" cy="673100"/>
          </a:xfrm>
          <a:prstGeom prst="rect">
            <a:avLst/>
          </a:prstGeom>
        </p:spPr>
        <p:txBody>
          <a:bodyPr vert="horz" wrap="square" lIns="0" tIns="12700" rIns="0" bIns="0" rtlCol="0">
            <a:spAutoFit/>
          </a:bodyPr>
          <a:lstStyle/>
          <a:p>
            <a:pPr marL="12700" marR="5080" indent="7620" algn="just">
              <a:lnSpc>
                <a:spcPct val="124900"/>
              </a:lnSpc>
              <a:spcBef>
                <a:spcPts val="100"/>
              </a:spcBef>
            </a:pPr>
            <a:r>
              <a:rPr sz="850" spc="105" dirty="0">
                <a:latin typeface="Times New Roman"/>
                <a:cs typeface="Times New Roman"/>
              </a:rPr>
              <a:t>E </a:t>
            </a:r>
            <a:r>
              <a:rPr sz="850" spc="135" dirty="0">
                <a:latin typeface="Times New Roman"/>
                <a:cs typeface="Times New Roman"/>
              </a:rPr>
              <a:t>A K </a:t>
            </a:r>
            <a:r>
              <a:rPr sz="850" spc="35" dirty="0">
                <a:latin typeface="Times New Roman"/>
                <a:cs typeface="Times New Roman"/>
              </a:rPr>
              <a:t>I</a:t>
            </a:r>
            <a:endParaRPr sz="850">
              <a:latin typeface="Times New Roman"/>
              <a:cs typeface="Times New Roman"/>
            </a:endParaRPr>
          </a:p>
        </p:txBody>
      </p:sp>
      <p:sp>
        <p:nvSpPr>
          <p:cNvPr id="35" name="object 34"/>
          <p:cNvSpPr txBox="1"/>
          <p:nvPr/>
        </p:nvSpPr>
        <p:spPr>
          <a:xfrm>
            <a:off x="3062642" y="4211334"/>
            <a:ext cx="128905" cy="673100"/>
          </a:xfrm>
          <a:prstGeom prst="rect">
            <a:avLst/>
          </a:prstGeom>
        </p:spPr>
        <p:txBody>
          <a:bodyPr vert="horz" wrap="square" lIns="0" tIns="12700" rIns="0" bIns="0" rtlCol="0">
            <a:spAutoFit/>
          </a:bodyPr>
          <a:lstStyle/>
          <a:p>
            <a:pPr marL="12700" marR="5080" algn="just">
              <a:lnSpc>
                <a:spcPct val="124900"/>
              </a:lnSpc>
              <a:spcBef>
                <a:spcPts val="100"/>
              </a:spcBef>
            </a:pPr>
            <a:r>
              <a:rPr sz="850" spc="135" dirty="0">
                <a:latin typeface="Times New Roman"/>
                <a:cs typeface="Times New Roman"/>
              </a:rPr>
              <a:t>N </a:t>
            </a:r>
            <a:r>
              <a:rPr sz="850" spc="105" dirty="0">
                <a:latin typeface="Times New Roman"/>
                <a:cs typeface="Times New Roman"/>
              </a:rPr>
              <a:t>T </a:t>
            </a:r>
            <a:r>
              <a:rPr sz="850" spc="95" dirty="0">
                <a:latin typeface="Times New Roman"/>
                <a:cs typeface="Times New Roman"/>
              </a:rPr>
              <a:t>S </a:t>
            </a:r>
            <a:r>
              <a:rPr sz="850" spc="135" dirty="0">
                <a:latin typeface="Times New Roman"/>
                <a:cs typeface="Times New Roman"/>
              </a:rPr>
              <a:t>G</a:t>
            </a:r>
            <a:endParaRPr sz="850">
              <a:latin typeface="Times New Roman"/>
              <a:cs typeface="Times New Roman"/>
            </a:endParaRPr>
          </a:p>
        </p:txBody>
      </p:sp>
      <p:sp>
        <p:nvSpPr>
          <p:cNvPr id="36" name="object 35"/>
          <p:cNvSpPr txBox="1"/>
          <p:nvPr/>
        </p:nvSpPr>
        <p:spPr>
          <a:xfrm>
            <a:off x="1184764" y="5136737"/>
            <a:ext cx="2581275" cy="184150"/>
          </a:xfrm>
          <a:prstGeom prst="rect">
            <a:avLst/>
          </a:prstGeom>
          <a:solidFill>
            <a:srgbClr val="F8CADF"/>
          </a:solidFill>
          <a:ln w="7670">
            <a:solidFill>
              <a:srgbClr val="000000"/>
            </a:solidFill>
          </a:ln>
        </p:spPr>
        <p:txBody>
          <a:bodyPr vert="horz" wrap="square" lIns="0" tIns="13335" rIns="0" bIns="0" rtlCol="0">
            <a:spAutoFit/>
          </a:bodyPr>
          <a:lstStyle/>
          <a:p>
            <a:pPr marL="41275">
              <a:lnSpc>
                <a:spcPct val="100000"/>
              </a:lnSpc>
              <a:spcBef>
                <a:spcPts val="105"/>
              </a:spcBef>
            </a:pPr>
            <a:r>
              <a:rPr sz="850" spc="155" dirty="0">
                <a:latin typeface="Times New Roman"/>
                <a:cs typeface="Times New Roman"/>
              </a:rPr>
              <a:t>E</a:t>
            </a:r>
            <a:r>
              <a:rPr sz="850" spc="105" dirty="0">
                <a:latin typeface="Times New Roman"/>
                <a:cs typeface="Times New Roman"/>
              </a:rPr>
              <a:t> </a:t>
            </a:r>
            <a:r>
              <a:rPr sz="850" spc="155" dirty="0">
                <a:latin typeface="Times New Roman"/>
                <a:cs typeface="Times New Roman"/>
              </a:rPr>
              <a:t>T</a:t>
            </a:r>
            <a:r>
              <a:rPr sz="850" spc="105" dirty="0">
                <a:latin typeface="Times New Roman"/>
                <a:cs typeface="Times New Roman"/>
              </a:rPr>
              <a:t> </a:t>
            </a:r>
            <a:r>
              <a:rPr sz="850" spc="155" dirty="0">
                <a:latin typeface="Times New Roman"/>
                <a:cs typeface="Times New Roman"/>
              </a:rPr>
              <a:t>T</a:t>
            </a:r>
            <a:r>
              <a:rPr sz="850" spc="25" dirty="0">
                <a:latin typeface="Times New Roman"/>
                <a:cs typeface="Times New Roman"/>
              </a:rPr>
              <a:t> </a:t>
            </a:r>
            <a:r>
              <a:rPr sz="850" spc="195" dirty="0">
                <a:latin typeface="Times New Roman"/>
                <a:cs typeface="Times New Roman"/>
              </a:rPr>
              <a:t>H</a:t>
            </a:r>
            <a:r>
              <a:rPr sz="850" spc="35" dirty="0">
                <a:latin typeface="Times New Roman"/>
                <a:cs typeface="Times New Roman"/>
              </a:rPr>
              <a:t> </a:t>
            </a:r>
            <a:r>
              <a:rPr sz="850" spc="155" dirty="0">
                <a:latin typeface="Times New Roman"/>
                <a:cs typeface="Times New Roman"/>
              </a:rPr>
              <a:t>E</a:t>
            </a:r>
            <a:r>
              <a:rPr sz="850" spc="70" dirty="0">
                <a:latin typeface="Times New Roman"/>
                <a:cs typeface="Times New Roman"/>
              </a:rPr>
              <a:t> </a:t>
            </a:r>
            <a:r>
              <a:rPr sz="850" spc="195" dirty="0">
                <a:latin typeface="Times New Roman"/>
                <a:cs typeface="Times New Roman"/>
              </a:rPr>
              <a:t>A</a:t>
            </a:r>
            <a:r>
              <a:rPr sz="850" spc="-65" dirty="0">
                <a:latin typeface="Times New Roman"/>
                <a:cs typeface="Times New Roman"/>
              </a:rPr>
              <a:t> </a:t>
            </a:r>
            <a:r>
              <a:rPr sz="850" spc="195" dirty="0">
                <a:latin typeface="Times New Roman"/>
                <a:cs typeface="Times New Roman"/>
              </a:rPr>
              <a:t>K</a:t>
            </a:r>
            <a:r>
              <a:rPr sz="850" spc="200" dirty="0">
                <a:latin typeface="Times New Roman"/>
                <a:cs typeface="Times New Roman"/>
              </a:rPr>
              <a:t> </a:t>
            </a:r>
            <a:r>
              <a:rPr sz="850" spc="85" dirty="0">
                <a:latin typeface="Times New Roman"/>
                <a:cs typeface="Times New Roman"/>
              </a:rPr>
              <a:t>I</a:t>
            </a:r>
            <a:r>
              <a:rPr sz="850" spc="95" dirty="0">
                <a:latin typeface="Times New Roman"/>
                <a:cs typeface="Times New Roman"/>
              </a:rPr>
              <a:t> </a:t>
            </a:r>
            <a:r>
              <a:rPr sz="850" spc="280" dirty="0">
                <a:latin typeface="Times New Roman"/>
                <a:cs typeface="Times New Roman"/>
              </a:rPr>
              <a:t>MA</a:t>
            </a:r>
            <a:r>
              <a:rPr sz="850" spc="-55" dirty="0">
                <a:latin typeface="Times New Roman"/>
                <a:cs typeface="Times New Roman"/>
              </a:rPr>
              <a:t> </a:t>
            </a:r>
            <a:r>
              <a:rPr sz="850" spc="195" dirty="0">
                <a:latin typeface="Times New Roman"/>
                <a:cs typeface="Times New Roman"/>
              </a:rPr>
              <a:t>O</a:t>
            </a:r>
            <a:r>
              <a:rPr sz="850" spc="50" dirty="0">
                <a:latin typeface="Times New Roman"/>
                <a:cs typeface="Times New Roman"/>
              </a:rPr>
              <a:t> </a:t>
            </a:r>
            <a:r>
              <a:rPr sz="850" spc="155" dirty="0">
                <a:latin typeface="Times New Roman"/>
                <a:cs typeface="Times New Roman"/>
              </a:rPr>
              <a:t>T</a:t>
            </a:r>
            <a:r>
              <a:rPr sz="850" spc="45" dirty="0">
                <a:latin typeface="Times New Roman"/>
                <a:cs typeface="Times New Roman"/>
              </a:rPr>
              <a:t> </a:t>
            </a:r>
            <a:r>
              <a:rPr sz="850" spc="195" dirty="0">
                <a:latin typeface="Times New Roman"/>
                <a:cs typeface="Times New Roman"/>
              </a:rPr>
              <a:t>Y</a:t>
            </a:r>
            <a:r>
              <a:rPr sz="850" spc="-20" dirty="0">
                <a:latin typeface="Times New Roman"/>
                <a:cs typeface="Times New Roman"/>
              </a:rPr>
              <a:t> </a:t>
            </a:r>
            <a:r>
              <a:rPr sz="850" spc="185" dirty="0">
                <a:latin typeface="Times New Roman"/>
                <a:cs typeface="Times New Roman"/>
              </a:rPr>
              <a:t>C</a:t>
            </a:r>
            <a:r>
              <a:rPr sz="850" spc="5" dirty="0">
                <a:latin typeface="Times New Roman"/>
                <a:cs typeface="Times New Roman"/>
              </a:rPr>
              <a:t> </a:t>
            </a:r>
            <a:r>
              <a:rPr sz="850" spc="195" dirty="0">
                <a:latin typeface="Times New Roman"/>
                <a:cs typeface="Times New Roman"/>
              </a:rPr>
              <a:t>N</a:t>
            </a:r>
            <a:r>
              <a:rPr sz="850" spc="40" dirty="0">
                <a:latin typeface="Times New Roman"/>
                <a:cs typeface="Times New Roman"/>
              </a:rPr>
              <a:t> </a:t>
            </a:r>
            <a:r>
              <a:rPr sz="850" spc="155" dirty="0">
                <a:latin typeface="Times New Roman"/>
                <a:cs typeface="Times New Roman"/>
              </a:rPr>
              <a:t>Z</a:t>
            </a:r>
            <a:r>
              <a:rPr sz="850" spc="45" dirty="0">
                <a:latin typeface="Times New Roman"/>
                <a:cs typeface="Times New Roman"/>
              </a:rPr>
              <a:t> </a:t>
            </a:r>
            <a:r>
              <a:rPr sz="850" spc="195" dirty="0">
                <a:latin typeface="Times New Roman"/>
                <a:cs typeface="Times New Roman"/>
              </a:rPr>
              <a:t>N</a:t>
            </a:r>
            <a:r>
              <a:rPr sz="850" spc="40" dirty="0">
                <a:latin typeface="Times New Roman"/>
                <a:cs typeface="Times New Roman"/>
              </a:rPr>
              <a:t> </a:t>
            </a:r>
            <a:r>
              <a:rPr sz="850" spc="155" dirty="0">
                <a:latin typeface="Times New Roman"/>
                <a:cs typeface="Times New Roman"/>
              </a:rPr>
              <a:t>T</a:t>
            </a:r>
            <a:r>
              <a:rPr sz="850" spc="114" dirty="0">
                <a:latin typeface="Times New Roman"/>
                <a:cs typeface="Times New Roman"/>
              </a:rPr>
              <a:t> </a:t>
            </a:r>
            <a:r>
              <a:rPr sz="850" spc="145" dirty="0">
                <a:latin typeface="Times New Roman"/>
                <a:cs typeface="Times New Roman"/>
              </a:rPr>
              <a:t>S</a:t>
            </a:r>
            <a:r>
              <a:rPr sz="850" spc="70" dirty="0">
                <a:latin typeface="Times New Roman"/>
                <a:cs typeface="Times New Roman"/>
              </a:rPr>
              <a:t> </a:t>
            </a:r>
            <a:r>
              <a:rPr sz="850" spc="145" dirty="0">
                <a:latin typeface="Times New Roman"/>
                <a:cs typeface="Times New Roman"/>
              </a:rPr>
              <a:t>G</a:t>
            </a:r>
            <a:endParaRPr sz="850">
              <a:latin typeface="Times New Roman"/>
              <a:cs typeface="Times New Roman"/>
            </a:endParaRPr>
          </a:p>
        </p:txBody>
      </p:sp>
      <p:sp>
        <p:nvSpPr>
          <p:cNvPr id="37" name="object 36"/>
          <p:cNvSpPr txBox="1"/>
          <p:nvPr/>
        </p:nvSpPr>
        <p:spPr>
          <a:xfrm>
            <a:off x="1399351" y="3038646"/>
            <a:ext cx="1040130" cy="154305"/>
          </a:xfrm>
          <a:prstGeom prst="rect">
            <a:avLst/>
          </a:prstGeom>
        </p:spPr>
        <p:txBody>
          <a:bodyPr vert="horz" wrap="square" lIns="0" tIns="12065" rIns="0" bIns="0" rtlCol="0">
            <a:spAutoFit/>
          </a:bodyPr>
          <a:lstStyle/>
          <a:p>
            <a:pPr marL="12700">
              <a:lnSpc>
                <a:spcPct val="100000"/>
              </a:lnSpc>
              <a:spcBef>
                <a:spcPts val="95"/>
              </a:spcBef>
            </a:pPr>
            <a:r>
              <a:rPr sz="850" spc="110" dirty="0">
                <a:latin typeface="Times New Roman"/>
                <a:cs typeface="Times New Roman"/>
              </a:rPr>
              <a:t>Write</a:t>
            </a:r>
            <a:r>
              <a:rPr sz="850" spc="70" dirty="0">
                <a:latin typeface="Times New Roman"/>
                <a:cs typeface="Times New Roman"/>
              </a:rPr>
              <a:t> </a:t>
            </a:r>
            <a:r>
              <a:rPr sz="850" spc="135" dirty="0">
                <a:latin typeface="Times New Roman"/>
                <a:cs typeface="Times New Roman"/>
              </a:rPr>
              <a:t>row</a:t>
            </a:r>
            <a:r>
              <a:rPr sz="850" spc="75" dirty="0">
                <a:latin typeface="Times New Roman"/>
                <a:cs typeface="Times New Roman"/>
              </a:rPr>
              <a:t> </a:t>
            </a:r>
            <a:r>
              <a:rPr sz="850" spc="130" dirty="0">
                <a:latin typeface="Times New Roman"/>
                <a:cs typeface="Times New Roman"/>
              </a:rPr>
              <a:t>by</a:t>
            </a:r>
            <a:r>
              <a:rPr sz="850" spc="70" dirty="0">
                <a:latin typeface="Times New Roman"/>
                <a:cs typeface="Times New Roman"/>
              </a:rPr>
              <a:t> </a:t>
            </a:r>
            <a:r>
              <a:rPr sz="850" spc="110" dirty="0">
                <a:latin typeface="Times New Roman"/>
                <a:cs typeface="Times New Roman"/>
              </a:rPr>
              <a:t>row</a:t>
            </a:r>
            <a:endParaRPr sz="850">
              <a:latin typeface="Times New Roman"/>
              <a:cs typeface="Times New Roman"/>
            </a:endParaRPr>
          </a:p>
        </p:txBody>
      </p:sp>
      <p:sp>
        <p:nvSpPr>
          <p:cNvPr id="38" name="object 37"/>
          <p:cNvSpPr/>
          <p:nvPr/>
        </p:nvSpPr>
        <p:spPr>
          <a:xfrm>
            <a:off x="1177972" y="2809924"/>
            <a:ext cx="2579370" cy="185420"/>
          </a:xfrm>
          <a:custGeom>
            <a:avLst/>
            <a:gdLst/>
            <a:ahLst/>
            <a:cxnLst/>
            <a:rect l="l" t="t" r="r" b="b"/>
            <a:pathLst>
              <a:path w="2579370" h="185419">
                <a:moveTo>
                  <a:pt x="2579247" y="0"/>
                </a:moveTo>
                <a:lnTo>
                  <a:pt x="0" y="0"/>
                </a:lnTo>
                <a:lnTo>
                  <a:pt x="0" y="185139"/>
                </a:lnTo>
                <a:lnTo>
                  <a:pt x="2579247" y="185139"/>
                </a:lnTo>
                <a:lnTo>
                  <a:pt x="2579247" y="0"/>
                </a:lnTo>
                <a:close/>
              </a:path>
            </a:pathLst>
          </a:custGeom>
          <a:solidFill>
            <a:srgbClr val="FFFFFF"/>
          </a:solidFill>
        </p:spPr>
        <p:txBody>
          <a:bodyPr wrap="square" lIns="0" tIns="0" rIns="0" bIns="0" rtlCol="0"/>
          <a:lstStyle/>
          <a:p>
            <a:endParaRPr/>
          </a:p>
        </p:txBody>
      </p:sp>
      <p:sp>
        <p:nvSpPr>
          <p:cNvPr id="39" name="object 38"/>
          <p:cNvSpPr txBox="1"/>
          <p:nvPr/>
        </p:nvSpPr>
        <p:spPr>
          <a:xfrm>
            <a:off x="1177972" y="2809924"/>
            <a:ext cx="2579370" cy="185420"/>
          </a:xfrm>
          <a:prstGeom prst="rect">
            <a:avLst/>
          </a:prstGeom>
          <a:ln w="7670">
            <a:solidFill>
              <a:srgbClr val="000000"/>
            </a:solidFill>
          </a:ln>
        </p:spPr>
        <p:txBody>
          <a:bodyPr vert="horz" wrap="square" lIns="0" tIns="10795" rIns="0" bIns="0" rtlCol="0">
            <a:spAutoFit/>
          </a:bodyPr>
          <a:lstStyle/>
          <a:p>
            <a:pPr marL="52705">
              <a:lnSpc>
                <a:spcPct val="100000"/>
              </a:lnSpc>
              <a:spcBef>
                <a:spcPts val="85"/>
              </a:spcBef>
            </a:pPr>
            <a:r>
              <a:rPr sz="850" spc="120" dirty="0">
                <a:latin typeface="Times New Roman"/>
                <a:cs typeface="Times New Roman"/>
              </a:rPr>
              <a:t>e</a:t>
            </a:r>
            <a:r>
              <a:rPr sz="850" spc="220" dirty="0">
                <a:latin typeface="Times New Roman"/>
                <a:cs typeface="Times New Roman"/>
              </a:rPr>
              <a:t> </a:t>
            </a:r>
            <a:r>
              <a:rPr sz="850" spc="135" dirty="0">
                <a:latin typeface="Times New Roman"/>
                <a:cs typeface="Times New Roman"/>
              </a:rPr>
              <a:t>n</a:t>
            </a:r>
            <a:r>
              <a:rPr sz="850" spc="280" dirty="0">
                <a:latin typeface="Times New Roman"/>
                <a:cs typeface="Times New Roman"/>
              </a:rPr>
              <a:t> </a:t>
            </a:r>
            <a:r>
              <a:rPr sz="850" spc="120" dirty="0">
                <a:latin typeface="Times New Roman"/>
                <a:cs typeface="Times New Roman"/>
              </a:rPr>
              <a:t>e</a:t>
            </a:r>
            <a:r>
              <a:rPr sz="850" spc="100" dirty="0">
                <a:latin typeface="Times New Roman"/>
                <a:cs typeface="Times New Roman"/>
              </a:rPr>
              <a:t> </a:t>
            </a:r>
            <a:r>
              <a:rPr sz="850" spc="210" dirty="0">
                <a:latin typeface="Times New Roman"/>
                <a:cs typeface="Times New Roman"/>
              </a:rPr>
              <a:t>m</a:t>
            </a:r>
            <a:r>
              <a:rPr sz="850" spc="35" dirty="0">
                <a:latin typeface="Times New Roman"/>
                <a:cs typeface="Times New Roman"/>
              </a:rPr>
              <a:t> </a:t>
            </a:r>
            <a:r>
              <a:rPr sz="850" spc="135" dirty="0">
                <a:latin typeface="Times New Roman"/>
                <a:cs typeface="Times New Roman"/>
              </a:rPr>
              <a:t>y</a:t>
            </a:r>
            <a:r>
              <a:rPr sz="850" spc="280" dirty="0">
                <a:latin typeface="Times New Roman"/>
                <a:cs typeface="Times New Roman"/>
              </a:rPr>
              <a:t> </a:t>
            </a:r>
            <a:r>
              <a:rPr sz="850" spc="120" dirty="0">
                <a:latin typeface="Times New Roman"/>
                <a:cs typeface="Times New Roman"/>
              </a:rPr>
              <a:t>a</a:t>
            </a:r>
            <a:r>
              <a:rPr sz="850" spc="380" dirty="0">
                <a:latin typeface="Times New Roman"/>
                <a:cs typeface="Times New Roman"/>
              </a:rPr>
              <a:t> </a:t>
            </a:r>
            <a:r>
              <a:rPr sz="850" spc="70" dirty="0">
                <a:latin typeface="Times New Roman"/>
                <a:cs typeface="Times New Roman"/>
              </a:rPr>
              <a:t>t</a:t>
            </a:r>
            <a:r>
              <a:rPr sz="850" spc="475" dirty="0">
                <a:latin typeface="Times New Roman"/>
                <a:cs typeface="Times New Roman"/>
              </a:rPr>
              <a:t> </a:t>
            </a:r>
            <a:r>
              <a:rPr sz="850" spc="70" dirty="0">
                <a:latin typeface="Times New Roman"/>
                <a:cs typeface="Times New Roman"/>
              </a:rPr>
              <a:t>t</a:t>
            </a:r>
            <a:r>
              <a:rPr sz="850" spc="380" dirty="0">
                <a:latin typeface="Times New Roman"/>
                <a:cs typeface="Times New Roman"/>
              </a:rPr>
              <a:t> </a:t>
            </a:r>
            <a:r>
              <a:rPr sz="850" spc="120" dirty="0">
                <a:latin typeface="Times New Roman"/>
                <a:cs typeface="Times New Roman"/>
              </a:rPr>
              <a:t>a</a:t>
            </a:r>
            <a:r>
              <a:rPr sz="850" spc="285" dirty="0">
                <a:latin typeface="Times New Roman"/>
                <a:cs typeface="Times New Roman"/>
              </a:rPr>
              <a:t> </a:t>
            </a:r>
            <a:r>
              <a:rPr sz="850" spc="120" dirty="0">
                <a:latin typeface="Times New Roman"/>
                <a:cs typeface="Times New Roman"/>
              </a:rPr>
              <a:t>c</a:t>
            </a:r>
            <a:r>
              <a:rPr sz="850" spc="250" dirty="0">
                <a:latin typeface="Times New Roman"/>
                <a:cs typeface="Times New Roman"/>
              </a:rPr>
              <a:t> </a:t>
            </a:r>
            <a:r>
              <a:rPr sz="850" spc="135" dirty="0">
                <a:latin typeface="Times New Roman"/>
                <a:cs typeface="Times New Roman"/>
              </a:rPr>
              <a:t>k</a:t>
            </a:r>
            <a:r>
              <a:rPr sz="850" spc="315" dirty="0">
                <a:latin typeface="Times New Roman"/>
                <a:cs typeface="Times New Roman"/>
              </a:rPr>
              <a:t> </a:t>
            </a:r>
            <a:r>
              <a:rPr sz="850" spc="110" dirty="0">
                <a:latin typeface="Times New Roman"/>
                <a:cs typeface="Times New Roman"/>
              </a:rPr>
              <a:t>s</a:t>
            </a:r>
            <a:r>
              <a:rPr sz="850" spc="380" dirty="0">
                <a:latin typeface="Times New Roman"/>
                <a:cs typeface="Times New Roman"/>
              </a:rPr>
              <a:t> </a:t>
            </a:r>
            <a:r>
              <a:rPr sz="850" spc="70" dirty="0">
                <a:latin typeface="Times New Roman"/>
                <a:cs typeface="Times New Roman"/>
              </a:rPr>
              <a:t>t</a:t>
            </a:r>
            <a:r>
              <a:rPr sz="850" spc="320" dirty="0">
                <a:latin typeface="Times New Roman"/>
                <a:cs typeface="Times New Roman"/>
              </a:rPr>
              <a:t> </a:t>
            </a:r>
            <a:r>
              <a:rPr sz="850" spc="135" dirty="0">
                <a:latin typeface="Times New Roman"/>
                <a:cs typeface="Times New Roman"/>
              </a:rPr>
              <a:t>o</a:t>
            </a:r>
            <a:r>
              <a:rPr sz="850" spc="220" dirty="0">
                <a:latin typeface="Times New Roman"/>
                <a:cs typeface="Times New Roman"/>
              </a:rPr>
              <a:t> </a:t>
            </a:r>
            <a:r>
              <a:rPr sz="850" spc="135" dirty="0">
                <a:latin typeface="Times New Roman"/>
                <a:cs typeface="Times New Roman"/>
              </a:rPr>
              <a:t>n</a:t>
            </a:r>
            <a:r>
              <a:rPr sz="850" spc="380" dirty="0">
                <a:latin typeface="Times New Roman"/>
                <a:cs typeface="Times New Roman"/>
              </a:rPr>
              <a:t> </a:t>
            </a:r>
            <a:r>
              <a:rPr sz="850" spc="70" dirty="0">
                <a:latin typeface="Times New Roman"/>
                <a:cs typeface="Times New Roman"/>
              </a:rPr>
              <a:t>i</a:t>
            </a:r>
            <a:r>
              <a:rPr sz="850" spc="315" dirty="0">
                <a:latin typeface="Times New Roman"/>
                <a:cs typeface="Times New Roman"/>
              </a:rPr>
              <a:t> </a:t>
            </a:r>
            <a:r>
              <a:rPr sz="850" spc="135" dirty="0">
                <a:latin typeface="Times New Roman"/>
                <a:cs typeface="Times New Roman"/>
              </a:rPr>
              <a:t>g</a:t>
            </a:r>
            <a:r>
              <a:rPr sz="850" spc="225" dirty="0">
                <a:latin typeface="Times New Roman"/>
                <a:cs typeface="Times New Roman"/>
              </a:rPr>
              <a:t> </a:t>
            </a:r>
            <a:r>
              <a:rPr sz="850" spc="135" dirty="0">
                <a:latin typeface="Times New Roman"/>
                <a:cs typeface="Times New Roman"/>
              </a:rPr>
              <a:t>h</a:t>
            </a:r>
            <a:r>
              <a:rPr sz="850" spc="375" dirty="0">
                <a:latin typeface="Times New Roman"/>
                <a:cs typeface="Times New Roman"/>
              </a:rPr>
              <a:t> </a:t>
            </a:r>
            <a:r>
              <a:rPr sz="850" spc="70" dirty="0">
                <a:latin typeface="Times New Roman"/>
                <a:cs typeface="Times New Roman"/>
              </a:rPr>
              <a:t>t</a:t>
            </a:r>
            <a:r>
              <a:rPr sz="850" spc="380" dirty="0">
                <a:latin typeface="Times New Roman"/>
                <a:cs typeface="Times New Roman"/>
              </a:rPr>
              <a:t> </a:t>
            </a:r>
            <a:r>
              <a:rPr sz="850" spc="70" dirty="0">
                <a:latin typeface="Times New Roman"/>
                <a:cs typeface="Times New Roman"/>
              </a:rPr>
              <a:t>z</a:t>
            </a:r>
            <a:endParaRPr sz="850">
              <a:latin typeface="Times New Roman"/>
              <a:cs typeface="Times New Roman"/>
            </a:endParaRPr>
          </a:p>
        </p:txBody>
      </p:sp>
      <p:sp>
        <p:nvSpPr>
          <p:cNvPr id="40" name="object 39"/>
          <p:cNvSpPr txBox="1"/>
          <p:nvPr/>
        </p:nvSpPr>
        <p:spPr>
          <a:xfrm>
            <a:off x="3242836" y="2640662"/>
            <a:ext cx="533400" cy="154305"/>
          </a:xfrm>
          <a:prstGeom prst="rect">
            <a:avLst/>
          </a:prstGeom>
        </p:spPr>
        <p:txBody>
          <a:bodyPr vert="horz" wrap="square" lIns="0" tIns="11430" rIns="0" bIns="0" rtlCol="0">
            <a:spAutoFit/>
          </a:bodyPr>
          <a:lstStyle/>
          <a:p>
            <a:pPr marL="12700">
              <a:lnSpc>
                <a:spcPct val="100000"/>
              </a:lnSpc>
              <a:spcBef>
                <a:spcPts val="90"/>
              </a:spcBef>
            </a:pPr>
            <a:r>
              <a:rPr sz="850" spc="95" dirty="0">
                <a:latin typeface="Times New Roman"/>
                <a:cs typeface="Times New Roman"/>
              </a:rPr>
              <a:t>Plaintext</a:t>
            </a:r>
            <a:endParaRPr sz="850">
              <a:latin typeface="Times New Roman"/>
              <a:cs typeface="Times New Roman"/>
            </a:endParaRPr>
          </a:p>
        </p:txBody>
      </p:sp>
      <p:sp>
        <p:nvSpPr>
          <p:cNvPr id="41" name="object 40"/>
          <p:cNvSpPr txBox="1"/>
          <p:nvPr/>
        </p:nvSpPr>
        <p:spPr>
          <a:xfrm>
            <a:off x="2160869" y="5310346"/>
            <a:ext cx="628650" cy="154305"/>
          </a:xfrm>
          <a:prstGeom prst="rect">
            <a:avLst/>
          </a:prstGeom>
        </p:spPr>
        <p:txBody>
          <a:bodyPr vert="horz" wrap="square" lIns="0" tIns="12065" rIns="0" bIns="0" rtlCol="0">
            <a:spAutoFit/>
          </a:bodyPr>
          <a:lstStyle/>
          <a:p>
            <a:pPr marL="12700">
              <a:lnSpc>
                <a:spcPct val="100000"/>
              </a:lnSpc>
              <a:spcBef>
                <a:spcPts val="95"/>
              </a:spcBef>
            </a:pPr>
            <a:r>
              <a:rPr sz="850" spc="100" dirty="0">
                <a:latin typeface="Times New Roman"/>
                <a:cs typeface="Times New Roman"/>
              </a:rPr>
              <a:t>Ciphertext</a:t>
            </a:r>
            <a:endParaRPr sz="850">
              <a:latin typeface="Times New Roman"/>
              <a:cs typeface="Times New Roman"/>
            </a:endParaRPr>
          </a:p>
        </p:txBody>
      </p:sp>
      <p:sp>
        <p:nvSpPr>
          <p:cNvPr id="42" name="object 41"/>
          <p:cNvSpPr txBox="1"/>
          <p:nvPr/>
        </p:nvSpPr>
        <p:spPr>
          <a:xfrm>
            <a:off x="988936" y="4917228"/>
            <a:ext cx="1426845" cy="154305"/>
          </a:xfrm>
          <a:prstGeom prst="rect">
            <a:avLst/>
          </a:prstGeom>
        </p:spPr>
        <p:txBody>
          <a:bodyPr vert="horz" wrap="square" lIns="0" tIns="11430" rIns="0" bIns="0" rtlCol="0">
            <a:spAutoFit/>
          </a:bodyPr>
          <a:lstStyle/>
          <a:p>
            <a:pPr marL="12700">
              <a:lnSpc>
                <a:spcPct val="100000"/>
              </a:lnSpc>
              <a:spcBef>
                <a:spcPts val="90"/>
              </a:spcBef>
            </a:pPr>
            <a:r>
              <a:rPr sz="850" spc="140" dirty="0">
                <a:latin typeface="Times New Roman"/>
                <a:cs typeface="Times New Roman"/>
              </a:rPr>
              <a:t>Read</a:t>
            </a:r>
            <a:r>
              <a:rPr sz="850" spc="70" dirty="0">
                <a:latin typeface="Times New Roman"/>
                <a:cs typeface="Times New Roman"/>
              </a:rPr>
              <a:t> </a:t>
            </a:r>
            <a:r>
              <a:rPr sz="850" spc="135" dirty="0">
                <a:latin typeface="Times New Roman"/>
                <a:cs typeface="Times New Roman"/>
              </a:rPr>
              <a:t>column</a:t>
            </a:r>
            <a:r>
              <a:rPr sz="850" spc="70" dirty="0">
                <a:latin typeface="Times New Roman"/>
                <a:cs typeface="Times New Roman"/>
              </a:rPr>
              <a:t> </a:t>
            </a:r>
            <a:r>
              <a:rPr sz="850" spc="135" dirty="0">
                <a:latin typeface="Times New Roman"/>
                <a:cs typeface="Times New Roman"/>
              </a:rPr>
              <a:t>by</a:t>
            </a:r>
            <a:r>
              <a:rPr sz="850" spc="70" dirty="0">
                <a:latin typeface="Times New Roman"/>
                <a:cs typeface="Times New Roman"/>
              </a:rPr>
              <a:t> </a:t>
            </a:r>
            <a:r>
              <a:rPr sz="850" spc="125" dirty="0">
                <a:latin typeface="Times New Roman"/>
                <a:cs typeface="Times New Roman"/>
              </a:rPr>
              <a:t>column</a:t>
            </a:r>
            <a:endParaRPr sz="850">
              <a:latin typeface="Times New Roman"/>
              <a:cs typeface="Times New Roman"/>
            </a:endParaRPr>
          </a:p>
        </p:txBody>
      </p:sp>
      <p:grpSp>
        <p:nvGrpSpPr>
          <p:cNvPr id="43" name="object 42"/>
          <p:cNvGrpSpPr/>
          <p:nvPr/>
        </p:nvGrpSpPr>
        <p:grpSpPr>
          <a:xfrm>
            <a:off x="6154293" y="2984039"/>
            <a:ext cx="2143125" cy="2275840"/>
            <a:chOff x="5751957" y="2179367"/>
            <a:chExt cx="2143125" cy="2275840"/>
          </a:xfrm>
        </p:grpSpPr>
        <p:pic>
          <p:nvPicPr>
            <p:cNvPr id="44" name="object 43"/>
            <p:cNvPicPr/>
            <p:nvPr/>
          </p:nvPicPr>
          <p:blipFill>
            <a:blip r:embed="rId3" cstate="print"/>
            <a:stretch>
              <a:fillRect/>
            </a:stretch>
          </p:blipFill>
          <p:spPr>
            <a:xfrm>
              <a:off x="5751957" y="4384203"/>
              <a:ext cx="83626" cy="70388"/>
            </a:xfrm>
            <a:prstGeom prst="rect">
              <a:avLst/>
            </a:prstGeom>
          </p:spPr>
        </p:pic>
        <p:sp>
          <p:nvSpPr>
            <p:cNvPr id="45" name="object 44"/>
            <p:cNvSpPr/>
            <p:nvPr/>
          </p:nvSpPr>
          <p:spPr>
            <a:xfrm>
              <a:off x="7129353" y="4109123"/>
              <a:ext cx="0" cy="217804"/>
            </a:xfrm>
            <a:custGeom>
              <a:avLst/>
              <a:gdLst/>
              <a:ahLst/>
              <a:cxnLst/>
              <a:rect l="l" t="t" r="r" b="b"/>
              <a:pathLst>
                <a:path h="217804">
                  <a:moveTo>
                    <a:pt x="0" y="217467"/>
                  </a:moveTo>
                  <a:lnTo>
                    <a:pt x="0" y="0"/>
                  </a:lnTo>
                </a:path>
              </a:pathLst>
            </a:custGeom>
            <a:ln w="15334">
              <a:solidFill>
                <a:srgbClr val="000000"/>
              </a:solidFill>
            </a:ln>
          </p:spPr>
          <p:txBody>
            <a:bodyPr wrap="square" lIns="0" tIns="0" rIns="0" bIns="0" rtlCol="0"/>
            <a:lstStyle/>
            <a:p>
              <a:endParaRPr/>
            </a:p>
          </p:txBody>
        </p:sp>
        <p:sp>
          <p:nvSpPr>
            <p:cNvPr id="46" name="object 45"/>
            <p:cNvSpPr/>
            <p:nvPr/>
          </p:nvSpPr>
          <p:spPr>
            <a:xfrm>
              <a:off x="7090115" y="4068139"/>
              <a:ext cx="77470" cy="51435"/>
            </a:xfrm>
            <a:custGeom>
              <a:avLst/>
              <a:gdLst/>
              <a:ahLst/>
              <a:cxnLst/>
              <a:rect l="l" t="t" r="r" b="b"/>
              <a:pathLst>
                <a:path w="77470" h="51435">
                  <a:moveTo>
                    <a:pt x="39237" y="0"/>
                  </a:moveTo>
                  <a:lnTo>
                    <a:pt x="31661" y="13215"/>
                  </a:lnTo>
                  <a:lnTo>
                    <a:pt x="22171" y="27043"/>
                  </a:lnTo>
                  <a:lnTo>
                    <a:pt x="11405" y="40149"/>
                  </a:lnTo>
                  <a:lnTo>
                    <a:pt x="0" y="51198"/>
                  </a:lnTo>
                  <a:lnTo>
                    <a:pt x="39237" y="40984"/>
                  </a:lnTo>
                  <a:lnTo>
                    <a:pt x="76858" y="51198"/>
                  </a:lnTo>
                  <a:lnTo>
                    <a:pt x="65624" y="40149"/>
                  </a:lnTo>
                  <a:lnTo>
                    <a:pt x="55408" y="27043"/>
                  </a:lnTo>
                  <a:lnTo>
                    <a:pt x="46511" y="13215"/>
                  </a:lnTo>
                  <a:lnTo>
                    <a:pt x="39237" y="0"/>
                  </a:lnTo>
                  <a:close/>
                </a:path>
              </a:pathLst>
            </a:custGeom>
            <a:solidFill>
              <a:srgbClr val="000000"/>
            </a:solidFill>
          </p:spPr>
          <p:txBody>
            <a:bodyPr wrap="square" lIns="0" tIns="0" rIns="0" bIns="0" rtlCol="0"/>
            <a:lstStyle/>
            <a:p>
              <a:endParaRPr/>
            </a:p>
          </p:txBody>
        </p:sp>
        <p:sp>
          <p:nvSpPr>
            <p:cNvPr id="47" name="object 46"/>
            <p:cNvSpPr/>
            <p:nvPr/>
          </p:nvSpPr>
          <p:spPr>
            <a:xfrm>
              <a:off x="7129353" y="2215159"/>
              <a:ext cx="0" cy="227965"/>
            </a:xfrm>
            <a:custGeom>
              <a:avLst/>
              <a:gdLst/>
              <a:ahLst/>
              <a:cxnLst/>
              <a:rect l="l" t="t" r="r" b="b"/>
              <a:pathLst>
                <a:path h="227964">
                  <a:moveTo>
                    <a:pt x="0" y="227776"/>
                  </a:moveTo>
                  <a:lnTo>
                    <a:pt x="0" y="0"/>
                  </a:lnTo>
                </a:path>
              </a:pathLst>
            </a:custGeom>
            <a:ln w="15334">
              <a:solidFill>
                <a:srgbClr val="000000"/>
              </a:solidFill>
            </a:ln>
          </p:spPr>
          <p:txBody>
            <a:bodyPr wrap="square" lIns="0" tIns="0" rIns="0" bIns="0" rtlCol="0"/>
            <a:lstStyle/>
            <a:p>
              <a:endParaRPr/>
            </a:p>
          </p:txBody>
        </p:sp>
        <p:sp>
          <p:nvSpPr>
            <p:cNvPr id="48" name="object 47"/>
            <p:cNvSpPr/>
            <p:nvPr/>
          </p:nvSpPr>
          <p:spPr>
            <a:xfrm>
              <a:off x="7090115" y="2179367"/>
              <a:ext cx="77470" cy="51435"/>
            </a:xfrm>
            <a:custGeom>
              <a:avLst/>
              <a:gdLst/>
              <a:ahLst/>
              <a:cxnLst/>
              <a:rect l="l" t="t" r="r" b="b"/>
              <a:pathLst>
                <a:path w="77470" h="51435">
                  <a:moveTo>
                    <a:pt x="39237" y="0"/>
                  </a:moveTo>
                  <a:lnTo>
                    <a:pt x="31661" y="13204"/>
                  </a:lnTo>
                  <a:lnTo>
                    <a:pt x="22171" y="27016"/>
                  </a:lnTo>
                  <a:lnTo>
                    <a:pt x="11405" y="40131"/>
                  </a:lnTo>
                  <a:lnTo>
                    <a:pt x="0" y="51242"/>
                  </a:lnTo>
                  <a:lnTo>
                    <a:pt x="39237" y="40984"/>
                  </a:lnTo>
                  <a:lnTo>
                    <a:pt x="76858" y="51242"/>
                  </a:lnTo>
                  <a:lnTo>
                    <a:pt x="65624" y="40131"/>
                  </a:lnTo>
                  <a:lnTo>
                    <a:pt x="55408" y="27016"/>
                  </a:lnTo>
                  <a:lnTo>
                    <a:pt x="46511" y="13204"/>
                  </a:lnTo>
                  <a:lnTo>
                    <a:pt x="39237" y="0"/>
                  </a:lnTo>
                  <a:close/>
                </a:path>
              </a:pathLst>
            </a:custGeom>
            <a:solidFill>
              <a:srgbClr val="000000"/>
            </a:solidFill>
          </p:spPr>
          <p:txBody>
            <a:bodyPr wrap="square" lIns="0" tIns="0" rIns="0" bIns="0" rtlCol="0"/>
            <a:lstStyle/>
            <a:p>
              <a:endParaRPr/>
            </a:p>
          </p:txBody>
        </p:sp>
        <p:sp>
          <p:nvSpPr>
            <p:cNvPr id="49" name="object 48"/>
            <p:cNvSpPr/>
            <p:nvPr/>
          </p:nvSpPr>
          <p:spPr>
            <a:xfrm>
              <a:off x="6475651" y="3087961"/>
              <a:ext cx="654050" cy="374015"/>
            </a:xfrm>
            <a:custGeom>
              <a:avLst/>
              <a:gdLst/>
              <a:ahLst/>
              <a:cxnLst/>
              <a:rect l="l" t="t" r="r" b="b"/>
              <a:pathLst>
                <a:path w="654050" h="374014">
                  <a:moveTo>
                    <a:pt x="653701" y="0"/>
                  </a:moveTo>
                  <a:lnTo>
                    <a:pt x="653701" y="62624"/>
                  </a:lnTo>
                  <a:lnTo>
                    <a:pt x="0" y="259759"/>
                  </a:lnTo>
                  <a:lnTo>
                    <a:pt x="0" y="373582"/>
                  </a:lnTo>
                </a:path>
              </a:pathLst>
            </a:custGeom>
            <a:ln w="8296">
              <a:solidFill>
                <a:srgbClr val="000000"/>
              </a:solidFill>
            </a:ln>
          </p:spPr>
          <p:txBody>
            <a:bodyPr wrap="square" lIns="0" tIns="0" rIns="0" bIns="0" rtlCol="0"/>
            <a:lstStyle/>
            <a:p>
              <a:endParaRPr/>
            </a:p>
          </p:txBody>
        </p:sp>
        <p:sp>
          <p:nvSpPr>
            <p:cNvPr id="50" name="object 49"/>
            <p:cNvSpPr/>
            <p:nvPr/>
          </p:nvSpPr>
          <p:spPr>
            <a:xfrm>
              <a:off x="7090115" y="3050785"/>
              <a:ext cx="77470" cy="52705"/>
            </a:xfrm>
            <a:custGeom>
              <a:avLst/>
              <a:gdLst/>
              <a:ahLst/>
              <a:cxnLst/>
              <a:rect l="l" t="t" r="r" b="b"/>
              <a:pathLst>
                <a:path w="77470" h="52705">
                  <a:moveTo>
                    <a:pt x="39237" y="0"/>
                  </a:moveTo>
                  <a:lnTo>
                    <a:pt x="31661" y="13966"/>
                  </a:lnTo>
                  <a:lnTo>
                    <a:pt x="22171" y="28185"/>
                  </a:lnTo>
                  <a:lnTo>
                    <a:pt x="11405" y="41446"/>
                  </a:lnTo>
                  <a:lnTo>
                    <a:pt x="0" y="52540"/>
                  </a:lnTo>
                  <a:lnTo>
                    <a:pt x="39237" y="42283"/>
                  </a:lnTo>
                  <a:lnTo>
                    <a:pt x="76858" y="52540"/>
                  </a:lnTo>
                  <a:lnTo>
                    <a:pt x="65624" y="41446"/>
                  </a:lnTo>
                  <a:lnTo>
                    <a:pt x="55408" y="28185"/>
                  </a:lnTo>
                  <a:lnTo>
                    <a:pt x="46511" y="13966"/>
                  </a:lnTo>
                  <a:lnTo>
                    <a:pt x="39237" y="0"/>
                  </a:lnTo>
                  <a:close/>
                </a:path>
              </a:pathLst>
            </a:custGeom>
            <a:solidFill>
              <a:srgbClr val="000000"/>
            </a:solidFill>
          </p:spPr>
          <p:txBody>
            <a:bodyPr wrap="square" lIns="0" tIns="0" rIns="0" bIns="0" rtlCol="0"/>
            <a:lstStyle/>
            <a:p>
              <a:endParaRPr/>
            </a:p>
          </p:txBody>
        </p:sp>
        <p:sp>
          <p:nvSpPr>
            <p:cNvPr id="51" name="object 50"/>
            <p:cNvSpPr/>
            <p:nvPr/>
          </p:nvSpPr>
          <p:spPr>
            <a:xfrm>
              <a:off x="6475651" y="3087961"/>
              <a:ext cx="326390" cy="372745"/>
            </a:xfrm>
            <a:custGeom>
              <a:avLst/>
              <a:gdLst/>
              <a:ahLst/>
              <a:cxnLst/>
              <a:rect l="l" t="t" r="r" b="b"/>
              <a:pathLst>
                <a:path w="326390" h="372745">
                  <a:moveTo>
                    <a:pt x="0" y="0"/>
                  </a:moveTo>
                  <a:lnTo>
                    <a:pt x="0" y="62624"/>
                  </a:lnTo>
                  <a:lnTo>
                    <a:pt x="325956" y="259759"/>
                  </a:lnTo>
                  <a:lnTo>
                    <a:pt x="325956" y="372327"/>
                  </a:lnTo>
                </a:path>
              </a:pathLst>
            </a:custGeom>
            <a:ln w="9114">
              <a:solidFill>
                <a:srgbClr val="000000"/>
              </a:solidFill>
            </a:ln>
          </p:spPr>
          <p:txBody>
            <a:bodyPr wrap="square" lIns="0" tIns="0" rIns="0" bIns="0" rtlCol="0"/>
            <a:lstStyle/>
            <a:p>
              <a:endParaRPr/>
            </a:p>
          </p:txBody>
        </p:sp>
        <p:sp>
          <p:nvSpPr>
            <p:cNvPr id="52" name="object 51"/>
            <p:cNvSpPr/>
            <p:nvPr/>
          </p:nvSpPr>
          <p:spPr>
            <a:xfrm>
              <a:off x="6436298" y="3050785"/>
              <a:ext cx="76835" cy="52705"/>
            </a:xfrm>
            <a:custGeom>
              <a:avLst/>
              <a:gdLst/>
              <a:ahLst/>
              <a:cxnLst/>
              <a:rect l="l" t="t" r="r" b="b"/>
              <a:pathLst>
                <a:path w="76834" h="52705">
                  <a:moveTo>
                    <a:pt x="39352" y="0"/>
                  </a:moveTo>
                  <a:lnTo>
                    <a:pt x="31069" y="13966"/>
                  </a:lnTo>
                  <a:lnTo>
                    <a:pt x="21645" y="28185"/>
                  </a:lnTo>
                  <a:lnTo>
                    <a:pt x="11236" y="41446"/>
                  </a:lnTo>
                  <a:lnTo>
                    <a:pt x="0" y="52540"/>
                  </a:lnTo>
                  <a:lnTo>
                    <a:pt x="39352" y="42283"/>
                  </a:lnTo>
                  <a:lnTo>
                    <a:pt x="76800" y="52540"/>
                  </a:lnTo>
                  <a:lnTo>
                    <a:pt x="65691" y="41446"/>
                  </a:lnTo>
                  <a:lnTo>
                    <a:pt x="55523" y="28185"/>
                  </a:lnTo>
                  <a:lnTo>
                    <a:pt x="46631" y="13966"/>
                  </a:lnTo>
                  <a:lnTo>
                    <a:pt x="39352" y="0"/>
                  </a:lnTo>
                  <a:close/>
                </a:path>
              </a:pathLst>
            </a:custGeom>
            <a:solidFill>
              <a:srgbClr val="000000"/>
            </a:solidFill>
          </p:spPr>
          <p:txBody>
            <a:bodyPr wrap="square" lIns="0" tIns="0" rIns="0" bIns="0" rtlCol="0"/>
            <a:lstStyle/>
            <a:p>
              <a:endParaRPr/>
            </a:p>
          </p:txBody>
        </p:sp>
        <p:sp>
          <p:nvSpPr>
            <p:cNvPr id="53" name="object 52"/>
            <p:cNvSpPr/>
            <p:nvPr/>
          </p:nvSpPr>
          <p:spPr>
            <a:xfrm>
              <a:off x="7129353" y="3087961"/>
              <a:ext cx="326390" cy="376555"/>
            </a:xfrm>
            <a:custGeom>
              <a:avLst/>
              <a:gdLst/>
              <a:ahLst/>
              <a:cxnLst/>
              <a:rect l="l" t="t" r="r" b="b"/>
              <a:pathLst>
                <a:path w="326390" h="376554">
                  <a:moveTo>
                    <a:pt x="325956" y="0"/>
                  </a:moveTo>
                  <a:lnTo>
                    <a:pt x="325956" y="62624"/>
                  </a:lnTo>
                  <a:lnTo>
                    <a:pt x="0" y="259759"/>
                  </a:lnTo>
                  <a:lnTo>
                    <a:pt x="0" y="376135"/>
                  </a:lnTo>
                </a:path>
              </a:pathLst>
            </a:custGeom>
            <a:ln w="9127">
              <a:solidFill>
                <a:srgbClr val="000000"/>
              </a:solidFill>
            </a:ln>
          </p:spPr>
          <p:txBody>
            <a:bodyPr wrap="square" lIns="0" tIns="0" rIns="0" bIns="0" rtlCol="0"/>
            <a:lstStyle/>
            <a:p>
              <a:endParaRPr/>
            </a:p>
          </p:txBody>
        </p:sp>
        <p:sp>
          <p:nvSpPr>
            <p:cNvPr id="54" name="object 53"/>
            <p:cNvSpPr/>
            <p:nvPr/>
          </p:nvSpPr>
          <p:spPr>
            <a:xfrm>
              <a:off x="7416130" y="3050785"/>
              <a:ext cx="78740" cy="52705"/>
            </a:xfrm>
            <a:custGeom>
              <a:avLst/>
              <a:gdLst/>
              <a:ahLst/>
              <a:cxnLst/>
              <a:rect l="l" t="t" r="r" b="b"/>
              <a:pathLst>
                <a:path w="78740" h="52705">
                  <a:moveTo>
                    <a:pt x="39179" y="0"/>
                  </a:moveTo>
                  <a:lnTo>
                    <a:pt x="31872" y="13966"/>
                  </a:lnTo>
                  <a:lnTo>
                    <a:pt x="22792" y="28185"/>
                  </a:lnTo>
                  <a:lnTo>
                    <a:pt x="12110" y="41446"/>
                  </a:lnTo>
                  <a:lnTo>
                    <a:pt x="0" y="52540"/>
                  </a:lnTo>
                  <a:lnTo>
                    <a:pt x="39179" y="42283"/>
                  </a:lnTo>
                  <a:lnTo>
                    <a:pt x="78531" y="52540"/>
                  </a:lnTo>
                  <a:lnTo>
                    <a:pt x="67060" y="41446"/>
                  </a:lnTo>
                  <a:lnTo>
                    <a:pt x="56259" y="28185"/>
                  </a:lnTo>
                  <a:lnTo>
                    <a:pt x="46756" y="13966"/>
                  </a:lnTo>
                  <a:lnTo>
                    <a:pt x="39179" y="0"/>
                  </a:lnTo>
                  <a:close/>
                </a:path>
              </a:pathLst>
            </a:custGeom>
            <a:solidFill>
              <a:srgbClr val="000000"/>
            </a:solidFill>
          </p:spPr>
          <p:txBody>
            <a:bodyPr wrap="square" lIns="0" tIns="0" rIns="0" bIns="0" rtlCol="0"/>
            <a:lstStyle/>
            <a:p>
              <a:endParaRPr/>
            </a:p>
          </p:txBody>
        </p:sp>
        <p:sp>
          <p:nvSpPr>
            <p:cNvPr id="55" name="object 54"/>
            <p:cNvSpPr/>
            <p:nvPr/>
          </p:nvSpPr>
          <p:spPr>
            <a:xfrm>
              <a:off x="7455309" y="3087961"/>
              <a:ext cx="328295" cy="376555"/>
            </a:xfrm>
            <a:custGeom>
              <a:avLst/>
              <a:gdLst/>
              <a:ahLst/>
              <a:cxnLst/>
              <a:rect l="l" t="t" r="r" b="b"/>
              <a:pathLst>
                <a:path w="328295" h="376554">
                  <a:moveTo>
                    <a:pt x="327687" y="0"/>
                  </a:moveTo>
                  <a:lnTo>
                    <a:pt x="327687" y="62624"/>
                  </a:lnTo>
                  <a:lnTo>
                    <a:pt x="0" y="259759"/>
                  </a:lnTo>
                  <a:lnTo>
                    <a:pt x="0" y="376135"/>
                  </a:lnTo>
                </a:path>
              </a:pathLst>
            </a:custGeom>
            <a:ln w="9120">
              <a:solidFill>
                <a:srgbClr val="000000"/>
              </a:solidFill>
            </a:ln>
          </p:spPr>
          <p:txBody>
            <a:bodyPr wrap="square" lIns="0" tIns="0" rIns="0" bIns="0" rtlCol="0"/>
            <a:lstStyle/>
            <a:p>
              <a:endParaRPr/>
            </a:p>
          </p:txBody>
        </p:sp>
        <p:sp>
          <p:nvSpPr>
            <p:cNvPr id="56" name="object 55"/>
            <p:cNvSpPr/>
            <p:nvPr/>
          </p:nvSpPr>
          <p:spPr>
            <a:xfrm>
              <a:off x="7743817" y="3050785"/>
              <a:ext cx="78740" cy="52705"/>
            </a:xfrm>
            <a:custGeom>
              <a:avLst/>
              <a:gdLst/>
              <a:ahLst/>
              <a:cxnLst/>
              <a:rect l="l" t="t" r="r" b="b"/>
              <a:pathLst>
                <a:path w="78740" h="52705">
                  <a:moveTo>
                    <a:pt x="39179" y="0"/>
                  </a:moveTo>
                  <a:lnTo>
                    <a:pt x="31637" y="13242"/>
                  </a:lnTo>
                  <a:lnTo>
                    <a:pt x="22164" y="27227"/>
                  </a:lnTo>
                  <a:lnTo>
                    <a:pt x="11404" y="40734"/>
                  </a:lnTo>
                  <a:lnTo>
                    <a:pt x="0" y="52540"/>
                  </a:lnTo>
                  <a:lnTo>
                    <a:pt x="39179" y="41028"/>
                  </a:lnTo>
                  <a:lnTo>
                    <a:pt x="78531" y="52540"/>
                  </a:lnTo>
                  <a:lnTo>
                    <a:pt x="66402" y="40734"/>
                  </a:lnTo>
                  <a:lnTo>
                    <a:pt x="55674" y="27227"/>
                  </a:lnTo>
                  <a:lnTo>
                    <a:pt x="46537" y="13242"/>
                  </a:lnTo>
                  <a:lnTo>
                    <a:pt x="39179" y="0"/>
                  </a:lnTo>
                  <a:close/>
                </a:path>
              </a:pathLst>
            </a:custGeom>
            <a:solidFill>
              <a:srgbClr val="000000"/>
            </a:solidFill>
          </p:spPr>
          <p:txBody>
            <a:bodyPr wrap="square" lIns="0" tIns="0" rIns="0" bIns="0" rtlCol="0"/>
            <a:lstStyle/>
            <a:p>
              <a:endParaRPr/>
            </a:p>
          </p:txBody>
        </p:sp>
        <p:sp>
          <p:nvSpPr>
            <p:cNvPr id="57" name="object 56"/>
            <p:cNvSpPr/>
            <p:nvPr/>
          </p:nvSpPr>
          <p:spPr>
            <a:xfrm>
              <a:off x="6801607" y="3087961"/>
              <a:ext cx="979805" cy="374015"/>
            </a:xfrm>
            <a:custGeom>
              <a:avLst/>
              <a:gdLst/>
              <a:ahLst/>
              <a:cxnLst/>
              <a:rect l="l" t="t" r="r" b="b"/>
              <a:pathLst>
                <a:path w="979804" h="374014">
                  <a:moveTo>
                    <a:pt x="0" y="0"/>
                  </a:moveTo>
                  <a:lnTo>
                    <a:pt x="0" y="62624"/>
                  </a:lnTo>
                  <a:lnTo>
                    <a:pt x="979716" y="259759"/>
                  </a:lnTo>
                  <a:lnTo>
                    <a:pt x="979716" y="373582"/>
                  </a:lnTo>
                </a:path>
              </a:pathLst>
            </a:custGeom>
            <a:ln w="7992">
              <a:solidFill>
                <a:srgbClr val="000000"/>
              </a:solidFill>
            </a:ln>
          </p:spPr>
          <p:txBody>
            <a:bodyPr wrap="square" lIns="0" tIns="0" rIns="0" bIns="0" rtlCol="0"/>
            <a:lstStyle/>
            <a:p>
              <a:endParaRPr/>
            </a:p>
          </p:txBody>
        </p:sp>
        <p:sp>
          <p:nvSpPr>
            <p:cNvPr id="58" name="object 57"/>
            <p:cNvSpPr/>
            <p:nvPr/>
          </p:nvSpPr>
          <p:spPr>
            <a:xfrm>
              <a:off x="6762312" y="3050785"/>
              <a:ext cx="78740" cy="52705"/>
            </a:xfrm>
            <a:custGeom>
              <a:avLst/>
              <a:gdLst/>
              <a:ahLst/>
              <a:cxnLst/>
              <a:rect l="l" t="t" r="r" b="b"/>
              <a:pathLst>
                <a:path w="78740" h="52705">
                  <a:moveTo>
                    <a:pt x="39294" y="0"/>
                  </a:moveTo>
                  <a:lnTo>
                    <a:pt x="31751" y="13966"/>
                  </a:lnTo>
                  <a:lnTo>
                    <a:pt x="22265" y="28185"/>
                  </a:lnTo>
                  <a:lnTo>
                    <a:pt x="11470" y="41446"/>
                  </a:lnTo>
                  <a:lnTo>
                    <a:pt x="0" y="52540"/>
                  </a:lnTo>
                  <a:lnTo>
                    <a:pt x="39294" y="42283"/>
                  </a:lnTo>
                  <a:lnTo>
                    <a:pt x="78531" y="52540"/>
                  </a:lnTo>
                  <a:lnTo>
                    <a:pt x="67126" y="41446"/>
                  </a:lnTo>
                  <a:lnTo>
                    <a:pt x="56360" y="28185"/>
                  </a:lnTo>
                  <a:lnTo>
                    <a:pt x="46869" y="13966"/>
                  </a:lnTo>
                  <a:lnTo>
                    <a:pt x="39294" y="0"/>
                  </a:lnTo>
                  <a:close/>
                </a:path>
              </a:pathLst>
            </a:custGeom>
            <a:solidFill>
              <a:srgbClr val="000000"/>
            </a:solidFill>
          </p:spPr>
          <p:txBody>
            <a:bodyPr wrap="square" lIns="0" tIns="0" rIns="0" bIns="0" rtlCol="0"/>
            <a:lstStyle/>
            <a:p>
              <a:endParaRPr/>
            </a:p>
          </p:txBody>
        </p:sp>
        <p:sp>
          <p:nvSpPr>
            <p:cNvPr id="59" name="object 58"/>
            <p:cNvSpPr/>
            <p:nvPr/>
          </p:nvSpPr>
          <p:spPr>
            <a:xfrm>
              <a:off x="6366306" y="2442935"/>
              <a:ext cx="1524635" cy="604520"/>
            </a:xfrm>
            <a:custGeom>
              <a:avLst/>
              <a:gdLst/>
              <a:ahLst/>
              <a:cxnLst/>
              <a:rect l="l" t="t" r="r" b="b"/>
              <a:pathLst>
                <a:path w="1524634" h="604519">
                  <a:moveTo>
                    <a:pt x="1524304" y="0"/>
                  </a:moveTo>
                  <a:lnTo>
                    <a:pt x="0" y="0"/>
                  </a:lnTo>
                  <a:lnTo>
                    <a:pt x="0" y="604041"/>
                  </a:lnTo>
                  <a:lnTo>
                    <a:pt x="1524304" y="604041"/>
                  </a:lnTo>
                  <a:lnTo>
                    <a:pt x="1524304" y="0"/>
                  </a:lnTo>
                  <a:close/>
                </a:path>
              </a:pathLst>
            </a:custGeom>
            <a:solidFill>
              <a:srgbClr val="FFFFFF"/>
            </a:solidFill>
          </p:spPr>
          <p:txBody>
            <a:bodyPr wrap="square" lIns="0" tIns="0" rIns="0" bIns="0" rtlCol="0"/>
            <a:lstStyle/>
            <a:p>
              <a:endParaRPr/>
            </a:p>
          </p:txBody>
        </p:sp>
        <p:sp>
          <p:nvSpPr>
            <p:cNvPr id="60" name="object 59"/>
            <p:cNvSpPr/>
            <p:nvPr/>
          </p:nvSpPr>
          <p:spPr>
            <a:xfrm>
              <a:off x="6366306" y="2442935"/>
              <a:ext cx="1524635" cy="604520"/>
            </a:xfrm>
            <a:custGeom>
              <a:avLst/>
              <a:gdLst/>
              <a:ahLst/>
              <a:cxnLst/>
              <a:rect l="l" t="t" r="r" b="b"/>
              <a:pathLst>
                <a:path w="1524634" h="604519">
                  <a:moveTo>
                    <a:pt x="0" y="604041"/>
                  </a:moveTo>
                  <a:lnTo>
                    <a:pt x="1524304" y="604041"/>
                  </a:lnTo>
                  <a:lnTo>
                    <a:pt x="1524304" y="0"/>
                  </a:lnTo>
                  <a:lnTo>
                    <a:pt x="0" y="0"/>
                  </a:lnTo>
                  <a:lnTo>
                    <a:pt x="0" y="604041"/>
                  </a:lnTo>
                  <a:close/>
                </a:path>
              </a:pathLst>
            </a:custGeom>
            <a:ln w="8014">
              <a:solidFill>
                <a:srgbClr val="000000"/>
              </a:solidFill>
            </a:ln>
          </p:spPr>
          <p:txBody>
            <a:bodyPr wrap="square" lIns="0" tIns="0" rIns="0" bIns="0" rtlCol="0"/>
            <a:lstStyle/>
            <a:p>
              <a:endParaRPr/>
            </a:p>
          </p:txBody>
        </p:sp>
      </p:grpSp>
      <p:sp>
        <p:nvSpPr>
          <p:cNvPr id="61" name="object 60"/>
          <p:cNvSpPr txBox="1"/>
          <p:nvPr/>
        </p:nvSpPr>
        <p:spPr>
          <a:xfrm>
            <a:off x="7482348" y="3238913"/>
            <a:ext cx="97155" cy="584835"/>
          </a:xfrm>
          <a:prstGeom prst="rect">
            <a:avLst/>
          </a:prstGeom>
        </p:spPr>
        <p:txBody>
          <a:bodyPr vert="horz" wrap="square" lIns="0" tIns="12700" rIns="0" bIns="0" rtlCol="0">
            <a:spAutoFit/>
          </a:bodyPr>
          <a:lstStyle/>
          <a:p>
            <a:pPr marL="12700" marR="5080" indent="3810" algn="just">
              <a:lnSpc>
                <a:spcPct val="107900"/>
              </a:lnSpc>
              <a:spcBef>
                <a:spcPts val="100"/>
              </a:spcBef>
            </a:pPr>
            <a:r>
              <a:rPr sz="850" spc="70" dirty="0">
                <a:latin typeface="Times New Roman"/>
                <a:cs typeface="Times New Roman"/>
              </a:rPr>
              <a:t>e </a:t>
            </a:r>
            <a:r>
              <a:rPr sz="850" spc="20" dirty="0">
                <a:latin typeface="Times New Roman"/>
                <a:cs typeface="Times New Roman"/>
              </a:rPr>
              <a:t>t</a:t>
            </a:r>
            <a:r>
              <a:rPr sz="850" spc="500" dirty="0">
                <a:latin typeface="Times New Roman"/>
                <a:cs typeface="Times New Roman"/>
              </a:rPr>
              <a:t> </a:t>
            </a:r>
            <a:r>
              <a:rPr sz="850" spc="20" dirty="0">
                <a:latin typeface="Times New Roman"/>
                <a:cs typeface="Times New Roman"/>
              </a:rPr>
              <a:t>t </a:t>
            </a:r>
            <a:r>
              <a:rPr sz="850" spc="85" dirty="0">
                <a:latin typeface="Times New Roman"/>
                <a:cs typeface="Times New Roman"/>
              </a:rPr>
              <a:t>h</a:t>
            </a:r>
            <a:endParaRPr sz="850">
              <a:latin typeface="Times New Roman"/>
              <a:cs typeface="Times New Roman"/>
            </a:endParaRPr>
          </a:p>
        </p:txBody>
      </p:sp>
      <p:sp>
        <p:nvSpPr>
          <p:cNvPr id="62" name="object 61"/>
          <p:cNvSpPr txBox="1"/>
          <p:nvPr/>
        </p:nvSpPr>
        <p:spPr>
          <a:xfrm>
            <a:off x="7837911" y="3669304"/>
            <a:ext cx="40005" cy="154940"/>
          </a:xfrm>
          <a:prstGeom prst="rect">
            <a:avLst/>
          </a:prstGeom>
        </p:spPr>
        <p:txBody>
          <a:bodyPr vert="horz" wrap="square" lIns="0" tIns="12065" rIns="0" bIns="0" rtlCol="0">
            <a:spAutoFit/>
          </a:bodyPr>
          <a:lstStyle/>
          <a:p>
            <a:pPr>
              <a:lnSpc>
                <a:spcPct val="100000"/>
              </a:lnSpc>
              <a:spcBef>
                <a:spcPts val="95"/>
              </a:spcBef>
            </a:pPr>
            <a:r>
              <a:rPr sz="850" spc="20" dirty="0">
                <a:latin typeface="Times New Roman"/>
                <a:cs typeface="Times New Roman"/>
              </a:rPr>
              <a:t>t</a:t>
            </a:r>
            <a:endParaRPr sz="850">
              <a:latin typeface="Times New Roman"/>
              <a:cs typeface="Times New Roman"/>
            </a:endParaRPr>
          </a:p>
        </p:txBody>
      </p:sp>
      <p:sp>
        <p:nvSpPr>
          <p:cNvPr id="63" name="object 62"/>
          <p:cNvSpPr txBox="1"/>
          <p:nvPr/>
        </p:nvSpPr>
        <p:spPr>
          <a:xfrm>
            <a:off x="7802136" y="3238913"/>
            <a:ext cx="111760" cy="305435"/>
          </a:xfrm>
          <a:prstGeom prst="rect">
            <a:avLst/>
          </a:prstGeom>
        </p:spPr>
        <p:txBody>
          <a:bodyPr vert="horz" wrap="square" lIns="0" tIns="12700" rIns="0" bIns="0" rtlCol="0">
            <a:spAutoFit/>
          </a:bodyPr>
          <a:lstStyle/>
          <a:p>
            <a:pPr marL="23495" indent="-24130">
              <a:lnSpc>
                <a:spcPct val="107900"/>
              </a:lnSpc>
              <a:spcBef>
                <a:spcPts val="100"/>
              </a:spcBef>
            </a:pPr>
            <a:r>
              <a:rPr sz="850" spc="160" dirty="0">
                <a:latin typeface="Times New Roman"/>
                <a:cs typeface="Times New Roman"/>
              </a:rPr>
              <a:t>m </a:t>
            </a:r>
            <a:r>
              <a:rPr sz="850" spc="70" dirty="0">
                <a:latin typeface="Times New Roman"/>
                <a:cs typeface="Times New Roman"/>
              </a:rPr>
              <a:t>a</a:t>
            </a:r>
            <a:endParaRPr sz="850">
              <a:latin typeface="Times New Roman"/>
              <a:cs typeface="Times New Roman"/>
            </a:endParaRPr>
          </a:p>
        </p:txBody>
      </p:sp>
      <p:sp>
        <p:nvSpPr>
          <p:cNvPr id="64" name="object 63"/>
          <p:cNvSpPr txBox="1"/>
          <p:nvPr/>
        </p:nvSpPr>
        <p:spPr>
          <a:xfrm>
            <a:off x="7822043" y="3238913"/>
            <a:ext cx="411480" cy="584835"/>
          </a:xfrm>
          <a:prstGeom prst="rect">
            <a:avLst/>
          </a:prstGeom>
        </p:spPr>
        <p:txBody>
          <a:bodyPr vert="horz" wrap="square" lIns="0" tIns="12700" rIns="0" bIns="0" rtlCol="0">
            <a:spAutoFit/>
          </a:bodyPr>
          <a:lstStyle/>
          <a:p>
            <a:pPr marL="330835" marR="5080" indent="-4445" algn="r">
              <a:lnSpc>
                <a:spcPct val="107900"/>
              </a:lnSpc>
              <a:spcBef>
                <a:spcPts val="100"/>
              </a:spcBef>
            </a:pPr>
            <a:r>
              <a:rPr sz="850" spc="85" dirty="0">
                <a:latin typeface="Times New Roman"/>
                <a:cs typeface="Times New Roman"/>
              </a:rPr>
              <a:t>y </a:t>
            </a:r>
            <a:r>
              <a:rPr sz="850" spc="70" dirty="0">
                <a:latin typeface="Times New Roman"/>
                <a:cs typeface="Times New Roman"/>
              </a:rPr>
              <a:t>c</a:t>
            </a:r>
            <a:endParaRPr sz="850">
              <a:latin typeface="Times New Roman"/>
              <a:cs typeface="Times New Roman"/>
            </a:endParaRPr>
          </a:p>
          <a:p>
            <a:pPr marR="5080" algn="r">
              <a:lnSpc>
                <a:spcPct val="100000"/>
              </a:lnSpc>
              <a:spcBef>
                <a:spcPts val="80"/>
              </a:spcBef>
              <a:tabLst>
                <a:tab pos="326390" algn="l"/>
              </a:tabLst>
            </a:pPr>
            <a:r>
              <a:rPr sz="850" spc="85" dirty="0">
                <a:latin typeface="Times New Roman"/>
                <a:cs typeface="Times New Roman"/>
              </a:rPr>
              <a:t>o</a:t>
            </a:r>
            <a:r>
              <a:rPr sz="850" dirty="0">
                <a:latin typeface="Times New Roman"/>
                <a:cs typeface="Times New Roman"/>
              </a:rPr>
              <a:t>	</a:t>
            </a:r>
            <a:r>
              <a:rPr sz="850" spc="85" dirty="0">
                <a:latin typeface="Times New Roman"/>
                <a:cs typeface="Times New Roman"/>
              </a:rPr>
              <a:t>n</a:t>
            </a:r>
            <a:endParaRPr sz="850">
              <a:latin typeface="Times New Roman"/>
              <a:cs typeface="Times New Roman"/>
            </a:endParaRPr>
          </a:p>
          <a:p>
            <a:pPr marR="8890" algn="r">
              <a:lnSpc>
                <a:spcPct val="100000"/>
              </a:lnSpc>
              <a:spcBef>
                <a:spcPts val="80"/>
              </a:spcBef>
            </a:pPr>
            <a:r>
              <a:rPr sz="850" spc="70" dirty="0">
                <a:latin typeface="Times New Roman"/>
                <a:cs typeface="Times New Roman"/>
              </a:rPr>
              <a:t>z</a:t>
            </a:r>
            <a:endParaRPr sz="850">
              <a:latin typeface="Times New Roman"/>
              <a:cs typeface="Times New Roman"/>
            </a:endParaRPr>
          </a:p>
        </p:txBody>
      </p:sp>
      <p:sp>
        <p:nvSpPr>
          <p:cNvPr id="65" name="object 64"/>
          <p:cNvSpPr txBox="1"/>
          <p:nvPr/>
        </p:nvSpPr>
        <p:spPr>
          <a:xfrm>
            <a:off x="6828069" y="3238913"/>
            <a:ext cx="97155" cy="584835"/>
          </a:xfrm>
          <a:prstGeom prst="rect">
            <a:avLst/>
          </a:prstGeom>
        </p:spPr>
        <p:txBody>
          <a:bodyPr vert="horz" wrap="square" lIns="0" tIns="12700" rIns="0" bIns="0" rtlCol="0">
            <a:spAutoFit/>
          </a:bodyPr>
          <a:lstStyle/>
          <a:p>
            <a:pPr marL="12700" marR="5080" indent="3810" algn="just">
              <a:lnSpc>
                <a:spcPct val="107900"/>
              </a:lnSpc>
              <a:spcBef>
                <a:spcPts val="100"/>
              </a:spcBef>
            </a:pPr>
            <a:r>
              <a:rPr sz="850" spc="70" dirty="0">
                <a:latin typeface="Times New Roman"/>
                <a:cs typeface="Times New Roman"/>
              </a:rPr>
              <a:t>e a </a:t>
            </a:r>
            <a:r>
              <a:rPr sz="850" spc="85" dirty="0">
                <a:latin typeface="Times New Roman"/>
                <a:cs typeface="Times New Roman"/>
              </a:rPr>
              <a:t>k </a:t>
            </a:r>
            <a:r>
              <a:rPr sz="850" spc="20" dirty="0">
                <a:latin typeface="Times New Roman"/>
                <a:cs typeface="Times New Roman"/>
              </a:rPr>
              <a:t>i</a:t>
            </a:r>
            <a:endParaRPr sz="850">
              <a:latin typeface="Times New Roman"/>
              <a:cs typeface="Times New Roman"/>
            </a:endParaRPr>
          </a:p>
        </p:txBody>
      </p:sp>
      <p:sp>
        <p:nvSpPr>
          <p:cNvPr id="66" name="object 65"/>
          <p:cNvSpPr txBox="1"/>
          <p:nvPr/>
        </p:nvSpPr>
        <p:spPr>
          <a:xfrm>
            <a:off x="7155353" y="3238913"/>
            <a:ext cx="97155" cy="584835"/>
          </a:xfrm>
          <a:prstGeom prst="rect">
            <a:avLst/>
          </a:prstGeom>
        </p:spPr>
        <p:txBody>
          <a:bodyPr vert="horz" wrap="square" lIns="0" tIns="12700" rIns="0" bIns="0" rtlCol="0">
            <a:spAutoFit/>
          </a:bodyPr>
          <a:lstStyle/>
          <a:p>
            <a:pPr marL="12700" marR="5080" algn="just">
              <a:lnSpc>
                <a:spcPct val="107900"/>
              </a:lnSpc>
              <a:spcBef>
                <a:spcPts val="100"/>
              </a:spcBef>
            </a:pPr>
            <a:r>
              <a:rPr sz="850" spc="85" dirty="0">
                <a:latin typeface="Times New Roman"/>
                <a:cs typeface="Times New Roman"/>
              </a:rPr>
              <a:t>n </a:t>
            </a:r>
            <a:r>
              <a:rPr sz="850" spc="20" dirty="0">
                <a:latin typeface="Times New Roman"/>
                <a:cs typeface="Times New Roman"/>
              </a:rPr>
              <a:t>t </a:t>
            </a:r>
            <a:r>
              <a:rPr sz="850" spc="50" dirty="0">
                <a:latin typeface="Times New Roman"/>
                <a:cs typeface="Times New Roman"/>
              </a:rPr>
              <a:t>s </a:t>
            </a:r>
            <a:r>
              <a:rPr sz="850" spc="85" dirty="0">
                <a:latin typeface="Times New Roman"/>
                <a:cs typeface="Times New Roman"/>
              </a:rPr>
              <a:t>g</a:t>
            </a:r>
            <a:endParaRPr sz="850">
              <a:latin typeface="Times New Roman"/>
              <a:cs typeface="Times New Roman"/>
            </a:endParaRPr>
          </a:p>
        </p:txBody>
      </p:sp>
      <p:grpSp>
        <p:nvGrpSpPr>
          <p:cNvPr id="67" name="object 66"/>
          <p:cNvGrpSpPr/>
          <p:nvPr/>
        </p:nvGrpSpPr>
        <p:grpSpPr>
          <a:xfrm>
            <a:off x="6764515" y="4264642"/>
            <a:ext cx="1532890" cy="612775"/>
            <a:chOff x="6362179" y="3459970"/>
            <a:chExt cx="1532890" cy="612775"/>
          </a:xfrm>
        </p:grpSpPr>
        <p:sp>
          <p:nvSpPr>
            <p:cNvPr id="68" name="object 67"/>
            <p:cNvSpPr/>
            <p:nvPr/>
          </p:nvSpPr>
          <p:spPr>
            <a:xfrm>
              <a:off x="6366306" y="3464097"/>
              <a:ext cx="1524635" cy="604520"/>
            </a:xfrm>
            <a:custGeom>
              <a:avLst/>
              <a:gdLst/>
              <a:ahLst/>
              <a:cxnLst/>
              <a:rect l="l" t="t" r="r" b="b"/>
              <a:pathLst>
                <a:path w="1524634" h="604520">
                  <a:moveTo>
                    <a:pt x="1524304" y="0"/>
                  </a:moveTo>
                  <a:lnTo>
                    <a:pt x="0" y="0"/>
                  </a:lnTo>
                  <a:lnTo>
                    <a:pt x="0" y="604041"/>
                  </a:lnTo>
                  <a:lnTo>
                    <a:pt x="1524304" y="604041"/>
                  </a:lnTo>
                  <a:lnTo>
                    <a:pt x="1524304" y="0"/>
                  </a:lnTo>
                  <a:close/>
                </a:path>
              </a:pathLst>
            </a:custGeom>
            <a:solidFill>
              <a:srgbClr val="FFF100"/>
            </a:solidFill>
          </p:spPr>
          <p:txBody>
            <a:bodyPr wrap="square" lIns="0" tIns="0" rIns="0" bIns="0" rtlCol="0"/>
            <a:lstStyle/>
            <a:p>
              <a:endParaRPr/>
            </a:p>
          </p:txBody>
        </p:sp>
        <p:sp>
          <p:nvSpPr>
            <p:cNvPr id="69" name="object 68"/>
            <p:cNvSpPr/>
            <p:nvPr/>
          </p:nvSpPr>
          <p:spPr>
            <a:xfrm>
              <a:off x="6366306" y="3464097"/>
              <a:ext cx="1524635" cy="604520"/>
            </a:xfrm>
            <a:custGeom>
              <a:avLst/>
              <a:gdLst/>
              <a:ahLst/>
              <a:cxnLst/>
              <a:rect l="l" t="t" r="r" b="b"/>
              <a:pathLst>
                <a:path w="1524634" h="604520">
                  <a:moveTo>
                    <a:pt x="0" y="604041"/>
                  </a:moveTo>
                  <a:lnTo>
                    <a:pt x="1524304" y="604041"/>
                  </a:lnTo>
                  <a:lnTo>
                    <a:pt x="1524304" y="0"/>
                  </a:lnTo>
                  <a:lnTo>
                    <a:pt x="0" y="0"/>
                  </a:lnTo>
                  <a:lnTo>
                    <a:pt x="0" y="604041"/>
                  </a:lnTo>
                  <a:close/>
                </a:path>
              </a:pathLst>
            </a:custGeom>
            <a:ln w="8014">
              <a:solidFill>
                <a:srgbClr val="000000"/>
              </a:solidFill>
            </a:ln>
          </p:spPr>
          <p:txBody>
            <a:bodyPr wrap="square" lIns="0" tIns="0" rIns="0" bIns="0" rtlCol="0"/>
            <a:lstStyle/>
            <a:p>
              <a:endParaRPr/>
            </a:p>
          </p:txBody>
        </p:sp>
      </p:grpSp>
      <p:sp>
        <p:nvSpPr>
          <p:cNvPr id="70" name="object 69"/>
          <p:cNvSpPr txBox="1"/>
          <p:nvPr/>
        </p:nvSpPr>
        <p:spPr>
          <a:xfrm>
            <a:off x="6812432" y="4203942"/>
            <a:ext cx="129539" cy="674370"/>
          </a:xfrm>
          <a:prstGeom prst="rect">
            <a:avLst/>
          </a:prstGeom>
        </p:spPr>
        <p:txBody>
          <a:bodyPr vert="horz" wrap="square" lIns="0" tIns="12700" rIns="0" bIns="0" rtlCol="0">
            <a:spAutoFit/>
          </a:bodyPr>
          <a:lstStyle/>
          <a:p>
            <a:pPr marL="12700" marR="5080" indent="7620" algn="just">
              <a:lnSpc>
                <a:spcPct val="125200"/>
              </a:lnSpc>
              <a:spcBef>
                <a:spcPts val="100"/>
              </a:spcBef>
            </a:pPr>
            <a:r>
              <a:rPr sz="850" spc="110" dirty="0">
                <a:latin typeface="Times New Roman"/>
                <a:cs typeface="Times New Roman"/>
              </a:rPr>
              <a:t>E T T </a:t>
            </a:r>
            <a:r>
              <a:rPr sz="850" spc="150" dirty="0">
                <a:latin typeface="Times New Roman"/>
                <a:cs typeface="Times New Roman"/>
              </a:rPr>
              <a:t>H</a:t>
            </a:r>
            <a:endParaRPr sz="850">
              <a:latin typeface="Times New Roman"/>
              <a:cs typeface="Times New Roman"/>
            </a:endParaRPr>
          </a:p>
        </p:txBody>
      </p:sp>
      <p:sp>
        <p:nvSpPr>
          <p:cNvPr id="71" name="object 70"/>
          <p:cNvSpPr txBox="1"/>
          <p:nvPr/>
        </p:nvSpPr>
        <p:spPr>
          <a:xfrm>
            <a:off x="7454362" y="4203942"/>
            <a:ext cx="469900" cy="674370"/>
          </a:xfrm>
          <a:prstGeom prst="rect">
            <a:avLst/>
          </a:prstGeom>
        </p:spPr>
        <p:txBody>
          <a:bodyPr vert="horz" wrap="square" lIns="0" tIns="45085" rIns="0" bIns="0" rtlCol="0">
            <a:spAutoFit/>
          </a:bodyPr>
          <a:lstStyle/>
          <a:p>
            <a:pPr marL="12700">
              <a:lnSpc>
                <a:spcPct val="100000"/>
              </a:lnSpc>
              <a:spcBef>
                <a:spcPts val="355"/>
              </a:spcBef>
              <a:tabLst>
                <a:tab pos="353060" algn="l"/>
              </a:tabLst>
            </a:pPr>
            <a:r>
              <a:rPr sz="850" spc="195" dirty="0">
                <a:latin typeface="Times New Roman"/>
                <a:cs typeface="Times New Roman"/>
              </a:rPr>
              <a:t>M</a:t>
            </a:r>
            <a:r>
              <a:rPr sz="850" dirty="0">
                <a:latin typeface="Times New Roman"/>
                <a:cs typeface="Times New Roman"/>
              </a:rPr>
              <a:t>	</a:t>
            </a:r>
            <a:r>
              <a:rPr sz="850" spc="150" dirty="0">
                <a:latin typeface="Times New Roman"/>
                <a:cs typeface="Times New Roman"/>
              </a:rPr>
              <a:t>Y</a:t>
            </a:r>
            <a:endParaRPr sz="850">
              <a:latin typeface="Times New Roman"/>
              <a:cs typeface="Times New Roman"/>
            </a:endParaRPr>
          </a:p>
          <a:p>
            <a:pPr marL="26034">
              <a:lnSpc>
                <a:spcPct val="100000"/>
              </a:lnSpc>
              <a:spcBef>
                <a:spcPts val="260"/>
              </a:spcBef>
              <a:tabLst>
                <a:tab pos="355600" algn="l"/>
              </a:tabLst>
            </a:pPr>
            <a:r>
              <a:rPr sz="850" spc="150" dirty="0">
                <a:latin typeface="Times New Roman"/>
                <a:cs typeface="Times New Roman"/>
              </a:rPr>
              <a:t>A</a:t>
            </a:r>
            <a:r>
              <a:rPr sz="850" dirty="0">
                <a:latin typeface="Times New Roman"/>
                <a:cs typeface="Times New Roman"/>
              </a:rPr>
              <a:t>	</a:t>
            </a:r>
            <a:r>
              <a:rPr sz="850" spc="135" dirty="0">
                <a:latin typeface="Times New Roman"/>
                <a:cs typeface="Times New Roman"/>
              </a:rPr>
              <a:t>C</a:t>
            </a:r>
            <a:endParaRPr sz="850">
              <a:latin typeface="Times New Roman"/>
              <a:cs typeface="Times New Roman"/>
            </a:endParaRPr>
          </a:p>
          <a:p>
            <a:pPr marL="24130">
              <a:lnSpc>
                <a:spcPct val="100000"/>
              </a:lnSpc>
              <a:spcBef>
                <a:spcPts val="254"/>
              </a:spcBef>
              <a:tabLst>
                <a:tab pos="351155" algn="l"/>
              </a:tabLst>
            </a:pPr>
            <a:r>
              <a:rPr sz="850" spc="150" dirty="0">
                <a:latin typeface="Times New Roman"/>
                <a:cs typeface="Times New Roman"/>
              </a:rPr>
              <a:t>O</a:t>
            </a:r>
            <a:r>
              <a:rPr sz="850" dirty="0">
                <a:latin typeface="Times New Roman"/>
                <a:cs typeface="Times New Roman"/>
              </a:rPr>
              <a:t>	</a:t>
            </a:r>
            <a:r>
              <a:rPr sz="850" spc="150" dirty="0">
                <a:latin typeface="Times New Roman"/>
                <a:cs typeface="Times New Roman"/>
              </a:rPr>
              <a:t>N</a:t>
            </a:r>
            <a:endParaRPr sz="850">
              <a:latin typeface="Times New Roman"/>
              <a:cs typeface="Times New Roman"/>
            </a:endParaRPr>
          </a:p>
          <a:p>
            <a:pPr marL="33655">
              <a:lnSpc>
                <a:spcPct val="100000"/>
              </a:lnSpc>
              <a:spcBef>
                <a:spcPts val="259"/>
              </a:spcBef>
              <a:tabLst>
                <a:tab pos="359410" algn="l"/>
              </a:tabLst>
            </a:pPr>
            <a:r>
              <a:rPr sz="850" spc="110" dirty="0">
                <a:latin typeface="Times New Roman"/>
                <a:cs typeface="Times New Roman"/>
              </a:rPr>
              <a:t>T</a:t>
            </a:r>
            <a:r>
              <a:rPr sz="850" dirty="0">
                <a:latin typeface="Times New Roman"/>
                <a:cs typeface="Times New Roman"/>
              </a:rPr>
              <a:t>	</a:t>
            </a:r>
            <a:r>
              <a:rPr sz="850" spc="110" dirty="0">
                <a:latin typeface="Times New Roman"/>
                <a:cs typeface="Times New Roman"/>
              </a:rPr>
              <a:t>Z</a:t>
            </a:r>
            <a:endParaRPr sz="850">
              <a:latin typeface="Times New Roman"/>
              <a:cs typeface="Times New Roman"/>
            </a:endParaRPr>
          </a:p>
        </p:txBody>
      </p:sp>
      <p:sp>
        <p:nvSpPr>
          <p:cNvPr id="72" name="object 71"/>
          <p:cNvSpPr txBox="1"/>
          <p:nvPr/>
        </p:nvSpPr>
        <p:spPr>
          <a:xfrm>
            <a:off x="7139427" y="4203942"/>
            <a:ext cx="130810" cy="674370"/>
          </a:xfrm>
          <a:prstGeom prst="rect">
            <a:avLst/>
          </a:prstGeom>
        </p:spPr>
        <p:txBody>
          <a:bodyPr vert="horz" wrap="square" lIns="0" tIns="12700" rIns="0" bIns="0" rtlCol="0">
            <a:spAutoFit/>
          </a:bodyPr>
          <a:lstStyle/>
          <a:p>
            <a:pPr marL="12700" marR="5080" indent="7620" algn="just">
              <a:lnSpc>
                <a:spcPct val="125200"/>
              </a:lnSpc>
              <a:spcBef>
                <a:spcPts val="100"/>
              </a:spcBef>
            </a:pPr>
            <a:r>
              <a:rPr sz="850" spc="110" dirty="0">
                <a:latin typeface="Times New Roman"/>
                <a:cs typeface="Times New Roman"/>
              </a:rPr>
              <a:t>E </a:t>
            </a:r>
            <a:r>
              <a:rPr sz="850" spc="150" dirty="0">
                <a:latin typeface="Times New Roman"/>
                <a:cs typeface="Times New Roman"/>
              </a:rPr>
              <a:t>A K </a:t>
            </a:r>
            <a:r>
              <a:rPr sz="850" spc="35" dirty="0">
                <a:latin typeface="Times New Roman"/>
                <a:cs typeface="Times New Roman"/>
              </a:rPr>
              <a:t>I</a:t>
            </a:r>
            <a:endParaRPr sz="850">
              <a:latin typeface="Times New Roman"/>
              <a:cs typeface="Times New Roman"/>
            </a:endParaRPr>
          </a:p>
        </p:txBody>
      </p:sp>
      <p:sp>
        <p:nvSpPr>
          <p:cNvPr id="73" name="object 72"/>
          <p:cNvSpPr txBox="1"/>
          <p:nvPr/>
        </p:nvSpPr>
        <p:spPr>
          <a:xfrm>
            <a:off x="8120412" y="4203942"/>
            <a:ext cx="129539" cy="674370"/>
          </a:xfrm>
          <a:prstGeom prst="rect">
            <a:avLst/>
          </a:prstGeom>
        </p:spPr>
        <p:txBody>
          <a:bodyPr vert="horz" wrap="square" lIns="0" tIns="12700" rIns="0" bIns="0" rtlCol="0">
            <a:spAutoFit/>
          </a:bodyPr>
          <a:lstStyle/>
          <a:p>
            <a:pPr marL="12700" marR="5080" algn="just">
              <a:lnSpc>
                <a:spcPct val="125200"/>
              </a:lnSpc>
              <a:spcBef>
                <a:spcPts val="100"/>
              </a:spcBef>
            </a:pPr>
            <a:r>
              <a:rPr sz="850" spc="150" dirty="0">
                <a:latin typeface="Times New Roman"/>
                <a:cs typeface="Times New Roman"/>
              </a:rPr>
              <a:t>N </a:t>
            </a:r>
            <a:r>
              <a:rPr sz="850" spc="110" dirty="0">
                <a:latin typeface="Times New Roman"/>
                <a:cs typeface="Times New Roman"/>
              </a:rPr>
              <a:t>T </a:t>
            </a:r>
            <a:r>
              <a:rPr sz="850" spc="100" dirty="0">
                <a:latin typeface="Times New Roman"/>
                <a:cs typeface="Times New Roman"/>
              </a:rPr>
              <a:t>S </a:t>
            </a:r>
            <a:r>
              <a:rPr sz="850" spc="150" dirty="0">
                <a:latin typeface="Times New Roman"/>
                <a:cs typeface="Times New Roman"/>
              </a:rPr>
              <a:t>G</a:t>
            </a:r>
            <a:endParaRPr sz="850">
              <a:latin typeface="Times New Roman"/>
              <a:cs typeface="Times New Roman"/>
            </a:endParaRPr>
          </a:p>
        </p:txBody>
      </p:sp>
      <p:sp>
        <p:nvSpPr>
          <p:cNvPr id="74" name="object 73"/>
          <p:cNvSpPr txBox="1"/>
          <p:nvPr/>
        </p:nvSpPr>
        <p:spPr>
          <a:xfrm>
            <a:off x="6236217" y="5131258"/>
            <a:ext cx="2589530" cy="184785"/>
          </a:xfrm>
          <a:prstGeom prst="rect">
            <a:avLst/>
          </a:prstGeom>
          <a:solidFill>
            <a:srgbClr val="F8CADF"/>
          </a:solidFill>
          <a:ln w="7690">
            <a:solidFill>
              <a:srgbClr val="000000"/>
            </a:solidFill>
          </a:ln>
        </p:spPr>
        <p:txBody>
          <a:bodyPr vert="horz" wrap="square" lIns="0" tIns="13970" rIns="0" bIns="0" rtlCol="0">
            <a:spAutoFit/>
          </a:bodyPr>
          <a:lstStyle/>
          <a:p>
            <a:pPr marL="41910">
              <a:lnSpc>
                <a:spcPct val="100000"/>
              </a:lnSpc>
              <a:spcBef>
                <a:spcPts val="110"/>
              </a:spcBef>
            </a:pPr>
            <a:r>
              <a:rPr sz="850" spc="160" dirty="0">
                <a:latin typeface="Times New Roman"/>
                <a:cs typeface="Times New Roman"/>
              </a:rPr>
              <a:t>E</a:t>
            </a:r>
            <a:r>
              <a:rPr sz="850" spc="105" dirty="0">
                <a:latin typeface="Times New Roman"/>
                <a:cs typeface="Times New Roman"/>
              </a:rPr>
              <a:t> </a:t>
            </a:r>
            <a:r>
              <a:rPr sz="850" spc="160" dirty="0">
                <a:latin typeface="Times New Roman"/>
                <a:cs typeface="Times New Roman"/>
              </a:rPr>
              <a:t>T</a:t>
            </a:r>
            <a:r>
              <a:rPr sz="850" spc="100" dirty="0">
                <a:latin typeface="Times New Roman"/>
                <a:cs typeface="Times New Roman"/>
              </a:rPr>
              <a:t> </a:t>
            </a:r>
            <a:r>
              <a:rPr sz="850" spc="160" dirty="0">
                <a:latin typeface="Times New Roman"/>
                <a:cs typeface="Times New Roman"/>
              </a:rPr>
              <a:t>T</a:t>
            </a:r>
            <a:r>
              <a:rPr sz="850" spc="25" dirty="0">
                <a:latin typeface="Times New Roman"/>
                <a:cs typeface="Times New Roman"/>
              </a:rPr>
              <a:t> </a:t>
            </a:r>
            <a:r>
              <a:rPr sz="850" spc="200" dirty="0">
                <a:latin typeface="Times New Roman"/>
                <a:cs typeface="Times New Roman"/>
              </a:rPr>
              <a:t>H</a:t>
            </a:r>
            <a:r>
              <a:rPr sz="850" spc="40" dirty="0">
                <a:latin typeface="Times New Roman"/>
                <a:cs typeface="Times New Roman"/>
              </a:rPr>
              <a:t> </a:t>
            </a:r>
            <a:r>
              <a:rPr sz="850" spc="160" dirty="0">
                <a:latin typeface="Times New Roman"/>
                <a:cs typeface="Times New Roman"/>
              </a:rPr>
              <a:t>E</a:t>
            </a:r>
            <a:r>
              <a:rPr sz="850" spc="65" dirty="0">
                <a:latin typeface="Times New Roman"/>
                <a:cs typeface="Times New Roman"/>
              </a:rPr>
              <a:t> </a:t>
            </a:r>
            <a:r>
              <a:rPr sz="850" spc="200" dirty="0">
                <a:latin typeface="Times New Roman"/>
                <a:cs typeface="Times New Roman"/>
              </a:rPr>
              <a:t>A</a:t>
            </a:r>
            <a:r>
              <a:rPr sz="850" spc="-55" dirty="0">
                <a:latin typeface="Times New Roman"/>
                <a:cs typeface="Times New Roman"/>
              </a:rPr>
              <a:t> </a:t>
            </a:r>
            <a:r>
              <a:rPr sz="850" spc="200" dirty="0">
                <a:latin typeface="Times New Roman"/>
                <a:cs typeface="Times New Roman"/>
              </a:rPr>
              <a:t>K</a:t>
            </a:r>
            <a:r>
              <a:rPr sz="850" spc="190" dirty="0">
                <a:latin typeface="Times New Roman"/>
                <a:cs typeface="Times New Roman"/>
              </a:rPr>
              <a:t> </a:t>
            </a:r>
            <a:r>
              <a:rPr sz="850" spc="85" dirty="0">
                <a:latin typeface="Times New Roman"/>
                <a:cs typeface="Times New Roman"/>
              </a:rPr>
              <a:t>I</a:t>
            </a:r>
            <a:r>
              <a:rPr sz="850" spc="100" dirty="0">
                <a:latin typeface="Times New Roman"/>
                <a:cs typeface="Times New Roman"/>
              </a:rPr>
              <a:t> </a:t>
            </a:r>
            <a:r>
              <a:rPr sz="850" spc="280" dirty="0">
                <a:latin typeface="Times New Roman"/>
                <a:cs typeface="Times New Roman"/>
              </a:rPr>
              <a:t>MA</a:t>
            </a:r>
            <a:r>
              <a:rPr sz="850" spc="-55" dirty="0">
                <a:latin typeface="Times New Roman"/>
                <a:cs typeface="Times New Roman"/>
              </a:rPr>
              <a:t> </a:t>
            </a:r>
            <a:r>
              <a:rPr sz="850" spc="200" dirty="0">
                <a:latin typeface="Times New Roman"/>
                <a:cs typeface="Times New Roman"/>
              </a:rPr>
              <a:t>O</a:t>
            </a:r>
            <a:r>
              <a:rPr sz="850" spc="50" dirty="0">
                <a:latin typeface="Times New Roman"/>
                <a:cs typeface="Times New Roman"/>
              </a:rPr>
              <a:t> </a:t>
            </a:r>
            <a:r>
              <a:rPr sz="850" spc="160" dirty="0">
                <a:latin typeface="Times New Roman"/>
                <a:cs typeface="Times New Roman"/>
              </a:rPr>
              <a:t>T</a:t>
            </a:r>
            <a:r>
              <a:rPr sz="850" spc="45" dirty="0">
                <a:latin typeface="Times New Roman"/>
                <a:cs typeface="Times New Roman"/>
              </a:rPr>
              <a:t> </a:t>
            </a:r>
            <a:r>
              <a:rPr sz="850" spc="200" dirty="0">
                <a:latin typeface="Times New Roman"/>
                <a:cs typeface="Times New Roman"/>
              </a:rPr>
              <a:t>Y</a:t>
            </a:r>
            <a:r>
              <a:rPr sz="850" spc="-15" dirty="0">
                <a:latin typeface="Times New Roman"/>
                <a:cs typeface="Times New Roman"/>
              </a:rPr>
              <a:t> </a:t>
            </a:r>
            <a:r>
              <a:rPr sz="850" spc="185" dirty="0">
                <a:latin typeface="Times New Roman"/>
                <a:cs typeface="Times New Roman"/>
              </a:rPr>
              <a:t>C</a:t>
            </a:r>
            <a:r>
              <a:rPr sz="850" dirty="0">
                <a:latin typeface="Times New Roman"/>
                <a:cs typeface="Times New Roman"/>
              </a:rPr>
              <a:t> </a:t>
            </a:r>
            <a:r>
              <a:rPr sz="850" spc="200" dirty="0">
                <a:latin typeface="Times New Roman"/>
                <a:cs typeface="Times New Roman"/>
              </a:rPr>
              <a:t>N</a:t>
            </a:r>
            <a:r>
              <a:rPr sz="850" spc="40" dirty="0">
                <a:latin typeface="Times New Roman"/>
                <a:cs typeface="Times New Roman"/>
              </a:rPr>
              <a:t> </a:t>
            </a:r>
            <a:r>
              <a:rPr sz="850" spc="160" dirty="0">
                <a:latin typeface="Times New Roman"/>
                <a:cs typeface="Times New Roman"/>
              </a:rPr>
              <a:t>Z</a:t>
            </a:r>
            <a:r>
              <a:rPr sz="850" spc="35" dirty="0">
                <a:latin typeface="Times New Roman"/>
                <a:cs typeface="Times New Roman"/>
              </a:rPr>
              <a:t> </a:t>
            </a:r>
            <a:r>
              <a:rPr sz="850" spc="200" dirty="0">
                <a:latin typeface="Times New Roman"/>
                <a:cs typeface="Times New Roman"/>
              </a:rPr>
              <a:t>N</a:t>
            </a:r>
            <a:r>
              <a:rPr sz="850" spc="50" dirty="0">
                <a:latin typeface="Times New Roman"/>
                <a:cs typeface="Times New Roman"/>
              </a:rPr>
              <a:t> </a:t>
            </a:r>
            <a:r>
              <a:rPr sz="850" spc="160" dirty="0">
                <a:latin typeface="Times New Roman"/>
                <a:cs typeface="Times New Roman"/>
              </a:rPr>
              <a:t>T</a:t>
            </a:r>
            <a:r>
              <a:rPr sz="850" spc="114" dirty="0">
                <a:latin typeface="Times New Roman"/>
                <a:cs typeface="Times New Roman"/>
              </a:rPr>
              <a:t> </a:t>
            </a:r>
            <a:r>
              <a:rPr sz="850" spc="150" dirty="0">
                <a:latin typeface="Times New Roman"/>
                <a:cs typeface="Times New Roman"/>
              </a:rPr>
              <a:t>S</a:t>
            </a:r>
            <a:r>
              <a:rPr sz="850" spc="70" dirty="0">
                <a:latin typeface="Times New Roman"/>
                <a:cs typeface="Times New Roman"/>
              </a:rPr>
              <a:t> </a:t>
            </a:r>
            <a:r>
              <a:rPr sz="850" spc="150" dirty="0">
                <a:latin typeface="Times New Roman"/>
                <a:cs typeface="Times New Roman"/>
              </a:rPr>
              <a:t>G</a:t>
            </a:r>
            <a:endParaRPr sz="850">
              <a:latin typeface="Times New Roman"/>
              <a:cs typeface="Times New Roman"/>
            </a:endParaRPr>
          </a:p>
        </p:txBody>
      </p:sp>
      <p:sp>
        <p:nvSpPr>
          <p:cNvPr id="75" name="object 74"/>
          <p:cNvSpPr txBox="1"/>
          <p:nvPr/>
        </p:nvSpPr>
        <p:spPr>
          <a:xfrm>
            <a:off x="7526374" y="3028432"/>
            <a:ext cx="1017269" cy="154940"/>
          </a:xfrm>
          <a:prstGeom prst="rect">
            <a:avLst/>
          </a:prstGeom>
        </p:spPr>
        <p:txBody>
          <a:bodyPr vert="horz" wrap="square" lIns="0" tIns="12065" rIns="0" bIns="0" rtlCol="0">
            <a:spAutoFit/>
          </a:bodyPr>
          <a:lstStyle/>
          <a:p>
            <a:pPr marL="12700">
              <a:lnSpc>
                <a:spcPct val="100000"/>
              </a:lnSpc>
              <a:spcBef>
                <a:spcPts val="95"/>
              </a:spcBef>
            </a:pPr>
            <a:r>
              <a:rPr sz="850" spc="140" dirty="0">
                <a:latin typeface="Times New Roman"/>
                <a:cs typeface="Times New Roman"/>
              </a:rPr>
              <a:t>Read</a:t>
            </a:r>
            <a:r>
              <a:rPr sz="850" spc="75" dirty="0">
                <a:latin typeface="Times New Roman"/>
                <a:cs typeface="Times New Roman"/>
              </a:rPr>
              <a:t> </a:t>
            </a:r>
            <a:r>
              <a:rPr sz="850" spc="140" dirty="0">
                <a:latin typeface="Times New Roman"/>
                <a:cs typeface="Times New Roman"/>
              </a:rPr>
              <a:t>row</a:t>
            </a:r>
            <a:r>
              <a:rPr sz="850" spc="75" dirty="0">
                <a:latin typeface="Times New Roman"/>
                <a:cs typeface="Times New Roman"/>
              </a:rPr>
              <a:t> </a:t>
            </a:r>
            <a:r>
              <a:rPr sz="850" spc="130" dirty="0">
                <a:latin typeface="Times New Roman"/>
                <a:cs typeface="Times New Roman"/>
              </a:rPr>
              <a:t>by</a:t>
            </a:r>
            <a:r>
              <a:rPr sz="850" spc="80" dirty="0">
                <a:latin typeface="Times New Roman"/>
                <a:cs typeface="Times New Roman"/>
              </a:rPr>
              <a:t> </a:t>
            </a:r>
            <a:r>
              <a:rPr sz="850" spc="114" dirty="0">
                <a:latin typeface="Times New Roman"/>
                <a:cs typeface="Times New Roman"/>
              </a:rPr>
              <a:t>row</a:t>
            </a:r>
            <a:endParaRPr sz="850">
              <a:latin typeface="Times New Roman"/>
              <a:cs typeface="Times New Roman"/>
            </a:endParaRPr>
          </a:p>
        </p:txBody>
      </p:sp>
      <p:sp>
        <p:nvSpPr>
          <p:cNvPr id="76" name="object 75"/>
          <p:cNvSpPr txBox="1"/>
          <p:nvPr/>
        </p:nvSpPr>
        <p:spPr>
          <a:xfrm>
            <a:off x="7215709" y="5305988"/>
            <a:ext cx="631190" cy="154940"/>
          </a:xfrm>
          <a:prstGeom prst="rect">
            <a:avLst/>
          </a:prstGeom>
        </p:spPr>
        <p:txBody>
          <a:bodyPr vert="horz" wrap="square" lIns="0" tIns="12065" rIns="0" bIns="0" rtlCol="0">
            <a:spAutoFit/>
          </a:bodyPr>
          <a:lstStyle/>
          <a:p>
            <a:pPr marL="12700">
              <a:lnSpc>
                <a:spcPct val="100000"/>
              </a:lnSpc>
              <a:spcBef>
                <a:spcPts val="95"/>
              </a:spcBef>
            </a:pPr>
            <a:r>
              <a:rPr sz="850" spc="100" dirty="0">
                <a:latin typeface="Times New Roman"/>
                <a:cs typeface="Times New Roman"/>
              </a:rPr>
              <a:t>Ciphertext</a:t>
            </a:r>
            <a:endParaRPr sz="850">
              <a:latin typeface="Times New Roman"/>
              <a:cs typeface="Times New Roman"/>
            </a:endParaRPr>
          </a:p>
        </p:txBody>
      </p:sp>
      <p:sp>
        <p:nvSpPr>
          <p:cNvPr id="77" name="object 76"/>
          <p:cNvSpPr txBox="1"/>
          <p:nvPr/>
        </p:nvSpPr>
        <p:spPr>
          <a:xfrm>
            <a:off x="7578594" y="4911643"/>
            <a:ext cx="1457325" cy="154940"/>
          </a:xfrm>
          <a:prstGeom prst="rect">
            <a:avLst/>
          </a:prstGeom>
        </p:spPr>
        <p:txBody>
          <a:bodyPr vert="horz" wrap="square" lIns="0" tIns="12065" rIns="0" bIns="0" rtlCol="0">
            <a:spAutoFit/>
          </a:bodyPr>
          <a:lstStyle/>
          <a:p>
            <a:pPr marL="12700">
              <a:lnSpc>
                <a:spcPct val="100000"/>
              </a:lnSpc>
              <a:spcBef>
                <a:spcPts val="95"/>
              </a:spcBef>
            </a:pPr>
            <a:r>
              <a:rPr sz="850" spc="110" dirty="0">
                <a:latin typeface="Times New Roman"/>
                <a:cs typeface="Times New Roman"/>
              </a:rPr>
              <a:t>Write</a:t>
            </a:r>
            <a:r>
              <a:rPr sz="850" spc="70" dirty="0">
                <a:latin typeface="Times New Roman"/>
                <a:cs typeface="Times New Roman"/>
              </a:rPr>
              <a:t> </a:t>
            </a:r>
            <a:r>
              <a:rPr sz="850" spc="135" dirty="0">
                <a:latin typeface="Times New Roman"/>
                <a:cs typeface="Times New Roman"/>
              </a:rPr>
              <a:t>column</a:t>
            </a:r>
            <a:r>
              <a:rPr sz="850" spc="75" dirty="0">
                <a:latin typeface="Times New Roman"/>
                <a:cs typeface="Times New Roman"/>
              </a:rPr>
              <a:t> </a:t>
            </a:r>
            <a:r>
              <a:rPr sz="850" spc="135" dirty="0">
                <a:latin typeface="Times New Roman"/>
                <a:cs typeface="Times New Roman"/>
              </a:rPr>
              <a:t>by</a:t>
            </a:r>
            <a:r>
              <a:rPr sz="850" spc="75" dirty="0">
                <a:latin typeface="Times New Roman"/>
                <a:cs typeface="Times New Roman"/>
              </a:rPr>
              <a:t> </a:t>
            </a:r>
            <a:r>
              <a:rPr sz="850" spc="125" dirty="0">
                <a:latin typeface="Times New Roman"/>
                <a:cs typeface="Times New Roman"/>
              </a:rPr>
              <a:t>column</a:t>
            </a:r>
            <a:endParaRPr sz="850">
              <a:latin typeface="Times New Roman"/>
              <a:cs typeface="Times New Roman"/>
            </a:endParaRPr>
          </a:p>
        </p:txBody>
      </p:sp>
      <p:sp>
        <p:nvSpPr>
          <p:cNvPr id="78" name="object 77"/>
          <p:cNvSpPr txBox="1"/>
          <p:nvPr/>
        </p:nvSpPr>
        <p:spPr>
          <a:xfrm>
            <a:off x="6205058" y="2639400"/>
            <a:ext cx="535305" cy="154940"/>
          </a:xfrm>
          <a:prstGeom prst="rect">
            <a:avLst/>
          </a:prstGeom>
        </p:spPr>
        <p:txBody>
          <a:bodyPr vert="horz" wrap="square" lIns="0" tIns="12065" rIns="0" bIns="0" rtlCol="0">
            <a:spAutoFit/>
          </a:bodyPr>
          <a:lstStyle/>
          <a:p>
            <a:pPr marL="12700">
              <a:lnSpc>
                <a:spcPct val="100000"/>
              </a:lnSpc>
              <a:spcBef>
                <a:spcPts val="95"/>
              </a:spcBef>
            </a:pPr>
            <a:r>
              <a:rPr sz="850" spc="95" dirty="0">
                <a:latin typeface="Times New Roman"/>
                <a:cs typeface="Times New Roman"/>
              </a:rPr>
              <a:t>Plaintext</a:t>
            </a:r>
            <a:endParaRPr sz="850">
              <a:latin typeface="Times New Roman"/>
              <a:cs typeface="Times New Roman"/>
            </a:endParaRPr>
          </a:p>
        </p:txBody>
      </p:sp>
      <p:sp>
        <p:nvSpPr>
          <p:cNvPr id="79" name="object 78"/>
          <p:cNvSpPr/>
          <p:nvPr/>
        </p:nvSpPr>
        <p:spPr>
          <a:xfrm>
            <a:off x="6241329" y="2799806"/>
            <a:ext cx="2589530" cy="184785"/>
          </a:xfrm>
          <a:custGeom>
            <a:avLst/>
            <a:gdLst/>
            <a:ahLst/>
            <a:cxnLst/>
            <a:rect l="l" t="t" r="r" b="b"/>
            <a:pathLst>
              <a:path w="2589529" h="184785">
                <a:moveTo>
                  <a:pt x="2589188" y="0"/>
                </a:moveTo>
                <a:lnTo>
                  <a:pt x="0" y="0"/>
                </a:lnTo>
                <a:lnTo>
                  <a:pt x="0" y="184233"/>
                </a:lnTo>
                <a:lnTo>
                  <a:pt x="2589188" y="184233"/>
                </a:lnTo>
                <a:lnTo>
                  <a:pt x="2589188" y="0"/>
                </a:lnTo>
                <a:close/>
              </a:path>
            </a:pathLst>
          </a:custGeom>
          <a:solidFill>
            <a:srgbClr val="FFFFFF"/>
          </a:solidFill>
        </p:spPr>
        <p:txBody>
          <a:bodyPr wrap="square" lIns="0" tIns="0" rIns="0" bIns="0" rtlCol="0"/>
          <a:lstStyle/>
          <a:p>
            <a:endParaRPr/>
          </a:p>
        </p:txBody>
      </p:sp>
      <p:sp>
        <p:nvSpPr>
          <p:cNvPr id="80" name="object 79"/>
          <p:cNvSpPr txBox="1"/>
          <p:nvPr/>
        </p:nvSpPr>
        <p:spPr>
          <a:xfrm>
            <a:off x="6241329" y="2799806"/>
            <a:ext cx="2589530" cy="184785"/>
          </a:xfrm>
          <a:prstGeom prst="rect">
            <a:avLst/>
          </a:prstGeom>
          <a:ln w="7690">
            <a:solidFill>
              <a:srgbClr val="000000"/>
            </a:solidFill>
          </a:ln>
        </p:spPr>
        <p:txBody>
          <a:bodyPr vert="horz" wrap="square" lIns="0" tIns="10160" rIns="0" bIns="0" rtlCol="0">
            <a:spAutoFit/>
          </a:bodyPr>
          <a:lstStyle/>
          <a:p>
            <a:pPr marL="53975">
              <a:lnSpc>
                <a:spcPct val="100000"/>
              </a:lnSpc>
              <a:spcBef>
                <a:spcPts val="80"/>
              </a:spcBef>
            </a:pPr>
            <a:r>
              <a:rPr sz="850" spc="120" dirty="0">
                <a:latin typeface="Times New Roman"/>
                <a:cs typeface="Times New Roman"/>
              </a:rPr>
              <a:t>e</a:t>
            </a:r>
            <a:r>
              <a:rPr sz="850" spc="250" dirty="0">
                <a:latin typeface="Times New Roman"/>
                <a:cs typeface="Times New Roman"/>
              </a:rPr>
              <a:t> </a:t>
            </a:r>
            <a:r>
              <a:rPr sz="850" spc="135" dirty="0">
                <a:latin typeface="Times New Roman"/>
                <a:cs typeface="Times New Roman"/>
              </a:rPr>
              <a:t>n</a:t>
            </a:r>
            <a:r>
              <a:rPr sz="850" spc="250" dirty="0">
                <a:latin typeface="Times New Roman"/>
                <a:cs typeface="Times New Roman"/>
              </a:rPr>
              <a:t> </a:t>
            </a:r>
            <a:r>
              <a:rPr sz="850" spc="120" dirty="0">
                <a:latin typeface="Times New Roman"/>
                <a:cs typeface="Times New Roman"/>
              </a:rPr>
              <a:t>e</a:t>
            </a:r>
            <a:r>
              <a:rPr sz="850" spc="100" dirty="0">
                <a:latin typeface="Times New Roman"/>
                <a:cs typeface="Times New Roman"/>
              </a:rPr>
              <a:t> </a:t>
            </a:r>
            <a:r>
              <a:rPr sz="850" spc="210" dirty="0">
                <a:latin typeface="Times New Roman"/>
                <a:cs typeface="Times New Roman"/>
              </a:rPr>
              <a:t>m</a:t>
            </a:r>
            <a:r>
              <a:rPr sz="850" spc="40" dirty="0">
                <a:latin typeface="Times New Roman"/>
                <a:cs typeface="Times New Roman"/>
              </a:rPr>
              <a:t> </a:t>
            </a:r>
            <a:r>
              <a:rPr sz="850" spc="135" dirty="0">
                <a:latin typeface="Times New Roman"/>
                <a:cs typeface="Times New Roman"/>
              </a:rPr>
              <a:t>y</a:t>
            </a:r>
            <a:r>
              <a:rPr sz="850" spc="280" dirty="0">
                <a:latin typeface="Times New Roman"/>
                <a:cs typeface="Times New Roman"/>
              </a:rPr>
              <a:t> </a:t>
            </a:r>
            <a:r>
              <a:rPr sz="850" spc="120" dirty="0">
                <a:latin typeface="Times New Roman"/>
                <a:cs typeface="Times New Roman"/>
              </a:rPr>
              <a:t>a</a:t>
            </a:r>
            <a:r>
              <a:rPr sz="850" spc="380" dirty="0">
                <a:latin typeface="Times New Roman"/>
                <a:cs typeface="Times New Roman"/>
              </a:rPr>
              <a:t> </a:t>
            </a:r>
            <a:r>
              <a:rPr sz="850" spc="75" dirty="0">
                <a:latin typeface="Times New Roman"/>
                <a:cs typeface="Times New Roman"/>
              </a:rPr>
              <a:t>t</a:t>
            </a:r>
            <a:r>
              <a:rPr sz="850" spc="480" dirty="0">
                <a:latin typeface="Times New Roman"/>
                <a:cs typeface="Times New Roman"/>
              </a:rPr>
              <a:t> </a:t>
            </a:r>
            <a:r>
              <a:rPr sz="850" spc="75" dirty="0">
                <a:latin typeface="Times New Roman"/>
                <a:cs typeface="Times New Roman"/>
              </a:rPr>
              <a:t>t</a:t>
            </a:r>
            <a:r>
              <a:rPr sz="850" spc="380" dirty="0">
                <a:latin typeface="Times New Roman"/>
                <a:cs typeface="Times New Roman"/>
              </a:rPr>
              <a:t> </a:t>
            </a:r>
            <a:r>
              <a:rPr sz="850" spc="120" dirty="0">
                <a:latin typeface="Times New Roman"/>
                <a:cs typeface="Times New Roman"/>
              </a:rPr>
              <a:t>a</a:t>
            </a:r>
            <a:r>
              <a:rPr sz="850" spc="290" dirty="0">
                <a:latin typeface="Times New Roman"/>
                <a:cs typeface="Times New Roman"/>
              </a:rPr>
              <a:t> </a:t>
            </a:r>
            <a:r>
              <a:rPr sz="850" spc="120" dirty="0">
                <a:latin typeface="Times New Roman"/>
                <a:cs typeface="Times New Roman"/>
              </a:rPr>
              <a:t>c</a:t>
            </a:r>
            <a:r>
              <a:rPr sz="850" spc="250" dirty="0">
                <a:latin typeface="Times New Roman"/>
                <a:cs typeface="Times New Roman"/>
              </a:rPr>
              <a:t> </a:t>
            </a:r>
            <a:r>
              <a:rPr sz="850" spc="135" dirty="0">
                <a:latin typeface="Times New Roman"/>
                <a:cs typeface="Times New Roman"/>
              </a:rPr>
              <a:t>k</a:t>
            </a:r>
            <a:r>
              <a:rPr sz="850" spc="285" dirty="0">
                <a:latin typeface="Times New Roman"/>
                <a:cs typeface="Times New Roman"/>
              </a:rPr>
              <a:t> </a:t>
            </a:r>
            <a:r>
              <a:rPr sz="850" spc="110" dirty="0">
                <a:latin typeface="Times New Roman"/>
                <a:cs typeface="Times New Roman"/>
              </a:rPr>
              <a:t>s</a:t>
            </a:r>
            <a:r>
              <a:rPr sz="850" spc="409" dirty="0">
                <a:latin typeface="Times New Roman"/>
                <a:cs typeface="Times New Roman"/>
              </a:rPr>
              <a:t> </a:t>
            </a:r>
            <a:r>
              <a:rPr sz="850" spc="75" dirty="0">
                <a:latin typeface="Times New Roman"/>
                <a:cs typeface="Times New Roman"/>
              </a:rPr>
              <a:t>t</a:t>
            </a:r>
            <a:r>
              <a:rPr sz="850" spc="350" dirty="0">
                <a:latin typeface="Times New Roman"/>
                <a:cs typeface="Times New Roman"/>
              </a:rPr>
              <a:t> </a:t>
            </a:r>
            <a:r>
              <a:rPr sz="850" spc="135" dirty="0">
                <a:latin typeface="Times New Roman"/>
                <a:cs typeface="Times New Roman"/>
              </a:rPr>
              <a:t>o</a:t>
            </a:r>
            <a:r>
              <a:rPr sz="850" spc="195" dirty="0">
                <a:latin typeface="Times New Roman"/>
                <a:cs typeface="Times New Roman"/>
              </a:rPr>
              <a:t> </a:t>
            </a:r>
            <a:r>
              <a:rPr sz="850" spc="135" dirty="0">
                <a:latin typeface="Times New Roman"/>
                <a:cs typeface="Times New Roman"/>
              </a:rPr>
              <a:t>n</a:t>
            </a:r>
            <a:r>
              <a:rPr sz="850" spc="375" dirty="0">
                <a:latin typeface="Times New Roman"/>
                <a:cs typeface="Times New Roman"/>
              </a:rPr>
              <a:t> </a:t>
            </a:r>
            <a:r>
              <a:rPr sz="850" spc="75" dirty="0">
                <a:latin typeface="Times New Roman"/>
                <a:cs typeface="Times New Roman"/>
              </a:rPr>
              <a:t>i</a:t>
            </a:r>
            <a:r>
              <a:rPr sz="850" spc="355" dirty="0">
                <a:latin typeface="Times New Roman"/>
                <a:cs typeface="Times New Roman"/>
              </a:rPr>
              <a:t> </a:t>
            </a:r>
            <a:r>
              <a:rPr sz="850" spc="135" dirty="0">
                <a:latin typeface="Times New Roman"/>
                <a:cs typeface="Times New Roman"/>
              </a:rPr>
              <a:t>g</a:t>
            </a:r>
            <a:r>
              <a:rPr sz="850" spc="220" dirty="0">
                <a:latin typeface="Times New Roman"/>
                <a:cs typeface="Times New Roman"/>
              </a:rPr>
              <a:t> </a:t>
            </a:r>
            <a:r>
              <a:rPr sz="850" spc="135" dirty="0">
                <a:latin typeface="Times New Roman"/>
                <a:cs typeface="Times New Roman"/>
              </a:rPr>
              <a:t>h</a:t>
            </a:r>
            <a:r>
              <a:rPr sz="850" spc="345" dirty="0">
                <a:latin typeface="Times New Roman"/>
                <a:cs typeface="Times New Roman"/>
              </a:rPr>
              <a:t> </a:t>
            </a:r>
            <a:r>
              <a:rPr sz="850" spc="75" dirty="0">
                <a:latin typeface="Times New Roman"/>
                <a:cs typeface="Times New Roman"/>
              </a:rPr>
              <a:t>t</a:t>
            </a:r>
            <a:r>
              <a:rPr sz="850" spc="385" dirty="0">
                <a:latin typeface="Times New Roman"/>
                <a:cs typeface="Times New Roman"/>
              </a:rPr>
              <a:t> </a:t>
            </a:r>
            <a:r>
              <a:rPr sz="850" spc="70" dirty="0">
                <a:latin typeface="Times New Roman"/>
                <a:cs typeface="Times New Roman"/>
              </a:rPr>
              <a:t>z</a:t>
            </a:r>
            <a:endParaRPr sz="850">
              <a:latin typeface="Times New Roman"/>
              <a:cs typeface="Times New Roman"/>
            </a:endParaRPr>
          </a:p>
        </p:txBody>
      </p:sp>
      <p:grpSp>
        <p:nvGrpSpPr>
          <p:cNvPr id="81" name="object 80"/>
          <p:cNvGrpSpPr/>
          <p:nvPr/>
        </p:nvGrpSpPr>
        <p:grpSpPr>
          <a:xfrm>
            <a:off x="4150106" y="5165137"/>
            <a:ext cx="1771650" cy="157480"/>
            <a:chOff x="3747770" y="4470193"/>
            <a:chExt cx="1771650" cy="157480"/>
          </a:xfrm>
        </p:grpSpPr>
        <p:sp>
          <p:nvSpPr>
            <p:cNvPr id="82" name="object 81"/>
            <p:cNvSpPr/>
            <p:nvPr/>
          </p:nvSpPr>
          <p:spPr>
            <a:xfrm>
              <a:off x="3747770" y="4548815"/>
              <a:ext cx="1681480" cy="0"/>
            </a:xfrm>
            <a:custGeom>
              <a:avLst/>
              <a:gdLst/>
              <a:ahLst/>
              <a:cxnLst/>
              <a:rect l="l" t="t" r="r" b="b"/>
              <a:pathLst>
                <a:path w="1681479">
                  <a:moveTo>
                    <a:pt x="0" y="0"/>
                  </a:moveTo>
                  <a:lnTo>
                    <a:pt x="1681440" y="0"/>
                  </a:lnTo>
                </a:path>
              </a:pathLst>
            </a:custGeom>
            <a:ln w="41079">
              <a:solidFill>
                <a:srgbClr val="EC1C23"/>
              </a:solidFill>
            </a:ln>
          </p:spPr>
          <p:txBody>
            <a:bodyPr wrap="square" lIns="0" tIns="0" rIns="0" bIns="0" rtlCol="0"/>
            <a:lstStyle/>
            <a:p>
              <a:endParaRPr/>
            </a:p>
          </p:txBody>
        </p:sp>
        <p:pic>
          <p:nvPicPr>
            <p:cNvPr id="83" name="object 82"/>
            <p:cNvPicPr/>
            <p:nvPr/>
          </p:nvPicPr>
          <p:blipFill>
            <a:blip r:embed="rId4" cstate="print"/>
            <a:stretch>
              <a:fillRect/>
            </a:stretch>
          </p:blipFill>
          <p:spPr>
            <a:xfrm>
              <a:off x="5336064" y="4470193"/>
              <a:ext cx="182983" cy="157235"/>
            </a:xfrm>
            <a:prstGeom prst="rect">
              <a:avLst/>
            </a:prstGeom>
          </p:spPr>
        </p:pic>
      </p:grpSp>
    </p:spTree>
    <p:extLst>
      <p:ext uri="{BB962C8B-B14F-4D97-AF65-F5344CB8AC3E}">
        <p14:creationId xmlns:p14="http://schemas.microsoft.com/office/powerpoint/2010/main" val="31412711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a:t>
            </a:r>
            <a:r>
              <a:rPr lang="en-US" spc="-20" dirty="0"/>
              <a:t> </a:t>
            </a:r>
            <a:r>
              <a:rPr lang="en-US" spc="-10" dirty="0"/>
              <a:t>ciphers</a:t>
            </a:r>
            <a:endParaRPr lang="en-US" dirty="0"/>
          </a:p>
        </p:txBody>
      </p:sp>
      <p:sp>
        <p:nvSpPr>
          <p:cNvPr id="4" name="object 2"/>
          <p:cNvSpPr txBox="1">
            <a:spLocks noGrp="1"/>
          </p:cNvSpPr>
          <p:nvPr>
            <p:ph idx="1"/>
          </p:nvPr>
        </p:nvSpPr>
        <p:spPr>
          <a:xfrm>
            <a:off x="677334" y="1721677"/>
            <a:ext cx="9271338" cy="4393536"/>
          </a:xfrm>
          <a:prstGeom prst="rect">
            <a:avLst/>
          </a:prstGeom>
        </p:spPr>
        <p:txBody>
          <a:bodyPr vert="horz" wrap="square" lIns="0" tIns="73685" rIns="0" bIns="0" rtlCol="0">
            <a:spAutoFit/>
          </a:bodyPr>
          <a:lstStyle/>
          <a:p>
            <a:pPr marL="297815" marR="5080" indent="-285750">
              <a:lnSpc>
                <a:spcPct val="100000"/>
              </a:lnSpc>
              <a:spcBef>
                <a:spcPts val="105"/>
              </a:spcBef>
              <a:buFont typeface="Wingdings" panose="05000000000000000000" pitchFamily="2" charset="2"/>
              <a:buChar char="Ø"/>
              <a:tabLst>
                <a:tab pos="291465" algn="l"/>
              </a:tabLst>
            </a:pPr>
            <a:r>
              <a:rPr sz="2400" dirty="0"/>
              <a:t>The</a:t>
            </a:r>
            <a:r>
              <a:rPr sz="2400" spc="75" dirty="0"/>
              <a:t> </a:t>
            </a:r>
            <a:r>
              <a:rPr sz="2400" dirty="0"/>
              <a:t>traditional</a:t>
            </a:r>
            <a:r>
              <a:rPr sz="2400" spc="75" dirty="0"/>
              <a:t> </a:t>
            </a:r>
            <a:r>
              <a:rPr sz="2400" spc="-10" dirty="0"/>
              <a:t>symmetric-</a:t>
            </a:r>
            <a:r>
              <a:rPr sz="2400" dirty="0"/>
              <a:t>key</a:t>
            </a:r>
            <a:r>
              <a:rPr sz="2400" spc="75" dirty="0"/>
              <a:t> </a:t>
            </a:r>
            <a:r>
              <a:rPr sz="2400" dirty="0"/>
              <a:t>ciphers</a:t>
            </a:r>
            <a:r>
              <a:rPr sz="2400" spc="85" dirty="0"/>
              <a:t> </a:t>
            </a:r>
            <a:r>
              <a:rPr sz="2400" dirty="0"/>
              <a:t>that</a:t>
            </a:r>
            <a:r>
              <a:rPr sz="2400" spc="60" dirty="0"/>
              <a:t> </a:t>
            </a:r>
            <a:r>
              <a:rPr sz="2400" dirty="0"/>
              <a:t>we</a:t>
            </a:r>
            <a:r>
              <a:rPr sz="2400" spc="75" dirty="0"/>
              <a:t> </a:t>
            </a:r>
            <a:r>
              <a:rPr sz="2400" dirty="0"/>
              <a:t>have</a:t>
            </a:r>
            <a:r>
              <a:rPr sz="2400" spc="75" dirty="0"/>
              <a:t> </a:t>
            </a:r>
            <a:r>
              <a:rPr sz="2400" dirty="0"/>
              <a:t>studied</a:t>
            </a:r>
            <a:r>
              <a:rPr sz="2400" spc="80" dirty="0"/>
              <a:t> </a:t>
            </a:r>
            <a:r>
              <a:rPr sz="2400" dirty="0"/>
              <a:t>so</a:t>
            </a:r>
            <a:r>
              <a:rPr sz="2400" spc="70" dirty="0"/>
              <a:t> </a:t>
            </a:r>
            <a:r>
              <a:rPr sz="2400" dirty="0"/>
              <a:t>far</a:t>
            </a:r>
            <a:r>
              <a:rPr sz="2400" spc="75" dirty="0"/>
              <a:t> </a:t>
            </a:r>
            <a:r>
              <a:rPr sz="2400" dirty="0"/>
              <a:t>are</a:t>
            </a:r>
            <a:r>
              <a:rPr sz="2400" spc="80" dirty="0"/>
              <a:t> </a:t>
            </a:r>
            <a:r>
              <a:rPr sz="2400" spc="-10" dirty="0"/>
              <a:t>character- </a:t>
            </a:r>
            <a:r>
              <a:rPr sz="2400" dirty="0"/>
              <a:t>oriented</a:t>
            </a:r>
            <a:r>
              <a:rPr sz="2400" spc="-40" dirty="0"/>
              <a:t> </a:t>
            </a:r>
            <a:r>
              <a:rPr sz="2400" spc="-10" dirty="0"/>
              <a:t>ciphers</a:t>
            </a:r>
          </a:p>
          <a:p>
            <a:pPr marL="298450" indent="-285750">
              <a:lnSpc>
                <a:spcPct val="100000"/>
              </a:lnSpc>
              <a:spcBef>
                <a:spcPts val="480"/>
              </a:spcBef>
              <a:buFont typeface="Wingdings" panose="05000000000000000000" pitchFamily="2" charset="2"/>
              <a:buChar char="Ø"/>
              <a:tabLst>
                <a:tab pos="291465" algn="l"/>
              </a:tabLst>
            </a:pPr>
            <a:r>
              <a:rPr sz="2400" dirty="0"/>
              <a:t>With</a:t>
            </a:r>
            <a:r>
              <a:rPr sz="2400" spc="-35" dirty="0"/>
              <a:t> </a:t>
            </a:r>
            <a:r>
              <a:rPr sz="2400" dirty="0"/>
              <a:t>the</a:t>
            </a:r>
            <a:r>
              <a:rPr sz="2400" spc="-20" dirty="0"/>
              <a:t> </a:t>
            </a:r>
            <a:r>
              <a:rPr sz="2400" dirty="0"/>
              <a:t>advent</a:t>
            </a:r>
            <a:r>
              <a:rPr sz="2400" spc="-30" dirty="0"/>
              <a:t> </a:t>
            </a:r>
            <a:r>
              <a:rPr sz="2400" dirty="0"/>
              <a:t>of</a:t>
            </a:r>
            <a:r>
              <a:rPr sz="2400" spc="-25" dirty="0"/>
              <a:t> </a:t>
            </a:r>
            <a:r>
              <a:rPr sz="2400" dirty="0"/>
              <a:t>the</a:t>
            </a:r>
            <a:r>
              <a:rPr sz="2400" spc="-20" dirty="0"/>
              <a:t> </a:t>
            </a:r>
            <a:r>
              <a:rPr sz="2400" spc="-10" dirty="0"/>
              <a:t>computer,</a:t>
            </a:r>
            <a:r>
              <a:rPr sz="2400" spc="-40" dirty="0"/>
              <a:t> </a:t>
            </a:r>
            <a:r>
              <a:rPr sz="2400" dirty="0"/>
              <a:t>we</a:t>
            </a:r>
            <a:r>
              <a:rPr sz="2400" spc="-10" dirty="0"/>
              <a:t> </a:t>
            </a:r>
            <a:r>
              <a:rPr sz="2400" dirty="0"/>
              <a:t>need</a:t>
            </a:r>
            <a:r>
              <a:rPr sz="2400" spc="-20" dirty="0"/>
              <a:t> </a:t>
            </a:r>
            <a:r>
              <a:rPr sz="2400" spc="-10" dirty="0"/>
              <a:t>bit-</a:t>
            </a:r>
            <a:r>
              <a:rPr sz="2400" dirty="0"/>
              <a:t>oriented</a:t>
            </a:r>
            <a:r>
              <a:rPr sz="2400" spc="-45" dirty="0"/>
              <a:t> </a:t>
            </a:r>
            <a:r>
              <a:rPr sz="2400" spc="-10" dirty="0"/>
              <a:t>ciphers</a:t>
            </a:r>
          </a:p>
          <a:p>
            <a:pPr marL="298450" indent="-285750">
              <a:lnSpc>
                <a:spcPct val="100000"/>
              </a:lnSpc>
              <a:spcBef>
                <a:spcPts val="480"/>
              </a:spcBef>
              <a:buFont typeface="Wingdings" panose="05000000000000000000" pitchFamily="2" charset="2"/>
              <a:buChar char="Ø"/>
              <a:tabLst>
                <a:tab pos="291465" algn="l"/>
              </a:tabLst>
            </a:pPr>
            <a:r>
              <a:rPr sz="2400" dirty="0"/>
              <a:t>This</a:t>
            </a:r>
            <a:r>
              <a:rPr sz="2400" spc="405" dirty="0"/>
              <a:t> </a:t>
            </a:r>
            <a:r>
              <a:rPr sz="2400" dirty="0"/>
              <a:t>is</a:t>
            </a:r>
            <a:r>
              <a:rPr sz="2400" spc="395" dirty="0"/>
              <a:t> </a:t>
            </a:r>
            <a:r>
              <a:rPr sz="2400" dirty="0"/>
              <a:t>because</a:t>
            </a:r>
            <a:r>
              <a:rPr sz="2400" spc="415" dirty="0"/>
              <a:t> </a:t>
            </a:r>
            <a:r>
              <a:rPr sz="2400" dirty="0"/>
              <a:t>the</a:t>
            </a:r>
            <a:r>
              <a:rPr sz="2400" spc="405" dirty="0"/>
              <a:t> </a:t>
            </a:r>
            <a:r>
              <a:rPr sz="2400" dirty="0"/>
              <a:t>information</a:t>
            </a:r>
            <a:r>
              <a:rPr sz="2400" spc="425" dirty="0"/>
              <a:t> </a:t>
            </a:r>
            <a:r>
              <a:rPr sz="2400" dirty="0"/>
              <a:t>to</a:t>
            </a:r>
            <a:r>
              <a:rPr sz="2400" spc="415" dirty="0"/>
              <a:t> </a:t>
            </a:r>
            <a:r>
              <a:rPr sz="2400" dirty="0"/>
              <a:t>be</a:t>
            </a:r>
            <a:r>
              <a:rPr sz="2400" spc="405" dirty="0"/>
              <a:t> </a:t>
            </a:r>
            <a:r>
              <a:rPr sz="2400" dirty="0"/>
              <a:t>encrypted</a:t>
            </a:r>
            <a:r>
              <a:rPr sz="2400" spc="409" dirty="0"/>
              <a:t> </a:t>
            </a:r>
            <a:r>
              <a:rPr sz="2400" dirty="0"/>
              <a:t>is</a:t>
            </a:r>
            <a:r>
              <a:rPr sz="2400" spc="415" dirty="0"/>
              <a:t> </a:t>
            </a:r>
            <a:r>
              <a:rPr sz="2400" dirty="0"/>
              <a:t>not</a:t>
            </a:r>
            <a:r>
              <a:rPr sz="2400" spc="395" dirty="0"/>
              <a:t> </a:t>
            </a:r>
            <a:r>
              <a:rPr sz="2400" dirty="0"/>
              <a:t>just</a:t>
            </a:r>
            <a:r>
              <a:rPr sz="2400" spc="400" dirty="0"/>
              <a:t> </a:t>
            </a:r>
            <a:r>
              <a:rPr sz="2400" dirty="0"/>
              <a:t>text;</a:t>
            </a:r>
            <a:r>
              <a:rPr sz="2400" spc="400" dirty="0"/>
              <a:t> </a:t>
            </a:r>
            <a:r>
              <a:rPr sz="2400" dirty="0"/>
              <a:t>it</a:t>
            </a:r>
            <a:r>
              <a:rPr sz="2400" spc="415" dirty="0"/>
              <a:t> </a:t>
            </a:r>
            <a:r>
              <a:rPr sz="2400" dirty="0"/>
              <a:t>can</a:t>
            </a:r>
            <a:r>
              <a:rPr sz="2400" spc="425" dirty="0"/>
              <a:t> </a:t>
            </a:r>
            <a:r>
              <a:rPr sz="2400" spc="-20" dirty="0" smtClean="0"/>
              <a:t>also</a:t>
            </a:r>
            <a:r>
              <a:rPr lang="en-US" sz="2400" spc="-20" dirty="0" smtClean="0"/>
              <a:t> </a:t>
            </a:r>
            <a:r>
              <a:rPr sz="2400" dirty="0" smtClean="0"/>
              <a:t>consist</a:t>
            </a:r>
            <a:r>
              <a:rPr sz="2400" spc="-45" dirty="0" smtClean="0"/>
              <a:t> </a:t>
            </a:r>
            <a:r>
              <a:rPr sz="2400" dirty="0"/>
              <a:t>of</a:t>
            </a:r>
            <a:r>
              <a:rPr sz="2400" spc="-20" dirty="0"/>
              <a:t> </a:t>
            </a:r>
            <a:r>
              <a:rPr sz="2400" dirty="0"/>
              <a:t>numbers,</a:t>
            </a:r>
            <a:r>
              <a:rPr sz="2400" spc="-10" dirty="0"/>
              <a:t> </a:t>
            </a:r>
            <a:r>
              <a:rPr sz="2400" dirty="0"/>
              <a:t>graphics,</a:t>
            </a:r>
            <a:r>
              <a:rPr sz="2400" spc="-45" dirty="0"/>
              <a:t> </a:t>
            </a:r>
            <a:r>
              <a:rPr sz="2400" dirty="0"/>
              <a:t>audio,</a:t>
            </a:r>
            <a:r>
              <a:rPr sz="2400" spc="-15" dirty="0"/>
              <a:t> </a:t>
            </a:r>
            <a:r>
              <a:rPr sz="2400" dirty="0"/>
              <a:t>and</a:t>
            </a:r>
            <a:r>
              <a:rPr sz="2400" spc="-10" dirty="0"/>
              <a:t> </a:t>
            </a:r>
            <a:r>
              <a:rPr sz="2400" dirty="0"/>
              <a:t>video</a:t>
            </a:r>
            <a:r>
              <a:rPr sz="2400" spc="-25" dirty="0"/>
              <a:t> </a:t>
            </a:r>
            <a:r>
              <a:rPr sz="2400" spc="-20" dirty="0"/>
              <a:t>data</a:t>
            </a:r>
          </a:p>
          <a:p>
            <a:pPr marL="298450" indent="-285750">
              <a:lnSpc>
                <a:spcPct val="100000"/>
              </a:lnSpc>
              <a:spcBef>
                <a:spcPts val="480"/>
              </a:spcBef>
              <a:buFont typeface="Wingdings" panose="05000000000000000000" pitchFamily="2" charset="2"/>
              <a:buChar char="Ø"/>
              <a:tabLst>
                <a:tab pos="291465" algn="l"/>
              </a:tabLst>
            </a:pPr>
            <a:r>
              <a:rPr sz="2400" dirty="0"/>
              <a:t>It</a:t>
            </a:r>
            <a:r>
              <a:rPr sz="2400" spc="-10" dirty="0"/>
              <a:t> </a:t>
            </a:r>
            <a:r>
              <a:rPr sz="2400" dirty="0"/>
              <a:t>is convenient to</a:t>
            </a:r>
            <a:r>
              <a:rPr sz="2400" spc="5" dirty="0"/>
              <a:t> </a:t>
            </a:r>
            <a:r>
              <a:rPr sz="2400" dirty="0"/>
              <a:t>convert</a:t>
            </a:r>
            <a:r>
              <a:rPr sz="2400" spc="10" dirty="0"/>
              <a:t> </a:t>
            </a:r>
            <a:r>
              <a:rPr sz="2400" dirty="0"/>
              <a:t>these</a:t>
            </a:r>
            <a:r>
              <a:rPr sz="2400" spc="10" dirty="0"/>
              <a:t> </a:t>
            </a:r>
            <a:r>
              <a:rPr sz="2400" dirty="0"/>
              <a:t>types</a:t>
            </a:r>
            <a:r>
              <a:rPr sz="2400" spc="-5" dirty="0"/>
              <a:t> </a:t>
            </a:r>
            <a:r>
              <a:rPr sz="2400" dirty="0"/>
              <a:t>of</a:t>
            </a:r>
            <a:r>
              <a:rPr sz="2400" spc="-10" dirty="0"/>
              <a:t> </a:t>
            </a:r>
            <a:r>
              <a:rPr sz="2400" dirty="0"/>
              <a:t>data</a:t>
            </a:r>
            <a:r>
              <a:rPr sz="2400" spc="10" dirty="0"/>
              <a:t> </a:t>
            </a:r>
            <a:r>
              <a:rPr sz="2400" dirty="0"/>
              <a:t>into</a:t>
            </a:r>
            <a:r>
              <a:rPr sz="2400" spc="5" dirty="0"/>
              <a:t> </a:t>
            </a:r>
            <a:r>
              <a:rPr sz="2400" dirty="0"/>
              <a:t>a</a:t>
            </a:r>
            <a:r>
              <a:rPr sz="2400" spc="-5" dirty="0"/>
              <a:t> </a:t>
            </a:r>
            <a:r>
              <a:rPr sz="2400" dirty="0"/>
              <a:t>stream</a:t>
            </a:r>
            <a:r>
              <a:rPr sz="2400" spc="-25" dirty="0"/>
              <a:t> </a:t>
            </a:r>
            <a:r>
              <a:rPr sz="2400" dirty="0"/>
              <a:t>of</a:t>
            </a:r>
            <a:r>
              <a:rPr sz="2400" spc="-10" dirty="0"/>
              <a:t> </a:t>
            </a:r>
            <a:r>
              <a:rPr sz="2400" dirty="0"/>
              <a:t>bits, to</a:t>
            </a:r>
            <a:r>
              <a:rPr sz="2400" spc="15" dirty="0"/>
              <a:t> </a:t>
            </a:r>
            <a:r>
              <a:rPr sz="2400" dirty="0"/>
              <a:t>encrypt</a:t>
            </a:r>
            <a:r>
              <a:rPr sz="2400" spc="10" dirty="0"/>
              <a:t> </a:t>
            </a:r>
            <a:r>
              <a:rPr sz="2400" spc="-25" dirty="0" smtClean="0"/>
              <a:t>the</a:t>
            </a:r>
            <a:r>
              <a:rPr lang="en-US" sz="2400" spc="-25" dirty="0" smtClean="0"/>
              <a:t> </a:t>
            </a:r>
            <a:r>
              <a:rPr sz="2400" dirty="0" smtClean="0"/>
              <a:t>stream</a:t>
            </a:r>
            <a:r>
              <a:rPr sz="2400" dirty="0"/>
              <a:t>,</a:t>
            </a:r>
            <a:r>
              <a:rPr sz="2400" spc="-15" dirty="0"/>
              <a:t> </a:t>
            </a:r>
            <a:r>
              <a:rPr sz="2400" dirty="0"/>
              <a:t>and</a:t>
            </a:r>
            <a:r>
              <a:rPr sz="2400" spc="-20" dirty="0"/>
              <a:t> </a:t>
            </a:r>
            <a:r>
              <a:rPr sz="2400" dirty="0"/>
              <a:t>then</a:t>
            </a:r>
            <a:r>
              <a:rPr sz="2400" spc="-25" dirty="0"/>
              <a:t> </a:t>
            </a:r>
            <a:r>
              <a:rPr sz="2400" dirty="0"/>
              <a:t>to</a:t>
            </a:r>
            <a:r>
              <a:rPr sz="2400" spc="-10" dirty="0"/>
              <a:t> </a:t>
            </a:r>
            <a:r>
              <a:rPr sz="2400" dirty="0"/>
              <a:t>send</a:t>
            </a:r>
            <a:r>
              <a:rPr sz="2400" spc="-20" dirty="0"/>
              <a:t> </a:t>
            </a:r>
            <a:r>
              <a:rPr sz="2400" dirty="0"/>
              <a:t>the</a:t>
            </a:r>
            <a:r>
              <a:rPr sz="2400" spc="-25" dirty="0"/>
              <a:t> </a:t>
            </a:r>
            <a:r>
              <a:rPr sz="2400" dirty="0"/>
              <a:t>encrypted</a:t>
            </a:r>
            <a:r>
              <a:rPr sz="2400" spc="-30" dirty="0"/>
              <a:t> </a:t>
            </a:r>
            <a:r>
              <a:rPr sz="2400" spc="-10" dirty="0"/>
              <a:t>stream</a:t>
            </a:r>
          </a:p>
          <a:p>
            <a:pPr marL="298450" indent="-285750">
              <a:lnSpc>
                <a:spcPct val="100000"/>
              </a:lnSpc>
              <a:spcBef>
                <a:spcPts val="480"/>
              </a:spcBef>
              <a:buFont typeface="Wingdings" panose="05000000000000000000" pitchFamily="2" charset="2"/>
              <a:buChar char="Ø"/>
              <a:tabLst>
                <a:tab pos="291465" algn="l"/>
              </a:tabLst>
            </a:pPr>
            <a:r>
              <a:rPr sz="2400" spc="-20" dirty="0"/>
              <a:t>A</a:t>
            </a:r>
            <a:r>
              <a:rPr sz="2400" spc="-114" dirty="0"/>
              <a:t> </a:t>
            </a:r>
            <a:r>
              <a:rPr sz="2400" dirty="0"/>
              <a:t>modern</a:t>
            </a:r>
            <a:r>
              <a:rPr sz="2400" spc="-15" dirty="0"/>
              <a:t> </a:t>
            </a:r>
            <a:r>
              <a:rPr sz="2400" dirty="0"/>
              <a:t>block</a:t>
            </a:r>
            <a:r>
              <a:rPr sz="2400" spc="-15" dirty="0"/>
              <a:t> </a:t>
            </a:r>
            <a:r>
              <a:rPr sz="2400" dirty="0"/>
              <a:t>cipher</a:t>
            </a:r>
            <a:r>
              <a:rPr sz="2400" spc="-30" dirty="0"/>
              <a:t> </a:t>
            </a:r>
            <a:r>
              <a:rPr sz="2400" dirty="0"/>
              <a:t>can</a:t>
            </a:r>
            <a:r>
              <a:rPr sz="2400" spc="-5" dirty="0"/>
              <a:t> </a:t>
            </a:r>
            <a:r>
              <a:rPr sz="2400" dirty="0"/>
              <a:t>be</a:t>
            </a:r>
            <a:r>
              <a:rPr sz="2400" spc="-10" dirty="0"/>
              <a:t> </a:t>
            </a:r>
            <a:r>
              <a:rPr sz="2400" dirty="0"/>
              <a:t>either</a:t>
            </a:r>
            <a:r>
              <a:rPr sz="2400" spc="-20" dirty="0"/>
              <a:t> </a:t>
            </a:r>
            <a:r>
              <a:rPr sz="2400" dirty="0"/>
              <a:t>a</a:t>
            </a:r>
            <a:r>
              <a:rPr sz="2400" spc="-10" dirty="0"/>
              <a:t> </a:t>
            </a:r>
            <a:r>
              <a:rPr sz="2400" dirty="0"/>
              <a:t>block</a:t>
            </a:r>
            <a:r>
              <a:rPr sz="2400" spc="-15" dirty="0"/>
              <a:t> </a:t>
            </a:r>
            <a:r>
              <a:rPr sz="2400" dirty="0"/>
              <a:t>cipher</a:t>
            </a:r>
            <a:r>
              <a:rPr sz="2400" spc="-30" dirty="0"/>
              <a:t> </a:t>
            </a:r>
            <a:r>
              <a:rPr sz="2400" dirty="0"/>
              <a:t>or</a:t>
            </a:r>
            <a:r>
              <a:rPr sz="2400" spc="-20" dirty="0"/>
              <a:t> </a:t>
            </a:r>
            <a:r>
              <a:rPr sz="2400" dirty="0"/>
              <a:t>a stream</a:t>
            </a:r>
            <a:r>
              <a:rPr sz="2400" spc="-35" dirty="0"/>
              <a:t> </a:t>
            </a:r>
            <a:r>
              <a:rPr sz="2400" spc="-10" dirty="0"/>
              <a:t>cipher</a:t>
            </a:r>
          </a:p>
        </p:txBody>
      </p:sp>
    </p:spTree>
    <p:extLst>
      <p:ext uri="{BB962C8B-B14F-4D97-AF65-F5344CB8AC3E}">
        <p14:creationId xmlns:p14="http://schemas.microsoft.com/office/powerpoint/2010/main" val="17970063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a:t>
            </a:r>
            <a:r>
              <a:rPr lang="en-US" spc="-20" dirty="0"/>
              <a:t> </a:t>
            </a:r>
            <a:r>
              <a:rPr lang="en-US" spc="-10" dirty="0"/>
              <a:t>ciphers</a:t>
            </a:r>
            <a:endParaRPr lang="en-US" dirty="0"/>
          </a:p>
        </p:txBody>
      </p:sp>
      <p:pic>
        <p:nvPicPr>
          <p:cNvPr id="5" name="object 2"/>
          <p:cNvPicPr>
            <a:picLocks noGrp="1"/>
          </p:cNvPicPr>
          <p:nvPr>
            <p:ph idx="1"/>
          </p:nvPr>
        </p:nvPicPr>
        <p:blipFill>
          <a:blip r:embed="rId2" cstate="print"/>
          <a:stretch>
            <a:fillRect/>
          </a:stretch>
        </p:blipFill>
        <p:spPr>
          <a:xfrm>
            <a:off x="1024127" y="2396716"/>
            <a:ext cx="8250047" cy="3370100"/>
          </a:xfrm>
          <a:prstGeom prst="rect">
            <a:avLst/>
          </a:prstGeom>
        </p:spPr>
      </p:pic>
    </p:spTree>
    <p:extLst>
      <p:ext uri="{BB962C8B-B14F-4D97-AF65-F5344CB8AC3E}">
        <p14:creationId xmlns:p14="http://schemas.microsoft.com/office/powerpoint/2010/main" val="388793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a:t>
            </a:r>
            <a:r>
              <a:rPr lang="en-US" b="1" dirty="0" smtClean="0"/>
              <a:t>HTTP</a:t>
            </a:r>
            <a:endParaRPr lang="en-US" dirty="0"/>
          </a:p>
        </p:txBody>
      </p:sp>
      <p:sp>
        <p:nvSpPr>
          <p:cNvPr id="3" name="Content Placeholder 2"/>
          <p:cNvSpPr>
            <a:spLocks noGrp="1"/>
          </p:cNvSpPr>
          <p:nvPr>
            <p:ph idx="1"/>
          </p:nvPr>
        </p:nvSpPr>
        <p:spPr/>
        <p:txBody>
          <a:bodyPr/>
          <a:lstStyle/>
          <a:p>
            <a:r>
              <a:rPr lang="en-US" dirty="0"/>
              <a:t>HTTP requires high power to establish communication and transfer data.</a:t>
            </a:r>
          </a:p>
          <a:p>
            <a:r>
              <a:rPr lang="en-US" dirty="0"/>
              <a:t>HTTP is less secure because it does not use any encryption method like HTTPS and uses </a:t>
            </a:r>
            <a:r>
              <a:rPr lang="en-US" dirty="0">
                <a:hlinkClick r:id="rId2"/>
              </a:rPr>
              <a:t>TLS </a:t>
            </a:r>
            <a:r>
              <a:rPr lang="en-US" dirty="0"/>
              <a:t>to encrypt regular HTTP requests and responses.</a:t>
            </a:r>
          </a:p>
          <a:p>
            <a:r>
              <a:rPr lang="en-US" dirty="0"/>
              <a:t>HTTP is not optimized for cellular phones, and it is too gabby.</a:t>
            </a:r>
          </a:p>
          <a:p>
            <a:r>
              <a:rPr lang="en-US" dirty="0"/>
              <a:t>HTTP does not offer a genuine exchange of data because it is less secure.</a:t>
            </a:r>
          </a:p>
          <a:p>
            <a:r>
              <a:rPr lang="en-US" dirty="0"/>
              <a:t>The client does not close the connection until it receives complete data from the server; hence, the server needs to wait for data completion and cannot be available for other clients during this time</a:t>
            </a:r>
            <a:r>
              <a:rPr lang="en-US" dirty="0" smtClean="0"/>
              <a:t>.</a:t>
            </a:r>
            <a:endParaRPr lang="en-US" dirty="0"/>
          </a:p>
        </p:txBody>
      </p:sp>
    </p:spTree>
    <p:extLst>
      <p:ext uri="{BB962C8B-B14F-4D97-AF65-F5344CB8AC3E}">
        <p14:creationId xmlns:p14="http://schemas.microsoft.com/office/powerpoint/2010/main" val="22002524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r>
              <a:rPr lang="en-US" spc="-40" dirty="0"/>
              <a:t> </a:t>
            </a:r>
            <a:r>
              <a:rPr lang="en-US" dirty="0"/>
              <a:t>of</a:t>
            </a:r>
            <a:r>
              <a:rPr lang="en-US" spc="-15" dirty="0"/>
              <a:t> </a:t>
            </a:r>
            <a:r>
              <a:rPr lang="en-US" dirty="0"/>
              <a:t>Modern</a:t>
            </a:r>
            <a:r>
              <a:rPr lang="en-US" spc="-30" dirty="0"/>
              <a:t> </a:t>
            </a:r>
            <a:r>
              <a:rPr lang="en-US" spc="-10" dirty="0"/>
              <a:t>ciphers</a:t>
            </a:r>
            <a:endParaRPr lang="en-US" dirty="0"/>
          </a:p>
        </p:txBody>
      </p:sp>
      <p:pic>
        <p:nvPicPr>
          <p:cNvPr id="4" name="object 2"/>
          <p:cNvPicPr>
            <a:picLocks noGrp="1"/>
          </p:cNvPicPr>
          <p:nvPr>
            <p:ph idx="1"/>
          </p:nvPr>
        </p:nvPicPr>
        <p:blipFill>
          <a:blip r:embed="rId2" cstate="print"/>
          <a:stretch>
            <a:fillRect/>
          </a:stretch>
        </p:blipFill>
        <p:spPr>
          <a:xfrm>
            <a:off x="677334" y="2160588"/>
            <a:ext cx="8596667" cy="4423092"/>
          </a:xfrm>
          <a:prstGeom prst="rect">
            <a:avLst/>
          </a:prstGeom>
        </p:spPr>
      </p:pic>
    </p:spTree>
    <p:extLst>
      <p:ext uri="{BB962C8B-B14F-4D97-AF65-F5344CB8AC3E}">
        <p14:creationId xmlns:p14="http://schemas.microsoft.com/office/powerpoint/2010/main" val="28468939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a:t>
            </a:r>
            <a:r>
              <a:rPr lang="en-US" spc="-35" dirty="0"/>
              <a:t> </a:t>
            </a:r>
            <a:r>
              <a:rPr lang="en-US" dirty="0"/>
              <a:t>structure</a:t>
            </a:r>
            <a:r>
              <a:rPr lang="en-US" spc="-30" dirty="0"/>
              <a:t> </a:t>
            </a:r>
            <a:r>
              <a:rPr lang="en-US" dirty="0"/>
              <a:t>of</a:t>
            </a:r>
            <a:r>
              <a:rPr lang="en-US" spc="-25" dirty="0"/>
              <a:t> DES</a:t>
            </a:r>
            <a:endParaRPr lang="en-US" dirty="0"/>
          </a:p>
        </p:txBody>
      </p:sp>
      <p:grpSp>
        <p:nvGrpSpPr>
          <p:cNvPr id="10" name="object 2"/>
          <p:cNvGrpSpPr/>
          <p:nvPr/>
        </p:nvGrpSpPr>
        <p:grpSpPr>
          <a:xfrm>
            <a:off x="680547" y="2292108"/>
            <a:ext cx="8987709" cy="4340340"/>
            <a:chOff x="550913" y="963180"/>
            <a:chExt cx="8593455" cy="3816350"/>
          </a:xfrm>
        </p:grpSpPr>
        <p:pic>
          <p:nvPicPr>
            <p:cNvPr id="11" name="object 3"/>
            <p:cNvPicPr/>
            <p:nvPr/>
          </p:nvPicPr>
          <p:blipFill>
            <a:blip r:embed="rId2" cstate="print"/>
            <a:stretch>
              <a:fillRect/>
            </a:stretch>
          </p:blipFill>
          <p:spPr>
            <a:xfrm>
              <a:off x="4248150" y="963180"/>
              <a:ext cx="4895849" cy="3279013"/>
            </a:xfrm>
            <a:prstGeom prst="rect">
              <a:avLst/>
            </a:prstGeom>
          </p:spPr>
        </p:pic>
        <p:pic>
          <p:nvPicPr>
            <p:cNvPr id="12" name="object 4"/>
            <p:cNvPicPr/>
            <p:nvPr/>
          </p:nvPicPr>
          <p:blipFill>
            <a:blip r:embed="rId3" cstate="print"/>
            <a:stretch>
              <a:fillRect/>
            </a:stretch>
          </p:blipFill>
          <p:spPr>
            <a:xfrm>
              <a:off x="550913" y="1163320"/>
              <a:ext cx="4021074" cy="2894329"/>
            </a:xfrm>
            <a:prstGeom prst="rect">
              <a:avLst/>
            </a:prstGeom>
          </p:spPr>
        </p:pic>
      </p:grpSp>
    </p:spTree>
    <p:extLst>
      <p:ext uri="{BB962C8B-B14F-4D97-AF65-F5344CB8AC3E}">
        <p14:creationId xmlns:p14="http://schemas.microsoft.com/office/powerpoint/2010/main" val="31510768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a:t>
            </a:r>
            <a:r>
              <a:rPr lang="en-US" spc="-20" dirty="0"/>
              <a:t> </a:t>
            </a:r>
            <a:r>
              <a:rPr lang="en-US" spc="-10" dirty="0"/>
              <a:t>function</a:t>
            </a:r>
            <a:endParaRPr lang="en-US" dirty="0"/>
          </a:p>
        </p:txBody>
      </p:sp>
      <p:pic>
        <p:nvPicPr>
          <p:cNvPr id="4" name="object 2"/>
          <p:cNvPicPr/>
          <p:nvPr/>
        </p:nvPicPr>
        <p:blipFill>
          <a:blip r:embed="rId2" cstate="print"/>
          <a:stretch>
            <a:fillRect/>
          </a:stretch>
        </p:blipFill>
        <p:spPr>
          <a:xfrm>
            <a:off x="860214" y="1930400"/>
            <a:ext cx="8413788" cy="3599307"/>
          </a:xfrm>
          <a:prstGeom prst="rect">
            <a:avLst/>
          </a:prstGeom>
        </p:spPr>
      </p:pic>
    </p:spTree>
    <p:extLst>
      <p:ext uri="{BB962C8B-B14F-4D97-AF65-F5344CB8AC3E}">
        <p14:creationId xmlns:p14="http://schemas.microsoft.com/office/powerpoint/2010/main" val="162970495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a:t>
            </a:r>
            <a:r>
              <a:rPr lang="en-US" spc="-15" dirty="0"/>
              <a:t> </a:t>
            </a:r>
            <a:r>
              <a:rPr lang="en-US" dirty="0"/>
              <a:t>key</a:t>
            </a:r>
            <a:r>
              <a:rPr lang="en-US" spc="-25" dirty="0"/>
              <a:t> </a:t>
            </a:r>
            <a:r>
              <a:rPr lang="en-US" spc="-10" dirty="0"/>
              <a:t>generation</a:t>
            </a:r>
            <a:endParaRPr lang="en-US" dirty="0"/>
          </a:p>
        </p:txBody>
      </p:sp>
      <p:pic>
        <p:nvPicPr>
          <p:cNvPr id="4" name="object 2"/>
          <p:cNvPicPr/>
          <p:nvPr/>
        </p:nvPicPr>
        <p:blipFill>
          <a:blip r:embed="rId2" cstate="print"/>
          <a:stretch>
            <a:fillRect/>
          </a:stretch>
        </p:blipFill>
        <p:spPr>
          <a:xfrm>
            <a:off x="902208" y="2522347"/>
            <a:ext cx="8561324" cy="1754759"/>
          </a:xfrm>
          <a:prstGeom prst="rect">
            <a:avLst/>
          </a:prstGeom>
        </p:spPr>
      </p:pic>
    </p:spTree>
    <p:extLst>
      <p:ext uri="{BB962C8B-B14F-4D97-AF65-F5344CB8AC3E}">
        <p14:creationId xmlns:p14="http://schemas.microsoft.com/office/powerpoint/2010/main" val="6941629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Example</a:t>
            </a:r>
            <a:endParaRPr lang="en-US" dirty="0"/>
          </a:p>
        </p:txBody>
      </p:sp>
      <p:sp>
        <p:nvSpPr>
          <p:cNvPr id="3" name="Content Placeholder 2"/>
          <p:cNvSpPr>
            <a:spLocks noGrp="1"/>
          </p:cNvSpPr>
          <p:nvPr>
            <p:ph idx="1"/>
          </p:nvPr>
        </p:nvSpPr>
        <p:spPr>
          <a:xfrm>
            <a:off x="677334" y="2160589"/>
            <a:ext cx="8596668" cy="850835"/>
          </a:xfrm>
        </p:spPr>
        <p:txBody>
          <a:bodyPr/>
          <a:lstStyle/>
          <a:p>
            <a:r>
              <a:rPr lang="en-US" dirty="0">
                <a:latin typeface="Times New Roman"/>
                <a:cs typeface="Times New Roman"/>
              </a:rPr>
              <a:t>We</a:t>
            </a:r>
            <a:r>
              <a:rPr lang="en-US" spc="55" dirty="0">
                <a:latin typeface="Times New Roman"/>
                <a:cs typeface="Times New Roman"/>
              </a:rPr>
              <a:t> </a:t>
            </a:r>
            <a:r>
              <a:rPr lang="en-US" dirty="0">
                <a:latin typeface="Times New Roman"/>
                <a:cs typeface="Times New Roman"/>
              </a:rPr>
              <a:t>choose</a:t>
            </a:r>
            <a:r>
              <a:rPr lang="en-US" spc="65" dirty="0">
                <a:latin typeface="Times New Roman"/>
                <a:cs typeface="Times New Roman"/>
              </a:rPr>
              <a:t> </a:t>
            </a:r>
            <a:r>
              <a:rPr lang="en-US" dirty="0">
                <a:latin typeface="Times New Roman"/>
                <a:cs typeface="Times New Roman"/>
              </a:rPr>
              <a:t>a</a:t>
            </a:r>
            <a:r>
              <a:rPr lang="en-US" spc="50" dirty="0">
                <a:latin typeface="Times New Roman"/>
                <a:cs typeface="Times New Roman"/>
              </a:rPr>
              <a:t> </a:t>
            </a:r>
            <a:r>
              <a:rPr lang="en-US" dirty="0">
                <a:latin typeface="Times New Roman"/>
                <a:cs typeface="Times New Roman"/>
              </a:rPr>
              <a:t>random</a:t>
            </a:r>
            <a:r>
              <a:rPr lang="en-US" spc="50" dirty="0">
                <a:latin typeface="Times New Roman"/>
                <a:cs typeface="Times New Roman"/>
              </a:rPr>
              <a:t> </a:t>
            </a:r>
            <a:r>
              <a:rPr lang="en-US" dirty="0">
                <a:latin typeface="Times New Roman"/>
                <a:cs typeface="Times New Roman"/>
              </a:rPr>
              <a:t>plaintext</a:t>
            </a:r>
            <a:r>
              <a:rPr lang="en-US" spc="70" dirty="0">
                <a:latin typeface="Times New Roman"/>
                <a:cs typeface="Times New Roman"/>
              </a:rPr>
              <a:t> </a:t>
            </a:r>
            <a:r>
              <a:rPr lang="en-US" dirty="0">
                <a:latin typeface="Times New Roman"/>
                <a:cs typeface="Times New Roman"/>
              </a:rPr>
              <a:t>block,</a:t>
            </a:r>
            <a:r>
              <a:rPr lang="en-US" spc="75" dirty="0">
                <a:latin typeface="Times New Roman"/>
                <a:cs typeface="Times New Roman"/>
              </a:rPr>
              <a:t> </a:t>
            </a:r>
            <a:r>
              <a:rPr lang="en-US" dirty="0">
                <a:latin typeface="Times New Roman"/>
                <a:cs typeface="Times New Roman"/>
              </a:rPr>
              <a:t>a</a:t>
            </a:r>
            <a:r>
              <a:rPr lang="en-US" spc="50" dirty="0">
                <a:latin typeface="Times New Roman"/>
                <a:cs typeface="Times New Roman"/>
              </a:rPr>
              <a:t> </a:t>
            </a:r>
            <a:r>
              <a:rPr lang="en-US" dirty="0">
                <a:latin typeface="Times New Roman"/>
                <a:cs typeface="Times New Roman"/>
              </a:rPr>
              <a:t>random</a:t>
            </a:r>
            <a:r>
              <a:rPr lang="en-US" spc="45" dirty="0">
                <a:latin typeface="Times New Roman"/>
                <a:cs typeface="Times New Roman"/>
              </a:rPr>
              <a:t> </a:t>
            </a:r>
            <a:r>
              <a:rPr lang="en-US" dirty="0">
                <a:latin typeface="Times New Roman"/>
                <a:cs typeface="Times New Roman"/>
              </a:rPr>
              <a:t>key,</a:t>
            </a:r>
            <a:r>
              <a:rPr lang="en-US" spc="70" dirty="0">
                <a:latin typeface="Times New Roman"/>
                <a:cs typeface="Times New Roman"/>
              </a:rPr>
              <a:t> </a:t>
            </a:r>
            <a:r>
              <a:rPr lang="en-US" dirty="0">
                <a:latin typeface="Times New Roman"/>
                <a:cs typeface="Times New Roman"/>
              </a:rPr>
              <a:t>and</a:t>
            </a:r>
            <a:r>
              <a:rPr lang="en-US" spc="60" dirty="0">
                <a:latin typeface="Times New Roman"/>
                <a:cs typeface="Times New Roman"/>
              </a:rPr>
              <a:t> </a:t>
            </a:r>
            <a:r>
              <a:rPr lang="en-US" dirty="0">
                <a:latin typeface="Times New Roman"/>
                <a:cs typeface="Times New Roman"/>
              </a:rPr>
              <a:t>a</a:t>
            </a:r>
            <a:r>
              <a:rPr lang="en-US" spc="60" dirty="0">
                <a:latin typeface="Times New Roman"/>
                <a:cs typeface="Times New Roman"/>
              </a:rPr>
              <a:t> </a:t>
            </a:r>
            <a:r>
              <a:rPr lang="en-US" dirty="0">
                <a:latin typeface="Times New Roman"/>
                <a:cs typeface="Times New Roman"/>
              </a:rPr>
              <a:t>computer</a:t>
            </a:r>
            <a:r>
              <a:rPr lang="en-US" spc="70" dirty="0">
                <a:latin typeface="Times New Roman"/>
                <a:cs typeface="Times New Roman"/>
              </a:rPr>
              <a:t> </a:t>
            </a:r>
            <a:r>
              <a:rPr lang="en-US" dirty="0">
                <a:latin typeface="Times New Roman"/>
                <a:cs typeface="Times New Roman"/>
              </a:rPr>
              <a:t>program</a:t>
            </a:r>
            <a:r>
              <a:rPr lang="en-US" spc="50" dirty="0">
                <a:latin typeface="Times New Roman"/>
                <a:cs typeface="Times New Roman"/>
              </a:rPr>
              <a:t> </a:t>
            </a:r>
            <a:r>
              <a:rPr lang="en-US" spc="-25" dirty="0">
                <a:latin typeface="Times New Roman"/>
                <a:cs typeface="Times New Roman"/>
              </a:rPr>
              <a:t>to </a:t>
            </a:r>
            <a:r>
              <a:rPr lang="en-US" dirty="0">
                <a:latin typeface="Times New Roman"/>
                <a:cs typeface="Times New Roman"/>
              </a:rPr>
              <a:t>determine</a:t>
            </a:r>
            <a:r>
              <a:rPr lang="en-US" spc="-30" dirty="0">
                <a:latin typeface="Times New Roman"/>
                <a:cs typeface="Times New Roman"/>
              </a:rPr>
              <a:t> </a:t>
            </a:r>
            <a:r>
              <a:rPr lang="en-US" dirty="0">
                <a:latin typeface="Times New Roman"/>
                <a:cs typeface="Times New Roman"/>
              </a:rPr>
              <a:t>what</a:t>
            </a:r>
            <a:r>
              <a:rPr lang="en-US" spc="-20" dirty="0">
                <a:latin typeface="Times New Roman"/>
                <a:cs typeface="Times New Roman"/>
              </a:rPr>
              <a:t> </a:t>
            </a:r>
            <a:r>
              <a:rPr lang="en-US" dirty="0">
                <a:latin typeface="Times New Roman"/>
                <a:cs typeface="Times New Roman"/>
              </a:rPr>
              <a:t>the</a:t>
            </a:r>
            <a:r>
              <a:rPr lang="en-US" spc="-20" dirty="0">
                <a:latin typeface="Times New Roman"/>
                <a:cs typeface="Times New Roman"/>
              </a:rPr>
              <a:t> </a:t>
            </a:r>
            <a:r>
              <a:rPr lang="en-US" dirty="0" err="1">
                <a:latin typeface="Times New Roman"/>
                <a:cs typeface="Times New Roman"/>
              </a:rPr>
              <a:t>ciphertext</a:t>
            </a:r>
            <a:r>
              <a:rPr lang="en-US" spc="-40" dirty="0">
                <a:latin typeface="Times New Roman"/>
                <a:cs typeface="Times New Roman"/>
              </a:rPr>
              <a:t> </a:t>
            </a:r>
            <a:r>
              <a:rPr lang="en-US" dirty="0">
                <a:latin typeface="Times New Roman"/>
                <a:cs typeface="Times New Roman"/>
              </a:rPr>
              <a:t>block</a:t>
            </a:r>
            <a:r>
              <a:rPr lang="en-US" spc="-30" dirty="0">
                <a:latin typeface="Times New Roman"/>
                <a:cs typeface="Times New Roman"/>
              </a:rPr>
              <a:t> </a:t>
            </a:r>
            <a:r>
              <a:rPr lang="en-US" dirty="0">
                <a:latin typeface="Times New Roman"/>
                <a:cs typeface="Times New Roman"/>
              </a:rPr>
              <a:t>would</a:t>
            </a:r>
            <a:r>
              <a:rPr lang="en-US" spc="-20" dirty="0">
                <a:latin typeface="Times New Roman"/>
                <a:cs typeface="Times New Roman"/>
              </a:rPr>
              <a:t> </a:t>
            </a:r>
            <a:r>
              <a:rPr lang="en-US" dirty="0">
                <a:latin typeface="Times New Roman"/>
                <a:cs typeface="Times New Roman"/>
              </a:rPr>
              <a:t>be</a:t>
            </a:r>
            <a:r>
              <a:rPr lang="en-US" spc="-15" dirty="0">
                <a:latin typeface="Times New Roman"/>
                <a:cs typeface="Times New Roman"/>
              </a:rPr>
              <a:t> </a:t>
            </a:r>
            <a:r>
              <a:rPr lang="en-US" dirty="0">
                <a:latin typeface="Times New Roman"/>
                <a:cs typeface="Times New Roman"/>
              </a:rPr>
              <a:t>(all</a:t>
            </a:r>
            <a:r>
              <a:rPr lang="en-US" spc="-40" dirty="0">
                <a:latin typeface="Times New Roman"/>
                <a:cs typeface="Times New Roman"/>
              </a:rPr>
              <a:t> </a:t>
            </a:r>
            <a:r>
              <a:rPr lang="en-US" dirty="0">
                <a:latin typeface="Times New Roman"/>
                <a:cs typeface="Times New Roman"/>
              </a:rPr>
              <a:t>in</a:t>
            </a:r>
            <a:r>
              <a:rPr lang="en-US" spc="-10" dirty="0">
                <a:latin typeface="Times New Roman"/>
                <a:cs typeface="Times New Roman"/>
              </a:rPr>
              <a:t> hexadecimal):</a:t>
            </a:r>
            <a:endParaRPr lang="en-US" dirty="0"/>
          </a:p>
        </p:txBody>
      </p:sp>
      <p:pic>
        <p:nvPicPr>
          <p:cNvPr id="4" name="object 4"/>
          <p:cNvPicPr/>
          <p:nvPr/>
        </p:nvPicPr>
        <p:blipFill>
          <a:blip r:embed="rId2" cstate="print"/>
          <a:stretch>
            <a:fillRect/>
          </a:stretch>
        </p:blipFill>
        <p:spPr>
          <a:xfrm>
            <a:off x="677334" y="3562269"/>
            <a:ext cx="8801717" cy="560785"/>
          </a:xfrm>
          <a:prstGeom prst="rect">
            <a:avLst/>
          </a:prstGeom>
        </p:spPr>
      </p:pic>
    </p:spTree>
    <p:extLst>
      <p:ext uri="{BB962C8B-B14F-4D97-AF65-F5344CB8AC3E}">
        <p14:creationId xmlns:p14="http://schemas.microsoft.com/office/powerpoint/2010/main" val="23860245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Example</a:t>
            </a:r>
            <a:endParaRPr lang="en-US" dirty="0"/>
          </a:p>
        </p:txBody>
      </p:sp>
      <p:sp>
        <p:nvSpPr>
          <p:cNvPr id="4" name="object 2"/>
          <p:cNvSpPr txBox="1"/>
          <p:nvPr/>
        </p:nvSpPr>
        <p:spPr>
          <a:xfrm>
            <a:off x="848149" y="2327909"/>
            <a:ext cx="8531225" cy="940435"/>
          </a:xfrm>
          <a:prstGeom prst="rect">
            <a:avLst/>
          </a:prstGeom>
        </p:spPr>
        <p:txBody>
          <a:bodyPr vert="horz" wrap="square" lIns="0" tIns="13335" rIns="0" bIns="0" rtlCol="0">
            <a:spAutoFit/>
          </a:bodyPr>
          <a:lstStyle/>
          <a:p>
            <a:pPr marL="288290" marR="5080" indent="-276225" algn="just">
              <a:lnSpc>
                <a:spcPct val="100000"/>
              </a:lnSpc>
              <a:spcBef>
                <a:spcPts val="105"/>
              </a:spcBef>
              <a:buFont typeface="Arial"/>
              <a:buChar char="•"/>
              <a:tabLst>
                <a:tab pos="291465" algn="l"/>
              </a:tabLst>
            </a:pPr>
            <a:r>
              <a:rPr sz="2000" dirty="0">
                <a:latin typeface="Times New Roman"/>
                <a:cs typeface="Times New Roman"/>
              </a:rPr>
              <a:t>To</a:t>
            </a:r>
            <a:r>
              <a:rPr sz="2000" spc="50" dirty="0">
                <a:latin typeface="Times New Roman"/>
                <a:cs typeface="Times New Roman"/>
              </a:rPr>
              <a:t> </a:t>
            </a:r>
            <a:r>
              <a:rPr sz="2000" dirty="0">
                <a:latin typeface="Times New Roman"/>
                <a:cs typeface="Times New Roman"/>
              </a:rPr>
              <a:t>check</a:t>
            </a:r>
            <a:r>
              <a:rPr sz="2000" spc="50" dirty="0">
                <a:latin typeface="Times New Roman"/>
                <a:cs typeface="Times New Roman"/>
              </a:rPr>
              <a:t> </a:t>
            </a:r>
            <a:r>
              <a:rPr sz="2000" dirty="0">
                <a:latin typeface="Times New Roman"/>
                <a:cs typeface="Times New Roman"/>
              </a:rPr>
              <a:t>the</a:t>
            </a:r>
            <a:r>
              <a:rPr sz="2000" spc="55" dirty="0">
                <a:latin typeface="Times New Roman"/>
                <a:cs typeface="Times New Roman"/>
              </a:rPr>
              <a:t> </a:t>
            </a:r>
            <a:r>
              <a:rPr sz="2000" dirty="0">
                <a:latin typeface="Times New Roman"/>
                <a:cs typeface="Times New Roman"/>
              </a:rPr>
              <a:t>effectiveness</a:t>
            </a:r>
            <a:r>
              <a:rPr sz="2000" spc="40" dirty="0">
                <a:latin typeface="Times New Roman"/>
                <a:cs typeface="Times New Roman"/>
              </a:rPr>
              <a:t> </a:t>
            </a:r>
            <a:r>
              <a:rPr sz="2000" dirty="0">
                <a:latin typeface="Times New Roman"/>
                <a:cs typeface="Times New Roman"/>
              </a:rPr>
              <a:t>of</a:t>
            </a:r>
            <a:r>
              <a:rPr sz="2000" spc="35" dirty="0">
                <a:latin typeface="Times New Roman"/>
                <a:cs typeface="Times New Roman"/>
              </a:rPr>
              <a:t> </a:t>
            </a:r>
            <a:r>
              <a:rPr sz="2000" dirty="0">
                <a:latin typeface="Times New Roman"/>
                <a:cs typeface="Times New Roman"/>
              </a:rPr>
              <a:t>DES,</a:t>
            </a:r>
            <a:r>
              <a:rPr sz="2000" spc="55" dirty="0">
                <a:latin typeface="Times New Roman"/>
                <a:cs typeface="Times New Roman"/>
              </a:rPr>
              <a:t> </a:t>
            </a:r>
            <a:r>
              <a:rPr sz="2000" dirty="0">
                <a:latin typeface="Times New Roman"/>
                <a:cs typeface="Times New Roman"/>
              </a:rPr>
              <a:t>when</a:t>
            </a:r>
            <a:r>
              <a:rPr sz="2000" spc="50" dirty="0">
                <a:latin typeface="Times New Roman"/>
                <a:cs typeface="Times New Roman"/>
              </a:rPr>
              <a:t> </a:t>
            </a:r>
            <a:r>
              <a:rPr sz="2000" dirty="0">
                <a:latin typeface="Times New Roman"/>
                <a:cs typeface="Times New Roman"/>
              </a:rPr>
              <a:t>a</a:t>
            </a:r>
            <a:r>
              <a:rPr sz="2000" spc="35" dirty="0">
                <a:latin typeface="Times New Roman"/>
                <a:cs typeface="Times New Roman"/>
              </a:rPr>
              <a:t> </a:t>
            </a:r>
            <a:r>
              <a:rPr sz="2000" dirty="0">
                <a:latin typeface="Times New Roman"/>
                <a:cs typeface="Times New Roman"/>
              </a:rPr>
              <a:t>single</a:t>
            </a:r>
            <a:r>
              <a:rPr sz="2000" spc="30" dirty="0">
                <a:latin typeface="Times New Roman"/>
                <a:cs typeface="Times New Roman"/>
              </a:rPr>
              <a:t> </a:t>
            </a:r>
            <a:r>
              <a:rPr sz="2000" dirty="0">
                <a:latin typeface="Times New Roman"/>
                <a:cs typeface="Times New Roman"/>
              </a:rPr>
              <a:t>bit</a:t>
            </a:r>
            <a:r>
              <a:rPr sz="2000" spc="35" dirty="0">
                <a:latin typeface="Times New Roman"/>
                <a:cs typeface="Times New Roman"/>
              </a:rPr>
              <a:t> </a:t>
            </a:r>
            <a:r>
              <a:rPr sz="2000" dirty="0">
                <a:latin typeface="Times New Roman"/>
                <a:cs typeface="Times New Roman"/>
              </a:rPr>
              <a:t>is</a:t>
            </a:r>
            <a:r>
              <a:rPr sz="2000" spc="30" dirty="0">
                <a:latin typeface="Times New Roman"/>
                <a:cs typeface="Times New Roman"/>
              </a:rPr>
              <a:t> </a:t>
            </a:r>
            <a:r>
              <a:rPr sz="2000" dirty="0">
                <a:latin typeface="Times New Roman"/>
                <a:cs typeface="Times New Roman"/>
              </a:rPr>
              <a:t>changed</a:t>
            </a:r>
            <a:r>
              <a:rPr sz="2000" spc="45" dirty="0">
                <a:latin typeface="Times New Roman"/>
                <a:cs typeface="Times New Roman"/>
              </a:rPr>
              <a:t> </a:t>
            </a:r>
            <a:r>
              <a:rPr sz="2000" dirty="0">
                <a:latin typeface="Times New Roman"/>
                <a:cs typeface="Times New Roman"/>
              </a:rPr>
              <a:t>in</a:t>
            </a:r>
            <a:r>
              <a:rPr sz="2000" spc="40" dirty="0">
                <a:latin typeface="Times New Roman"/>
                <a:cs typeface="Times New Roman"/>
              </a:rPr>
              <a:t> </a:t>
            </a:r>
            <a:r>
              <a:rPr sz="2000" dirty="0">
                <a:latin typeface="Times New Roman"/>
                <a:cs typeface="Times New Roman"/>
              </a:rPr>
              <a:t>the</a:t>
            </a:r>
            <a:r>
              <a:rPr sz="2000" spc="40" dirty="0">
                <a:latin typeface="Times New Roman"/>
                <a:cs typeface="Times New Roman"/>
              </a:rPr>
              <a:t> </a:t>
            </a:r>
            <a:r>
              <a:rPr sz="2000" dirty="0">
                <a:latin typeface="Times New Roman"/>
                <a:cs typeface="Times New Roman"/>
              </a:rPr>
              <a:t>input,</a:t>
            </a:r>
            <a:r>
              <a:rPr sz="2000" spc="45" dirty="0">
                <a:latin typeface="Times New Roman"/>
                <a:cs typeface="Times New Roman"/>
              </a:rPr>
              <a:t> </a:t>
            </a:r>
            <a:r>
              <a:rPr sz="2000" spc="-25" dirty="0">
                <a:latin typeface="Times New Roman"/>
                <a:cs typeface="Times New Roman"/>
              </a:rPr>
              <a:t>let 	</a:t>
            </a:r>
            <a:r>
              <a:rPr sz="2000" dirty="0">
                <a:latin typeface="Times New Roman"/>
                <a:cs typeface="Times New Roman"/>
              </a:rPr>
              <a:t>us</a:t>
            </a:r>
            <a:r>
              <a:rPr sz="2000" spc="400" dirty="0">
                <a:latin typeface="Times New Roman"/>
                <a:cs typeface="Times New Roman"/>
              </a:rPr>
              <a:t> </a:t>
            </a:r>
            <a:r>
              <a:rPr sz="2000" dirty="0">
                <a:latin typeface="Times New Roman"/>
                <a:cs typeface="Times New Roman"/>
              </a:rPr>
              <a:t>use</a:t>
            </a:r>
            <a:r>
              <a:rPr sz="2000" spc="409" dirty="0">
                <a:latin typeface="Times New Roman"/>
                <a:cs typeface="Times New Roman"/>
              </a:rPr>
              <a:t> </a:t>
            </a:r>
            <a:r>
              <a:rPr sz="2000" dirty="0">
                <a:latin typeface="Times New Roman"/>
                <a:cs typeface="Times New Roman"/>
              </a:rPr>
              <a:t>two</a:t>
            </a:r>
            <a:r>
              <a:rPr sz="2000" spc="415" dirty="0">
                <a:latin typeface="Times New Roman"/>
                <a:cs typeface="Times New Roman"/>
              </a:rPr>
              <a:t> </a:t>
            </a:r>
            <a:r>
              <a:rPr sz="2000" dirty="0">
                <a:latin typeface="Times New Roman"/>
                <a:cs typeface="Times New Roman"/>
              </a:rPr>
              <a:t>different</a:t>
            </a:r>
            <a:r>
              <a:rPr sz="2000" spc="405" dirty="0">
                <a:latin typeface="Times New Roman"/>
                <a:cs typeface="Times New Roman"/>
              </a:rPr>
              <a:t> </a:t>
            </a:r>
            <a:r>
              <a:rPr sz="2000" dirty="0">
                <a:latin typeface="Times New Roman"/>
                <a:cs typeface="Times New Roman"/>
              </a:rPr>
              <a:t>plaintexts</a:t>
            </a:r>
            <a:r>
              <a:rPr sz="2000" spc="415" dirty="0">
                <a:latin typeface="Times New Roman"/>
                <a:cs typeface="Times New Roman"/>
              </a:rPr>
              <a:t> </a:t>
            </a:r>
            <a:r>
              <a:rPr sz="2000" dirty="0">
                <a:latin typeface="Times New Roman"/>
                <a:cs typeface="Times New Roman"/>
              </a:rPr>
              <a:t>with</a:t>
            </a:r>
            <a:r>
              <a:rPr sz="2000" spc="405" dirty="0">
                <a:latin typeface="Times New Roman"/>
                <a:cs typeface="Times New Roman"/>
              </a:rPr>
              <a:t> </a:t>
            </a:r>
            <a:r>
              <a:rPr sz="2000" dirty="0">
                <a:latin typeface="Times New Roman"/>
                <a:cs typeface="Times New Roman"/>
              </a:rPr>
              <a:t>only</a:t>
            </a:r>
            <a:r>
              <a:rPr sz="2000" spc="390" dirty="0">
                <a:latin typeface="Times New Roman"/>
                <a:cs typeface="Times New Roman"/>
              </a:rPr>
              <a:t> </a:t>
            </a:r>
            <a:r>
              <a:rPr sz="2000" dirty="0">
                <a:latin typeface="Times New Roman"/>
                <a:cs typeface="Times New Roman"/>
              </a:rPr>
              <a:t>one</a:t>
            </a:r>
            <a:r>
              <a:rPr sz="2000" spc="395" dirty="0">
                <a:latin typeface="Times New Roman"/>
                <a:cs typeface="Times New Roman"/>
              </a:rPr>
              <a:t> </a:t>
            </a:r>
            <a:r>
              <a:rPr sz="2000" dirty="0">
                <a:latin typeface="Times New Roman"/>
                <a:cs typeface="Times New Roman"/>
              </a:rPr>
              <a:t>single</a:t>
            </a:r>
            <a:r>
              <a:rPr sz="2000" spc="405" dirty="0">
                <a:latin typeface="Times New Roman"/>
                <a:cs typeface="Times New Roman"/>
              </a:rPr>
              <a:t> </a:t>
            </a:r>
            <a:r>
              <a:rPr sz="2000" dirty="0">
                <a:latin typeface="Times New Roman"/>
                <a:cs typeface="Times New Roman"/>
              </a:rPr>
              <a:t>bit</a:t>
            </a:r>
            <a:r>
              <a:rPr sz="2000" spc="400" dirty="0">
                <a:latin typeface="Times New Roman"/>
                <a:cs typeface="Times New Roman"/>
              </a:rPr>
              <a:t> </a:t>
            </a:r>
            <a:r>
              <a:rPr sz="2000" dirty="0">
                <a:latin typeface="Times New Roman"/>
                <a:cs typeface="Times New Roman"/>
              </a:rPr>
              <a:t>difference.</a:t>
            </a:r>
            <a:r>
              <a:rPr sz="2000" spc="415" dirty="0">
                <a:latin typeface="Times New Roman"/>
                <a:cs typeface="Times New Roman"/>
              </a:rPr>
              <a:t> </a:t>
            </a:r>
            <a:r>
              <a:rPr sz="2000" dirty="0">
                <a:latin typeface="Times New Roman"/>
                <a:cs typeface="Times New Roman"/>
              </a:rPr>
              <a:t>The</a:t>
            </a:r>
            <a:r>
              <a:rPr sz="2000" spc="420" dirty="0">
                <a:latin typeface="Times New Roman"/>
                <a:cs typeface="Times New Roman"/>
              </a:rPr>
              <a:t> </a:t>
            </a:r>
            <a:r>
              <a:rPr sz="2000" spc="-25" dirty="0">
                <a:latin typeface="Times New Roman"/>
                <a:cs typeface="Times New Roman"/>
              </a:rPr>
              <a:t>two 	</a:t>
            </a:r>
            <a:r>
              <a:rPr sz="2000" dirty="0">
                <a:latin typeface="Times New Roman"/>
                <a:cs typeface="Times New Roman"/>
              </a:rPr>
              <a:t>ciphertexts</a:t>
            </a:r>
            <a:r>
              <a:rPr sz="2000" spc="-55"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completely</a:t>
            </a:r>
            <a:r>
              <a:rPr sz="2000" spc="-25" dirty="0">
                <a:latin typeface="Times New Roman"/>
                <a:cs typeface="Times New Roman"/>
              </a:rPr>
              <a:t> </a:t>
            </a:r>
            <a:r>
              <a:rPr sz="2000" dirty="0">
                <a:latin typeface="Times New Roman"/>
                <a:cs typeface="Times New Roman"/>
              </a:rPr>
              <a:t>different</a:t>
            </a:r>
            <a:r>
              <a:rPr sz="2000" spc="-55" dirty="0">
                <a:latin typeface="Times New Roman"/>
                <a:cs typeface="Times New Roman"/>
              </a:rPr>
              <a:t> </a:t>
            </a:r>
            <a:r>
              <a:rPr sz="2000" dirty="0">
                <a:latin typeface="Times New Roman"/>
                <a:cs typeface="Times New Roman"/>
              </a:rPr>
              <a:t>without</a:t>
            </a:r>
            <a:r>
              <a:rPr sz="2000" spc="-40" dirty="0">
                <a:latin typeface="Times New Roman"/>
                <a:cs typeface="Times New Roman"/>
              </a:rPr>
              <a:t> </a:t>
            </a:r>
            <a:r>
              <a:rPr sz="2000" dirty="0">
                <a:latin typeface="Times New Roman"/>
                <a:cs typeface="Times New Roman"/>
              </a:rPr>
              <a:t>even</a:t>
            </a:r>
            <a:r>
              <a:rPr sz="2000" spc="-5" dirty="0">
                <a:latin typeface="Times New Roman"/>
                <a:cs typeface="Times New Roman"/>
              </a:rPr>
              <a:t> </a:t>
            </a:r>
            <a:r>
              <a:rPr sz="2000" dirty="0">
                <a:latin typeface="Times New Roman"/>
                <a:cs typeface="Times New Roman"/>
              </a:rPr>
              <a:t>changing</a:t>
            </a:r>
            <a:r>
              <a:rPr sz="2000" spc="-4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spc="-20" dirty="0">
                <a:latin typeface="Times New Roman"/>
                <a:cs typeface="Times New Roman"/>
              </a:rPr>
              <a:t>key:</a:t>
            </a:r>
            <a:endParaRPr sz="2000" dirty="0">
              <a:latin typeface="Times New Roman"/>
              <a:cs typeface="Times New Roman"/>
            </a:endParaRPr>
          </a:p>
        </p:txBody>
      </p:sp>
      <p:sp>
        <p:nvSpPr>
          <p:cNvPr id="5" name="object 3"/>
          <p:cNvSpPr txBox="1"/>
          <p:nvPr/>
        </p:nvSpPr>
        <p:spPr>
          <a:xfrm>
            <a:off x="848149" y="4766817"/>
            <a:ext cx="8531860" cy="636270"/>
          </a:xfrm>
          <a:prstGeom prst="rect">
            <a:avLst/>
          </a:prstGeom>
        </p:spPr>
        <p:txBody>
          <a:bodyPr vert="horz" wrap="square" lIns="0" tIns="12700" rIns="0" bIns="0" rtlCol="0">
            <a:spAutoFit/>
          </a:bodyPr>
          <a:lstStyle/>
          <a:p>
            <a:pPr marL="291465" marR="5080" indent="-279400">
              <a:lnSpc>
                <a:spcPct val="100000"/>
              </a:lnSpc>
              <a:spcBef>
                <a:spcPts val="100"/>
              </a:spcBef>
              <a:buFont typeface="Arial"/>
              <a:buChar char="•"/>
              <a:tabLst>
                <a:tab pos="291465" algn="l"/>
              </a:tabLst>
            </a:pPr>
            <a:r>
              <a:rPr sz="2000" dirty="0">
                <a:latin typeface="Times New Roman"/>
                <a:cs typeface="Times New Roman"/>
              </a:rPr>
              <a:t>Although</a:t>
            </a:r>
            <a:r>
              <a:rPr sz="2000" spc="65" dirty="0">
                <a:latin typeface="Times New Roman"/>
                <a:cs typeface="Times New Roman"/>
              </a:rPr>
              <a:t> </a:t>
            </a:r>
            <a:r>
              <a:rPr sz="2000" dirty="0">
                <a:latin typeface="Times New Roman"/>
                <a:cs typeface="Times New Roman"/>
              </a:rPr>
              <a:t>the</a:t>
            </a:r>
            <a:r>
              <a:rPr sz="2000" spc="55" dirty="0">
                <a:latin typeface="Times New Roman"/>
                <a:cs typeface="Times New Roman"/>
              </a:rPr>
              <a:t> </a:t>
            </a:r>
            <a:r>
              <a:rPr sz="2000" dirty="0">
                <a:latin typeface="Times New Roman"/>
                <a:cs typeface="Times New Roman"/>
              </a:rPr>
              <a:t>two</a:t>
            </a:r>
            <a:r>
              <a:rPr sz="2000" spc="60" dirty="0">
                <a:latin typeface="Times New Roman"/>
                <a:cs typeface="Times New Roman"/>
              </a:rPr>
              <a:t> </a:t>
            </a:r>
            <a:r>
              <a:rPr sz="2000" dirty="0">
                <a:latin typeface="Times New Roman"/>
                <a:cs typeface="Times New Roman"/>
              </a:rPr>
              <a:t>plaintext</a:t>
            </a:r>
            <a:r>
              <a:rPr sz="2000" spc="55" dirty="0">
                <a:latin typeface="Times New Roman"/>
                <a:cs typeface="Times New Roman"/>
              </a:rPr>
              <a:t> </a:t>
            </a:r>
            <a:r>
              <a:rPr sz="2000" dirty="0">
                <a:latin typeface="Times New Roman"/>
                <a:cs typeface="Times New Roman"/>
              </a:rPr>
              <a:t>blocks</a:t>
            </a:r>
            <a:r>
              <a:rPr sz="2000" spc="50" dirty="0">
                <a:latin typeface="Times New Roman"/>
                <a:cs typeface="Times New Roman"/>
              </a:rPr>
              <a:t> </a:t>
            </a:r>
            <a:r>
              <a:rPr sz="2000" dirty="0">
                <a:latin typeface="Times New Roman"/>
                <a:cs typeface="Times New Roman"/>
              </a:rPr>
              <a:t>differ</a:t>
            </a:r>
            <a:r>
              <a:rPr sz="2000" spc="60" dirty="0">
                <a:latin typeface="Times New Roman"/>
                <a:cs typeface="Times New Roman"/>
              </a:rPr>
              <a:t> </a:t>
            </a:r>
            <a:r>
              <a:rPr sz="2000" dirty="0">
                <a:latin typeface="Times New Roman"/>
                <a:cs typeface="Times New Roman"/>
              </a:rPr>
              <a:t>only</a:t>
            </a:r>
            <a:r>
              <a:rPr sz="2000" spc="55" dirty="0">
                <a:latin typeface="Times New Roman"/>
                <a:cs typeface="Times New Roman"/>
              </a:rPr>
              <a:t> </a:t>
            </a:r>
            <a:r>
              <a:rPr sz="2000" dirty="0">
                <a:latin typeface="Times New Roman"/>
                <a:cs typeface="Times New Roman"/>
              </a:rPr>
              <a:t>in</a:t>
            </a:r>
            <a:r>
              <a:rPr sz="2000" spc="70" dirty="0">
                <a:latin typeface="Times New Roman"/>
                <a:cs typeface="Times New Roman"/>
              </a:rPr>
              <a:t> </a:t>
            </a:r>
            <a:r>
              <a:rPr sz="2000" dirty="0">
                <a:latin typeface="Times New Roman"/>
                <a:cs typeface="Times New Roman"/>
              </a:rPr>
              <a:t>the</a:t>
            </a:r>
            <a:r>
              <a:rPr sz="2000" spc="55" dirty="0">
                <a:latin typeface="Times New Roman"/>
                <a:cs typeface="Times New Roman"/>
              </a:rPr>
              <a:t> </a:t>
            </a:r>
            <a:r>
              <a:rPr sz="2000" dirty="0">
                <a:latin typeface="Times New Roman"/>
                <a:cs typeface="Times New Roman"/>
              </a:rPr>
              <a:t>rightmost</a:t>
            </a:r>
            <a:r>
              <a:rPr sz="2000" spc="50" dirty="0">
                <a:latin typeface="Times New Roman"/>
                <a:cs typeface="Times New Roman"/>
              </a:rPr>
              <a:t> </a:t>
            </a:r>
            <a:r>
              <a:rPr sz="2000" dirty="0">
                <a:latin typeface="Times New Roman"/>
                <a:cs typeface="Times New Roman"/>
              </a:rPr>
              <a:t>bit,</a:t>
            </a:r>
            <a:r>
              <a:rPr sz="2000" spc="60" dirty="0">
                <a:latin typeface="Times New Roman"/>
                <a:cs typeface="Times New Roman"/>
              </a:rPr>
              <a:t> </a:t>
            </a:r>
            <a:r>
              <a:rPr sz="2000" dirty="0">
                <a:latin typeface="Times New Roman"/>
                <a:cs typeface="Times New Roman"/>
              </a:rPr>
              <a:t>the</a:t>
            </a:r>
            <a:r>
              <a:rPr sz="2000" spc="55" dirty="0">
                <a:latin typeface="Times New Roman"/>
                <a:cs typeface="Times New Roman"/>
              </a:rPr>
              <a:t> </a:t>
            </a:r>
            <a:r>
              <a:rPr sz="2000" spc="-10" dirty="0">
                <a:latin typeface="Times New Roman"/>
                <a:cs typeface="Times New Roman"/>
              </a:rPr>
              <a:t>ciphertext </a:t>
            </a:r>
            <a:r>
              <a:rPr sz="2000" dirty="0">
                <a:latin typeface="Times New Roman"/>
                <a:cs typeface="Times New Roman"/>
              </a:rPr>
              <a:t>blocks</a:t>
            </a:r>
            <a:r>
              <a:rPr sz="2000" spc="-45" dirty="0">
                <a:latin typeface="Times New Roman"/>
                <a:cs typeface="Times New Roman"/>
              </a:rPr>
              <a:t> </a:t>
            </a:r>
            <a:r>
              <a:rPr sz="2000" dirty="0">
                <a:latin typeface="Times New Roman"/>
                <a:cs typeface="Times New Roman"/>
              </a:rPr>
              <a:t>differ</a:t>
            </a:r>
            <a:r>
              <a:rPr sz="2000" spc="-50" dirty="0">
                <a:latin typeface="Times New Roman"/>
                <a:cs typeface="Times New Roman"/>
              </a:rPr>
              <a:t> </a:t>
            </a:r>
            <a:r>
              <a:rPr sz="2000" dirty="0">
                <a:latin typeface="Times New Roman"/>
                <a:cs typeface="Times New Roman"/>
              </a:rPr>
              <a:t>in</a:t>
            </a:r>
            <a:r>
              <a:rPr sz="2000" spc="-15" dirty="0">
                <a:latin typeface="Times New Roman"/>
                <a:cs typeface="Times New Roman"/>
              </a:rPr>
              <a:t> </a:t>
            </a:r>
            <a:r>
              <a:rPr sz="2000" dirty="0">
                <a:latin typeface="Times New Roman"/>
                <a:cs typeface="Times New Roman"/>
              </a:rPr>
              <a:t>29</a:t>
            </a:r>
            <a:r>
              <a:rPr sz="2000" spc="-15" dirty="0">
                <a:latin typeface="Times New Roman"/>
                <a:cs typeface="Times New Roman"/>
              </a:rPr>
              <a:t> </a:t>
            </a:r>
            <a:r>
              <a:rPr sz="2000" spc="-20" dirty="0">
                <a:latin typeface="Times New Roman"/>
                <a:cs typeface="Times New Roman"/>
              </a:rPr>
              <a:t>bits</a:t>
            </a:r>
            <a:endParaRPr sz="2000">
              <a:latin typeface="Times New Roman"/>
              <a:cs typeface="Times New Roman"/>
            </a:endParaRPr>
          </a:p>
        </p:txBody>
      </p:sp>
      <p:pic>
        <p:nvPicPr>
          <p:cNvPr id="6" name="object 5"/>
          <p:cNvPicPr/>
          <p:nvPr/>
        </p:nvPicPr>
        <p:blipFill>
          <a:blip r:embed="rId2" cstate="print"/>
          <a:stretch>
            <a:fillRect/>
          </a:stretch>
        </p:blipFill>
        <p:spPr>
          <a:xfrm>
            <a:off x="677334" y="3335780"/>
            <a:ext cx="8917821" cy="1063245"/>
          </a:xfrm>
          <a:prstGeom prst="rect">
            <a:avLst/>
          </a:prstGeom>
        </p:spPr>
      </p:pic>
    </p:spTree>
    <p:extLst>
      <p:ext uri="{BB962C8B-B14F-4D97-AF65-F5344CB8AC3E}">
        <p14:creationId xmlns:p14="http://schemas.microsoft.com/office/powerpoint/2010/main" val="131459117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a:t>
            </a:r>
            <a:r>
              <a:rPr lang="en-US" spc="-40" dirty="0"/>
              <a:t> </a:t>
            </a:r>
            <a:r>
              <a:rPr lang="en-US" dirty="0"/>
              <a:t>time</a:t>
            </a:r>
            <a:r>
              <a:rPr lang="en-US" spc="-15" dirty="0"/>
              <a:t> </a:t>
            </a:r>
            <a:r>
              <a:rPr lang="en-US" spc="-25" dirty="0"/>
              <a:t>pad</a:t>
            </a:r>
            <a:endParaRPr lang="en-US" dirty="0"/>
          </a:p>
        </p:txBody>
      </p:sp>
      <p:pic>
        <p:nvPicPr>
          <p:cNvPr id="4" name="object 2"/>
          <p:cNvPicPr/>
          <p:nvPr/>
        </p:nvPicPr>
        <p:blipFill>
          <a:blip r:embed="rId2" cstate="print"/>
          <a:stretch>
            <a:fillRect/>
          </a:stretch>
        </p:blipFill>
        <p:spPr>
          <a:xfrm>
            <a:off x="1034923" y="3192526"/>
            <a:ext cx="8084693" cy="2146681"/>
          </a:xfrm>
          <a:prstGeom prst="rect">
            <a:avLst/>
          </a:prstGeom>
        </p:spPr>
      </p:pic>
    </p:spTree>
    <p:extLst>
      <p:ext uri="{BB962C8B-B14F-4D97-AF65-F5344CB8AC3E}">
        <p14:creationId xmlns:p14="http://schemas.microsoft.com/office/powerpoint/2010/main" val="685053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a:t>
            </a:r>
            <a:r>
              <a:rPr lang="en-US" spc="-35" dirty="0"/>
              <a:t> </a:t>
            </a:r>
            <a:r>
              <a:rPr lang="en-US" dirty="0"/>
              <a:t>key</a:t>
            </a:r>
            <a:r>
              <a:rPr lang="en-US" spc="-20" dirty="0"/>
              <a:t> </a:t>
            </a:r>
            <a:r>
              <a:rPr lang="en-US" spc="-10" dirty="0"/>
              <a:t>ciphers</a:t>
            </a:r>
            <a:endParaRPr lang="en-US" dirty="0"/>
          </a:p>
        </p:txBody>
      </p:sp>
      <p:sp>
        <p:nvSpPr>
          <p:cNvPr id="4" name="object 2"/>
          <p:cNvSpPr txBox="1">
            <a:spLocks noGrp="1"/>
          </p:cNvSpPr>
          <p:nvPr>
            <p:ph idx="1"/>
          </p:nvPr>
        </p:nvSpPr>
        <p:spPr>
          <a:xfrm>
            <a:off x="677334" y="1587565"/>
            <a:ext cx="9064074" cy="4871205"/>
          </a:xfrm>
          <a:prstGeom prst="rect">
            <a:avLst/>
          </a:prstGeom>
        </p:spPr>
        <p:txBody>
          <a:bodyPr vert="horz" wrap="square" lIns="0" tIns="13335" rIns="0" bIns="0" rtlCol="0">
            <a:spAutoFit/>
          </a:bodyPr>
          <a:lstStyle/>
          <a:p>
            <a:pPr marL="291465" marR="5080" indent="-279400">
              <a:lnSpc>
                <a:spcPct val="100000"/>
              </a:lnSpc>
              <a:spcBef>
                <a:spcPts val="105"/>
              </a:spcBef>
              <a:buFont typeface="Arial"/>
              <a:buChar char="•"/>
              <a:tabLst>
                <a:tab pos="291465" algn="l"/>
              </a:tabLst>
            </a:pPr>
            <a:r>
              <a:rPr sz="2400" spc="-10" dirty="0">
                <a:latin typeface="Times New Roman"/>
                <a:cs typeface="Times New Roman"/>
              </a:rPr>
              <a:t>Symmetric-</a:t>
            </a:r>
            <a:r>
              <a:rPr sz="2400" dirty="0">
                <a:latin typeface="Times New Roman"/>
                <a:cs typeface="Times New Roman"/>
              </a:rPr>
              <a:t>key</a:t>
            </a:r>
            <a:r>
              <a:rPr sz="2400" spc="15"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spc="-10" dirty="0">
                <a:latin typeface="Times New Roman"/>
                <a:cs typeface="Times New Roman"/>
              </a:rPr>
              <a:t>asymmetric-</a:t>
            </a:r>
            <a:r>
              <a:rPr sz="2400" dirty="0">
                <a:latin typeface="Times New Roman"/>
                <a:cs typeface="Times New Roman"/>
              </a:rPr>
              <a:t>key</a:t>
            </a:r>
            <a:r>
              <a:rPr sz="2400" spc="15" dirty="0">
                <a:latin typeface="Times New Roman"/>
                <a:cs typeface="Times New Roman"/>
              </a:rPr>
              <a:t> </a:t>
            </a:r>
            <a:r>
              <a:rPr sz="2400" dirty="0">
                <a:latin typeface="Times New Roman"/>
                <a:cs typeface="Times New Roman"/>
              </a:rPr>
              <a:t>ciphers</a:t>
            </a:r>
            <a:r>
              <a:rPr sz="2400" spc="15" dirty="0">
                <a:latin typeface="Times New Roman"/>
                <a:cs typeface="Times New Roman"/>
              </a:rPr>
              <a:t> </a:t>
            </a:r>
            <a:r>
              <a:rPr sz="2400" dirty="0">
                <a:latin typeface="Times New Roman"/>
                <a:cs typeface="Times New Roman"/>
              </a:rPr>
              <a:t>will</a:t>
            </a:r>
            <a:r>
              <a:rPr sz="2400" spc="10" dirty="0">
                <a:latin typeface="Times New Roman"/>
                <a:cs typeface="Times New Roman"/>
              </a:rPr>
              <a:t> </a:t>
            </a:r>
            <a:r>
              <a:rPr sz="2400" dirty="0">
                <a:latin typeface="Times New Roman"/>
                <a:cs typeface="Times New Roman"/>
              </a:rPr>
              <a:t>exist</a:t>
            </a:r>
            <a:r>
              <a:rPr sz="2400" spc="2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parallel</a:t>
            </a:r>
            <a:r>
              <a:rPr sz="2400" spc="5"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continue</a:t>
            </a:r>
            <a:r>
              <a:rPr sz="2400" spc="10" dirty="0">
                <a:latin typeface="Times New Roman"/>
                <a:cs typeface="Times New Roman"/>
              </a:rPr>
              <a:t> </a:t>
            </a:r>
            <a:r>
              <a:rPr sz="2400" spc="-25" dirty="0">
                <a:latin typeface="Times New Roman"/>
                <a:cs typeface="Times New Roman"/>
              </a:rPr>
              <a:t>to </a:t>
            </a:r>
            <a:r>
              <a:rPr sz="2400" dirty="0">
                <a:latin typeface="Times New Roman"/>
                <a:cs typeface="Times New Roman"/>
              </a:rPr>
              <a:t>serve</a:t>
            </a:r>
            <a:r>
              <a:rPr sz="2400" spc="-2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spc="-10" dirty="0">
                <a:latin typeface="Times New Roman"/>
                <a:cs typeface="Times New Roman"/>
              </a:rPr>
              <a:t>community</a:t>
            </a:r>
            <a:endParaRPr sz="2400" dirty="0">
              <a:latin typeface="Times New Roman"/>
              <a:cs typeface="Times New Roman"/>
            </a:endParaRPr>
          </a:p>
          <a:p>
            <a:pPr marL="291465" indent="-278765">
              <a:lnSpc>
                <a:spcPct val="100000"/>
              </a:lnSpc>
              <a:spcBef>
                <a:spcPts val="480"/>
              </a:spcBef>
              <a:buFont typeface="Arial"/>
              <a:buChar char="•"/>
              <a:tabLst>
                <a:tab pos="291465" algn="l"/>
              </a:tabLst>
            </a:pPr>
            <a:r>
              <a:rPr sz="2400" spc="-35" dirty="0">
                <a:latin typeface="Times New Roman"/>
                <a:cs typeface="Times New Roman"/>
              </a:rPr>
              <a:t>We</a:t>
            </a:r>
            <a:r>
              <a:rPr sz="2400" spc="-40" dirty="0">
                <a:latin typeface="Times New Roman"/>
                <a:cs typeface="Times New Roman"/>
              </a:rPr>
              <a:t> </a:t>
            </a:r>
            <a:r>
              <a:rPr sz="2400" dirty="0">
                <a:latin typeface="Times New Roman"/>
                <a:cs typeface="Times New Roman"/>
              </a:rPr>
              <a:t>actually</a:t>
            </a:r>
            <a:r>
              <a:rPr sz="2400" spc="-50" dirty="0">
                <a:latin typeface="Times New Roman"/>
                <a:cs typeface="Times New Roman"/>
              </a:rPr>
              <a:t> </a:t>
            </a:r>
            <a:r>
              <a:rPr sz="2400" dirty="0">
                <a:latin typeface="Times New Roman"/>
                <a:cs typeface="Times New Roman"/>
              </a:rPr>
              <a:t>believe</a:t>
            </a:r>
            <a:r>
              <a:rPr sz="2400" spc="-30" dirty="0">
                <a:latin typeface="Times New Roman"/>
                <a:cs typeface="Times New Roman"/>
              </a:rPr>
              <a:t> </a:t>
            </a:r>
            <a:r>
              <a:rPr sz="2400" dirty="0">
                <a:latin typeface="Times New Roman"/>
                <a:cs typeface="Times New Roman"/>
              </a:rPr>
              <a:t>that</a:t>
            </a:r>
            <a:r>
              <a:rPr sz="2400" spc="-30" dirty="0">
                <a:latin typeface="Times New Roman"/>
                <a:cs typeface="Times New Roman"/>
              </a:rPr>
              <a:t> </a:t>
            </a:r>
            <a:r>
              <a:rPr sz="2400" dirty="0">
                <a:latin typeface="Times New Roman"/>
                <a:cs typeface="Times New Roman"/>
              </a:rPr>
              <a:t>they</a:t>
            </a:r>
            <a:r>
              <a:rPr sz="2400" spc="-30" dirty="0">
                <a:latin typeface="Times New Roman"/>
                <a:cs typeface="Times New Roman"/>
              </a:rPr>
              <a:t> </a:t>
            </a:r>
            <a:r>
              <a:rPr sz="2400" dirty="0">
                <a:latin typeface="Times New Roman"/>
                <a:cs typeface="Times New Roman"/>
              </a:rPr>
              <a:t>are</a:t>
            </a:r>
            <a:r>
              <a:rPr sz="2400" spc="-30" dirty="0">
                <a:latin typeface="Times New Roman"/>
                <a:cs typeface="Times New Roman"/>
              </a:rPr>
              <a:t> </a:t>
            </a:r>
            <a:r>
              <a:rPr sz="2400" dirty="0">
                <a:latin typeface="Times New Roman"/>
                <a:cs typeface="Times New Roman"/>
              </a:rPr>
              <a:t>complements</a:t>
            </a:r>
            <a:r>
              <a:rPr sz="2400" spc="-25" dirty="0">
                <a:latin typeface="Times New Roman"/>
                <a:cs typeface="Times New Roman"/>
              </a:rPr>
              <a:t> </a:t>
            </a:r>
            <a:r>
              <a:rPr sz="2400" dirty="0">
                <a:latin typeface="Times New Roman"/>
                <a:cs typeface="Times New Roman"/>
              </a:rPr>
              <a:t>of</a:t>
            </a:r>
            <a:r>
              <a:rPr sz="2400" spc="-35" dirty="0">
                <a:latin typeface="Times New Roman"/>
                <a:cs typeface="Times New Roman"/>
              </a:rPr>
              <a:t> </a:t>
            </a:r>
            <a:r>
              <a:rPr sz="2400" dirty="0">
                <a:latin typeface="Times New Roman"/>
                <a:cs typeface="Times New Roman"/>
              </a:rPr>
              <a:t>each</a:t>
            </a:r>
            <a:r>
              <a:rPr sz="2400" spc="-15" dirty="0">
                <a:latin typeface="Times New Roman"/>
                <a:cs typeface="Times New Roman"/>
              </a:rPr>
              <a:t> </a:t>
            </a:r>
            <a:r>
              <a:rPr sz="2400" spc="-10" dirty="0">
                <a:latin typeface="Times New Roman"/>
                <a:cs typeface="Times New Roman"/>
              </a:rPr>
              <a:t>other</a:t>
            </a:r>
            <a:endParaRPr sz="2400" dirty="0">
              <a:latin typeface="Times New Roman"/>
              <a:cs typeface="Times New Roman"/>
            </a:endParaRPr>
          </a:p>
          <a:p>
            <a:pPr marL="291465" indent="-278765">
              <a:lnSpc>
                <a:spcPct val="100000"/>
              </a:lnSpc>
              <a:spcBef>
                <a:spcPts val="480"/>
              </a:spcBef>
              <a:buFont typeface="Arial"/>
              <a:buChar char="•"/>
              <a:tabLst>
                <a:tab pos="291465" algn="l"/>
              </a:tabLst>
            </a:pP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advantages</a:t>
            </a:r>
            <a:r>
              <a:rPr sz="2400" spc="-4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one</a:t>
            </a:r>
            <a:r>
              <a:rPr sz="2400" spc="-25" dirty="0">
                <a:latin typeface="Times New Roman"/>
                <a:cs typeface="Times New Roman"/>
              </a:rPr>
              <a:t> </a:t>
            </a:r>
            <a:r>
              <a:rPr sz="2400" dirty="0">
                <a:latin typeface="Times New Roman"/>
                <a:cs typeface="Times New Roman"/>
              </a:rPr>
              <a:t>can</a:t>
            </a:r>
            <a:r>
              <a:rPr sz="2400" spc="-10" dirty="0">
                <a:latin typeface="Times New Roman"/>
                <a:cs typeface="Times New Roman"/>
              </a:rPr>
              <a:t> </a:t>
            </a:r>
            <a:r>
              <a:rPr sz="2400" dirty="0">
                <a:latin typeface="Times New Roman"/>
                <a:cs typeface="Times New Roman"/>
              </a:rPr>
              <a:t>compensate</a:t>
            </a:r>
            <a:r>
              <a:rPr sz="2400" spc="-30" dirty="0">
                <a:latin typeface="Times New Roman"/>
                <a:cs typeface="Times New Roman"/>
              </a:rPr>
              <a:t> </a:t>
            </a: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disadvantages</a:t>
            </a:r>
            <a:r>
              <a:rPr sz="2400" spc="-5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spc="-10" dirty="0">
                <a:latin typeface="Times New Roman"/>
                <a:cs typeface="Times New Roman"/>
              </a:rPr>
              <a:t>other</a:t>
            </a:r>
            <a:endParaRPr sz="2400" dirty="0">
              <a:latin typeface="Times New Roman"/>
              <a:cs typeface="Times New Roman"/>
            </a:endParaRPr>
          </a:p>
          <a:p>
            <a:pPr>
              <a:lnSpc>
                <a:spcPct val="100000"/>
              </a:lnSpc>
              <a:spcBef>
                <a:spcPts val="1060"/>
              </a:spcBef>
              <a:buFont typeface="Arial"/>
              <a:buChar char="•"/>
            </a:pPr>
            <a:endParaRPr sz="2400" dirty="0">
              <a:latin typeface="Times New Roman"/>
              <a:cs typeface="Times New Roman"/>
            </a:endParaRPr>
          </a:p>
          <a:p>
            <a:pPr marL="291465" indent="-278765">
              <a:lnSpc>
                <a:spcPct val="100000"/>
              </a:lnSpc>
              <a:buFont typeface="Arial"/>
              <a:buChar char="•"/>
              <a:tabLst>
                <a:tab pos="291465" algn="l"/>
              </a:tabLst>
            </a:pPr>
            <a:r>
              <a:rPr sz="2400" spc="-10" dirty="0">
                <a:latin typeface="Times New Roman"/>
                <a:cs typeface="Times New Roman"/>
              </a:rPr>
              <a:t>Symmetric-</a:t>
            </a:r>
            <a:r>
              <a:rPr sz="2400" dirty="0">
                <a:latin typeface="Times New Roman"/>
                <a:cs typeface="Times New Roman"/>
              </a:rPr>
              <a:t>key cryptography</a:t>
            </a:r>
            <a:r>
              <a:rPr sz="2400" spc="-30"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based</a:t>
            </a:r>
            <a:r>
              <a:rPr sz="2400" spc="-5" dirty="0">
                <a:latin typeface="Times New Roman"/>
                <a:cs typeface="Times New Roman"/>
              </a:rPr>
              <a:t> </a:t>
            </a:r>
            <a:r>
              <a:rPr sz="2400" dirty="0">
                <a:latin typeface="Times New Roman"/>
                <a:cs typeface="Times New Roman"/>
              </a:rPr>
              <a:t>on</a:t>
            </a:r>
            <a:r>
              <a:rPr sz="2400" spc="-10" dirty="0">
                <a:latin typeface="Times New Roman"/>
                <a:cs typeface="Times New Roman"/>
              </a:rPr>
              <a:t> </a:t>
            </a:r>
            <a:r>
              <a:rPr sz="2400" dirty="0">
                <a:latin typeface="Times New Roman"/>
                <a:cs typeface="Times New Roman"/>
              </a:rPr>
              <a:t>sharing</a:t>
            </a:r>
            <a:r>
              <a:rPr sz="2400" spc="-30" dirty="0">
                <a:latin typeface="Times New Roman"/>
                <a:cs typeface="Times New Roman"/>
              </a:rPr>
              <a:t> </a:t>
            </a:r>
            <a:r>
              <a:rPr sz="2400" spc="-10" dirty="0">
                <a:latin typeface="Times New Roman"/>
                <a:cs typeface="Times New Roman"/>
              </a:rPr>
              <a:t>secrecy</a:t>
            </a:r>
            <a:endParaRPr sz="2400" dirty="0">
              <a:latin typeface="Times New Roman"/>
              <a:cs typeface="Times New Roman"/>
            </a:endParaRPr>
          </a:p>
          <a:p>
            <a:pPr marL="291465" indent="-278765">
              <a:lnSpc>
                <a:spcPct val="100000"/>
              </a:lnSpc>
              <a:spcBef>
                <a:spcPts val="480"/>
              </a:spcBef>
              <a:buFont typeface="Arial"/>
              <a:buChar char="•"/>
              <a:tabLst>
                <a:tab pos="291465" algn="l"/>
              </a:tabLst>
            </a:pPr>
            <a:r>
              <a:rPr sz="2400" spc="-10" dirty="0">
                <a:latin typeface="Times New Roman"/>
                <a:cs typeface="Times New Roman"/>
              </a:rPr>
              <a:t>Asymmetric-</a:t>
            </a:r>
            <a:r>
              <a:rPr sz="2400" dirty="0">
                <a:latin typeface="Times New Roman"/>
                <a:cs typeface="Times New Roman"/>
              </a:rPr>
              <a:t>key</a:t>
            </a:r>
            <a:r>
              <a:rPr sz="2400" spc="-15" dirty="0">
                <a:latin typeface="Times New Roman"/>
                <a:cs typeface="Times New Roman"/>
              </a:rPr>
              <a:t> </a:t>
            </a:r>
            <a:r>
              <a:rPr sz="2400" dirty="0">
                <a:latin typeface="Times New Roman"/>
                <a:cs typeface="Times New Roman"/>
              </a:rPr>
              <a:t>cryptography</a:t>
            </a:r>
            <a:r>
              <a:rPr sz="2400" spc="-2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based</a:t>
            </a:r>
            <a:r>
              <a:rPr sz="2400" spc="-25" dirty="0">
                <a:latin typeface="Times New Roman"/>
                <a:cs typeface="Times New Roman"/>
              </a:rPr>
              <a:t> </a:t>
            </a:r>
            <a:r>
              <a:rPr sz="2400" dirty="0">
                <a:latin typeface="Times New Roman"/>
                <a:cs typeface="Times New Roman"/>
              </a:rPr>
              <a:t>on personal</a:t>
            </a:r>
            <a:r>
              <a:rPr sz="2400" spc="-45" dirty="0">
                <a:latin typeface="Times New Roman"/>
                <a:cs typeface="Times New Roman"/>
              </a:rPr>
              <a:t> </a:t>
            </a:r>
            <a:r>
              <a:rPr sz="2400" spc="-10" dirty="0">
                <a:latin typeface="Times New Roman"/>
                <a:cs typeface="Times New Roman"/>
              </a:rPr>
              <a:t>secrecy</a:t>
            </a:r>
            <a:endParaRPr sz="2400" dirty="0">
              <a:latin typeface="Times New Roman"/>
              <a:cs typeface="Times New Roman"/>
            </a:endParaRPr>
          </a:p>
          <a:p>
            <a:pPr>
              <a:lnSpc>
                <a:spcPct val="100000"/>
              </a:lnSpc>
              <a:spcBef>
                <a:spcPts val="1060"/>
              </a:spcBef>
              <a:buFont typeface="Arial"/>
              <a:buChar char="•"/>
            </a:pPr>
            <a:endParaRPr sz="2400" dirty="0">
              <a:latin typeface="Times New Roman"/>
              <a:cs typeface="Times New Roman"/>
            </a:endParaRPr>
          </a:p>
          <a:p>
            <a:pPr marL="291465" indent="-278765">
              <a:lnSpc>
                <a:spcPct val="100000"/>
              </a:lnSpc>
              <a:buFont typeface="Arial"/>
              <a:buChar char="•"/>
              <a:tabLst>
                <a:tab pos="291465" algn="l"/>
              </a:tabLst>
            </a:pPr>
            <a:r>
              <a:rPr sz="2400" dirty="0">
                <a:latin typeface="Times New Roman"/>
                <a:cs typeface="Times New Roman"/>
              </a:rPr>
              <a:t>In</a:t>
            </a:r>
            <a:r>
              <a:rPr sz="2400" spc="-20" dirty="0">
                <a:latin typeface="Times New Roman"/>
                <a:cs typeface="Times New Roman"/>
              </a:rPr>
              <a:t> </a:t>
            </a:r>
            <a:r>
              <a:rPr sz="2400" spc="-10" dirty="0">
                <a:latin typeface="Times New Roman"/>
                <a:cs typeface="Times New Roman"/>
              </a:rPr>
              <a:t>symmetric-</a:t>
            </a:r>
            <a:r>
              <a:rPr sz="2400" dirty="0">
                <a:latin typeface="Times New Roman"/>
                <a:cs typeface="Times New Roman"/>
              </a:rPr>
              <a:t>key</a:t>
            </a:r>
            <a:r>
              <a:rPr sz="2400" spc="-5" dirty="0">
                <a:latin typeface="Times New Roman"/>
                <a:cs typeface="Times New Roman"/>
              </a:rPr>
              <a:t> </a:t>
            </a:r>
            <a:r>
              <a:rPr sz="2400" spc="-10" dirty="0">
                <a:latin typeface="Times New Roman"/>
                <a:cs typeface="Times New Roman"/>
              </a:rPr>
              <a:t>cryptography,</a:t>
            </a:r>
            <a:r>
              <a:rPr sz="2400" spc="-30" dirty="0">
                <a:latin typeface="Times New Roman"/>
                <a:cs typeface="Times New Roman"/>
              </a:rPr>
              <a:t> </a:t>
            </a:r>
            <a:r>
              <a:rPr sz="2400" dirty="0">
                <a:latin typeface="Times New Roman"/>
                <a:cs typeface="Times New Roman"/>
              </a:rPr>
              <a:t>symbols</a:t>
            </a:r>
            <a:r>
              <a:rPr sz="2400" spc="-10" dirty="0">
                <a:latin typeface="Times New Roman"/>
                <a:cs typeface="Times New Roman"/>
              </a:rPr>
              <a:t> </a:t>
            </a:r>
            <a:r>
              <a:rPr sz="2400" dirty="0">
                <a:latin typeface="Times New Roman"/>
                <a:cs typeface="Times New Roman"/>
              </a:rPr>
              <a:t>are</a:t>
            </a:r>
            <a:r>
              <a:rPr sz="2400" spc="-25" dirty="0">
                <a:latin typeface="Times New Roman"/>
                <a:cs typeface="Times New Roman"/>
              </a:rPr>
              <a:t> </a:t>
            </a:r>
            <a:r>
              <a:rPr sz="2400" dirty="0">
                <a:latin typeface="Times New Roman"/>
                <a:cs typeface="Times New Roman"/>
              </a:rPr>
              <a:t>permuted</a:t>
            </a:r>
            <a:r>
              <a:rPr sz="2400" spc="-15" dirty="0">
                <a:latin typeface="Times New Roman"/>
                <a:cs typeface="Times New Roman"/>
              </a:rPr>
              <a:t> </a:t>
            </a:r>
            <a:r>
              <a:rPr sz="2400" dirty="0">
                <a:latin typeface="Times New Roman"/>
                <a:cs typeface="Times New Roman"/>
              </a:rPr>
              <a:t>or</a:t>
            </a:r>
            <a:r>
              <a:rPr sz="2400" spc="-20" dirty="0">
                <a:latin typeface="Times New Roman"/>
                <a:cs typeface="Times New Roman"/>
              </a:rPr>
              <a:t> </a:t>
            </a:r>
            <a:r>
              <a:rPr sz="2400" spc="-10" dirty="0">
                <a:latin typeface="Times New Roman"/>
                <a:cs typeface="Times New Roman"/>
              </a:rPr>
              <a:t>substituted</a:t>
            </a:r>
            <a:endParaRPr sz="2400" dirty="0">
              <a:latin typeface="Times New Roman"/>
              <a:cs typeface="Times New Roman"/>
            </a:endParaRPr>
          </a:p>
          <a:p>
            <a:pPr marL="291465" indent="-278765">
              <a:lnSpc>
                <a:spcPct val="100000"/>
              </a:lnSpc>
              <a:spcBef>
                <a:spcPts val="484"/>
              </a:spcBef>
              <a:buFont typeface="Arial"/>
              <a:buChar char="•"/>
              <a:tabLst>
                <a:tab pos="291465" algn="l"/>
              </a:tabLst>
            </a:pPr>
            <a:r>
              <a:rPr sz="2400" dirty="0">
                <a:latin typeface="Times New Roman"/>
                <a:cs typeface="Times New Roman"/>
              </a:rPr>
              <a:t>in</a:t>
            </a:r>
            <a:r>
              <a:rPr sz="2400" spc="-20" dirty="0">
                <a:latin typeface="Times New Roman"/>
                <a:cs typeface="Times New Roman"/>
              </a:rPr>
              <a:t> </a:t>
            </a:r>
            <a:r>
              <a:rPr sz="2400" spc="-10" dirty="0">
                <a:latin typeface="Times New Roman"/>
                <a:cs typeface="Times New Roman"/>
              </a:rPr>
              <a:t>asymmetric-</a:t>
            </a:r>
            <a:r>
              <a:rPr sz="2400" dirty="0">
                <a:latin typeface="Times New Roman"/>
                <a:cs typeface="Times New Roman"/>
              </a:rPr>
              <a:t>key</a:t>
            </a:r>
            <a:r>
              <a:rPr sz="2400" spc="-20" dirty="0">
                <a:latin typeface="Times New Roman"/>
                <a:cs typeface="Times New Roman"/>
              </a:rPr>
              <a:t> </a:t>
            </a:r>
            <a:r>
              <a:rPr sz="2400" spc="-10" dirty="0">
                <a:latin typeface="Times New Roman"/>
                <a:cs typeface="Times New Roman"/>
              </a:rPr>
              <a:t>cryptography,</a:t>
            </a:r>
            <a:r>
              <a:rPr sz="2400" spc="-40" dirty="0">
                <a:latin typeface="Times New Roman"/>
                <a:cs typeface="Times New Roman"/>
              </a:rPr>
              <a:t> </a:t>
            </a:r>
            <a:r>
              <a:rPr sz="2400" dirty="0">
                <a:latin typeface="Times New Roman"/>
                <a:cs typeface="Times New Roman"/>
              </a:rPr>
              <a:t>numbers</a:t>
            </a:r>
            <a:r>
              <a:rPr sz="2400" spc="-20" dirty="0">
                <a:latin typeface="Times New Roman"/>
                <a:cs typeface="Times New Roman"/>
              </a:rPr>
              <a:t> </a:t>
            </a:r>
            <a:r>
              <a:rPr sz="2400" dirty="0">
                <a:latin typeface="Times New Roman"/>
                <a:cs typeface="Times New Roman"/>
              </a:rPr>
              <a:t>are</a:t>
            </a:r>
            <a:r>
              <a:rPr sz="2400" spc="-10" dirty="0">
                <a:latin typeface="Times New Roman"/>
                <a:cs typeface="Times New Roman"/>
              </a:rPr>
              <a:t> manipulated</a:t>
            </a:r>
            <a:endParaRPr sz="2400" dirty="0">
              <a:latin typeface="Times New Roman"/>
              <a:cs typeface="Times New Roman"/>
            </a:endParaRPr>
          </a:p>
        </p:txBody>
      </p:sp>
    </p:spTree>
    <p:extLst>
      <p:ext uri="{BB962C8B-B14F-4D97-AF65-F5344CB8AC3E}">
        <p14:creationId xmlns:p14="http://schemas.microsoft.com/office/powerpoint/2010/main" val="135781353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a:t>
            </a:r>
            <a:r>
              <a:rPr lang="en-US" spc="-35" dirty="0"/>
              <a:t> </a:t>
            </a:r>
            <a:r>
              <a:rPr lang="en-US" dirty="0"/>
              <a:t>key</a:t>
            </a:r>
            <a:r>
              <a:rPr lang="en-US" spc="-20" dirty="0"/>
              <a:t> </a:t>
            </a:r>
            <a:r>
              <a:rPr lang="en-US" spc="-10" dirty="0"/>
              <a:t>ciphers</a:t>
            </a:r>
            <a:endParaRPr lang="en-US" dirty="0"/>
          </a:p>
        </p:txBody>
      </p:sp>
      <p:sp>
        <p:nvSpPr>
          <p:cNvPr id="4" name="object 2"/>
          <p:cNvSpPr txBox="1"/>
          <p:nvPr/>
        </p:nvSpPr>
        <p:spPr>
          <a:xfrm>
            <a:off x="822960" y="1930400"/>
            <a:ext cx="7906512" cy="321242"/>
          </a:xfrm>
          <a:prstGeom prst="rect">
            <a:avLst/>
          </a:prstGeom>
        </p:spPr>
        <p:txBody>
          <a:bodyPr vert="horz" wrap="square" lIns="0" tIns="13335" rIns="0" bIns="0" rtlCol="0">
            <a:spAutoFit/>
          </a:bodyPr>
          <a:lstStyle/>
          <a:p>
            <a:pPr marL="291465" indent="-278765">
              <a:lnSpc>
                <a:spcPct val="100000"/>
              </a:lnSpc>
              <a:spcBef>
                <a:spcPts val="105"/>
              </a:spcBef>
              <a:buFont typeface="Arial"/>
              <a:buChar char="•"/>
              <a:tabLst>
                <a:tab pos="291465" algn="l"/>
              </a:tabLst>
            </a:pPr>
            <a:r>
              <a:rPr sz="2000" spc="-10" dirty="0">
                <a:latin typeface="Times New Roman"/>
                <a:cs typeface="Times New Roman"/>
              </a:rPr>
              <a:t>Asymmetric-</a:t>
            </a:r>
            <a:r>
              <a:rPr sz="2000" dirty="0">
                <a:latin typeface="Times New Roman"/>
                <a:cs typeface="Times New Roman"/>
              </a:rPr>
              <a:t>key</a:t>
            </a:r>
            <a:r>
              <a:rPr sz="2000" spc="-30" dirty="0">
                <a:latin typeface="Times New Roman"/>
                <a:cs typeface="Times New Roman"/>
              </a:rPr>
              <a:t> </a:t>
            </a:r>
            <a:r>
              <a:rPr sz="2000" dirty="0">
                <a:latin typeface="Times New Roman"/>
                <a:cs typeface="Times New Roman"/>
              </a:rPr>
              <a:t>ciphers</a:t>
            </a:r>
            <a:r>
              <a:rPr sz="2000" spc="-30"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sometimes called</a:t>
            </a:r>
            <a:r>
              <a:rPr sz="2000" spc="-10" dirty="0">
                <a:latin typeface="Times New Roman"/>
                <a:cs typeface="Times New Roman"/>
              </a:rPr>
              <a:t> </a:t>
            </a:r>
            <a:r>
              <a:rPr sz="2000" dirty="0">
                <a:latin typeface="Times New Roman"/>
                <a:cs typeface="Times New Roman"/>
              </a:rPr>
              <a:t>public-key</a:t>
            </a:r>
            <a:r>
              <a:rPr sz="2000" spc="-45" dirty="0">
                <a:latin typeface="Times New Roman"/>
                <a:cs typeface="Times New Roman"/>
              </a:rPr>
              <a:t> </a:t>
            </a:r>
            <a:r>
              <a:rPr sz="2000" spc="-10" dirty="0">
                <a:latin typeface="Times New Roman"/>
                <a:cs typeface="Times New Roman"/>
              </a:rPr>
              <a:t>ciphers</a:t>
            </a:r>
            <a:endParaRPr sz="2000" dirty="0">
              <a:latin typeface="Times New Roman"/>
              <a:cs typeface="Times New Roman"/>
            </a:endParaRPr>
          </a:p>
        </p:txBody>
      </p:sp>
      <p:pic>
        <p:nvPicPr>
          <p:cNvPr id="5" name="object 4"/>
          <p:cNvPicPr/>
          <p:nvPr/>
        </p:nvPicPr>
        <p:blipFill>
          <a:blip r:embed="rId2" cstate="print"/>
          <a:stretch>
            <a:fillRect/>
          </a:stretch>
        </p:blipFill>
        <p:spPr>
          <a:xfrm>
            <a:off x="677334" y="2774187"/>
            <a:ext cx="7651750" cy="2282444"/>
          </a:xfrm>
          <a:prstGeom prst="rect">
            <a:avLst/>
          </a:prstGeom>
        </p:spPr>
      </p:pic>
    </p:spTree>
    <p:extLst>
      <p:ext uri="{BB962C8B-B14F-4D97-AF65-F5344CB8AC3E}">
        <p14:creationId xmlns:p14="http://schemas.microsoft.com/office/powerpoint/2010/main" val="18841316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a:t>
            </a:r>
            <a:r>
              <a:rPr lang="en-US" spc="-45" dirty="0"/>
              <a:t> </a:t>
            </a:r>
            <a:r>
              <a:rPr lang="en-US" dirty="0"/>
              <a:t>idea</a:t>
            </a:r>
            <a:r>
              <a:rPr lang="en-US" spc="-30" dirty="0"/>
              <a:t> </a:t>
            </a:r>
            <a:r>
              <a:rPr lang="en-US" dirty="0"/>
              <a:t>of</a:t>
            </a:r>
            <a:r>
              <a:rPr lang="en-US" spc="-5" dirty="0"/>
              <a:t> </a:t>
            </a:r>
            <a:r>
              <a:rPr lang="en-US" dirty="0"/>
              <a:t>asymmetric</a:t>
            </a:r>
            <a:r>
              <a:rPr lang="en-US" spc="-15" dirty="0"/>
              <a:t> </a:t>
            </a:r>
            <a:r>
              <a:rPr lang="en-US" dirty="0"/>
              <a:t>key</a:t>
            </a:r>
            <a:r>
              <a:rPr lang="en-US" spc="-15" dirty="0"/>
              <a:t> </a:t>
            </a:r>
            <a:r>
              <a:rPr lang="en-US" spc="-10" dirty="0"/>
              <a:t>ciphers</a:t>
            </a:r>
            <a:endParaRPr lang="en-US" dirty="0"/>
          </a:p>
        </p:txBody>
      </p:sp>
      <p:grpSp>
        <p:nvGrpSpPr>
          <p:cNvPr id="4" name="object 9"/>
          <p:cNvGrpSpPr/>
          <p:nvPr/>
        </p:nvGrpSpPr>
        <p:grpSpPr>
          <a:xfrm>
            <a:off x="1092027" y="2350413"/>
            <a:ext cx="8181975" cy="3660140"/>
            <a:chOff x="581025" y="1119021"/>
            <a:chExt cx="8181975" cy="3660140"/>
          </a:xfrm>
        </p:grpSpPr>
        <p:pic>
          <p:nvPicPr>
            <p:cNvPr id="5" name="object 10"/>
            <p:cNvPicPr/>
            <p:nvPr/>
          </p:nvPicPr>
          <p:blipFill>
            <a:blip r:embed="rId2" cstate="print"/>
            <a:stretch>
              <a:fillRect/>
            </a:stretch>
          </p:blipFill>
          <p:spPr>
            <a:xfrm>
              <a:off x="2671142" y="1119021"/>
              <a:ext cx="4370425" cy="3660051"/>
            </a:xfrm>
            <a:prstGeom prst="rect">
              <a:avLst/>
            </a:prstGeom>
          </p:spPr>
        </p:pic>
        <p:pic>
          <p:nvPicPr>
            <p:cNvPr id="6" name="object 11"/>
            <p:cNvPicPr/>
            <p:nvPr/>
          </p:nvPicPr>
          <p:blipFill>
            <a:blip r:embed="rId3" cstate="print"/>
            <a:stretch>
              <a:fillRect/>
            </a:stretch>
          </p:blipFill>
          <p:spPr>
            <a:xfrm>
              <a:off x="581025" y="1314450"/>
              <a:ext cx="8181975" cy="2136013"/>
            </a:xfrm>
            <a:prstGeom prst="rect">
              <a:avLst/>
            </a:prstGeom>
          </p:spPr>
        </p:pic>
        <p:pic>
          <p:nvPicPr>
            <p:cNvPr id="7" name="object 12"/>
            <p:cNvPicPr/>
            <p:nvPr/>
          </p:nvPicPr>
          <p:blipFill>
            <a:blip r:embed="rId4" cstate="print"/>
            <a:stretch>
              <a:fillRect/>
            </a:stretch>
          </p:blipFill>
          <p:spPr>
            <a:xfrm>
              <a:off x="1544700" y="1508506"/>
              <a:ext cx="6379972" cy="1296543"/>
            </a:xfrm>
            <a:prstGeom prst="rect">
              <a:avLst/>
            </a:prstGeom>
          </p:spPr>
        </p:pic>
        <p:sp>
          <p:nvSpPr>
            <p:cNvPr id="8" name="object 13"/>
            <p:cNvSpPr/>
            <p:nvPr/>
          </p:nvSpPr>
          <p:spPr>
            <a:xfrm>
              <a:off x="7246891" y="3026661"/>
              <a:ext cx="205104" cy="0"/>
            </a:xfrm>
            <a:custGeom>
              <a:avLst/>
              <a:gdLst/>
              <a:ahLst/>
              <a:cxnLst/>
              <a:rect l="l" t="t" r="r" b="b"/>
              <a:pathLst>
                <a:path w="205104">
                  <a:moveTo>
                    <a:pt x="0" y="0"/>
                  </a:moveTo>
                  <a:lnTo>
                    <a:pt x="204767" y="0"/>
                  </a:lnTo>
                </a:path>
              </a:pathLst>
            </a:custGeom>
            <a:ln w="15055">
              <a:solidFill>
                <a:srgbClr val="000000"/>
              </a:solidFill>
            </a:ln>
          </p:spPr>
          <p:txBody>
            <a:bodyPr wrap="square" lIns="0" tIns="0" rIns="0" bIns="0" rtlCol="0"/>
            <a:lstStyle/>
            <a:p>
              <a:endParaRPr/>
            </a:p>
          </p:txBody>
        </p:sp>
        <p:sp>
          <p:nvSpPr>
            <p:cNvPr id="9" name="object 14"/>
            <p:cNvSpPr/>
            <p:nvPr/>
          </p:nvSpPr>
          <p:spPr>
            <a:xfrm>
              <a:off x="7424702" y="2989440"/>
              <a:ext cx="90170" cy="74930"/>
            </a:xfrm>
            <a:custGeom>
              <a:avLst/>
              <a:gdLst/>
              <a:ahLst/>
              <a:cxnLst/>
              <a:rect l="l" t="t" r="r" b="b"/>
              <a:pathLst>
                <a:path w="90170" h="74930">
                  <a:moveTo>
                    <a:pt x="0" y="0"/>
                  </a:moveTo>
                  <a:lnTo>
                    <a:pt x="17971" y="37221"/>
                  </a:lnTo>
                  <a:lnTo>
                    <a:pt x="0" y="74302"/>
                  </a:lnTo>
                  <a:lnTo>
                    <a:pt x="19417" y="63274"/>
                  </a:lnTo>
                  <a:lnTo>
                    <a:pt x="42425" y="53199"/>
                  </a:lnTo>
                  <a:lnTo>
                    <a:pt x="66704" y="44406"/>
                  </a:lnTo>
                  <a:lnTo>
                    <a:pt x="89933" y="37221"/>
                  </a:lnTo>
                  <a:lnTo>
                    <a:pt x="66704" y="29955"/>
                  </a:lnTo>
                  <a:lnTo>
                    <a:pt x="42425" y="21120"/>
                  </a:lnTo>
                  <a:lnTo>
                    <a:pt x="19417" y="11030"/>
                  </a:lnTo>
                  <a:lnTo>
                    <a:pt x="0" y="0"/>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1130651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Hypertext Transfer Protocol </a:t>
            </a:r>
            <a:r>
              <a:rPr lang="en-US" sz="3200" dirty="0" smtClean="0"/>
              <a:t>Secure(HTTPS)</a:t>
            </a:r>
            <a:endParaRPr lang="en-US" sz="3200" dirty="0"/>
          </a:p>
        </p:txBody>
      </p:sp>
      <p:sp>
        <p:nvSpPr>
          <p:cNvPr id="3" name="Content Placeholder 2"/>
          <p:cNvSpPr>
            <a:spLocks noGrp="1"/>
          </p:cNvSpPr>
          <p:nvPr>
            <p:ph idx="1"/>
          </p:nvPr>
        </p:nvSpPr>
        <p:spPr>
          <a:xfrm>
            <a:off x="762678" y="1807021"/>
            <a:ext cx="8596668" cy="1119059"/>
          </a:xfrm>
        </p:spPr>
        <p:txBody>
          <a:bodyPr/>
          <a:lstStyle/>
          <a:p>
            <a:r>
              <a:rPr lang="en-US" dirty="0"/>
              <a:t>Hypertext Transfer Protocol Secure or Hypertext Transfer Protocol over SSL is used for secure communication over a network, or perhaps more importantly – over the Internet. </a:t>
            </a:r>
            <a:endParaRPr lang="en-US"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1792225" y="3127820"/>
            <a:ext cx="6522720" cy="2200083"/>
          </a:xfrm>
          <a:prstGeom prst="rect">
            <a:avLst/>
          </a:prstGeom>
        </p:spPr>
      </p:pic>
    </p:spTree>
    <p:extLst>
      <p:ext uri="{BB962C8B-B14F-4D97-AF65-F5344CB8AC3E}">
        <p14:creationId xmlns:p14="http://schemas.microsoft.com/office/powerpoint/2010/main" val="101788251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r>
              <a:rPr lang="en-US" spc="-35" dirty="0"/>
              <a:t> </a:t>
            </a:r>
            <a:r>
              <a:rPr lang="en-US" dirty="0"/>
              <a:t>decryption</a:t>
            </a:r>
            <a:r>
              <a:rPr lang="en-US" spc="-35" dirty="0"/>
              <a:t> </a:t>
            </a:r>
            <a:r>
              <a:rPr lang="en-US" dirty="0"/>
              <a:t>and</a:t>
            </a:r>
            <a:r>
              <a:rPr lang="en-US" spc="-10" dirty="0"/>
              <a:t> </a:t>
            </a:r>
            <a:r>
              <a:rPr lang="en-US" dirty="0"/>
              <a:t>key</a:t>
            </a:r>
            <a:r>
              <a:rPr lang="en-US" spc="-20" dirty="0"/>
              <a:t> </a:t>
            </a:r>
            <a:r>
              <a:rPr lang="en-US" dirty="0"/>
              <a:t>in</a:t>
            </a:r>
            <a:r>
              <a:rPr lang="en-US" spc="5" dirty="0"/>
              <a:t> </a:t>
            </a:r>
            <a:r>
              <a:rPr lang="en-US" spc="-25" dirty="0" err="1"/>
              <a:t>RSA</a:t>
            </a:r>
            <a:endParaRPr lang="en-US" dirty="0"/>
          </a:p>
        </p:txBody>
      </p:sp>
      <p:grpSp>
        <p:nvGrpSpPr>
          <p:cNvPr id="12" name="object 9"/>
          <p:cNvGrpSpPr/>
          <p:nvPr/>
        </p:nvGrpSpPr>
        <p:grpSpPr>
          <a:xfrm>
            <a:off x="677334" y="2460141"/>
            <a:ext cx="8074152" cy="3318867"/>
            <a:chOff x="295275" y="1119021"/>
            <a:chExt cx="8620125" cy="3660140"/>
          </a:xfrm>
        </p:grpSpPr>
        <p:pic>
          <p:nvPicPr>
            <p:cNvPr id="13" name="object 10"/>
            <p:cNvPicPr/>
            <p:nvPr/>
          </p:nvPicPr>
          <p:blipFill>
            <a:blip r:embed="rId2" cstate="print"/>
            <a:stretch>
              <a:fillRect/>
            </a:stretch>
          </p:blipFill>
          <p:spPr>
            <a:xfrm>
              <a:off x="2671142" y="1119021"/>
              <a:ext cx="4370425" cy="3660051"/>
            </a:xfrm>
            <a:prstGeom prst="rect">
              <a:avLst/>
            </a:prstGeom>
          </p:spPr>
        </p:pic>
        <p:pic>
          <p:nvPicPr>
            <p:cNvPr id="14" name="object 11"/>
            <p:cNvPicPr/>
            <p:nvPr/>
          </p:nvPicPr>
          <p:blipFill>
            <a:blip r:embed="rId3" cstate="print"/>
            <a:stretch>
              <a:fillRect/>
            </a:stretch>
          </p:blipFill>
          <p:spPr>
            <a:xfrm>
              <a:off x="295275" y="1610918"/>
              <a:ext cx="8620125" cy="2552700"/>
            </a:xfrm>
            <a:prstGeom prst="rect">
              <a:avLst/>
            </a:prstGeom>
          </p:spPr>
        </p:pic>
        <p:pic>
          <p:nvPicPr>
            <p:cNvPr id="15" name="object 12"/>
            <p:cNvPicPr/>
            <p:nvPr/>
          </p:nvPicPr>
          <p:blipFill>
            <a:blip r:embed="rId4" cstate="print"/>
            <a:stretch>
              <a:fillRect/>
            </a:stretch>
          </p:blipFill>
          <p:spPr>
            <a:xfrm>
              <a:off x="2278126" y="1953894"/>
              <a:ext cx="5484749" cy="1684655"/>
            </a:xfrm>
            <a:prstGeom prst="rect">
              <a:avLst/>
            </a:prstGeom>
          </p:spPr>
        </p:pic>
        <p:sp>
          <p:nvSpPr>
            <p:cNvPr id="16" name="object 13"/>
            <p:cNvSpPr/>
            <p:nvPr/>
          </p:nvSpPr>
          <p:spPr>
            <a:xfrm>
              <a:off x="1685932" y="3716432"/>
              <a:ext cx="1520190" cy="276860"/>
            </a:xfrm>
            <a:custGeom>
              <a:avLst/>
              <a:gdLst/>
              <a:ahLst/>
              <a:cxnLst/>
              <a:rect l="l" t="t" r="r" b="b"/>
              <a:pathLst>
                <a:path w="1520189" h="276860">
                  <a:moveTo>
                    <a:pt x="1519624" y="0"/>
                  </a:moveTo>
                  <a:lnTo>
                    <a:pt x="0" y="0"/>
                  </a:lnTo>
                  <a:lnTo>
                    <a:pt x="0" y="276277"/>
                  </a:lnTo>
                  <a:lnTo>
                    <a:pt x="1519624" y="276277"/>
                  </a:lnTo>
                  <a:lnTo>
                    <a:pt x="1519624" y="0"/>
                  </a:lnTo>
                  <a:close/>
                </a:path>
              </a:pathLst>
            </a:custGeom>
            <a:solidFill>
              <a:srgbClr val="333333"/>
            </a:solidFill>
          </p:spPr>
          <p:txBody>
            <a:bodyPr wrap="square" lIns="0" tIns="0" rIns="0" bIns="0" rtlCol="0"/>
            <a:lstStyle/>
            <a:p>
              <a:endParaRPr/>
            </a:p>
          </p:txBody>
        </p:sp>
        <p:pic>
          <p:nvPicPr>
            <p:cNvPr id="17" name="object 14"/>
            <p:cNvPicPr/>
            <p:nvPr/>
          </p:nvPicPr>
          <p:blipFill>
            <a:blip r:embed="rId5" cstate="print"/>
            <a:stretch>
              <a:fillRect/>
            </a:stretch>
          </p:blipFill>
          <p:spPr>
            <a:xfrm>
              <a:off x="3578757" y="3725509"/>
              <a:ext cx="2034198" cy="197645"/>
            </a:xfrm>
            <a:prstGeom prst="rect">
              <a:avLst/>
            </a:prstGeom>
          </p:spPr>
        </p:pic>
        <p:sp>
          <p:nvSpPr>
            <p:cNvPr id="18" name="object 15"/>
            <p:cNvSpPr/>
            <p:nvPr/>
          </p:nvSpPr>
          <p:spPr>
            <a:xfrm>
              <a:off x="3578757" y="3725509"/>
              <a:ext cx="2034539" cy="198120"/>
            </a:xfrm>
            <a:custGeom>
              <a:avLst/>
              <a:gdLst/>
              <a:ahLst/>
              <a:cxnLst/>
              <a:rect l="l" t="t" r="r" b="b"/>
              <a:pathLst>
                <a:path w="2034539" h="198120">
                  <a:moveTo>
                    <a:pt x="0" y="197645"/>
                  </a:moveTo>
                  <a:lnTo>
                    <a:pt x="1146439" y="197645"/>
                  </a:lnTo>
                  <a:lnTo>
                    <a:pt x="1735151" y="197645"/>
                  </a:lnTo>
                  <a:lnTo>
                    <a:pt x="1952045" y="197645"/>
                  </a:lnTo>
                  <a:lnTo>
                    <a:pt x="1983030" y="197645"/>
                  </a:lnTo>
                  <a:lnTo>
                    <a:pt x="2003385" y="189935"/>
                  </a:lnTo>
                  <a:lnTo>
                    <a:pt x="2019601" y="168857"/>
                  </a:lnTo>
                  <a:lnTo>
                    <a:pt x="2030323" y="137486"/>
                  </a:lnTo>
                  <a:lnTo>
                    <a:pt x="2034198" y="98899"/>
                  </a:lnTo>
                  <a:lnTo>
                    <a:pt x="2030323" y="60289"/>
                  </a:lnTo>
                  <a:lnTo>
                    <a:pt x="2019601" y="28865"/>
                  </a:lnTo>
                  <a:lnTo>
                    <a:pt x="2003385" y="7733"/>
                  </a:lnTo>
                  <a:lnTo>
                    <a:pt x="1983030" y="0"/>
                  </a:lnTo>
                  <a:lnTo>
                    <a:pt x="836590" y="0"/>
                  </a:lnTo>
                  <a:lnTo>
                    <a:pt x="247878" y="0"/>
                  </a:lnTo>
                  <a:lnTo>
                    <a:pt x="30984" y="0"/>
                  </a:lnTo>
                  <a:lnTo>
                    <a:pt x="0" y="0"/>
                  </a:lnTo>
                </a:path>
              </a:pathLst>
            </a:custGeom>
            <a:ln w="10922">
              <a:solidFill>
                <a:srgbClr val="000000"/>
              </a:solidFill>
            </a:ln>
          </p:spPr>
          <p:txBody>
            <a:bodyPr wrap="square" lIns="0" tIns="0" rIns="0" bIns="0" rtlCol="0"/>
            <a:lstStyle/>
            <a:p>
              <a:endParaRPr/>
            </a:p>
          </p:txBody>
        </p:sp>
        <p:pic>
          <p:nvPicPr>
            <p:cNvPr id="19" name="object 16"/>
            <p:cNvPicPr/>
            <p:nvPr/>
          </p:nvPicPr>
          <p:blipFill>
            <a:blip r:embed="rId6" cstate="print"/>
            <a:stretch>
              <a:fillRect/>
            </a:stretch>
          </p:blipFill>
          <p:spPr>
            <a:xfrm>
              <a:off x="3520354" y="3718440"/>
              <a:ext cx="116639" cy="211782"/>
            </a:xfrm>
            <a:prstGeom prst="rect">
              <a:avLst/>
            </a:prstGeom>
          </p:spPr>
        </p:pic>
      </p:grpSp>
    </p:spTree>
    <p:extLst>
      <p:ext uri="{BB962C8B-B14F-4D97-AF65-F5344CB8AC3E}">
        <p14:creationId xmlns:p14="http://schemas.microsoft.com/office/powerpoint/2010/main" val="30868064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Example</a:t>
            </a:r>
            <a:endParaRPr lang="en-US" dirty="0"/>
          </a:p>
        </p:txBody>
      </p:sp>
      <p:sp>
        <p:nvSpPr>
          <p:cNvPr id="5" name="object 2"/>
          <p:cNvSpPr txBox="1">
            <a:spLocks/>
          </p:cNvSpPr>
          <p:nvPr/>
        </p:nvSpPr>
        <p:spPr>
          <a:xfrm>
            <a:off x="677334" y="2109062"/>
            <a:ext cx="8990922" cy="1992878"/>
          </a:xfrm>
          <a:prstGeom prst="rect">
            <a:avLst/>
          </a:prstGeom>
        </p:spPr>
        <p:txBody>
          <a:bodyPr vert="horz" wrap="square" lIns="0" tIns="73685" rIns="0" bIns="0" rtlCol="0">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97815" marR="5080" indent="-285750">
              <a:spcBef>
                <a:spcPts val="105"/>
              </a:spcBef>
              <a:buFont typeface="Wingdings" panose="05000000000000000000" pitchFamily="2" charset="2"/>
              <a:buChar char="Ø"/>
              <a:tabLst>
                <a:tab pos="291465" algn="l"/>
              </a:tabLst>
            </a:pPr>
            <a:r>
              <a:rPr lang="en-US" dirty="0" smtClean="0"/>
              <a:t>For</a:t>
            </a:r>
            <a:r>
              <a:rPr lang="en-US" spc="60" dirty="0" smtClean="0"/>
              <a:t> </a:t>
            </a:r>
            <a:r>
              <a:rPr lang="en-US" dirty="0" smtClean="0"/>
              <a:t>the</a:t>
            </a:r>
            <a:r>
              <a:rPr lang="en-US" spc="65" dirty="0" smtClean="0"/>
              <a:t> </a:t>
            </a:r>
            <a:r>
              <a:rPr lang="en-US" dirty="0" smtClean="0"/>
              <a:t>sake</a:t>
            </a:r>
            <a:r>
              <a:rPr lang="en-US" spc="50" dirty="0" smtClean="0"/>
              <a:t> </a:t>
            </a:r>
            <a:r>
              <a:rPr lang="en-US" dirty="0" smtClean="0"/>
              <a:t>of</a:t>
            </a:r>
            <a:r>
              <a:rPr lang="en-US" spc="50" dirty="0" smtClean="0"/>
              <a:t> </a:t>
            </a:r>
            <a:r>
              <a:rPr lang="en-US" dirty="0" smtClean="0"/>
              <a:t>demonstration,</a:t>
            </a:r>
            <a:r>
              <a:rPr lang="en-US" spc="65" dirty="0" smtClean="0"/>
              <a:t> </a:t>
            </a:r>
            <a:r>
              <a:rPr lang="en-US" dirty="0" smtClean="0"/>
              <a:t>let</a:t>
            </a:r>
            <a:r>
              <a:rPr lang="en-US" spc="55" dirty="0" smtClean="0"/>
              <a:t> </a:t>
            </a:r>
            <a:r>
              <a:rPr lang="en-US" dirty="0" smtClean="0"/>
              <a:t>Bob</a:t>
            </a:r>
            <a:r>
              <a:rPr lang="en-US" spc="65" dirty="0" smtClean="0"/>
              <a:t> </a:t>
            </a:r>
            <a:r>
              <a:rPr lang="en-US" dirty="0" smtClean="0"/>
              <a:t>choose</a:t>
            </a:r>
            <a:r>
              <a:rPr lang="en-US" spc="50" dirty="0" smtClean="0"/>
              <a:t> </a:t>
            </a:r>
            <a:r>
              <a:rPr lang="en-US" dirty="0" smtClean="0"/>
              <a:t>7</a:t>
            </a:r>
            <a:r>
              <a:rPr lang="en-US" spc="65" dirty="0" smtClean="0"/>
              <a:t> </a:t>
            </a:r>
            <a:r>
              <a:rPr lang="en-US" dirty="0" smtClean="0"/>
              <a:t>and</a:t>
            </a:r>
            <a:r>
              <a:rPr lang="en-US" spc="60" dirty="0" smtClean="0"/>
              <a:t> </a:t>
            </a:r>
            <a:r>
              <a:rPr lang="en-US" dirty="0" smtClean="0"/>
              <a:t>11</a:t>
            </a:r>
            <a:r>
              <a:rPr lang="en-US" spc="70" dirty="0" smtClean="0"/>
              <a:t> </a:t>
            </a:r>
            <a:r>
              <a:rPr lang="en-US" dirty="0" smtClean="0"/>
              <a:t>as</a:t>
            </a:r>
            <a:r>
              <a:rPr lang="en-US" spc="45" dirty="0" smtClean="0"/>
              <a:t> </a:t>
            </a:r>
            <a:r>
              <a:rPr lang="en-US" dirty="0" smtClean="0"/>
              <a:t>p</a:t>
            </a:r>
            <a:r>
              <a:rPr lang="en-US" spc="55" dirty="0" smtClean="0"/>
              <a:t> </a:t>
            </a:r>
            <a:r>
              <a:rPr lang="en-US" dirty="0" smtClean="0"/>
              <a:t>and</a:t>
            </a:r>
            <a:r>
              <a:rPr lang="en-US" spc="55" dirty="0" smtClean="0"/>
              <a:t> </a:t>
            </a:r>
            <a:r>
              <a:rPr lang="en-US" dirty="0" smtClean="0"/>
              <a:t>q</a:t>
            </a:r>
            <a:r>
              <a:rPr lang="en-US" spc="65" dirty="0" smtClean="0"/>
              <a:t> </a:t>
            </a:r>
            <a:r>
              <a:rPr lang="en-US" dirty="0" smtClean="0"/>
              <a:t>and</a:t>
            </a:r>
            <a:r>
              <a:rPr lang="en-US" spc="60" dirty="0" smtClean="0"/>
              <a:t> </a:t>
            </a:r>
            <a:r>
              <a:rPr lang="en-US" spc="-10" dirty="0" smtClean="0"/>
              <a:t>calculate </a:t>
            </a:r>
            <a:r>
              <a:rPr lang="en-US" dirty="0" smtClean="0"/>
              <a:t>n</a:t>
            </a:r>
            <a:r>
              <a:rPr lang="en-US" spc="-20" dirty="0" smtClean="0"/>
              <a:t> </a:t>
            </a:r>
            <a:r>
              <a:rPr lang="en-US" dirty="0" smtClean="0"/>
              <a:t>=</a:t>
            </a:r>
            <a:r>
              <a:rPr lang="en-US" spc="-20" dirty="0" smtClean="0"/>
              <a:t> </a:t>
            </a:r>
            <a:r>
              <a:rPr lang="en-US" dirty="0" smtClean="0"/>
              <a:t>7</a:t>
            </a:r>
            <a:r>
              <a:rPr lang="en-US" spc="-20" dirty="0" smtClean="0"/>
              <a:t> </a:t>
            </a:r>
            <a:r>
              <a:rPr lang="en-US" dirty="0" smtClean="0"/>
              <a:t>×</a:t>
            </a:r>
            <a:r>
              <a:rPr lang="en-US" spc="-10" dirty="0" smtClean="0"/>
              <a:t> </a:t>
            </a:r>
            <a:r>
              <a:rPr lang="en-US" dirty="0" smtClean="0"/>
              <a:t>11</a:t>
            </a:r>
            <a:r>
              <a:rPr lang="en-US" spc="-25" dirty="0" smtClean="0"/>
              <a:t> </a:t>
            </a:r>
            <a:r>
              <a:rPr lang="en-US" dirty="0" smtClean="0"/>
              <a:t>=</a:t>
            </a:r>
            <a:r>
              <a:rPr lang="en-US" spc="-25" dirty="0" smtClean="0"/>
              <a:t> 77</a:t>
            </a:r>
          </a:p>
          <a:p>
            <a:pPr marL="298450" indent="-285750">
              <a:spcBef>
                <a:spcPts val="480"/>
              </a:spcBef>
              <a:buFont typeface="Wingdings" panose="05000000000000000000" pitchFamily="2" charset="2"/>
              <a:buChar char="Ø"/>
              <a:tabLst>
                <a:tab pos="291465" algn="l"/>
              </a:tabLst>
            </a:pPr>
            <a:r>
              <a:rPr lang="en-US" dirty="0" smtClean="0"/>
              <a:t>The</a:t>
            </a:r>
            <a:r>
              <a:rPr lang="en-US" spc="20" dirty="0" smtClean="0"/>
              <a:t> </a:t>
            </a:r>
            <a:r>
              <a:rPr lang="en-US" dirty="0" smtClean="0"/>
              <a:t>value</a:t>
            </a:r>
            <a:r>
              <a:rPr lang="en-US" spc="30" dirty="0" smtClean="0"/>
              <a:t> </a:t>
            </a:r>
            <a:r>
              <a:rPr lang="en-US" dirty="0" smtClean="0"/>
              <a:t>of</a:t>
            </a:r>
            <a:r>
              <a:rPr lang="en-US" spc="30" dirty="0" smtClean="0"/>
              <a:t> </a:t>
            </a:r>
            <a:r>
              <a:rPr lang="en-US" dirty="0" smtClean="0"/>
              <a:t>φ(n)</a:t>
            </a:r>
            <a:r>
              <a:rPr lang="en-US" spc="30" dirty="0" smtClean="0"/>
              <a:t> </a:t>
            </a:r>
            <a:r>
              <a:rPr lang="en-US" dirty="0" smtClean="0"/>
              <a:t>=</a:t>
            </a:r>
            <a:r>
              <a:rPr lang="en-US" spc="10" dirty="0" smtClean="0"/>
              <a:t> </a:t>
            </a:r>
            <a:r>
              <a:rPr lang="en-US" dirty="0" smtClean="0"/>
              <a:t>(7</a:t>
            </a:r>
            <a:r>
              <a:rPr lang="en-US" spc="35" dirty="0" smtClean="0"/>
              <a:t> </a:t>
            </a:r>
            <a:r>
              <a:rPr lang="en-US" dirty="0" smtClean="0"/>
              <a:t>−</a:t>
            </a:r>
            <a:r>
              <a:rPr lang="en-US" spc="25" dirty="0" smtClean="0"/>
              <a:t> </a:t>
            </a:r>
            <a:r>
              <a:rPr lang="en-US" dirty="0" smtClean="0"/>
              <a:t>1)(11</a:t>
            </a:r>
            <a:r>
              <a:rPr lang="en-US" spc="35" dirty="0" smtClean="0"/>
              <a:t> </a:t>
            </a:r>
            <a:r>
              <a:rPr lang="en-US" dirty="0" smtClean="0"/>
              <a:t>−</a:t>
            </a:r>
            <a:r>
              <a:rPr lang="en-US" spc="20" dirty="0" smtClean="0"/>
              <a:t> </a:t>
            </a:r>
            <a:r>
              <a:rPr lang="en-US" dirty="0" smtClean="0"/>
              <a:t>1),</a:t>
            </a:r>
            <a:r>
              <a:rPr lang="en-US" spc="20" dirty="0" smtClean="0"/>
              <a:t> </a:t>
            </a:r>
            <a:r>
              <a:rPr lang="en-US" dirty="0" smtClean="0"/>
              <a:t>or</a:t>
            </a:r>
            <a:r>
              <a:rPr lang="en-US" spc="30" dirty="0" smtClean="0"/>
              <a:t> </a:t>
            </a:r>
            <a:r>
              <a:rPr lang="en-US" dirty="0" smtClean="0"/>
              <a:t>60.</a:t>
            </a:r>
            <a:r>
              <a:rPr lang="en-US" spc="30" dirty="0" smtClean="0"/>
              <a:t> </a:t>
            </a:r>
            <a:r>
              <a:rPr lang="en-US" dirty="0" smtClean="0"/>
              <a:t>If</a:t>
            </a:r>
            <a:r>
              <a:rPr lang="en-US" spc="30" dirty="0" smtClean="0"/>
              <a:t> </a:t>
            </a:r>
            <a:r>
              <a:rPr lang="en-US" dirty="0" smtClean="0"/>
              <a:t>he</a:t>
            </a:r>
            <a:r>
              <a:rPr lang="en-US" spc="20" dirty="0" smtClean="0"/>
              <a:t> </a:t>
            </a:r>
            <a:r>
              <a:rPr lang="en-US" dirty="0" smtClean="0"/>
              <a:t>chooses</a:t>
            </a:r>
            <a:r>
              <a:rPr lang="en-US" spc="30" dirty="0" smtClean="0"/>
              <a:t> </a:t>
            </a:r>
            <a:r>
              <a:rPr lang="en-US" dirty="0" smtClean="0"/>
              <a:t>e</a:t>
            </a:r>
            <a:r>
              <a:rPr lang="en-US" spc="25" dirty="0" smtClean="0"/>
              <a:t> </a:t>
            </a:r>
            <a:r>
              <a:rPr lang="en-US" dirty="0" smtClean="0"/>
              <a:t>to</a:t>
            </a:r>
            <a:r>
              <a:rPr lang="en-US" spc="35" dirty="0" smtClean="0"/>
              <a:t> </a:t>
            </a:r>
            <a:r>
              <a:rPr lang="en-US" dirty="0" smtClean="0"/>
              <a:t>be</a:t>
            </a:r>
            <a:r>
              <a:rPr lang="en-US" spc="10" dirty="0" smtClean="0"/>
              <a:t> </a:t>
            </a:r>
            <a:r>
              <a:rPr lang="en-US" dirty="0" smtClean="0"/>
              <a:t>13,</a:t>
            </a:r>
            <a:r>
              <a:rPr lang="en-US" spc="30" dirty="0" smtClean="0"/>
              <a:t> </a:t>
            </a:r>
            <a:r>
              <a:rPr lang="en-US" dirty="0" smtClean="0"/>
              <a:t>then</a:t>
            </a:r>
            <a:r>
              <a:rPr lang="en-US" spc="25" dirty="0" smtClean="0"/>
              <a:t> </a:t>
            </a:r>
            <a:r>
              <a:rPr lang="en-US" dirty="0" smtClean="0"/>
              <a:t>d</a:t>
            </a:r>
            <a:r>
              <a:rPr lang="en-US" spc="35" dirty="0" smtClean="0"/>
              <a:t> </a:t>
            </a:r>
            <a:r>
              <a:rPr lang="en-US" dirty="0" smtClean="0"/>
              <a:t>is</a:t>
            </a:r>
            <a:r>
              <a:rPr lang="en-US" spc="15" dirty="0" smtClean="0"/>
              <a:t> </a:t>
            </a:r>
            <a:r>
              <a:rPr lang="en-US" spc="-25" dirty="0" smtClean="0"/>
              <a:t>37.</a:t>
            </a:r>
          </a:p>
          <a:p>
            <a:pPr marL="0" indent="0">
              <a:buNone/>
            </a:pPr>
            <a:r>
              <a:rPr lang="en-US" dirty="0" smtClean="0"/>
              <a:t>	Note</a:t>
            </a:r>
            <a:r>
              <a:rPr lang="en-US" spc="-20" dirty="0" smtClean="0"/>
              <a:t> </a:t>
            </a:r>
            <a:r>
              <a:rPr lang="en-US" dirty="0" smtClean="0"/>
              <a:t>that</a:t>
            </a:r>
            <a:r>
              <a:rPr lang="en-US" spc="-30" dirty="0" smtClean="0"/>
              <a:t> </a:t>
            </a:r>
            <a:r>
              <a:rPr lang="en-US" dirty="0" smtClean="0"/>
              <a:t>e</a:t>
            </a:r>
            <a:r>
              <a:rPr lang="en-US" spc="-5" dirty="0" smtClean="0"/>
              <a:t> </a:t>
            </a:r>
            <a:r>
              <a:rPr lang="en-US" dirty="0" smtClean="0"/>
              <a:t>×</a:t>
            </a:r>
            <a:r>
              <a:rPr lang="en-US" spc="-15" dirty="0" smtClean="0"/>
              <a:t> </a:t>
            </a:r>
            <a:r>
              <a:rPr lang="en-US" dirty="0" smtClean="0"/>
              <a:t>d</a:t>
            </a:r>
            <a:r>
              <a:rPr lang="en-US" spc="-10" dirty="0" smtClean="0"/>
              <a:t> </a:t>
            </a:r>
            <a:r>
              <a:rPr lang="en-US" dirty="0" smtClean="0"/>
              <a:t>mod</a:t>
            </a:r>
            <a:r>
              <a:rPr lang="en-US" spc="15" dirty="0" smtClean="0"/>
              <a:t> </a:t>
            </a:r>
            <a:r>
              <a:rPr lang="en-US" dirty="0" smtClean="0"/>
              <a:t>60</a:t>
            </a:r>
            <a:r>
              <a:rPr lang="en-US" spc="-25" dirty="0" smtClean="0"/>
              <a:t> </a:t>
            </a:r>
            <a:r>
              <a:rPr lang="en-US" dirty="0" smtClean="0"/>
              <a:t>= </a:t>
            </a:r>
            <a:r>
              <a:rPr lang="en-US" spc="-50" dirty="0" smtClean="0"/>
              <a:t>1</a:t>
            </a:r>
          </a:p>
          <a:p>
            <a:pPr marL="297815" marR="5080" indent="-285750">
              <a:spcBef>
                <a:spcPts val="480"/>
              </a:spcBef>
              <a:buFont typeface="Wingdings" panose="05000000000000000000" pitchFamily="2" charset="2"/>
              <a:buChar char="Ø"/>
              <a:tabLst>
                <a:tab pos="291465" algn="l"/>
              </a:tabLst>
            </a:pPr>
            <a:r>
              <a:rPr lang="en-US" dirty="0" smtClean="0"/>
              <a:t>Now</a:t>
            </a:r>
            <a:r>
              <a:rPr lang="en-US" spc="-10" dirty="0" smtClean="0"/>
              <a:t> </a:t>
            </a:r>
            <a:r>
              <a:rPr lang="en-US" dirty="0" smtClean="0"/>
              <a:t>imagine</a:t>
            </a:r>
            <a:r>
              <a:rPr lang="en-US" spc="-20" dirty="0" smtClean="0"/>
              <a:t> </a:t>
            </a:r>
            <a:r>
              <a:rPr lang="en-US" dirty="0" smtClean="0"/>
              <a:t>that</a:t>
            </a:r>
            <a:r>
              <a:rPr lang="en-US" spc="-10" dirty="0" smtClean="0"/>
              <a:t> </a:t>
            </a:r>
            <a:r>
              <a:rPr lang="en-US" dirty="0" smtClean="0"/>
              <a:t>Alice</a:t>
            </a:r>
            <a:r>
              <a:rPr lang="en-US" spc="-15" dirty="0" smtClean="0"/>
              <a:t> </a:t>
            </a:r>
            <a:r>
              <a:rPr lang="en-US" dirty="0" smtClean="0"/>
              <a:t>wants</a:t>
            </a:r>
            <a:r>
              <a:rPr lang="en-US" spc="-20" dirty="0" smtClean="0"/>
              <a:t> </a:t>
            </a:r>
            <a:r>
              <a:rPr lang="en-US" dirty="0" smtClean="0"/>
              <a:t>to</a:t>
            </a:r>
            <a:r>
              <a:rPr lang="en-US" spc="-5" dirty="0" smtClean="0"/>
              <a:t> </a:t>
            </a:r>
            <a:r>
              <a:rPr lang="en-US" dirty="0" smtClean="0"/>
              <a:t>send</a:t>
            </a:r>
            <a:r>
              <a:rPr lang="en-US" spc="-10" dirty="0" smtClean="0"/>
              <a:t> </a:t>
            </a:r>
            <a:r>
              <a:rPr lang="en-US" dirty="0" smtClean="0"/>
              <a:t>the</a:t>
            </a:r>
            <a:r>
              <a:rPr lang="en-US" spc="-15" dirty="0" smtClean="0"/>
              <a:t> </a:t>
            </a:r>
            <a:r>
              <a:rPr lang="en-US" dirty="0" smtClean="0"/>
              <a:t>plaintext</a:t>
            </a:r>
            <a:r>
              <a:rPr lang="en-US" spc="-10" dirty="0" smtClean="0"/>
              <a:t> </a:t>
            </a:r>
            <a:r>
              <a:rPr lang="en-US" dirty="0" smtClean="0"/>
              <a:t>5</a:t>
            </a:r>
            <a:r>
              <a:rPr lang="en-US" spc="-20" dirty="0" smtClean="0"/>
              <a:t> </a:t>
            </a:r>
            <a:r>
              <a:rPr lang="en-US" dirty="0" smtClean="0"/>
              <a:t>to</a:t>
            </a:r>
            <a:r>
              <a:rPr lang="en-US" spc="-5" dirty="0" smtClean="0"/>
              <a:t> </a:t>
            </a:r>
            <a:r>
              <a:rPr lang="en-US" dirty="0" smtClean="0"/>
              <a:t>Bob.</a:t>
            </a:r>
            <a:r>
              <a:rPr lang="en-US" spc="-15" dirty="0" smtClean="0"/>
              <a:t> </a:t>
            </a:r>
            <a:r>
              <a:rPr lang="en-US" dirty="0" smtClean="0"/>
              <a:t>She</a:t>
            </a:r>
            <a:r>
              <a:rPr lang="en-US" spc="-15" dirty="0" smtClean="0"/>
              <a:t> </a:t>
            </a:r>
            <a:r>
              <a:rPr lang="en-US" dirty="0" smtClean="0"/>
              <a:t>uses</a:t>
            </a:r>
            <a:r>
              <a:rPr lang="en-US" spc="-10" dirty="0" smtClean="0"/>
              <a:t> </a:t>
            </a:r>
            <a:r>
              <a:rPr lang="en-US" dirty="0" smtClean="0"/>
              <a:t>the</a:t>
            </a:r>
            <a:r>
              <a:rPr lang="en-US" spc="-25" dirty="0" smtClean="0"/>
              <a:t> </a:t>
            </a:r>
            <a:r>
              <a:rPr lang="en-US" spc="-10" dirty="0" smtClean="0"/>
              <a:t>public </a:t>
            </a:r>
            <a:r>
              <a:rPr lang="en-US" dirty="0" smtClean="0"/>
              <a:t>exponent</a:t>
            </a:r>
            <a:r>
              <a:rPr lang="en-US" spc="-50" dirty="0" smtClean="0"/>
              <a:t> </a:t>
            </a:r>
            <a:r>
              <a:rPr lang="en-US" dirty="0" smtClean="0"/>
              <a:t>13</a:t>
            </a:r>
            <a:r>
              <a:rPr lang="en-US" spc="-15" dirty="0" smtClean="0"/>
              <a:t> </a:t>
            </a:r>
            <a:r>
              <a:rPr lang="en-US" dirty="0" smtClean="0"/>
              <a:t>to</a:t>
            </a:r>
            <a:r>
              <a:rPr lang="en-US" spc="-5" dirty="0" smtClean="0"/>
              <a:t> </a:t>
            </a:r>
            <a:r>
              <a:rPr lang="en-US" dirty="0" smtClean="0"/>
              <a:t>encrypt</a:t>
            </a:r>
            <a:r>
              <a:rPr lang="en-US" spc="-25" dirty="0" smtClean="0"/>
              <a:t> </a:t>
            </a:r>
            <a:r>
              <a:rPr lang="en-US" dirty="0" smtClean="0"/>
              <a:t>5.</a:t>
            </a:r>
            <a:r>
              <a:rPr lang="en-US" spc="-45" dirty="0" smtClean="0"/>
              <a:t> </a:t>
            </a:r>
            <a:r>
              <a:rPr lang="en-US" dirty="0" smtClean="0"/>
              <a:t>This</a:t>
            </a:r>
            <a:r>
              <a:rPr lang="en-US" spc="-20" dirty="0" smtClean="0"/>
              <a:t> </a:t>
            </a:r>
            <a:r>
              <a:rPr lang="en-US" dirty="0" smtClean="0"/>
              <a:t>system</a:t>
            </a:r>
            <a:r>
              <a:rPr lang="en-US" spc="-20" dirty="0" smtClean="0"/>
              <a:t> </a:t>
            </a:r>
            <a:r>
              <a:rPr lang="en-US" dirty="0" smtClean="0"/>
              <a:t>is</a:t>
            </a:r>
            <a:r>
              <a:rPr lang="en-US" spc="-5" dirty="0" smtClean="0"/>
              <a:t> </a:t>
            </a:r>
            <a:r>
              <a:rPr lang="en-US" dirty="0" smtClean="0"/>
              <a:t>not</a:t>
            </a:r>
            <a:r>
              <a:rPr lang="en-US" spc="-25" dirty="0" smtClean="0"/>
              <a:t> </a:t>
            </a:r>
            <a:r>
              <a:rPr lang="en-US" dirty="0" smtClean="0"/>
              <a:t>safe</a:t>
            </a:r>
            <a:r>
              <a:rPr lang="en-US" spc="-10" dirty="0" smtClean="0"/>
              <a:t> </a:t>
            </a:r>
            <a:r>
              <a:rPr lang="en-US" dirty="0" smtClean="0"/>
              <a:t>because</a:t>
            </a:r>
            <a:r>
              <a:rPr lang="en-US" spc="-15" dirty="0" smtClean="0"/>
              <a:t> </a:t>
            </a:r>
            <a:r>
              <a:rPr lang="en-US" dirty="0" smtClean="0"/>
              <a:t>p</a:t>
            </a:r>
            <a:r>
              <a:rPr lang="en-US" spc="-5" dirty="0" smtClean="0"/>
              <a:t> </a:t>
            </a:r>
            <a:r>
              <a:rPr lang="en-US" dirty="0" smtClean="0"/>
              <a:t>and</a:t>
            </a:r>
            <a:r>
              <a:rPr lang="en-US" spc="-10" dirty="0" smtClean="0"/>
              <a:t> </a:t>
            </a:r>
            <a:r>
              <a:rPr lang="en-US" dirty="0" smtClean="0"/>
              <a:t>q</a:t>
            </a:r>
            <a:r>
              <a:rPr lang="en-US" spc="-5" dirty="0" smtClean="0"/>
              <a:t> </a:t>
            </a:r>
            <a:r>
              <a:rPr lang="en-US" dirty="0" smtClean="0"/>
              <a:t>are</a:t>
            </a:r>
            <a:r>
              <a:rPr lang="en-US" spc="-5" dirty="0" smtClean="0"/>
              <a:t> </a:t>
            </a:r>
            <a:r>
              <a:rPr lang="en-US" spc="-10" dirty="0" smtClean="0"/>
              <a:t>small</a:t>
            </a:r>
            <a:endParaRPr lang="en-US" spc="-10" dirty="0"/>
          </a:p>
        </p:txBody>
      </p:sp>
      <p:pic>
        <p:nvPicPr>
          <p:cNvPr id="6" name="object 4"/>
          <p:cNvPicPr/>
          <p:nvPr/>
        </p:nvPicPr>
        <p:blipFill>
          <a:blip r:embed="rId2" cstate="print"/>
          <a:stretch>
            <a:fillRect/>
          </a:stretch>
        </p:blipFill>
        <p:spPr>
          <a:xfrm>
            <a:off x="677334" y="4822730"/>
            <a:ext cx="8176059" cy="856069"/>
          </a:xfrm>
          <a:prstGeom prst="rect">
            <a:avLst/>
          </a:prstGeom>
        </p:spPr>
      </p:pic>
    </p:spTree>
    <p:extLst>
      <p:ext uri="{BB962C8B-B14F-4D97-AF65-F5344CB8AC3E}">
        <p14:creationId xmlns:p14="http://schemas.microsoft.com/office/powerpoint/2010/main" val="33486231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signature</a:t>
            </a:r>
            <a:br>
              <a:rPr lang="en-US" b="1" dirty="0"/>
            </a:br>
            <a:endParaRPr lang="en-US" dirty="0"/>
          </a:p>
        </p:txBody>
      </p:sp>
      <p:sp>
        <p:nvSpPr>
          <p:cNvPr id="3" name="Content Placeholder 2"/>
          <p:cNvSpPr>
            <a:spLocks noGrp="1"/>
          </p:cNvSpPr>
          <p:nvPr>
            <p:ph idx="1"/>
          </p:nvPr>
        </p:nvSpPr>
        <p:spPr>
          <a:xfrm>
            <a:off x="677334" y="2160589"/>
            <a:ext cx="9112842" cy="1814003"/>
          </a:xfrm>
        </p:spPr>
        <p:txBody>
          <a:bodyPr/>
          <a:lstStyle/>
          <a:p>
            <a:r>
              <a:rPr lang="en-US" dirty="0"/>
              <a:t>A </a:t>
            </a:r>
            <a:r>
              <a:rPr lang="en-US" b="1" dirty="0"/>
              <a:t>digital signature</a:t>
            </a:r>
            <a:r>
              <a:rPr lang="en-US" dirty="0"/>
              <a:t> is a mathematical scheme for verifying the authenticity of digital messages or documents. A valid digital signature on a message gives a recipient confidence that the message came from a sender known to the </a:t>
            </a:r>
            <a:r>
              <a:rPr lang="en-US" dirty="0" smtClean="0"/>
              <a:t>recipient</a:t>
            </a:r>
          </a:p>
          <a:p>
            <a:endParaRPr lang="en-US" dirty="0"/>
          </a:p>
        </p:txBody>
      </p:sp>
      <p:pic>
        <p:nvPicPr>
          <p:cNvPr id="4" name="Picture 3"/>
          <p:cNvPicPr>
            <a:picLocks noChangeAspect="1"/>
          </p:cNvPicPr>
          <p:nvPr/>
        </p:nvPicPr>
        <p:blipFill>
          <a:blip r:embed="rId2"/>
          <a:stretch>
            <a:fillRect/>
          </a:stretch>
        </p:blipFill>
        <p:spPr>
          <a:xfrm>
            <a:off x="1116246" y="3469195"/>
            <a:ext cx="8157756" cy="2943225"/>
          </a:xfrm>
          <a:prstGeom prst="rect">
            <a:avLst/>
          </a:prstGeom>
        </p:spPr>
      </p:pic>
    </p:spTree>
    <p:extLst>
      <p:ext uri="{BB962C8B-B14F-4D97-AF65-F5344CB8AC3E}">
        <p14:creationId xmlns:p14="http://schemas.microsoft.com/office/powerpoint/2010/main" val="35636907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Assurances About Digital Signatures</a:t>
            </a:r>
            <a:br>
              <a:rPr lang="en-US" b="1" dirty="0"/>
            </a:br>
            <a:endParaRPr lang="en-US" dirty="0"/>
          </a:p>
        </p:txBody>
      </p:sp>
      <p:sp>
        <p:nvSpPr>
          <p:cNvPr id="3" name="Content Placeholder 2"/>
          <p:cNvSpPr>
            <a:spLocks noGrp="1"/>
          </p:cNvSpPr>
          <p:nvPr>
            <p:ph idx="1"/>
          </p:nvPr>
        </p:nvSpPr>
        <p:spPr/>
        <p:txBody>
          <a:bodyPr/>
          <a:lstStyle/>
          <a:p>
            <a:r>
              <a:rPr lang="en-US" b="1" dirty="0"/>
              <a:t>Authenticity</a:t>
            </a:r>
            <a:r>
              <a:rPr lang="en-US" dirty="0"/>
              <a:t>: The identity of the signer is verified.</a:t>
            </a:r>
          </a:p>
          <a:p>
            <a:r>
              <a:rPr lang="en-US" b="1" dirty="0"/>
              <a:t>Integration:</a:t>
            </a:r>
            <a:r>
              <a:rPr lang="en-US" dirty="0"/>
              <a:t> Since the content was digitally signed, it hasn't been altered or interfered with.</a:t>
            </a:r>
          </a:p>
          <a:p>
            <a:r>
              <a:rPr lang="en-US" b="1" dirty="0"/>
              <a:t>Non-repudiation: </a:t>
            </a:r>
            <a:r>
              <a:rPr lang="en-US" dirty="0"/>
              <a:t>demonstrates the source of the signed content to all parties. The act of a signer denying any affiliation with the signed material is known as repudiation.</a:t>
            </a:r>
          </a:p>
          <a:p>
            <a:r>
              <a:rPr lang="en-US" b="1" dirty="0"/>
              <a:t>Notarization: </a:t>
            </a:r>
            <a:r>
              <a:rPr lang="en-US" dirty="0"/>
              <a:t>Under some conditions, a signature in a Microsoft Word, Microsoft Excel, or Microsoft PowerPoint document that has been time-stamped by a secure time-stamp server is equivalent to a notarization.</a:t>
            </a:r>
          </a:p>
          <a:p>
            <a:endParaRPr lang="en-US" dirty="0"/>
          </a:p>
        </p:txBody>
      </p:sp>
    </p:spTree>
    <p:extLst>
      <p:ext uri="{BB962C8B-B14F-4D97-AF65-F5344CB8AC3E}">
        <p14:creationId xmlns:p14="http://schemas.microsoft.com/office/powerpoint/2010/main" val="251811005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Digital Signatures</a:t>
            </a:r>
            <a:br>
              <a:rPr lang="en-US" b="1" dirty="0"/>
            </a:br>
            <a:endParaRPr lang="en-US" dirty="0"/>
          </a:p>
        </p:txBody>
      </p:sp>
      <p:sp>
        <p:nvSpPr>
          <p:cNvPr id="3" name="Content Placeholder 2"/>
          <p:cNvSpPr>
            <a:spLocks noGrp="1"/>
          </p:cNvSpPr>
          <p:nvPr>
            <p:ph idx="1"/>
          </p:nvPr>
        </p:nvSpPr>
        <p:spPr>
          <a:xfrm>
            <a:off x="677334" y="1721677"/>
            <a:ext cx="8596668" cy="3880773"/>
          </a:xfrm>
        </p:spPr>
        <p:txBody>
          <a:bodyPr>
            <a:normAutofit fontScale="92500" lnSpcReduction="10000"/>
          </a:bodyPr>
          <a:lstStyle/>
          <a:p>
            <a:r>
              <a:rPr lang="en-US" b="1" dirty="0"/>
              <a:t>Legal documents and contracts:</a:t>
            </a:r>
            <a:r>
              <a:rPr lang="en-US" dirty="0"/>
              <a:t> Digital signatures are legally binding. This makes them ideal for any legal document that requires a signature authenticated by one or more parties and guarantees that the record has not been altered.</a:t>
            </a:r>
          </a:p>
          <a:p>
            <a:r>
              <a:rPr lang="en-US" b="1" dirty="0"/>
              <a:t>Sales contracts: </a:t>
            </a:r>
            <a:r>
              <a:rPr lang="en-US" dirty="0"/>
              <a:t>Digital signing of contracts and sales contracts authenticates the identity of the seller and the buyer, and both parties can be sure that the signatures are legally binding and that the terms of the agreement have not been changed.</a:t>
            </a:r>
          </a:p>
          <a:p>
            <a:r>
              <a:rPr lang="en-US" b="1" dirty="0"/>
              <a:t>Financial Documents: </a:t>
            </a:r>
            <a:r>
              <a:rPr lang="en-US" dirty="0"/>
              <a:t>Finance departments digitally sign invoices so customers can trust that the payment request is from the right seller, not from a attacker trying to trick the buyer into sending payments to a fraudulent account.</a:t>
            </a:r>
          </a:p>
          <a:p>
            <a:r>
              <a:rPr lang="en-US" b="1" dirty="0"/>
              <a:t>Health Data: </a:t>
            </a:r>
            <a:r>
              <a:rPr lang="en-US" dirty="0"/>
              <a:t>In the healthcare industry, privacy is paramount for both patient records and research data. Digital signatures ensure that this confidential information was not modified when it was transmitted between the consenting parties.</a:t>
            </a:r>
          </a:p>
          <a:p>
            <a:endParaRPr lang="en-US" dirty="0"/>
          </a:p>
        </p:txBody>
      </p:sp>
    </p:spTree>
    <p:extLst>
      <p:ext uri="{BB962C8B-B14F-4D97-AF65-F5344CB8AC3E}">
        <p14:creationId xmlns:p14="http://schemas.microsoft.com/office/powerpoint/2010/main" val="168600189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Drawbacks of Digital Signature</a:t>
            </a:r>
            <a:br>
              <a:rPr lang="en-US" b="1" dirty="0"/>
            </a:br>
            <a:endParaRPr lang="en-US" dirty="0"/>
          </a:p>
        </p:txBody>
      </p:sp>
      <p:sp>
        <p:nvSpPr>
          <p:cNvPr id="3" name="Content Placeholder 2"/>
          <p:cNvSpPr>
            <a:spLocks noGrp="1"/>
          </p:cNvSpPr>
          <p:nvPr>
            <p:ph idx="1"/>
          </p:nvPr>
        </p:nvSpPr>
        <p:spPr/>
        <p:txBody>
          <a:bodyPr/>
          <a:lstStyle/>
          <a:p>
            <a:r>
              <a:rPr lang="en-US" b="1" dirty="0"/>
              <a:t>Dependency on technology:</a:t>
            </a:r>
            <a:r>
              <a:rPr lang="en-US" dirty="0"/>
              <a:t> Because digital signatures rely on technology, they are susceptible to crimes, including </a:t>
            </a:r>
            <a:r>
              <a:rPr lang="en-US" dirty="0">
                <a:hlinkClick r:id="rId2"/>
              </a:rPr>
              <a:t>hacking</a:t>
            </a:r>
            <a:r>
              <a:rPr lang="en-US" dirty="0"/>
              <a:t>. As a result, businesses that use digital signatures must make sure their systems are safe and have the most recent security patches and upgrades installed.</a:t>
            </a:r>
          </a:p>
          <a:p>
            <a:r>
              <a:rPr lang="en-US" b="1" dirty="0"/>
              <a:t>Complexity: </a:t>
            </a:r>
            <a:r>
              <a:rPr lang="en-US" dirty="0"/>
              <a:t>Setting up and using digital signatures can be challenging, especially for those who are unfamiliar with the technology. This may result in blunders and errors that reduce the system's efficacy. The process of issuing digital signatures to senior citizens can occasionally be challenging.</a:t>
            </a:r>
          </a:p>
          <a:p>
            <a:r>
              <a:rPr lang="en-US" b="1" dirty="0"/>
              <a:t>Limited acceptance: </a:t>
            </a:r>
            <a:r>
              <a:rPr lang="en-US" dirty="0"/>
              <a:t>Digital signatures take time to replace manual ones since technology is not widely available in India, a developing nation</a:t>
            </a:r>
            <a:r>
              <a:rPr lang="en-US" dirty="0" smtClean="0"/>
              <a:t>.</a:t>
            </a:r>
            <a:endParaRPr lang="en-US" dirty="0"/>
          </a:p>
        </p:txBody>
      </p:sp>
    </p:spTree>
    <p:extLst>
      <p:ext uri="{BB962C8B-B14F-4D97-AF65-F5344CB8AC3E}">
        <p14:creationId xmlns:p14="http://schemas.microsoft.com/office/powerpoint/2010/main" val="35394365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406" y="2672653"/>
            <a:ext cx="8596668" cy="170427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spPr>
        <p:txBody>
          <a:bodyPr>
            <a:normAutofit/>
          </a:bodyPr>
          <a:lstStyle/>
          <a:p>
            <a:pPr marL="0" indent="0" algn="ctr">
              <a:buNone/>
            </a:pPr>
            <a:r>
              <a:rPr lang="en-US" sz="9600" dirty="0" smtClean="0">
                <a:solidFill>
                  <a:srgbClr val="FF0000"/>
                </a:solidFill>
              </a:rPr>
              <a:t>THANK YOU</a:t>
            </a:r>
            <a:endParaRPr lang="en-US" sz="9600" dirty="0">
              <a:solidFill>
                <a:srgbClr val="FF0000"/>
              </a:solidFill>
            </a:endParaRPr>
          </a:p>
        </p:txBody>
      </p:sp>
    </p:spTree>
    <p:extLst>
      <p:ext uri="{BB962C8B-B14F-4D97-AF65-F5344CB8AC3E}">
        <p14:creationId xmlns:p14="http://schemas.microsoft.com/office/powerpoint/2010/main" val="3303418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t>Key Features of </a:t>
            </a:r>
            <a:r>
              <a:rPr lang="en-US" b="1" dirty="0" smtClean="0"/>
              <a:t>HTTPS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Secure Version of </a:t>
            </a:r>
            <a:r>
              <a:rPr lang="en-US" dirty="0" smtClean="0"/>
              <a:t>HTTP</a:t>
            </a:r>
          </a:p>
          <a:p>
            <a:pPr lvl="1">
              <a:buFont typeface="Wingdings" panose="05000000000000000000" pitchFamily="2" charset="2"/>
              <a:buChar char="§"/>
            </a:pPr>
            <a:r>
              <a:rPr lang="en-US" dirty="0"/>
              <a:t>HTTPS is the secure version of HTTP, which uses encryption to protect data exchanged between the client and server.</a:t>
            </a:r>
            <a:endParaRPr lang="en-US" dirty="0" smtClean="0"/>
          </a:p>
          <a:p>
            <a:r>
              <a:rPr lang="en-US" dirty="0"/>
              <a:t>Uses SSL/TLS </a:t>
            </a:r>
            <a:r>
              <a:rPr lang="en-US" dirty="0" smtClean="0"/>
              <a:t>Encryption</a:t>
            </a:r>
          </a:p>
          <a:p>
            <a:pPr lvl="1">
              <a:buFont typeface="Wingdings" panose="05000000000000000000" pitchFamily="2" charset="2"/>
              <a:buChar char="§"/>
            </a:pPr>
            <a:r>
              <a:rPr lang="en-US" dirty="0"/>
              <a:t>It encrypts the data using SSL (Secure Sockets Layer) or TLS (Transport Layer Security), preventing hackers from reading or tampering with the data.</a:t>
            </a:r>
            <a:endParaRPr lang="en-US" dirty="0" smtClean="0"/>
          </a:p>
          <a:p>
            <a:r>
              <a:rPr lang="en-US" dirty="0"/>
              <a:t>Data Integrity and </a:t>
            </a:r>
            <a:r>
              <a:rPr lang="en-US" dirty="0" smtClean="0"/>
              <a:t>Authentication</a:t>
            </a:r>
          </a:p>
          <a:p>
            <a:pPr lvl="1"/>
            <a:r>
              <a:rPr lang="en-US" dirty="0"/>
              <a:t>HTTPS ensures that data is not altered during transmission and verifies the server’s identity through digital certificates.</a:t>
            </a:r>
            <a:endParaRPr lang="en-US" dirty="0" smtClean="0"/>
          </a:p>
          <a:p>
            <a:r>
              <a:rPr lang="en-US" dirty="0"/>
              <a:t>Protects Sensitive </a:t>
            </a:r>
            <a:r>
              <a:rPr lang="en-US" dirty="0" smtClean="0"/>
              <a:t>Information</a:t>
            </a:r>
          </a:p>
          <a:p>
            <a:pPr lvl="1"/>
            <a:r>
              <a:rPr lang="en-US" dirty="0"/>
              <a:t>Commonly used for secure transactions like online banking, login forms, and e-commerce to protect passwords, credit cards, etc.</a:t>
            </a:r>
            <a:endParaRPr lang="en-US" dirty="0" smtClean="0"/>
          </a:p>
          <a:p>
            <a:r>
              <a:rPr lang="en-US" dirty="0"/>
              <a:t>Indicated by Padlock Icon and 'https://'</a:t>
            </a:r>
          </a:p>
        </p:txBody>
      </p:sp>
    </p:spTree>
    <p:extLst>
      <p:ext uri="{BB962C8B-B14F-4D97-AF65-F5344CB8AC3E}">
        <p14:creationId xmlns:p14="http://schemas.microsoft.com/office/powerpoint/2010/main" val="29167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VS </a:t>
            </a:r>
            <a:r>
              <a:rPr lang="en-US" dirty="0"/>
              <a:t>HTTPS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8567187"/>
              </p:ext>
            </p:extLst>
          </p:nvPr>
        </p:nvGraphicFramePr>
        <p:xfrm>
          <a:off x="677863" y="2683986"/>
          <a:ext cx="8596311" cy="2773680"/>
        </p:xfrm>
        <a:graphic>
          <a:graphicData uri="http://schemas.openxmlformats.org/drawingml/2006/table">
            <a:tbl>
              <a:tblPr>
                <a:tableStyleId>{3C2FFA5D-87B4-456A-9821-1D502468CF0F}</a:tableStyleId>
              </a:tblPr>
              <a:tblGrid>
                <a:gridCol w="2865437">
                  <a:extLst>
                    <a:ext uri="{9D8B030D-6E8A-4147-A177-3AD203B41FA5}">
                      <a16:colId xmlns:a16="http://schemas.microsoft.com/office/drawing/2014/main" val="2297950195"/>
                    </a:ext>
                  </a:extLst>
                </a:gridCol>
                <a:gridCol w="2865437">
                  <a:extLst>
                    <a:ext uri="{9D8B030D-6E8A-4147-A177-3AD203B41FA5}">
                      <a16:colId xmlns:a16="http://schemas.microsoft.com/office/drawing/2014/main" val="1409116984"/>
                    </a:ext>
                  </a:extLst>
                </a:gridCol>
                <a:gridCol w="2865437">
                  <a:extLst>
                    <a:ext uri="{9D8B030D-6E8A-4147-A177-3AD203B41FA5}">
                      <a16:colId xmlns:a16="http://schemas.microsoft.com/office/drawing/2014/main" val="3072951723"/>
                    </a:ext>
                  </a:extLst>
                </a:gridCol>
              </a:tblGrid>
              <a:tr h="0">
                <a:tc>
                  <a:txBody>
                    <a:bodyPr/>
                    <a:lstStyle/>
                    <a:p>
                      <a:r>
                        <a:rPr lang="en-US" dirty="0"/>
                        <a:t>Feature</a:t>
                      </a:r>
                    </a:p>
                  </a:txBody>
                  <a:tcPr anchor="ctr"/>
                </a:tc>
                <a:tc>
                  <a:txBody>
                    <a:bodyPr/>
                    <a:lstStyle/>
                    <a:p>
                      <a:r>
                        <a:rPr lang="en-US" dirty="0"/>
                        <a:t>HTTP</a:t>
                      </a:r>
                    </a:p>
                  </a:txBody>
                  <a:tcPr anchor="ctr"/>
                </a:tc>
                <a:tc>
                  <a:txBody>
                    <a:bodyPr/>
                    <a:lstStyle/>
                    <a:p>
                      <a:r>
                        <a:rPr lang="en-US" dirty="0" smtClean="0"/>
                        <a:t>HTTPS</a:t>
                      </a:r>
                      <a:endParaRPr lang="en-US" dirty="0"/>
                    </a:p>
                  </a:txBody>
                  <a:tcPr anchor="ctr"/>
                </a:tc>
                <a:extLst>
                  <a:ext uri="{0D108BD9-81ED-4DB2-BD59-A6C34878D82A}">
                    <a16:rowId xmlns:a16="http://schemas.microsoft.com/office/drawing/2014/main" val="4278260420"/>
                  </a:ext>
                </a:extLst>
              </a:tr>
              <a:tr h="0">
                <a:tc>
                  <a:txBody>
                    <a:bodyPr/>
                    <a:lstStyle/>
                    <a:p>
                      <a:r>
                        <a:rPr lang="en-US" b="1" dirty="0"/>
                        <a:t>Security</a:t>
                      </a:r>
                    </a:p>
                  </a:txBody>
                  <a:tcPr anchor="ctr"/>
                </a:tc>
                <a:tc>
                  <a:txBody>
                    <a:bodyPr/>
                    <a:lstStyle/>
                    <a:p>
                      <a:r>
                        <a:rPr lang="en-US" sz="1600" dirty="0" smtClean="0">
                          <a:solidFill>
                            <a:schemeClr val="bg1"/>
                          </a:solidFill>
                        </a:rPr>
                        <a:t>No </a:t>
                      </a:r>
                      <a:r>
                        <a:rPr lang="en-US" sz="1600" dirty="0">
                          <a:solidFill>
                            <a:schemeClr val="bg1"/>
                          </a:solidFill>
                        </a:rPr>
                        <a:t>encryption</a:t>
                      </a:r>
                    </a:p>
                  </a:txBody>
                  <a:tcPr anchor="ctr"/>
                </a:tc>
                <a:tc>
                  <a:txBody>
                    <a:bodyPr/>
                    <a:lstStyle/>
                    <a:p>
                      <a:r>
                        <a:rPr lang="en-US" sz="1600" dirty="0" smtClean="0">
                          <a:solidFill>
                            <a:schemeClr val="bg1"/>
                          </a:solidFill>
                        </a:rPr>
                        <a:t>Encrypted </a:t>
                      </a:r>
                      <a:r>
                        <a:rPr lang="en-US" sz="1600" dirty="0">
                          <a:solidFill>
                            <a:schemeClr val="bg1"/>
                          </a:solidFill>
                        </a:rPr>
                        <a:t>(SSL/TLS)</a:t>
                      </a:r>
                    </a:p>
                  </a:txBody>
                  <a:tcPr anchor="ctr"/>
                </a:tc>
                <a:extLst>
                  <a:ext uri="{0D108BD9-81ED-4DB2-BD59-A6C34878D82A}">
                    <a16:rowId xmlns:a16="http://schemas.microsoft.com/office/drawing/2014/main" val="2629014593"/>
                  </a:ext>
                </a:extLst>
              </a:tr>
              <a:tr h="0">
                <a:tc>
                  <a:txBody>
                    <a:bodyPr/>
                    <a:lstStyle/>
                    <a:p>
                      <a:r>
                        <a:rPr lang="en-US" b="1" dirty="0"/>
                        <a:t>Port</a:t>
                      </a:r>
                    </a:p>
                  </a:txBody>
                  <a:tcPr anchor="ctr"/>
                </a:tc>
                <a:tc>
                  <a:txBody>
                    <a:bodyPr/>
                    <a:lstStyle/>
                    <a:p>
                      <a:r>
                        <a:rPr lang="en-US" sz="1600" dirty="0">
                          <a:solidFill>
                            <a:schemeClr val="bg1"/>
                          </a:solidFill>
                        </a:rPr>
                        <a:t>80</a:t>
                      </a:r>
                    </a:p>
                  </a:txBody>
                  <a:tcPr anchor="ctr"/>
                </a:tc>
                <a:tc>
                  <a:txBody>
                    <a:bodyPr/>
                    <a:lstStyle/>
                    <a:p>
                      <a:r>
                        <a:rPr lang="en-US" sz="1600">
                          <a:solidFill>
                            <a:schemeClr val="bg1"/>
                          </a:solidFill>
                        </a:rPr>
                        <a:t>443</a:t>
                      </a:r>
                    </a:p>
                  </a:txBody>
                  <a:tcPr anchor="ctr"/>
                </a:tc>
                <a:extLst>
                  <a:ext uri="{0D108BD9-81ED-4DB2-BD59-A6C34878D82A}">
                    <a16:rowId xmlns:a16="http://schemas.microsoft.com/office/drawing/2014/main" val="4269715721"/>
                  </a:ext>
                </a:extLst>
              </a:tr>
              <a:tr h="0">
                <a:tc>
                  <a:txBody>
                    <a:bodyPr/>
                    <a:lstStyle/>
                    <a:p>
                      <a:r>
                        <a:rPr lang="en-US" b="1" dirty="0"/>
                        <a:t>Data Integrity</a:t>
                      </a:r>
                    </a:p>
                  </a:txBody>
                  <a:tcPr anchor="ctr"/>
                </a:tc>
                <a:tc>
                  <a:txBody>
                    <a:bodyPr/>
                    <a:lstStyle/>
                    <a:p>
                      <a:r>
                        <a:rPr lang="en-US" sz="1600" dirty="0" smtClean="0">
                          <a:solidFill>
                            <a:schemeClr val="bg1"/>
                          </a:solidFill>
                        </a:rPr>
                        <a:t>Vulnerable </a:t>
                      </a:r>
                      <a:r>
                        <a:rPr lang="en-US" sz="1600" dirty="0">
                          <a:solidFill>
                            <a:schemeClr val="bg1"/>
                          </a:solidFill>
                        </a:rPr>
                        <a:t>to tampering</a:t>
                      </a:r>
                    </a:p>
                  </a:txBody>
                  <a:tcPr anchor="ctr"/>
                </a:tc>
                <a:tc>
                  <a:txBody>
                    <a:bodyPr/>
                    <a:lstStyle/>
                    <a:p>
                      <a:r>
                        <a:rPr lang="en-US" sz="1600" dirty="0" smtClean="0">
                          <a:solidFill>
                            <a:schemeClr val="bg1"/>
                          </a:solidFill>
                        </a:rPr>
                        <a:t>Protected</a:t>
                      </a:r>
                      <a:endParaRPr lang="en-US" sz="1600" dirty="0">
                        <a:solidFill>
                          <a:schemeClr val="bg1"/>
                        </a:solidFill>
                      </a:endParaRPr>
                    </a:p>
                  </a:txBody>
                  <a:tcPr anchor="ctr"/>
                </a:tc>
                <a:extLst>
                  <a:ext uri="{0D108BD9-81ED-4DB2-BD59-A6C34878D82A}">
                    <a16:rowId xmlns:a16="http://schemas.microsoft.com/office/drawing/2014/main" val="459517791"/>
                  </a:ext>
                </a:extLst>
              </a:tr>
              <a:tr h="0">
                <a:tc>
                  <a:txBody>
                    <a:bodyPr/>
                    <a:lstStyle/>
                    <a:p>
                      <a:r>
                        <a:rPr lang="en-US" b="1" dirty="0"/>
                        <a:t>Authentication</a:t>
                      </a:r>
                    </a:p>
                  </a:txBody>
                  <a:tcPr anchor="ctr"/>
                </a:tc>
                <a:tc>
                  <a:txBody>
                    <a:bodyPr/>
                    <a:lstStyle/>
                    <a:p>
                      <a:r>
                        <a:rPr lang="en-US" sz="1600" dirty="0" smtClean="0">
                          <a:solidFill>
                            <a:schemeClr val="bg1"/>
                          </a:solidFill>
                        </a:rPr>
                        <a:t>No </a:t>
                      </a:r>
                      <a:r>
                        <a:rPr lang="en-US" sz="1600" dirty="0">
                          <a:solidFill>
                            <a:schemeClr val="bg1"/>
                          </a:solidFill>
                        </a:rPr>
                        <a:t>identity check</a:t>
                      </a:r>
                    </a:p>
                  </a:txBody>
                  <a:tcPr anchor="ctr"/>
                </a:tc>
                <a:tc>
                  <a:txBody>
                    <a:bodyPr/>
                    <a:lstStyle/>
                    <a:p>
                      <a:r>
                        <a:rPr lang="en-US" sz="1600" dirty="0" smtClean="0">
                          <a:solidFill>
                            <a:schemeClr val="bg1"/>
                          </a:solidFill>
                        </a:rPr>
                        <a:t>SSL </a:t>
                      </a:r>
                      <a:r>
                        <a:rPr lang="en-US" sz="1600" dirty="0">
                          <a:solidFill>
                            <a:schemeClr val="bg1"/>
                          </a:solidFill>
                        </a:rPr>
                        <a:t>Certificate verified</a:t>
                      </a:r>
                    </a:p>
                  </a:txBody>
                  <a:tcPr anchor="ctr"/>
                </a:tc>
                <a:extLst>
                  <a:ext uri="{0D108BD9-81ED-4DB2-BD59-A6C34878D82A}">
                    <a16:rowId xmlns:a16="http://schemas.microsoft.com/office/drawing/2014/main" val="463133567"/>
                  </a:ext>
                </a:extLst>
              </a:tr>
              <a:tr h="0">
                <a:tc>
                  <a:txBody>
                    <a:bodyPr/>
                    <a:lstStyle/>
                    <a:p>
                      <a:r>
                        <a:rPr lang="en-US" b="1" dirty="0"/>
                        <a:t>SEO Impact</a:t>
                      </a:r>
                    </a:p>
                  </a:txBody>
                  <a:tcPr anchor="ctr"/>
                </a:tc>
                <a:tc>
                  <a:txBody>
                    <a:bodyPr/>
                    <a:lstStyle/>
                    <a:p>
                      <a:r>
                        <a:rPr lang="en-US" sz="1600" dirty="0" smtClean="0">
                          <a:solidFill>
                            <a:schemeClr val="bg1"/>
                          </a:solidFill>
                        </a:rPr>
                        <a:t> </a:t>
                      </a:r>
                      <a:r>
                        <a:rPr lang="en-US" sz="1600" dirty="0">
                          <a:solidFill>
                            <a:schemeClr val="bg1"/>
                          </a:solidFill>
                        </a:rPr>
                        <a:t>"Not Secure" warning</a:t>
                      </a:r>
                    </a:p>
                  </a:txBody>
                  <a:tcPr anchor="ctr"/>
                </a:tc>
                <a:tc>
                  <a:txBody>
                    <a:bodyPr/>
                    <a:lstStyle/>
                    <a:p>
                      <a:r>
                        <a:rPr lang="en-US" sz="1600" dirty="0" smtClean="0">
                          <a:solidFill>
                            <a:schemeClr val="bg1"/>
                          </a:solidFill>
                        </a:rPr>
                        <a:t>Better </a:t>
                      </a:r>
                      <a:r>
                        <a:rPr lang="en-US" sz="1600" dirty="0">
                          <a:solidFill>
                            <a:schemeClr val="bg1"/>
                          </a:solidFill>
                        </a:rPr>
                        <a:t>ranking</a:t>
                      </a:r>
                    </a:p>
                  </a:txBody>
                  <a:tcPr anchor="ctr"/>
                </a:tc>
                <a:extLst>
                  <a:ext uri="{0D108BD9-81ED-4DB2-BD59-A6C34878D82A}">
                    <a16:rowId xmlns:a16="http://schemas.microsoft.com/office/drawing/2014/main" val="3227040475"/>
                  </a:ext>
                </a:extLst>
              </a:tr>
              <a:tr h="0">
                <a:tc>
                  <a:txBody>
                    <a:bodyPr/>
                    <a:lstStyle/>
                    <a:p>
                      <a:r>
                        <a:rPr lang="en-US" b="1" dirty="0"/>
                        <a:t>Speed</a:t>
                      </a:r>
                    </a:p>
                  </a:txBody>
                  <a:tcPr anchor="ctr"/>
                </a:tc>
                <a:tc>
                  <a:txBody>
                    <a:bodyPr/>
                    <a:lstStyle/>
                    <a:p>
                      <a:r>
                        <a:rPr lang="en-US" sz="1600" dirty="0">
                          <a:solidFill>
                            <a:schemeClr val="bg1"/>
                          </a:solidFill>
                        </a:rPr>
                        <a:t>⚡ Faster</a:t>
                      </a:r>
                    </a:p>
                  </a:txBody>
                  <a:tcPr anchor="ctr"/>
                </a:tc>
                <a:tc>
                  <a:txBody>
                    <a:bodyPr/>
                    <a:lstStyle/>
                    <a:p>
                      <a:r>
                        <a:rPr lang="en-US" sz="1600" dirty="0" smtClean="0">
                          <a:solidFill>
                            <a:schemeClr val="bg1"/>
                          </a:solidFill>
                        </a:rPr>
                        <a:t>Slightly </a:t>
                      </a:r>
                      <a:r>
                        <a:rPr lang="en-US" sz="1600" dirty="0">
                          <a:solidFill>
                            <a:schemeClr val="bg1"/>
                          </a:solidFill>
                        </a:rPr>
                        <a:t>slower (but optimized)</a:t>
                      </a:r>
                    </a:p>
                  </a:txBody>
                  <a:tcPr anchor="ctr"/>
                </a:tc>
                <a:extLst>
                  <a:ext uri="{0D108BD9-81ED-4DB2-BD59-A6C34878D82A}">
                    <a16:rowId xmlns:a16="http://schemas.microsoft.com/office/drawing/2014/main" val="2390237154"/>
                  </a:ext>
                </a:extLst>
              </a:tr>
            </a:tbl>
          </a:graphicData>
        </a:graphic>
      </p:graphicFrame>
    </p:spTree>
    <p:extLst>
      <p:ext uri="{BB962C8B-B14F-4D97-AF65-F5344CB8AC3E}">
        <p14:creationId xmlns:p14="http://schemas.microsoft.com/office/powerpoint/2010/main" val="2261162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lstStyle/>
          <a:p>
            <a:r>
              <a:rPr lang="en-US" dirty="0"/>
              <a:t>What is the default port number for HTTP? </a:t>
            </a:r>
            <a:endParaRPr lang="en-US" dirty="0" smtClean="0"/>
          </a:p>
          <a:p>
            <a:pPr lvl="1"/>
            <a:r>
              <a:rPr lang="en-US" dirty="0" smtClean="0"/>
              <a:t>80</a:t>
            </a:r>
            <a:endParaRPr lang="en-US" dirty="0"/>
          </a:p>
          <a:p>
            <a:r>
              <a:rPr lang="en-US" dirty="0"/>
              <a:t>Which HTTP method is typically used to submit data to a server? </a:t>
            </a:r>
            <a:endParaRPr lang="en-US" dirty="0" smtClean="0"/>
          </a:p>
          <a:p>
            <a:pPr lvl="1"/>
            <a:r>
              <a:rPr lang="en-US" dirty="0" smtClean="0"/>
              <a:t>Post</a:t>
            </a:r>
          </a:p>
          <a:p>
            <a:r>
              <a:rPr lang="en-US" dirty="0" smtClean="0"/>
              <a:t>Which </a:t>
            </a:r>
            <a:r>
              <a:rPr lang="en-US" dirty="0"/>
              <a:t>HTTP method is typically used to </a:t>
            </a:r>
            <a:r>
              <a:rPr lang="en-US" dirty="0" smtClean="0"/>
              <a:t>download a web page.</a:t>
            </a:r>
          </a:p>
          <a:p>
            <a:pPr lvl="1"/>
            <a:r>
              <a:rPr lang="en-US" dirty="0" smtClean="0"/>
              <a:t>GET</a:t>
            </a:r>
          </a:p>
          <a:p>
            <a:endParaRPr lang="en-US" dirty="0"/>
          </a:p>
        </p:txBody>
      </p:sp>
    </p:spTree>
    <p:extLst>
      <p:ext uri="{BB962C8B-B14F-4D97-AF65-F5344CB8AC3E}">
        <p14:creationId xmlns:p14="http://schemas.microsoft.com/office/powerpoint/2010/main" val="135703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File Transfer Protocol (FTP)</a:t>
            </a:r>
          </a:p>
        </p:txBody>
      </p:sp>
      <p:sp>
        <p:nvSpPr>
          <p:cNvPr id="3" name="Content Placeholder 2"/>
          <p:cNvSpPr>
            <a:spLocks noGrp="1"/>
          </p:cNvSpPr>
          <p:nvPr>
            <p:ph idx="1"/>
          </p:nvPr>
        </p:nvSpPr>
        <p:spPr>
          <a:xfrm>
            <a:off x="677334" y="1930401"/>
            <a:ext cx="8954346" cy="2263648"/>
          </a:xfrm>
        </p:spPr>
        <p:txBody>
          <a:bodyPr/>
          <a:lstStyle/>
          <a:p>
            <a:r>
              <a:rPr lang="en-US" dirty="0"/>
              <a:t>File Transfer Protocol (FTP) is the standard mechanism provided by TCP/IP </a:t>
            </a:r>
            <a:r>
              <a:rPr lang="en-US" dirty="0" smtClean="0"/>
              <a:t>for copying </a:t>
            </a:r>
            <a:r>
              <a:rPr lang="en-US" dirty="0"/>
              <a:t>a file from one host to another. </a:t>
            </a:r>
            <a:endParaRPr lang="en-US" dirty="0" smtClean="0"/>
          </a:p>
          <a:p>
            <a:r>
              <a:rPr lang="en-US" dirty="0"/>
              <a:t>FTP uses the services of TCP</a:t>
            </a:r>
          </a:p>
          <a:p>
            <a:r>
              <a:rPr lang="en-US" dirty="0"/>
              <a:t>It needs two TCP connections</a:t>
            </a:r>
          </a:p>
          <a:p>
            <a:r>
              <a:rPr lang="en-US" dirty="0"/>
              <a:t>The well-known port 21 is used for the control connection and the well-known</a:t>
            </a:r>
          </a:p>
          <a:p>
            <a:r>
              <a:rPr lang="en-US" dirty="0"/>
              <a:t>port 20 for the data connection</a:t>
            </a:r>
          </a:p>
          <a:p>
            <a:pPr marL="0" indent="0">
              <a:buNone/>
            </a:pPr>
            <a:endParaRPr lang="en-US" dirty="0"/>
          </a:p>
        </p:txBody>
      </p:sp>
      <p:pic>
        <p:nvPicPr>
          <p:cNvPr id="6" name="object 3"/>
          <p:cNvPicPr/>
          <p:nvPr/>
        </p:nvPicPr>
        <p:blipFill>
          <a:blip r:embed="rId2" cstate="print"/>
          <a:stretch>
            <a:fillRect/>
          </a:stretch>
        </p:blipFill>
        <p:spPr>
          <a:xfrm>
            <a:off x="1694688" y="4194049"/>
            <a:ext cx="6851904" cy="2226310"/>
          </a:xfrm>
          <a:prstGeom prst="rect">
            <a:avLst/>
          </a:prstGeom>
        </p:spPr>
      </p:pic>
    </p:spTree>
    <p:extLst>
      <p:ext uri="{BB962C8B-B14F-4D97-AF65-F5344CB8AC3E}">
        <p14:creationId xmlns:p14="http://schemas.microsoft.com/office/powerpoint/2010/main" val="216823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a:t>
            </a:r>
            <a:r>
              <a:rPr lang="en-US" spc="-45" dirty="0"/>
              <a:t> </a:t>
            </a:r>
            <a:r>
              <a:rPr lang="en-US" dirty="0"/>
              <a:t>the control</a:t>
            </a:r>
            <a:r>
              <a:rPr lang="en-US" spc="-35" dirty="0"/>
              <a:t> </a:t>
            </a:r>
            <a:r>
              <a:rPr lang="en-US" spc="-10" dirty="0"/>
              <a:t>connection</a:t>
            </a:r>
            <a:endParaRPr lang="en-US" dirty="0"/>
          </a:p>
        </p:txBody>
      </p:sp>
      <p:pic>
        <p:nvPicPr>
          <p:cNvPr id="4" name="object 2"/>
          <p:cNvPicPr>
            <a:picLocks noGrp="1"/>
          </p:cNvPicPr>
          <p:nvPr>
            <p:ph idx="1"/>
          </p:nvPr>
        </p:nvPicPr>
        <p:blipFill>
          <a:blip r:embed="rId2" cstate="print"/>
          <a:stretch>
            <a:fillRect/>
          </a:stretch>
        </p:blipFill>
        <p:spPr>
          <a:xfrm>
            <a:off x="1231392" y="2160588"/>
            <a:ext cx="7339584" cy="3630611"/>
          </a:xfrm>
          <a:prstGeom prst="rect">
            <a:avLst/>
          </a:prstGeom>
        </p:spPr>
      </p:pic>
    </p:spTree>
    <p:extLst>
      <p:ext uri="{BB962C8B-B14F-4D97-AF65-F5344CB8AC3E}">
        <p14:creationId xmlns:p14="http://schemas.microsoft.com/office/powerpoint/2010/main" val="395001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Creating</a:t>
            </a:r>
            <a:r>
              <a:rPr lang="en-US" spc="-20" dirty="0"/>
              <a:t> </a:t>
            </a:r>
            <a:r>
              <a:rPr lang="en-US" dirty="0"/>
              <a:t>the</a:t>
            </a:r>
            <a:r>
              <a:rPr lang="en-US" spc="-10" dirty="0"/>
              <a:t> </a:t>
            </a:r>
            <a:r>
              <a:rPr lang="en-US" dirty="0"/>
              <a:t>data</a:t>
            </a:r>
            <a:r>
              <a:rPr lang="en-US" spc="-35" dirty="0"/>
              <a:t> </a:t>
            </a:r>
            <a:r>
              <a:rPr lang="en-US" spc="-10" dirty="0"/>
              <a:t>connection</a:t>
            </a:r>
            <a:endParaRPr lang="en-US" dirty="0"/>
          </a:p>
        </p:txBody>
      </p:sp>
      <p:pic>
        <p:nvPicPr>
          <p:cNvPr id="4" name="object 2"/>
          <p:cNvPicPr>
            <a:picLocks noGrp="1"/>
          </p:cNvPicPr>
          <p:nvPr>
            <p:ph idx="1"/>
          </p:nvPr>
        </p:nvPicPr>
        <p:blipFill>
          <a:blip r:embed="rId2" cstate="print"/>
          <a:stretch>
            <a:fillRect/>
          </a:stretch>
        </p:blipFill>
        <p:spPr>
          <a:xfrm>
            <a:off x="1767840" y="2160588"/>
            <a:ext cx="6681216" cy="3881437"/>
          </a:xfrm>
          <a:prstGeom prst="rect">
            <a:avLst/>
          </a:prstGeom>
        </p:spPr>
      </p:pic>
    </p:spTree>
    <p:extLst>
      <p:ext uri="{BB962C8B-B14F-4D97-AF65-F5344CB8AC3E}">
        <p14:creationId xmlns:p14="http://schemas.microsoft.com/office/powerpoint/2010/main" val="259830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Core Topics</a:t>
            </a:r>
            <a:r>
              <a:rPr lang="en-US" b="1" dirty="0" smtClean="0"/>
              <a:t>:</a:t>
            </a:r>
            <a:endParaRPr lang="en-US" dirty="0"/>
          </a:p>
        </p:txBody>
      </p:sp>
      <p:sp>
        <p:nvSpPr>
          <p:cNvPr id="3" name="Content Placeholder 2"/>
          <p:cNvSpPr>
            <a:spLocks noGrp="1"/>
          </p:cNvSpPr>
          <p:nvPr>
            <p:ph idx="1"/>
          </p:nvPr>
        </p:nvSpPr>
        <p:spPr/>
        <p:txBody>
          <a:bodyPr>
            <a:normAutofit/>
          </a:bodyPr>
          <a:lstStyle/>
          <a:p>
            <a:pPr lvl="0"/>
            <a:r>
              <a:rPr lang="en-US" sz="2000" dirty="0"/>
              <a:t>Protocols: HTTP, HTTPS, FTP, DNS, </a:t>
            </a:r>
            <a:r>
              <a:rPr lang="en-US" sz="2000" dirty="0" err="1"/>
              <a:t>DHCP</a:t>
            </a:r>
            <a:r>
              <a:rPr lang="en-US" sz="2000" dirty="0"/>
              <a:t>, SMTP</a:t>
            </a:r>
          </a:p>
          <a:p>
            <a:pPr lvl="0"/>
            <a:r>
              <a:rPr lang="en-US" sz="2000" dirty="0"/>
              <a:t>Network Security: SSL/TLS, Firewalls, Encryption (basic)</a:t>
            </a:r>
          </a:p>
          <a:p>
            <a:pPr lvl="0"/>
            <a:r>
              <a:rPr lang="en-US" sz="2000" dirty="0"/>
              <a:t>DNS Resolution Process</a:t>
            </a:r>
          </a:p>
          <a:p>
            <a:pPr lvl="0"/>
            <a:r>
              <a:rPr lang="en-US" sz="2000" dirty="0"/>
              <a:t>Secure Communication Practices</a:t>
            </a:r>
          </a:p>
          <a:p>
            <a:r>
              <a:rPr lang="en-US" sz="2000" dirty="0"/>
              <a:t>case studies on DNS spoofing, phishing, and </a:t>
            </a:r>
            <a:r>
              <a:rPr lang="en-US" sz="2000" dirty="0" err="1"/>
              <a:t>MITM</a:t>
            </a:r>
            <a:r>
              <a:rPr lang="en-US" sz="2000" dirty="0"/>
              <a:t> attacks.</a:t>
            </a:r>
          </a:p>
        </p:txBody>
      </p:sp>
    </p:spTree>
    <p:extLst>
      <p:ext uri="{BB962C8B-B14F-4D97-AF65-F5344CB8AC3E}">
        <p14:creationId xmlns:p14="http://schemas.microsoft.com/office/powerpoint/2010/main" val="360122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a:t>
            </a:r>
            <a:r>
              <a:rPr lang="en-US" spc="-15" dirty="0"/>
              <a:t> </a:t>
            </a:r>
            <a:r>
              <a:rPr lang="en-US" dirty="0"/>
              <a:t>the control</a:t>
            </a:r>
            <a:r>
              <a:rPr lang="en-US" spc="-35" dirty="0"/>
              <a:t> </a:t>
            </a:r>
            <a:r>
              <a:rPr lang="en-US" spc="-10" dirty="0"/>
              <a:t>connection</a:t>
            </a:r>
            <a:endParaRPr lang="en-US" dirty="0"/>
          </a:p>
        </p:txBody>
      </p:sp>
      <p:pic>
        <p:nvPicPr>
          <p:cNvPr id="4" name="object 2"/>
          <p:cNvPicPr>
            <a:picLocks noGrp="1"/>
          </p:cNvPicPr>
          <p:nvPr>
            <p:ph idx="1"/>
          </p:nvPr>
        </p:nvPicPr>
        <p:blipFill>
          <a:blip r:embed="rId2" cstate="print"/>
          <a:stretch>
            <a:fillRect/>
          </a:stretch>
        </p:blipFill>
        <p:spPr>
          <a:xfrm>
            <a:off x="771257" y="2758449"/>
            <a:ext cx="8409524" cy="2685714"/>
          </a:xfrm>
          <a:prstGeom prst="rect">
            <a:avLst/>
          </a:prstGeom>
        </p:spPr>
      </p:pic>
    </p:spTree>
    <p:extLst>
      <p:ext uri="{BB962C8B-B14F-4D97-AF65-F5344CB8AC3E}">
        <p14:creationId xmlns:p14="http://schemas.microsoft.com/office/powerpoint/2010/main" val="4053358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a:t>
            </a:r>
            <a:r>
              <a:rPr lang="en-US" spc="-10" dirty="0"/>
              <a:t> </a:t>
            </a:r>
            <a:r>
              <a:rPr lang="en-US" dirty="0"/>
              <a:t>the data</a:t>
            </a:r>
            <a:r>
              <a:rPr lang="en-US" spc="-25" dirty="0"/>
              <a:t> </a:t>
            </a:r>
            <a:r>
              <a:rPr lang="en-US" spc="-10" dirty="0" smtClean="0"/>
              <a:t>connection</a:t>
            </a:r>
            <a:endParaRPr lang="en-US" dirty="0"/>
          </a:p>
        </p:txBody>
      </p:sp>
      <p:pic>
        <p:nvPicPr>
          <p:cNvPr id="6" name="object 2"/>
          <p:cNvPicPr>
            <a:picLocks noGrp="1"/>
          </p:cNvPicPr>
          <p:nvPr>
            <p:ph idx="1"/>
          </p:nvPr>
        </p:nvPicPr>
        <p:blipFill>
          <a:blip r:embed="rId2" cstate="print"/>
          <a:stretch>
            <a:fillRect/>
          </a:stretch>
        </p:blipFill>
        <p:spPr>
          <a:xfrm>
            <a:off x="677863" y="3147438"/>
            <a:ext cx="8596312" cy="1907737"/>
          </a:xfrm>
          <a:prstGeom prst="rect">
            <a:avLst/>
          </a:prstGeom>
        </p:spPr>
      </p:pic>
    </p:spTree>
    <p:extLst>
      <p:ext uri="{BB962C8B-B14F-4D97-AF65-F5344CB8AC3E}">
        <p14:creationId xmlns:p14="http://schemas.microsoft.com/office/powerpoint/2010/main" val="528388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a:t>
            </a:r>
            <a:r>
              <a:rPr lang="en-US" spc="-35" dirty="0"/>
              <a:t> </a:t>
            </a:r>
            <a:r>
              <a:rPr lang="en-US" spc="-10" dirty="0"/>
              <a:t>processing</a:t>
            </a:r>
            <a:endParaRPr lang="en-US" dirty="0"/>
          </a:p>
        </p:txBody>
      </p:sp>
      <p:pic>
        <p:nvPicPr>
          <p:cNvPr id="4" name="object 2"/>
          <p:cNvPicPr>
            <a:picLocks noGrp="1"/>
          </p:cNvPicPr>
          <p:nvPr>
            <p:ph idx="1"/>
          </p:nvPr>
        </p:nvPicPr>
        <p:blipFill>
          <a:blip r:embed="rId2" cstate="print"/>
          <a:stretch>
            <a:fillRect/>
          </a:stretch>
        </p:blipFill>
        <p:spPr>
          <a:xfrm>
            <a:off x="677863" y="3341996"/>
            <a:ext cx="8596312" cy="1518620"/>
          </a:xfrm>
          <a:prstGeom prst="rect">
            <a:avLst/>
          </a:prstGeom>
        </p:spPr>
      </p:pic>
    </p:spTree>
    <p:extLst>
      <p:ext uri="{BB962C8B-B14F-4D97-AF65-F5344CB8AC3E}">
        <p14:creationId xmlns:p14="http://schemas.microsoft.com/office/powerpoint/2010/main" val="1009092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a:t>
            </a:r>
            <a:r>
              <a:rPr lang="en-US" spc="-20" dirty="0"/>
              <a:t> </a:t>
            </a:r>
            <a:r>
              <a:rPr lang="en-US" spc="-10" dirty="0"/>
              <a:t>commands</a:t>
            </a:r>
            <a:endParaRPr lang="en-US" dirty="0"/>
          </a:p>
        </p:txBody>
      </p:sp>
      <p:pic>
        <p:nvPicPr>
          <p:cNvPr id="4" name="object 2"/>
          <p:cNvPicPr>
            <a:picLocks noGrp="1"/>
          </p:cNvPicPr>
          <p:nvPr>
            <p:ph idx="1"/>
          </p:nvPr>
        </p:nvPicPr>
        <p:blipFill>
          <a:blip r:embed="rId2" cstate="print"/>
          <a:stretch>
            <a:fillRect/>
          </a:stretch>
        </p:blipFill>
        <p:spPr>
          <a:xfrm>
            <a:off x="677863" y="2282542"/>
            <a:ext cx="8596312" cy="3637528"/>
          </a:xfrm>
          <a:prstGeom prst="rect">
            <a:avLst/>
          </a:prstGeom>
        </p:spPr>
      </p:pic>
    </p:spTree>
    <p:extLst>
      <p:ext uri="{BB962C8B-B14F-4D97-AF65-F5344CB8AC3E}">
        <p14:creationId xmlns:p14="http://schemas.microsoft.com/office/powerpoint/2010/main" val="3631408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a:t>
            </a:r>
            <a:r>
              <a:rPr lang="en-US" spc="-25" dirty="0"/>
              <a:t> </a:t>
            </a:r>
            <a:r>
              <a:rPr lang="en-US" dirty="0"/>
              <a:t>management</a:t>
            </a:r>
            <a:r>
              <a:rPr lang="en-US" spc="-30" dirty="0"/>
              <a:t> </a:t>
            </a:r>
            <a:r>
              <a:rPr lang="en-US" spc="-10" dirty="0"/>
              <a:t>commands</a:t>
            </a:r>
            <a:endParaRPr lang="en-US" dirty="0"/>
          </a:p>
        </p:txBody>
      </p:sp>
      <p:pic>
        <p:nvPicPr>
          <p:cNvPr id="4" name="object 2"/>
          <p:cNvPicPr>
            <a:picLocks noGrp="1"/>
          </p:cNvPicPr>
          <p:nvPr>
            <p:ph idx="1"/>
          </p:nvPr>
        </p:nvPicPr>
        <p:blipFill>
          <a:blip r:embed="rId2" cstate="print"/>
          <a:stretch>
            <a:fillRect/>
          </a:stretch>
        </p:blipFill>
        <p:spPr>
          <a:xfrm>
            <a:off x="677334" y="2160588"/>
            <a:ext cx="7207293" cy="3881437"/>
          </a:xfrm>
          <a:prstGeom prst="rect">
            <a:avLst/>
          </a:prstGeom>
        </p:spPr>
      </p:pic>
    </p:spTree>
    <p:extLst>
      <p:ext uri="{BB962C8B-B14F-4D97-AF65-F5344CB8AC3E}">
        <p14:creationId xmlns:p14="http://schemas.microsoft.com/office/powerpoint/2010/main" val="82300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r>
              <a:rPr lang="en-US" spc="-50" dirty="0"/>
              <a:t> </a:t>
            </a:r>
            <a:r>
              <a:rPr lang="en-US" dirty="0"/>
              <a:t>formatting</a:t>
            </a:r>
            <a:r>
              <a:rPr lang="en-US" spc="-15" dirty="0"/>
              <a:t> </a:t>
            </a:r>
            <a:r>
              <a:rPr lang="en-US" spc="-10" dirty="0"/>
              <a:t>commands</a:t>
            </a:r>
            <a:endParaRPr lang="en-US" dirty="0"/>
          </a:p>
        </p:txBody>
      </p:sp>
      <p:pic>
        <p:nvPicPr>
          <p:cNvPr id="4" name="object 2"/>
          <p:cNvPicPr>
            <a:picLocks noGrp="1"/>
          </p:cNvPicPr>
          <p:nvPr>
            <p:ph idx="1"/>
          </p:nvPr>
        </p:nvPicPr>
        <p:blipFill>
          <a:blip r:embed="rId2" cstate="print"/>
          <a:stretch>
            <a:fillRect/>
          </a:stretch>
        </p:blipFill>
        <p:spPr>
          <a:xfrm>
            <a:off x="677863" y="2344810"/>
            <a:ext cx="8596312" cy="3512993"/>
          </a:xfrm>
          <a:prstGeom prst="rect">
            <a:avLst/>
          </a:prstGeom>
        </p:spPr>
      </p:pic>
    </p:spTree>
    <p:extLst>
      <p:ext uri="{BB962C8B-B14F-4D97-AF65-F5344CB8AC3E}">
        <p14:creationId xmlns:p14="http://schemas.microsoft.com/office/powerpoint/2010/main" val="1203403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t>
            </a:r>
            <a:r>
              <a:rPr lang="en-US" spc="-10" dirty="0"/>
              <a:t> </a:t>
            </a:r>
            <a:r>
              <a:rPr lang="en-US" dirty="0"/>
              <a:t>defining</a:t>
            </a:r>
            <a:r>
              <a:rPr lang="en-US" spc="-15" dirty="0"/>
              <a:t> </a:t>
            </a:r>
            <a:r>
              <a:rPr lang="en-US" spc="-10" dirty="0"/>
              <a:t>commands</a:t>
            </a:r>
            <a:endParaRPr lang="en-US" dirty="0"/>
          </a:p>
        </p:txBody>
      </p:sp>
      <p:pic>
        <p:nvPicPr>
          <p:cNvPr id="4" name="object 2"/>
          <p:cNvPicPr>
            <a:picLocks noGrp="1"/>
          </p:cNvPicPr>
          <p:nvPr>
            <p:ph idx="1"/>
          </p:nvPr>
        </p:nvPicPr>
        <p:blipFill>
          <a:blip r:embed="rId2" cstate="print"/>
          <a:stretch>
            <a:fillRect/>
          </a:stretch>
        </p:blipFill>
        <p:spPr>
          <a:xfrm>
            <a:off x="842334" y="2245198"/>
            <a:ext cx="8266667" cy="1980952"/>
          </a:xfrm>
          <a:prstGeom prst="rect">
            <a:avLst/>
          </a:prstGeom>
        </p:spPr>
      </p:pic>
    </p:spTree>
    <p:extLst>
      <p:ext uri="{BB962C8B-B14F-4D97-AF65-F5344CB8AC3E}">
        <p14:creationId xmlns:p14="http://schemas.microsoft.com/office/powerpoint/2010/main" val="2642545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a:t>
            </a:r>
            <a:r>
              <a:rPr lang="en-US" spc="-15" dirty="0"/>
              <a:t> </a:t>
            </a:r>
            <a:r>
              <a:rPr lang="en-US" dirty="0"/>
              <a:t>transfer</a:t>
            </a:r>
            <a:r>
              <a:rPr lang="en-US" spc="-30" dirty="0"/>
              <a:t> </a:t>
            </a:r>
            <a:r>
              <a:rPr lang="en-US" spc="-10" dirty="0"/>
              <a:t>commands</a:t>
            </a:r>
            <a:endParaRPr lang="en-US" dirty="0"/>
          </a:p>
        </p:txBody>
      </p:sp>
      <p:pic>
        <p:nvPicPr>
          <p:cNvPr id="4" name="object 4"/>
          <p:cNvPicPr>
            <a:picLocks noGrp="1"/>
          </p:cNvPicPr>
          <p:nvPr>
            <p:ph idx="1"/>
          </p:nvPr>
        </p:nvPicPr>
        <p:blipFill>
          <a:blip r:embed="rId2" cstate="print"/>
          <a:stretch>
            <a:fillRect/>
          </a:stretch>
        </p:blipFill>
        <p:spPr>
          <a:xfrm>
            <a:off x="2974847" y="3918331"/>
            <a:ext cx="5571745" cy="2006981"/>
          </a:xfrm>
          <a:prstGeom prst="rect">
            <a:avLst/>
          </a:prstGeom>
        </p:spPr>
      </p:pic>
      <p:pic>
        <p:nvPicPr>
          <p:cNvPr id="5" name="object 3"/>
          <p:cNvPicPr/>
          <p:nvPr/>
        </p:nvPicPr>
        <p:blipFill>
          <a:blip r:embed="rId3" cstate="print"/>
          <a:stretch>
            <a:fillRect/>
          </a:stretch>
        </p:blipFill>
        <p:spPr>
          <a:xfrm>
            <a:off x="677334" y="1365504"/>
            <a:ext cx="5979498" cy="2284603"/>
          </a:xfrm>
          <a:prstGeom prst="rect">
            <a:avLst/>
          </a:prstGeom>
        </p:spPr>
      </p:pic>
    </p:spTree>
    <p:extLst>
      <p:ext uri="{BB962C8B-B14F-4D97-AF65-F5344CB8AC3E}">
        <p14:creationId xmlns:p14="http://schemas.microsoft.com/office/powerpoint/2010/main" val="2542365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a:t>
            </a:r>
            <a:r>
              <a:rPr lang="en-US" spc="-60" dirty="0"/>
              <a:t> </a:t>
            </a:r>
            <a:r>
              <a:rPr lang="en-US" spc="-10" dirty="0"/>
              <a:t>commands</a:t>
            </a:r>
            <a:endParaRPr lang="en-US" dirty="0"/>
          </a:p>
        </p:txBody>
      </p:sp>
      <p:pic>
        <p:nvPicPr>
          <p:cNvPr id="4" name="object 2"/>
          <p:cNvPicPr>
            <a:picLocks noGrp="1"/>
          </p:cNvPicPr>
          <p:nvPr>
            <p:ph idx="1"/>
          </p:nvPr>
        </p:nvPicPr>
        <p:blipFill>
          <a:blip r:embed="rId2" cstate="print"/>
          <a:stretch>
            <a:fillRect/>
          </a:stretch>
        </p:blipFill>
        <p:spPr>
          <a:xfrm>
            <a:off x="677863" y="2923627"/>
            <a:ext cx="8596312" cy="2355359"/>
          </a:xfrm>
          <a:prstGeom prst="rect">
            <a:avLst/>
          </a:prstGeom>
        </p:spPr>
      </p:pic>
    </p:spTree>
    <p:extLst>
      <p:ext uri="{BB962C8B-B14F-4D97-AF65-F5344CB8AC3E}">
        <p14:creationId xmlns:p14="http://schemas.microsoft.com/office/powerpoint/2010/main" val="4272560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a:t>
            </a:r>
            <a:r>
              <a:rPr lang="en-US" spc="-30" dirty="0"/>
              <a:t> </a:t>
            </a:r>
            <a:r>
              <a:rPr lang="en-US" spc="-10" dirty="0"/>
              <a:t>commands</a:t>
            </a:r>
            <a:endParaRPr lang="en-US" dirty="0"/>
          </a:p>
        </p:txBody>
      </p:sp>
      <p:grpSp>
        <p:nvGrpSpPr>
          <p:cNvPr id="4" name="object 2"/>
          <p:cNvGrpSpPr/>
          <p:nvPr/>
        </p:nvGrpSpPr>
        <p:grpSpPr>
          <a:xfrm>
            <a:off x="316992" y="1438656"/>
            <a:ext cx="9158267" cy="4620768"/>
            <a:chOff x="173418" y="1033652"/>
            <a:chExt cx="8797925" cy="3770629"/>
          </a:xfrm>
        </p:grpSpPr>
        <p:pic>
          <p:nvPicPr>
            <p:cNvPr id="5" name="object 3"/>
            <p:cNvPicPr/>
            <p:nvPr/>
          </p:nvPicPr>
          <p:blipFill>
            <a:blip r:embed="rId2" cstate="print"/>
            <a:stretch>
              <a:fillRect/>
            </a:stretch>
          </p:blipFill>
          <p:spPr>
            <a:xfrm>
              <a:off x="173418" y="1263726"/>
              <a:ext cx="4187316" cy="890066"/>
            </a:xfrm>
            <a:prstGeom prst="rect">
              <a:avLst/>
            </a:prstGeom>
          </p:spPr>
        </p:pic>
        <p:pic>
          <p:nvPicPr>
            <p:cNvPr id="6" name="object 4"/>
            <p:cNvPicPr/>
            <p:nvPr/>
          </p:nvPicPr>
          <p:blipFill>
            <a:blip r:embed="rId3" cstate="print"/>
            <a:stretch>
              <a:fillRect/>
            </a:stretch>
          </p:blipFill>
          <p:spPr>
            <a:xfrm>
              <a:off x="179514" y="1033652"/>
              <a:ext cx="4166742" cy="226313"/>
            </a:xfrm>
            <a:prstGeom prst="rect">
              <a:avLst/>
            </a:prstGeom>
          </p:spPr>
        </p:pic>
        <p:pic>
          <p:nvPicPr>
            <p:cNvPr id="7" name="object 5"/>
            <p:cNvPicPr/>
            <p:nvPr/>
          </p:nvPicPr>
          <p:blipFill>
            <a:blip r:embed="rId3" cstate="print"/>
            <a:stretch>
              <a:fillRect/>
            </a:stretch>
          </p:blipFill>
          <p:spPr>
            <a:xfrm>
              <a:off x="4784216" y="1481327"/>
              <a:ext cx="4166742" cy="226313"/>
            </a:xfrm>
            <a:prstGeom prst="rect">
              <a:avLst/>
            </a:prstGeom>
          </p:spPr>
        </p:pic>
        <p:pic>
          <p:nvPicPr>
            <p:cNvPr id="8" name="object 6"/>
            <p:cNvPicPr/>
            <p:nvPr/>
          </p:nvPicPr>
          <p:blipFill>
            <a:blip r:embed="rId4" cstate="print"/>
            <a:stretch>
              <a:fillRect/>
            </a:stretch>
          </p:blipFill>
          <p:spPr>
            <a:xfrm>
              <a:off x="4788027" y="1723237"/>
              <a:ext cx="4182872" cy="3080766"/>
            </a:xfrm>
            <a:prstGeom prst="rect">
              <a:avLst/>
            </a:prstGeom>
          </p:spPr>
        </p:pic>
        <p:pic>
          <p:nvPicPr>
            <p:cNvPr id="9" name="object 7"/>
            <p:cNvPicPr/>
            <p:nvPr/>
          </p:nvPicPr>
          <p:blipFill>
            <a:blip r:embed="rId3" cstate="print"/>
            <a:stretch>
              <a:fillRect/>
            </a:stretch>
          </p:blipFill>
          <p:spPr>
            <a:xfrm>
              <a:off x="213740" y="3629660"/>
              <a:ext cx="4166742" cy="226313"/>
            </a:xfrm>
            <a:prstGeom prst="rect">
              <a:avLst/>
            </a:prstGeom>
          </p:spPr>
        </p:pic>
        <p:pic>
          <p:nvPicPr>
            <p:cNvPr id="10" name="object 8"/>
            <p:cNvPicPr/>
            <p:nvPr/>
          </p:nvPicPr>
          <p:blipFill>
            <a:blip r:embed="rId5" cstate="print"/>
            <a:stretch>
              <a:fillRect/>
            </a:stretch>
          </p:blipFill>
          <p:spPr>
            <a:xfrm>
              <a:off x="209359" y="3862412"/>
              <a:ext cx="4218686" cy="882903"/>
            </a:xfrm>
            <a:prstGeom prst="rect">
              <a:avLst/>
            </a:prstGeom>
          </p:spPr>
        </p:pic>
      </p:grpSp>
    </p:spTree>
    <p:extLst>
      <p:ext uri="{BB962C8B-B14F-4D97-AF65-F5344CB8AC3E}">
        <p14:creationId xmlns:p14="http://schemas.microsoft.com/office/powerpoint/2010/main" val="4104432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Application Layer Protocols? </a:t>
            </a:r>
            <a:br>
              <a:rPr lang="en-US" b="1" dirty="0"/>
            </a:br>
            <a:endParaRPr lang="en-US" dirty="0"/>
          </a:p>
        </p:txBody>
      </p:sp>
      <p:sp>
        <p:nvSpPr>
          <p:cNvPr id="3" name="Content Placeholder 2"/>
          <p:cNvSpPr>
            <a:spLocks noGrp="1"/>
          </p:cNvSpPr>
          <p:nvPr>
            <p:ph idx="1"/>
          </p:nvPr>
        </p:nvSpPr>
        <p:spPr/>
        <p:txBody>
          <a:bodyPr/>
          <a:lstStyle/>
          <a:p>
            <a:r>
              <a:rPr lang="en-US" dirty="0"/>
              <a:t>Applications running on various devices can communicate more </a:t>
            </a:r>
            <a:r>
              <a:rPr lang="en-US" dirty="0" smtClean="0"/>
              <a:t>easily by a group </a:t>
            </a:r>
            <a:r>
              <a:rPr lang="en-US" dirty="0"/>
              <a:t>of protocols known as application layer protocols, </a:t>
            </a:r>
            <a:endParaRPr lang="en-US" dirty="0" smtClean="0"/>
          </a:p>
          <a:p>
            <a:r>
              <a:rPr lang="en-US" dirty="0" smtClean="0"/>
              <a:t>which </a:t>
            </a:r>
            <a:r>
              <a:rPr lang="en-US" dirty="0"/>
              <a:t>operate at the top layer of the </a:t>
            </a:r>
            <a:r>
              <a:rPr lang="en-US" dirty="0" err="1"/>
              <a:t>OSI</a:t>
            </a:r>
            <a:r>
              <a:rPr lang="en-US" dirty="0"/>
              <a:t> model. </a:t>
            </a:r>
            <a:endParaRPr lang="en-US" dirty="0" smtClean="0"/>
          </a:p>
          <a:p>
            <a:r>
              <a:rPr lang="en-US" dirty="0" smtClean="0"/>
              <a:t>Application </a:t>
            </a:r>
            <a:r>
              <a:rPr lang="en-US" dirty="0"/>
              <a:t>layer protocols define how applications running on different devices pass messages to each other over a network. </a:t>
            </a:r>
            <a:endParaRPr lang="en-US" dirty="0" smtClean="0"/>
          </a:p>
          <a:p>
            <a:r>
              <a:rPr lang="en-US" dirty="0" smtClean="0"/>
              <a:t>These </a:t>
            </a:r>
            <a:r>
              <a:rPr lang="en-US" dirty="0"/>
              <a:t>protocols support numerous services, including email, web browsing, and file transfer, and they define the structure and content of the transmitted data</a:t>
            </a:r>
            <a:r>
              <a:rPr lang="en-US" dirty="0" smtClean="0"/>
              <a:t>.</a:t>
            </a:r>
          </a:p>
          <a:p>
            <a:r>
              <a:rPr lang="en-US" dirty="0"/>
              <a:t>Each protocol has its own set of rules and specifications that define how messages can be transmitted and received between different devices on a network.</a:t>
            </a:r>
          </a:p>
        </p:txBody>
      </p:sp>
    </p:spTree>
    <p:extLst>
      <p:ext uri="{BB962C8B-B14F-4D97-AF65-F5344CB8AC3E}">
        <p14:creationId xmlns:p14="http://schemas.microsoft.com/office/powerpoint/2010/main" val="3274525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a:t>
            </a:r>
            <a:r>
              <a:rPr lang="en-US" spc="-30" dirty="0"/>
              <a:t> </a:t>
            </a:r>
            <a:r>
              <a:rPr lang="en-US" spc="-10" dirty="0"/>
              <a:t>commands</a:t>
            </a:r>
            <a:endParaRPr lang="en-US" dirty="0"/>
          </a:p>
        </p:txBody>
      </p:sp>
      <p:grpSp>
        <p:nvGrpSpPr>
          <p:cNvPr id="4" name="object 2"/>
          <p:cNvGrpSpPr/>
          <p:nvPr/>
        </p:nvGrpSpPr>
        <p:grpSpPr>
          <a:xfrm>
            <a:off x="677334" y="1930400"/>
            <a:ext cx="8860790" cy="3791585"/>
            <a:chOff x="126829" y="987552"/>
            <a:chExt cx="8860790" cy="3791585"/>
          </a:xfrm>
        </p:grpSpPr>
        <p:pic>
          <p:nvPicPr>
            <p:cNvPr id="5" name="object 3"/>
            <p:cNvPicPr/>
            <p:nvPr/>
          </p:nvPicPr>
          <p:blipFill>
            <a:blip r:embed="rId2" cstate="print"/>
            <a:stretch>
              <a:fillRect/>
            </a:stretch>
          </p:blipFill>
          <p:spPr>
            <a:xfrm>
              <a:off x="126829" y="987552"/>
              <a:ext cx="4166742" cy="226313"/>
            </a:xfrm>
            <a:prstGeom prst="rect">
              <a:avLst/>
            </a:prstGeom>
          </p:spPr>
        </p:pic>
        <p:pic>
          <p:nvPicPr>
            <p:cNvPr id="6" name="object 4"/>
            <p:cNvPicPr/>
            <p:nvPr/>
          </p:nvPicPr>
          <p:blipFill>
            <a:blip r:embed="rId3" cstate="print"/>
            <a:stretch>
              <a:fillRect/>
            </a:stretch>
          </p:blipFill>
          <p:spPr>
            <a:xfrm>
              <a:off x="138925" y="1203579"/>
              <a:ext cx="4172077" cy="1777492"/>
            </a:xfrm>
            <a:prstGeom prst="rect">
              <a:avLst/>
            </a:prstGeom>
          </p:spPr>
        </p:pic>
        <p:pic>
          <p:nvPicPr>
            <p:cNvPr id="7" name="object 5"/>
            <p:cNvPicPr/>
            <p:nvPr/>
          </p:nvPicPr>
          <p:blipFill>
            <a:blip r:embed="rId2" cstate="print"/>
            <a:stretch>
              <a:fillRect/>
            </a:stretch>
          </p:blipFill>
          <p:spPr>
            <a:xfrm>
              <a:off x="4403852" y="2490571"/>
              <a:ext cx="4583430" cy="248945"/>
            </a:xfrm>
            <a:prstGeom prst="rect">
              <a:avLst/>
            </a:prstGeom>
          </p:spPr>
        </p:pic>
        <p:pic>
          <p:nvPicPr>
            <p:cNvPr id="8" name="object 6"/>
            <p:cNvPicPr/>
            <p:nvPr/>
          </p:nvPicPr>
          <p:blipFill>
            <a:blip r:embed="rId4" cstate="print"/>
            <a:stretch>
              <a:fillRect/>
            </a:stretch>
          </p:blipFill>
          <p:spPr>
            <a:xfrm>
              <a:off x="4406010" y="2694279"/>
              <a:ext cx="4581398" cy="2061464"/>
            </a:xfrm>
            <a:prstGeom prst="rect">
              <a:avLst/>
            </a:prstGeom>
          </p:spPr>
        </p:pic>
      </p:grpSp>
    </p:spTree>
    <p:extLst>
      <p:ext uri="{BB962C8B-B14F-4D97-AF65-F5344CB8AC3E}">
        <p14:creationId xmlns:p14="http://schemas.microsoft.com/office/powerpoint/2010/main" val="1303527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a:t>
            </a:r>
            <a:r>
              <a:rPr lang="en-US" spc="-5" dirty="0"/>
              <a:t> </a:t>
            </a:r>
            <a:r>
              <a:rPr lang="en-US" spc="-10" dirty="0"/>
              <a:t>transfer</a:t>
            </a:r>
            <a:endParaRPr lang="en-US" dirty="0"/>
          </a:p>
        </p:txBody>
      </p:sp>
      <p:pic>
        <p:nvPicPr>
          <p:cNvPr id="4" name="object 2"/>
          <p:cNvPicPr>
            <a:picLocks noGrp="1"/>
          </p:cNvPicPr>
          <p:nvPr>
            <p:ph idx="1"/>
          </p:nvPr>
        </p:nvPicPr>
        <p:blipFill>
          <a:blip r:embed="rId2" cstate="print"/>
          <a:stretch>
            <a:fillRect/>
          </a:stretch>
        </p:blipFill>
        <p:spPr>
          <a:xfrm>
            <a:off x="677863" y="3039409"/>
            <a:ext cx="8596312" cy="2123794"/>
          </a:xfrm>
          <a:prstGeom prst="rect">
            <a:avLst/>
          </a:prstGeom>
        </p:spPr>
      </p:pic>
    </p:spTree>
    <p:extLst>
      <p:ext uri="{BB962C8B-B14F-4D97-AF65-F5344CB8AC3E}">
        <p14:creationId xmlns:p14="http://schemas.microsoft.com/office/powerpoint/2010/main" val="1567458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object 2"/>
          <p:cNvPicPr>
            <a:picLocks noGrp="1"/>
          </p:cNvPicPr>
          <p:nvPr>
            <p:ph idx="1"/>
          </p:nvPr>
        </p:nvPicPr>
        <p:blipFill>
          <a:blip r:embed="rId2" cstate="print"/>
          <a:stretch>
            <a:fillRect/>
          </a:stretch>
        </p:blipFill>
        <p:spPr>
          <a:xfrm>
            <a:off x="1780032" y="2160588"/>
            <a:ext cx="6742176" cy="4398708"/>
          </a:xfrm>
          <a:prstGeom prst="rect">
            <a:avLst/>
          </a:prstGeom>
        </p:spPr>
      </p:pic>
    </p:spTree>
    <p:extLst>
      <p:ext uri="{BB962C8B-B14F-4D97-AF65-F5344CB8AC3E}">
        <p14:creationId xmlns:p14="http://schemas.microsoft.com/office/powerpoint/2010/main" val="2615679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r>
              <a:rPr lang="en-US" altLang="en-US" dirty="0">
                <a:solidFill>
                  <a:schemeClr val="tx1"/>
                </a:solidFill>
                <a:latin typeface="Arial" panose="020B0604020202020204" pitchFamily="34" charset="0"/>
              </a:rPr>
              <a:t>File Transfer Protocol</a:t>
            </a:r>
            <a:endParaRPr lang="en-US" dirty="0"/>
          </a:p>
        </p:txBody>
      </p:sp>
      <p:sp>
        <p:nvSpPr>
          <p:cNvPr id="4" name="Rectangle 1"/>
          <p:cNvSpPr>
            <a:spLocks noGrp="1" noChangeArrowheads="1"/>
          </p:cNvSpPr>
          <p:nvPr>
            <p:ph idx="1"/>
          </p:nvPr>
        </p:nvSpPr>
        <p:spPr bwMode="auto">
          <a:xfrm>
            <a:off x="677863" y="1884544"/>
            <a:ext cx="881970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solidFill>
                  <a:schemeClr val="tx1"/>
                </a:solidFill>
                <a:effectLst/>
                <a:latin typeface="Arial" panose="020B0604020202020204" pitchFamily="34" charset="0"/>
              </a:rPr>
              <a:t>What does FTP stand for?</a:t>
            </a:r>
            <a:r>
              <a:rPr kumimoji="0" lang="en-US" altLang="en-US" sz="1200" b="0" i="0" u="none" strike="noStrike" cap="none" normalizeH="0" baseline="0" dirty="0" smtClean="0">
                <a:ln>
                  <a:noFill/>
                </a:ln>
                <a:solidFill>
                  <a:schemeClr val="tx1"/>
                </a:solidFill>
                <a:effectLst/>
                <a:latin typeface="Arial" panose="020B0604020202020204" pitchFamily="34"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chemeClr val="tx1"/>
                </a:solidFill>
                <a:effectLst/>
                <a:latin typeface="Arial" panose="020B0604020202020204" pitchFamily="34" charset="0"/>
              </a:rPr>
              <a:t>	→ File Transfer Protocol.</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solidFill>
                  <a:schemeClr val="tx1"/>
                </a:solidFill>
                <a:effectLst/>
                <a:latin typeface="Arial" panose="020B0604020202020204" pitchFamily="34" charset="0"/>
              </a:rPr>
              <a:t>Which port is used by FTP for control connection?</a:t>
            </a:r>
            <a:r>
              <a:rPr kumimoji="0" lang="en-US" altLang="en-US" sz="1200" b="0" i="0" u="none" strike="noStrike" cap="none" normalizeH="0" baseline="0" dirty="0" smtClean="0">
                <a:ln>
                  <a:noFill/>
                </a:ln>
                <a:solidFill>
                  <a:schemeClr val="tx1"/>
                </a:solidFill>
                <a:effectLst/>
                <a:latin typeface="Arial" panose="020B0604020202020204" pitchFamily="34"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chemeClr val="tx1"/>
                </a:solidFill>
                <a:effectLst/>
                <a:latin typeface="Arial" panose="020B0604020202020204" pitchFamily="34" charset="0"/>
              </a:rPr>
              <a:t>	→ Port 21.</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solidFill>
                  <a:schemeClr val="tx1"/>
                </a:solidFill>
                <a:effectLst/>
                <a:latin typeface="Arial" panose="020B0604020202020204" pitchFamily="34" charset="0"/>
              </a:rPr>
              <a:t>What type of protocol is FTP based on?</a:t>
            </a:r>
            <a:r>
              <a:rPr kumimoji="0" lang="en-US" altLang="en-US" sz="1200" b="0" i="0" u="none" strike="noStrike" cap="none" normalizeH="0" baseline="0" dirty="0" smtClean="0">
                <a:ln>
                  <a:noFill/>
                </a:ln>
                <a:solidFill>
                  <a:schemeClr val="tx1"/>
                </a:solidFill>
                <a:effectLst/>
                <a:latin typeface="Arial" panose="020B0604020202020204" pitchFamily="34"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chemeClr val="tx1"/>
                </a:solidFill>
                <a:effectLst/>
                <a:latin typeface="Arial" panose="020B0604020202020204" pitchFamily="34" charset="0"/>
              </a:rPr>
              <a:t>	→ TCP/IP.</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solidFill>
                  <a:schemeClr val="tx1"/>
                </a:solidFill>
                <a:effectLst/>
                <a:latin typeface="Arial" panose="020B0604020202020204" pitchFamily="34" charset="0"/>
              </a:rPr>
              <a:t>What is the purpose of FTP?</a:t>
            </a:r>
            <a:r>
              <a:rPr kumimoji="0" lang="en-US" altLang="en-US" sz="1200" b="0" i="0" u="none" strike="noStrike" cap="none" normalizeH="0" baseline="0" dirty="0" smtClean="0">
                <a:ln>
                  <a:noFill/>
                </a:ln>
                <a:solidFill>
                  <a:schemeClr val="tx1"/>
                </a:solidFill>
                <a:effectLst/>
                <a:latin typeface="Arial" panose="020B0604020202020204" pitchFamily="34"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chemeClr val="tx1"/>
                </a:solidFill>
                <a:effectLst/>
                <a:latin typeface="Arial" panose="020B0604020202020204" pitchFamily="34" charset="0"/>
              </a:rPr>
              <a:t>	→ To transfer files between a client and a server over a network.</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solidFill>
                  <a:schemeClr val="tx1"/>
                </a:solidFill>
                <a:effectLst/>
                <a:latin typeface="Arial" panose="020B0604020202020204" pitchFamily="34" charset="0"/>
              </a:rPr>
              <a:t>Name the two modes of FTP connection.</a:t>
            </a:r>
            <a:r>
              <a:rPr kumimoji="0" lang="en-US" altLang="en-US" sz="1200" b="0" i="0" u="none" strike="noStrike" cap="none" normalizeH="0" baseline="0" dirty="0" smtClean="0">
                <a:ln>
                  <a:noFill/>
                </a:ln>
                <a:solidFill>
                  <a:schemeClr val="tx1"/>
                </a:solidFill>
                <a:effectLst/>
                <a:latin typeface="Arial" panose="020B0604020202020204" pitchFamily="34"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chemeClr val="tx1"/>
                </a:solidFill>
                <a:effectLst/>
                <a:latin typeface="Arial" panose="020B0604020202020204" pitchFamily="34" charset="0"/>
              </a:rPr>
              <a:t>	→ Active mode and Passive mode.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solidFill>
                  <a:schemeClr val="tx1"/>
                </a:solidFill>
                <a:effectLst/>
                <a:latin typeface="Arial" panose="020B0604020202020204" pitchFamily="34" charset="0"/>
              </a:rPr>
              <a:t>Which FTP command is used to upload a file?</a:t>
            </a:r>
            <a:r>
              <a:rPr kumimoji="0" lang="en-US" altLang="en-US" sz="1200" b="0" i="0" u="none" strike="noStrike" cap="none" normalizeH="0" baseline="0" dirty="0" smtClean="0">
                <a:ln>
                  <a:noFill/>
                </a:ln>
                <a:solidFill>
                  <a:schemeClr val="tx1"/>
                </a:solidFill>
                <a:effectLst/>
                <a:latin typeface="Arial" panose="020B0604020202020204" pitchFamily="34"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chemeClr val="tx1"/>
                </a:solidFill>
                <a:effectLst/>
                <a:latin typeface="Arial" panose="020B0604020202020204" pitchFamily="34" charset="0"/>
              </a:rPr>
              <a:t>	→ </a:t>
            </a:r>
            <a:r>
              <a:rPr kumimoji="0" lang="en-US" altLang="en-US" sz="700" b="0" i="0" u="none" strike="noStrike" cap="none" normalizeH="0" baseline="0" dirty="0" err="1" smtClean="0">
                <a:ln>
                  <a:noFill/>
                </a:ln>
                <a:solidFill>
                  <a:schemeClr val="tx1"/>
                </a:solidFill>
                <a:effectLst/>
                <a:latin typeface="Arial Unicode MS" panose="020B0604020202020204" pitchFamily="34" charset="-128"/>
              </a:rPr>
              <a:t>STOR</a:t>
            </a:r>
            <a:r>
              <a:rPr kumimoji="0" lang="en-US" altLang="en-US" sz="900" b="0" i="0" u="none" strike="noStrike" cap="none" normalizeH="0" baseline="0" dirty="0" smtClean="0">
                <a:ln>
                  <a:noFill/>
                </a:ln>
                <a:solidFill>
                  <a:schemeClr val="tx1"/>
                </a:solidFill>
                <a:effectLst/>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solidFill>
                  <a:schemeClr val="tx1"/>
                </a:solidFill>
                <a:effectLst/>
                <a:latin typeface="Arial" panose="020B0604020202020204" pitchFamily="34" charset="0"/>
              </a:rPr>
              <a:t>Which FTP command is used to download a file?</a:t>
            </a:r>
            <a:r>
              <a:rPr kumimoji="0" lang="en-US" altLang="en-US" sz="1200" b="0" i="0" u="none" strike="noStrike" cap="none" normalizeH="0" baseline="0" dirty="0" smtClean="0">
                <a:ln>
                  <a:noFill/>
                </a:ln>
                <a:solidFill>
                  <a:schemeClr val="tx1"/>
                </a:solidFill>
                <a:effectLst/>
                <a:latin typeface="Arial" panose="020B0604020202020204" pitchFamily="34"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chemeClr val="tx1"/>
                </a:solidFill>
                <a:effectLst/>
                <a:latin typeface="Arial" panose="020B0604020202020204" pitchFamily="34" charset="0"/>
              </a:rPr>
              <a:t>	→ </a:t>
            </a:r>
            <a:r>
              <a:rPr kumimoji="0" lang="en-US" altLang="en-US" sz="700" b="0" i="0" u="none" strike="noStrike" cap="none" normalizeH="0" baseline="0" dirty="0" err="1" smtClean="0">
                <a:ln>
                  <a:noFill/>
                </a:ln>
                <a:solidFill>
                  <a:schemeClr val="tx1"/>
                </a:solidFill>
                <a:effectLst/>
                <a:latin typeface="Arial Unicode MS" panose="020B0604020202020204" pitchFamily="34" charset="-128"/>
              </a:rPr>
              <a:t>RETR</a:t>
            </a:r>
            <a:r>
              <a:rPr kumimoji="0" lang="en-US" altLang="en-US" sz="900" b="0" i="0" u="none" strike="noStrike" cap="none" normalizeH="0" baseline="0" dirty="0" smtClean="0">
                <a:ln>
                  <a:noFill/>
                </a:ln>
                <a:solidFill>
                  <a:schemeClr val="tx1"/>
                </a:solidFill>
                <a:effectLst/>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solidFill>
                  <a:schemeClr val="tx1"/>
                </a:solidFill>
                <a:effectLst/>
                <a:latin typeface="Arial" panose="020B0604020202020204" pitchFamily="34" charset="0"/>
              </a:rPr>
              <a:t>What is the difference between active and passive FTP mode?</a:t>
            </a:r>
            <a:r>
              <a:rPr kumimoji="0" lang="en-US" altLang="en-US" sz="1200" b="0" i="0" u="none" strike="noStrike" cap="none" normalizeH="0" baseline="0" dirty="0" smtClean="0">
                <a:ln>
                  <a:noFill/>
                </a:ln>
                <a:solidFill>
                  <a:schemeClr val="tx1"/>
                </a:solidFill>
                <a:effectLst/>
                <a:latin typeface="Arial" panose="020B0604020202020204" pitchFamily="34"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chemeClr val="tx1"/>
                </a:solidFill>
                <a:effectLst/>
                <a:latin typeface="Arial" panose="020B0604020202020204" pitchFamily="34" charset="0"/>
              </a:rPr>
              <a:t>	→ In active mode, the server connects to the client; in passive mode, the client connects to the server.</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solidFill>
                  <a:schemeClr val="tx1"/>
                </a:solidFill>
                <a:effectLst/>
                <a:latin typeface="Arial" panose="020B0604020202020204" pitchFamily="34" charset="0"/>
              </a:rPr>
              <a:t>Is FTP a secure protocol?</a:t>
            </a:r>
            <a:r>
              <a:rPr kumimoji="0" lang="en-US" altLang="en-US" sz="1200" b="0" i="0" u="none" strike="noStrike" cap="none" normalizeH="0" baseline="0" dirty="0" smtClean="0">
                <a:ln>
                  <a:noFill/>
                </a:ln>
                <a:solidFill>
                  <a:schemeClr val="tx1"/>
                </a:solidFill>
                <a:effectLst/>
                <a:latin typeface="Arial" panose="020B0604020202020204" pitchFamily="34"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chemeClr val="tx1"/>
                </a:solidFill>
                <a:effectLst/>
                <a:latin typeface="Arial" panose="020B0604020202020204" pitchFamily="34" charset="0"/>
              </a:rPr>
              <a:t>	→ No, FTP transmits data in plain text.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solidFill>
                  <a:schemeClr val="tx1"/>
                </a:solidFill>
                <a:effectLst/>
                <a:latin typeface="Arial" panose="020B0604020202020204" pitchFamily="34" charset="0"/>
              </a:rPr>
              <a:t>Name one secure alternative to FTP.</a:t>
            </a:r>
            <a:r>
              <a:rPr kumimoji="0" lang="en-US" altLang="en-US" sz="1200" b="0" i="0" u="none" strike="noStrike" cap="none" normalizeH="0" baseline="0" dirty="0" smtClean="0">
                <a:ln>
                  <a:noFill/>
                </a:ln>
                <a:solidFill>
                  <a:schemeClr val="tx1"/>
                </a:solidFill>
                <a:effectLst/>
                <a:latin typeface="Arial" panose="020B0604020202020204" pitchFamily="34"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chemeClr val="tx1"/>
                </a:solidFill>
                <a:effectLst/>
                <a:latin typeface="Arial" panose="020B0604020202020204" pitchFamily="34" charset="0"/>
              </a:rPr>
              <a:t>	→ </a:t>
            </a:r>
            <a:r>
              <a:rPr kumimoji="0" lang="en-US" altLang="en-US" sz="1200" b="0" i="0" u="none" strike="noStrike" cap="none" normalizeH="0" baseline="0" dirty="0" err="1" smtClean="0">
                <a:ln>
                  <a:noFill/>
                </a:ln>
                <a:solidFill>
                  <a:schemeClr val="tx1"/>
                </a:solidFill>
                <a:effectLst/>
                <a:latin typeface="Arial" panose="020B0604020202020204" pitchFamily="34" charset="0"/>
              </a:rPr>
              <a:t>SFTP</a:t>
            </a:r>
            <a:r>
              <a:rPr kumimoji="0" lang="en-US" altLang="en-US" sz="1200" b="0" i="0" u="none" strike="noStrike" cap="none" normalizeH="0" baseline="0" dirty="0" smtClean="0">
                <a:ln>
                  <a:noFill/>
                </a:ln>
                <a:solidFill>
                  <a:schemeClr val="tx1"/>
                </a:solidFill>
                <a:effectLst/>
                <a:latin typeface="Arial" panose="020B0604020202020204" pitchFamily="34" charset="0"/>
              </a:rPr>
              <a:t> (</a:t>
            </a:r>
            <a:r>
              <a:rPr kumimoji="0" lang="en-US" altLang="en-US" sz="1200" b="0" i="0" u="none" strike="noStrike" cap="none" normalizeH="0" baseline="0" dirty="0" err="1" smtClean="0">
                <a:ln>
                  <a:noFill/>
                </a:ln>
                <a:solidFill>
                  <a:schemeClr val="tx1"/>
                </a:solidFill>
                <a:effectLst/>
                <a:latin typeface="Arial" panose="020B0604020202020204" pitchFamily="34" charset="0"/>
              </a:rPr>
              <a:t>SSH</a:t>
            </a:r>
            <a:r>
              <a:rPr kumimoji="0" lang="en-US" altLang="en-US" sz="1200" b="0" i="0" u="none" strike="noStrike" cap="none" normalizeH="0" baseline="0" dirty="0" smtClean="0">
                <a:ln>
                  <a:noFill/>
                </a:ln>
                <a:solidFill>
                  <a:schemeClr val="tx1"/>
                </a:solidFill>
                <a:effectLst/>
                <a:latin typeface="Arial" panose="020B0604020202020204" pitchFamily="34" charset="0"/>
              </a:rPr>
              <a:t> File Transfer Protocol).</a:t>
            </a:r>
          </a:p>
        </p:txBody>
      </p:sp>
    </p:spTree>
    <p:extLst>
      <p:ext uri="{BB962C8B-B14F-4D97-AF65-F5344CB8AC3E}">
        <p14:creationId xmlns:p14="http://schemas.microsoft.com/office/powerpoint/2010/main" val="2654671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a:t>
            </a:r>
            <a:r>
              <a:rPr lang="en-US" spc="-35" dirty="0"/>
              <a:t> </a:t>
            </a:r>
            <a:r>
              <a:rPr lang="en-US" dirty="0"/>
              <a:t>Name</a:t>
            </a:r>
            <a:r>
              <a:rPr lang="en-US" spc="-10" dirty="0"/>
              <a:t> </a:t>
            </a:r>
            <a:r>
              <a:rPr lang="en-US" dirty="0"/>
              <a:t>Space</a:t>
            </a:r>
            <a:r>
              <a:rPr lang="en-US" spc="-35" dirty="0"/>
              <a:t> </a:t>
            </a:r>
            <a:r>
              <a:rPr lang="en-US" spc="-10" dirty="0"/>
              <a:t>(DNS)</a:t>
            </a:r>
            <a:endParaRPr lang="en-US" dirty="0"/>
          </a:p>
        </p:txBody>
      </p:sp>
      <p:sp>
        <p:nvSpPr>
          <p:cNvPr id="3" name="Content Placeholder 2"/>
          <p:cNvSpPr>
            <a:spLocks noGrp="1"/>
          </p:cNvSpPr>
          <p:nvPr>
            <p:ph idx="1"/>
          </p:nvPr>
        </p:nvSpPr>
        <p:spPr>
          <a:xfrm>
            <a:off x="677334" y="2160589"/>
            <a:ext cx="8596668" cy="3435539"/>
          </a:xfrm>
        </p:spPr>
        <p:txBody>
          <a:bodyPr>
            <a:normAutofit/>
          </a:bodyPr>
          <a:lstStyle/>
          <a:p>
            <a:r>
              <a:rPr lang="en-US" sz="2400" dirty="0"/>
              <a:t>Name</a:t>
            </a:r>
            <a:r>
              <a:rPr lang="en-US" sz="2400" spc="-15" dirty="0"/>
              <a:t> </a:t>
            </a:r>
            <a:r>
              <a:rPr lang="en-US" sz="2400" spc="-10" dirty="0" smtClean="0"/>
              <a:t>space</a:t>
            </a:r>
          </a:p>
          <a:p>
            <a:pPr marL="691515" marR="5080" lvl="1" indent="-279400">
              <a:spcBef>
                <a:spcPts val="105"/>
              </a:spcBef>
              <a:buFont typeface="Arial"/>
              <a:buChar char="•"/>
              <a:tabLst>
                <a:tab pos="291465" algn="l"/>
              </a:tabLst>
            </a:pPr>
            <a:r>
              <a:rPr lang="en-US" sz="2400" dirty="0">
                <a:latin typeface="Times New Roman"/>
                <a:cs typeface="Times New Roman"/>
              </a:rPr>
              <a:t>The</a:t>
            </a:r>
            <a:r>
              <a:rPr lang="en-US" sz="2400" spc="430" dirty="0">
                <a:latin typeface="Times New Roman"/>
                <a:cs typeface="Times New Roman"/>
              </a:rPr>
              <a:t> </a:t>
            </a:r>
            <a:r>
              <a:rPr lang="en-US" sz="2400" dirty="0">
                <a:latin typeface="Times New Roman"/>
                <a:cs typeface="Times New Roman"/>
              </a:rPr>
              <a:t>names</a:t>
            </a:r>
            <a:r>
              <a:rPr lang="en-US" sz="2400" spc="434" dirty="0">
                <a:latin typeface="Times New Roman"/>
                <a:cs typeface="Times New Roman"/>
              </a:rPr>
              <a:t> </a:t>
            </a:r>
            <a:r>
              <a:rPr lang="en-US" sz="2400" dirty="0">
                <a:latin typeface="Times New Roman"/>
                <a:cs typeface="Times New Roman"/>
              </a:rPr>
              <a:t>assigned</a:t>
            </a:r>
            <a:r>
              <a:rPr lang="en-US" sz="2400" spc="445" dirty="0">
                <a:latin typeface="Times New Roman"/>
                <a:cs typeface="Times New Roman"/>
              </a:rPr>
              <a:t> </a:t>
            </a:r>
            <a:r>
              <a:rPr lang="en-US" sz="2400" dirty="0">
                <a:latin typeface="Times New Roman"/>
                <a:cs typeface="Times New Roman"/>
              </a:rPr>
              <a:t>to</a:t>
            </a:r>
            <a:r>
              <a:rPr lang="en-US" sz="2400" spc="445" dirty="0">
                <a:latin typeface="Times New Roman"/>
                <a:cs typeface="Times New Roman"/>
              </a:rPr>
              <a:t> </a:t>
            </a:r>
            <a:r>
              <a:rPr lang="en-US" sz="2400" dirty="0">
                <a:latin typeface="Times New Roman"/>
                <a:cs typeface="Times New Roman"/>
              </a:rPr>
              <a:t>machines</a:t>
            </a:r>
            <a:r>
              <a:rPr lang="en-US" sz="2400" spc="445" dirty="0">
                <a:latin typeface="Times New Roman"/>
                <a:cs typeface="Times New Roman"/>
              </a:rPr>
              <a:t> </a:t>
            </a:r>
            <a:r>
              <a:rPr lang="en-US" sz="2400" dirty="0">
                <a:latin typeface="Times New Roman"/>
                <a:cs typeface="Times New Roman"/>
              </a:rPr>
              <a:t>must</a:t>
            </a:r>
            <a:r>
              <a:rPr lang="en-US" sz="2400" spc="425" dirty="0">
                <a:latin typeface="Times New Roman"/>
                <a:cs typeface="Times New Roman"/>
              </a:rPr>
              <a:t> </a:t>
            </a:r>
            <a:r>
              <a:rPr lang="en-US" sz="2400" dirty="0">
                <a:latin typeface="Times New Roman"/>
                <a:cs typeface="Times New Roman"/>
              </a:rPr>
              <a:t>be</a:t>
            </a:r>
            <a:r>
              <a:rPr lang="en-US" sz="2400" spc="425" dirty="0">
                <a:latin typeface="Times New Roman"/>
                <a:cs typeface="Times New Roman"/>
              </a:rPr>
              <a:t> </a:t>
            </a:r>
            <a:r>
              <a:rPr lang="en-US" sz="2400" dirty="0">
                <a:latin typeface="Times New Roman"/>
                <a:cs typeface="Times New Roman"/>
              </a:rPr>
              <a:t>unique</a:t>
            </a:r>
            <a:r>
              <a:rPr lang="en-US" sz="2400" spc="434" dirty="0">
                <a:latin typeface="Times New Roman"/>
                <a:cs typeface="Times New Roman"/>
              </a:rPr>
              <a:t> </a:t>
            </a:r>
            <a:r>
              <a:rPr lang="en-US" sz="2400" dirty="0">
                <a:latin typeface="Times New Roman"/>
                <a:cs typeface="Times New Roman"/>
              </a:rPr>
              <a:t>because</a:t>
            </a:r>
            <a:r>
              <a:rPr lang="en-US" sz="2400" spc="434" dirty="0">
                <a:latin typeface="Times New Roman"/>
                <a:cs typeface="Times New Roman"/>
              </a:rPr>
              <a:t> </a:t>
            </a:r>
            <a:r>
              <a:rPr lang="en-US" sz="2400" dirty="0">
                <a:latin typeface="Times New Roman"/>
                <a:cs typeface="Times New Roman"/>
              </a:rPr>
              <a:t>the</a:t>
            </a:r>
            <a:r>
              <a:rPr lang="en-US" sz="2400" spc="445" dirty="0">
                <a:latin typeface="Times New Roman"/>
                <a:cs typeface="Times New Roman"/>
              </a:rPr>
              <a:t> </a:t>
            </a:r>
            <a:r>
              <a:rPr lang="en-US" sz="2400" dirty="0">
                <a:latin typeface="Times New Roman"/>
                <a:cs typeface="Times New Roman"/>
              </a:rPr>
              <a:t>addresses</a:t>
            </a:r>
            <a:r>
              <a:rPr lang="en-US" sz="2400" spc="440" dirty="0">
                <a:latin typeface="Times New Roman"/>
                <a:cs typeface="Times New Roman"/>
              </a:rPr>
              <a:t> </a:t>
            </a:r>
            <a:r>
              <a:rPr lang="en-US" sz="2400" spc="-25" dirty="0">
                <a:latin typeface="Times New Roman"/>
                <a:cs typeface="Times New Roman"/>
              </a:rPr>
              <a:t>are </a:t>
            </a:r>
            <a:r>
              <a:rPr lang="en-US" sz="2400" spc="-10" dirty="0">
                <a:latin typeface="Times New Roman"/>
                <a:cs typeface="Times New Roman"/>
              </a:rPr>
              <a:t>unique</a:t>
            </a:r>
            <a:endParaRPr lang="en-US" sz="2400" dirty="0">
              <a:latin typeface="Times New Roman"/>
              <a:cs typeface="Times New Roman"/>
            </a:endParaRPr>
          </a:p>
          <a:p>
            <a:pPr marL="691515" lvl="1" indent="-278765">
              <a:spcBef>
                <a:spcPts val="480"/>
              </a:spcBef>
              <a:buFont typeface="Arial"/>
              <a:buChar char="•"/>
              <a:tabLst>
                <a:tab pos="291465" algn="l"/>
              </a:tabLst>
            </a:pPr>
            <a:r>
              <a:rPr lang="en-US" sz="2400" dirty="0">
                <a:latin typeface="Times New Roman"/>
                <a:cs typeface="Times New Roman"/>
              </a:rPr>
              <a:t>A</a:t>
            </a:r>
            <a:r>
              <a:rPr lang="en-US" sz="2400" spc="-55" dirty="0">
                <a:latin typeface="Times New Roman"/>
                <a:cs typeface="Times New Roman"/>
              </a:rPr>
              <a:t> </a:t>
            </a:r>
            <a:r>
              <a:rPr lang="en-US" sz="2400" dirty="0">
                <a:latin typeface="Times New Roman"/>
                <a:cs typeface="Times New Roman"/>
              </a:rPr>
              <a:t>name</a:t>
            </a:r>
            <a:r>
              <a:rPr lang="en-US" sz="2400" spc="55" dirty="0">
                <a:latin typeface="Times New Roman"/>
                <a:cs typeface="Times New Roman"/>
              </a:rPr>
              <a:t> </a:t>
            </a:r>
            <a:r>
              <a:rPr lang="en-US" sz="2400" dirty="0">
                <a:latin typeface="Times New Roman"/>
                <a:cs typeface="Times New Roman"/>
              </a:rPr>
              <a:t>space</a:t>
            </a:r>
            <a:r>
              <a:rPr lang="en-US" sz="2400" spc="30" dirty="0">
                <a:latin typeface="Times New Roman"/>
                <a:cs typeface="Times New Roman"/>
              </a:rPr>
              <a:t> </a:t>
            </a:r>
            <a:r>
              <a:rPr lang="en-US" sz="2400" dirty="0">
                <a:latin typeface="Times New Roman"/>
                <a:cs typeface="Times New Roman"/>
              </a:rPr>
              <a:t>that</a:t>
            </a:r>
            <a:r>
              <a:rPr lang="en-US" sz="2400" spc="40" dirty="0">
                <a:latin typeface="Times New Roman"/>
                <a:cs typeface="Times New Roman"/>
              </a:rPr>
              <a:t> </a:t>
            </a:r>
            <a:r>
              <a:rPr lang="en-US" sz="2400" dirty="0">
                <a:latin typeface="Times New Roman"/>
                <a:cs typeface="Times New Roman"/>
              </a:rPr>
              <a:t>maps</a:t>
            </a:r>
            <a:r>
              <a:rPr lang="en-US" sz="2400" spc="65" dirty="0">
                <a:latin typeface="Times New Roman"/>
                <a:cs typeface="Times New Roman"/>
              </a:rPr>
              <a:t> </a:t>
            </a:r>
            <a:r>
              <a:rPr lang="en-US" sz="2400" dirty="0">
                <a:latin typeface="Times New Roman"/>
                <a:cs typeface="Times New Roman"/>
              </a:rPr>
              <a:t>each</a:t>
            </a:r>
            <a:r>
              <a:rPr lang="en-US" sz="2400" spc="50" dirty="0">
                <a:latin typeface="Times New Roman"/>
                <a:cs typeface="Times New Roman"/>
              </a:rPr>
              <a:t> </a:t>
            </a:r>
            <a:r>
              <a:rPr lang="en-US" sz="2400" dirty="0">
                <a:latin typeface="Times New Roman"/>
                <a:cs typeface="Times New Roman"/>
              </a:rPr>
              <a:t>address</a:t>
            </a:r>
            <a:r>
              <a:rPr lang="en-US" sz="2400" spc="60" dirty="0">
                <a:latin typeface="Times New Roman"/>
                <a:cs typeface="Times New Roman"/>
              </a:rPr>
              <a:t> </a:t>
            </a:r>
            <a:r>
              <a:rPr lang="en-US" sz="2400" dirty="0">
                <a:latin typeface="Times New Roman"/>
                <a:cs typeface="Times New Roman"/>
              </a:rPr>
              <a:t>to</a:t>
            </a:r>
            <a:r>
              <a:rPr lang="en-US" sz="2400" spc="65" dirty="0">
                <a:latin typeface="Times New Roman"/>
                <a:cs typeface="Times New Roman"/>
              </a:rPr>
              <a:t> </a:t>
            </a:r>
            <a:r>
              <a:rPr lang="en-US" sz="2400" dirty="0">
                <a:latin typeface="Times New Roman"/>
                <a:cs typeface="Times New Roman"/>
              </a:rPr>
              <a:t>a</a:t>
            </a:r>
            <a:r>
              <a:rPr lang="en-US" sz="2400" spc="30" dirty="0">
                <a:latin typeface="Times New Roman"/>
                <a:cs typeface="Times New Roman"/>
              </a:rPr>
              <a:t> </a:t>
            </a:r>
            <a:r>
              <a:rPr lang="en-US" sz="2400" dirty="0">
                <a:latin typeface="Times New Roman"/>
                <a:cs typeface="Times New Roman"/>
              </a:rPr>
              <a:t>unique</a:t>
            </a:r>
            <a:r>
              <a:rPr lang="en-US" sz="2400" spc="50" dirty="0">
                <a:latin typeface="Times New Roman"/>
                <a:cs typeface="Times New Roman"/>
              </a:rPr>
              <a:t> </a:t>
            </a:r>
            <a:r>
              <a:rPr lang="en-US" sz="2400" dirty="0">
                <a:latin typeface="Times New Roman"/>
                <a:cs typeface="Times New Roman"/>
              </a:rPr>
              <a:t>name</a:t>
            </a:r>
            <a:r>
              <a:rPr lang="en-US" sz="2400" spc="60" dirty="0">
                <a:latin typeface="Times New Roman"/>
                <a:cs typeface="Times New Roman"/>
              </a:rPr>
              <a:t> </a:t>
            </a:r>
            <a:r>
              <a:rPr lang="en-US" sz="2400" dirty="0">
                <a:latin typeface="Times New Roman"/>
                <a:cs typeface="Times New Roman"/>
              </a:rPr>
              <a:t>can</a:t>
            </a:r>
            <a:r>
              <a:rPr lang="en-US" sz="2400" spc="55" dirty="0">
                <a:latin typeface="Times New Roman"/>
                <a:cs typeface="Times New Roman"/>
              </a:rPr>
              <a:t> </a:t>
            </a:r>
            <a:r>
              <a:rPr lang="en-US" sz="2400" dirty="0">
                <a:latin typeface="Times New Roman"/>
                <a:cs typeface="Times New Roman"/>
              </a:rPr>
              <a:t>be</a:t>
            </a:r>
            <a:r>
              <a:rPr lang="en-US" sz="2400" spc="40" dirty="0">
                <a:latin typeface="Times New Roman"/>
                <a:cs typeface="Times New Roman"/>
              </a:rPr>
              <a:t> </a:t>
            </a:r>
            <a:r>
              <a:rPr lang="en-US" sz="2400" dirty="0">
                <a:latin typeface="Times New Roman"/>
                <a:cs typeface="Times New Roman"/>
              </a:rPr>
              <a:t>organized</a:t>
            </a:r>
            <a:r>
              <a:rPr lang="en-US" sz="2400" spc="55" dirty="0">
                <a:latin typeface="Times New Roman"/>
                <a:cs typeface="Times New Roman"/>
              </a:rPr>
              <a:t> </a:t>
            </a:r>
            <a:r>
              <a:rPr lang="en-US" sz="2400" dirty="0">
                <a:latin typeface="Times New Roman"/>
                <a:cs typeface="Times New Roman"/>
              </a:rPr>
              <a:t>in</a:t>
            </a:r>
            <a:r>
              <a:rPr lang="en-US" sz="2400" spc="55" dirty="0">
                <a:latin typeface="Times New Roman"/>
                <a:cs typeface="Times New Roman"/>
              </a:rPr>
              <a:t> </a:t>
            </a:r>
            <a:r>
              <a:rPr lang="en-US" sz="2400" spc="-25" dirty="0" smtClean="0">
                <a:latin typeface="Times New Roman"/>
                <a:cs typeface="Times New Roman"/>
              </a:rPr>
              <a:t>two </a:t>
            </a:r>
            <a:r>
              <a:rPr lang="en-US" sz="2800" spc="-20" dirty="0" smtClean="0">
                <a:latin typeface="Times New Roman"/>
                <a:cs typeface="Times New Roman"/>
              </a:rPr>
              <a:t>ways</a:t>
            </a:r>
          </a:p>
          <a:p>
            <a:pPr marL="1473200" lvl="3" indent="-231775">
              <a:spcBef>
                <a:spcPts val="420"/>
              </a:spcBef>
              <a:buFont typeface="Arial"/>
              <a:buChar char="–"/>
              <a:tabLst>
                <a:tab pos="615950" algn="l"/>
              </a:tabLst>
            </a:pPr>
            <a:r>
              <a:rPr lang="en-US" sz="1600" spc="-20" dirty="0">
                <a:latin typeface="Times New Roman"/>
                <a:cs typeface="Times New Roman"/>
              </a:rPr>
              <a:t>flat</a:t>
            </a:r>
            <a:endParaRPr lang="en-US" sz="1600" dirty="0">
              <a:latin typeface="Times New Roman"/>
              <a:cs typeface="Times New Roman"/>
            </a:endParaRPr>
          </a:p>
          <a:p>
            <a:pPr marL="1473200" lvl="3" indent="-231775">
              <a:spcBef>
                <a:spcPts val="409"/>
              </a:spcBef>
              <a:buFont typeface="Arial"/>
              <a:buChar char="–"/>
              <a:tabLst>
                <a:tab pos="615950" algn="l"/>
              </a:tabLst>
            </a:pPr>
            <a:r>
              <a:rPr lang="en-US" sz="1600" spc="-10" dirty="0">
                <a:latin typeface="Times New Roman"/>
                <a:cs typeface="Times New Roman"/>
              </a:rPr>
              <a:t>hierarchical</a:t>
            </a:r>
            <a:endParaRPr lang="en-US" sz="1600" dirty="0">
              <a:latin typeface="Times New Roman"/>
              <a:cs typeface="Times New Roman"/>
            </a:endParaRPr>
          </a:p>
          <a:p>
            <a:pPr marL="1091565" lvl="2" indent="-278765">
              <a:spcBef>
                <a:spcPts val="480"/>
              </a:spcBef>
              <a:buFont typeface="Arial"/>
              <a:buChar char="•"/>
              <a:tabLst>
                <a:tab pos="291465" algn="l"/>
              </a:tabLst>
            </a:pPr>
            <a:endParaRPr lang="en-US" sz="2400" dirty="0">
              <a:latin typeface="Times New Roman"/>
              <a:cs typeface="Times New Roman"/>
            </a:endParaRPr>
          </a:p>
          <a:p>
            <a:pPr lvl="1"/>
            <a:endParaRPr lang="en-US" sz="2000" dirty="0"/>
          </a:p>
        </p:txBody>
      </p:sp>
    </p:spTree>
    <p:extLst>
      <p:ext uri="{BB962C8B-B14F-4D97-AF65-F5344CB8AC3E}">
        <p14:creationId xmlns:p14="http://schemas.microsoft.com/office/powerpoint/2010/main" val="3061983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a:t>
            </a:r>
            <a:r>
              <a:rPr lang="en-US" spc="-35" dirty="0"/>
              <a:t> </a:t>
            </a:r>
            <a:r>
              <a:rPr lang="en-US" dirty="0"/>
              <a:t>Name</a:t>
            </a:r>
            <a:r>
              <a:rPr lang="en-US" spc="-10" dirty="0"/>
              <a:t> </a:t>
            </a:r>
            <a:r>
              <a:rPr lang="en-US" dirty="0"/>
              <a:t>Space</a:t>
            </a:r>
            <a:r>
              <a:rPr lang="en-US" spc="-35" dirty="0"/>
              <a:t> </a:t>
            </a:r>
            <a:r>
              <a:rPr lang="en-US" spc="-10" dirty="0"/>
              <a:t>(DNS)</a:t>
            </a:r>
            <a:endParaRPr lang="en-US" dirty="0"/>
          </a:p>
        </p:txBody>
      </p:sp>
      <p:sp>
        <p:nvSpPr>
          <p:cNvPr id="3" name="Content Placeholder 2"/>
          <p:cNvSpPr>
            <a:spLocks noGrp="1"/>
          </p:cNvSpPr>
          <p:nvPr>
            <p:ph idx="1"/>
          </p:nvPr>
        </p:nvSpPr>
        <p:spPr/>
        <p:txBody>
          <a:bodyPr>
            <a:normAutofit/>
          </a:bodyPr>
          <a:lstStyle/>
          <a:p>
            <a:pPr marL="469900" indent="-457200">
              <a:lnSpc>
                <a:spcPct val="100000"/>
              </a:lnSpc>
              <a:spcBef>
                <a:spcPts val="580"/>
              </a:spcBef>
              <a:buFont typeface="Wingdings" panose="05000000000000000000" pitchFamily="2" charset="2"/>
              <a:buChar char="Ø"/>
              <a:tabLst>
                <a:tab pos="291465" algn="l"/>
              </a:tabLst>
            </a:pPr>
            <a:r>
              <a:rPr lang="en-US" sz="2800" dirty="0">
                <a:latin typeface="Times New Roman"/>
                <a:cs typeface="Times New Roman"/>
              </a:rPr>
              <a:t>The</a:t>
            </a:r>
            <a:r>
              <a:rPr lang="en-US" sz="2800" spc="-15" dirty="0">
                <a:latin typeface="Times New Roman"/>
                <a:cs typeface="Times New Roman"/>
              </a:rPr>
              <a:t> </a:t>
            </a:r>
            <a:r>
              <a:rPr lang="en-US" sz="2800" dirty="0">
                <a:latin typeface="Times New Roman"/>
                <a:cs typeface="Times New Roman"/>
              </a:rPr>
              <a:t>domain</a:t>
            </a:r>
            <a:r>
              <a:rPr lang="en-US" sz="2800" spc="-10" dirty="0">
                <a:latin typeface="Times New Roman"/>
                <a:cs typeface="Times New Roman"/>
              </a:rPr>
              <a:t> </a:t>
            </a:r>
            <a:r>
              <a:rPr lang="en-US" sz="2800" dirty="0">
                <a:latin typeface="Times New Roman"/>
                <a:cs typeface="Times New Roman"/>
              </a:rPr>
              <a:t>name</a:t>
            </a:r>
            <a:r>
              <a:rPr lang="en-US" sz="2800" spc="-10" dirty="0">
                <a:latin typeface="Times New Roman"/>
                <a:cs typeface="Times New Roman"/>
              </a:rPr>
              <a:t> </a:t>
            </a:r>
            <a:r>
              <a:rPr lang="en-US" sz="2800" dirty="0">
                <a:latin typeface="Times New Roman"/>
                <a:cs typeface="Times New Roman"/>
              </a:rPr>
              <a:t>space</a:t>
            </a:r>
            <a:r>
              <a:rPr lang="en-US" sz="2800" spc="-30" dirty="0">
                <a:latin typeface="Times New Roman"/>
                <a:cs typeface="Times New Roman"/>
              </a:rPr>
              <a:t> </a:t>
            </a:r>
            <a:r>
              <a:rPr lang="en-US" sz="2800" dirty="0">
                <a:latin typeface="Times New Roman"/>
                <a:cs typeface="Times New Roman"/>
              </a:rPr>
              <a:t>is</a:t>
            </a:r>
            <a:r>
              <a:rPr lang="en-US" sz="2800" spc="-20" dirty="0">
                <a:latin typeface="Times New Roman"/>
                <a:cs typeface="Times New Roman"/>
              </a:rPr>
              <a:t> </a:t>
            </a:r>
            <a:r>
              <a:rPr lang="en-US" sz="2800" dirty="0">
                <a:latin typeface="Times New Roman"/>
                <a:cs typeface="Times New Roman"/>
              </a:rPr>
              <a:t>hierarchical</a:t>
            </a:r>
            <a:r>
              <a:rPr lang="en-US" sz="2800" spc="-60" dirty="0">
                <a:latin typeface="Times New Roman"/>
                <a:cs typeface="Times New Roman"/>
              </a:rPr>
              <a:t> </a:t>
            </a:r>
            <a:r>
              <a:rPr lang="en-US" sz="2800" dirty="0">
                <a:latin typeface="Times New Roman"/>
                <a:cs typeface="Times New Roman"/>
              </a:rPr>
              <a:t>in</a:t>
            </a:r>
            <a:r>
              <a:rPr lang="en-US" sz="2800" spc="-10" dirty="0">
                <a:latin typeface="Times New Roman"/>
                <a:cs typeface="Times New Roman"/>
              </a:rPr>
              <a:t> design</a:t>
            </a:r>
            <a:endParaRPr lang="en-US" sz="2800" dirty="0">
              <a:latin typeface="Times New Roman"/>
              <a:cs typeface="Times New Roman"/>
            </a:endParaRPr>
          </a:p>
          <a:p>
            <a:pPr marL="469900" indent="-457200">
              <a:lnSpc>
                <a:spcPct val="100000"/>
              </a:lnSpc>
              <a:spcBef>
                <a:spcPts val="480"/>
              </a:spcBef>
              <a:buFont typeface="Wingdings" panose="05000000000000000000" pitchFamily="2" charset="2"/>
              <a:buChar char="Ø"/>
              <a:tabLst>
                <a:tab pos="291465" algn="l"/>
              </a:tabLst>
            </a:pPr>
            <a:r>
              <a:rPr lang="en-US" sz="2800" dirty="0">
                <a:latin typeface="Times New Roman"/>
                <a:cs typeface="Times New Roman"/>
              </a:rPr>
              <a:t>The</a:t>
            </a:r>
            <a:r>
              <a:rPr lang="en-US" sz="2800" spc="-5" dirty="0">
                <a:latin typeface="Times New Roman"/>
                <a:cs typeface="Times New Roman"/>
              </a:rPr>
              <a:t> </a:t>
            </a:r>
            <a:r>
              <a:rPr lang="en-US" sz="2800" dirty="0">
                <a:latin typeface="Times New Roman"/>
                <a:cs typeface="Times New Roman"/>
              </a:rPr>
              <a:t>names</a:t>
            </a:r>
            <a:r>
              <a:rPr lang="en-US" sz="2800" spc="5" dirty="0">
                <a:latin typeface="Times New Roman"/>
                <a:cs typeface="Times New Roman"/>
              </a:rPr>
              <a:t> </a:t>
            </a:r>
            <a:r>
              <a:rPr lang="en-US" sz="2800" dirty="0">
                <a:latin typeface="Times New Roman"/>
                <a:cs typeface="Times New Roman"/>
              </a:rPr>
              <a:t>are</a:t>
            </a:r>
            <a:r>
              <a:rPr lang="en-US" sz="2800" spc="-20" dirty="0">
                <a:latin typeface="Times New Roman"/>
                <a:cs typeface="Times New Roman"/>
              </a:rPr>
              <a:t> </a:t>
            </a:r>
            <a:r>
              <a:rPr lang="en-US" sz="2800" dirty="0">
                <a:latin typeface="Times New Roman"/>
                <a:cs typeface="Times New Roman"/>
              </a:rPr>
              <a:t>defined</a:t>
            </a:r>
            <a:r>
              <a:rPr lang="en-US" sz="2800" spc="-20" dirty="0">
                <a:latin typeface="Times New Roman"/>
                <a:cs typeface="Times New Roman"/>
              </a:rPr>
              <a:t> </a:t>
            </a:r>
            <a:r>
              <a:rPr lang="en-US" sz="2800" dirty="0">
                <a:latin typeface="Times New Roman"/>
                <a:cs typeface="Times New Roman"/>
              </a:rPr>
              <a:t>in an</a:t>
            </a:r>
            <a:r>
              <a:rPr lang="en-US" sz="2800" spc="-5" dirty="0">
                <a:latin typeface="Times New Roman"/>
                <a:cs typeface="Times New Roman"/>
              </a:rPr>
              <a:t> </a:t>
            </a:r>
            <a:r>
              <a:rPr lang="en-US" sz="2800" spc="-10" dirty="0">
                <a:latin typeface="Times New Roman"/>
                <a:cs typeface="Times New Roman"/>
              </a:rPr>
              <a:t>inverted-</a:t>
            </a:r>
            <a:r>
              <a:rPr lang="en-US" sz="2800" dirty="0">
                <a:latin typeface="Times New Roman"/>
                <a:cs typeface="Times New Roman"/>
              </a:rPr>
              <a:t>tree</a:t>
            </a:r>
            <a:r>
              <a:rPr lang="en-US" sz="2800" spc="-30" dirty="0">
                <a:latin typeface="Times New Roman"/>
                <a:cs typeface="Times New Roman"/>
              </a:rPr>
              <a:t> </a:t>
            </a:r>
            <a:r>
              <a:rPr lang="en-US" sz="2800" dirty="0">
                <a:latin typeface="Times New Roman"/>
                <a:cs typeface="Times New Roman"/>
              </a:rPr>
              <a:t>structure</a:t>
            </a:r>
            <a:r>
              <a:rPr lang="en-US" sz="2800" spc="-50" dirty="0">
                <a:latin typeface="Times New Roman"/>
                <a:cs typeface="Times New Roman"/>
              </a:rPr>
              <a:t> </a:t>
            </a:r>
            <a:r>
              <a:rPr lang="en-US" sz="2800" dirty="0">
                <a:latin typeface="Times New Roman"/>
                <a:cs typeface="Times New Roman"/>
              </a:rPr>
              <a:t>with the</a:t>
            </a:r>
            <a:r>
              <a:rPr lang="en-US" sz="2800" spc="-5" dirty="0">
                <a:latin typeface="Times New Roman"/>
                <a:cs typeface="Times New Roman"/>
              </a:rPr>
              <a:t> </a:t>
            </a:r>
            <a:r>
              <a:rPr lang="en-US" sz="2800" dirty="0">
                <a:latin typeface="Times New Roman"/>
                <a:cs typeface="Times New Roman"/>
              </a:rPr>
              <a:t>root</a:t>
            </a:r>
            <a:r>
              <a:rPr lang="en-US" sz="2800" spc="-30" dirty="0">
                <a:latin typeface="Times New Roman"/>
                <a:cs typeface="Times New Roman"/>
              </a:rPr>
              <a:t> </a:t>
            </a:r>
            <a:r>
              <a:rPr lang="en-US" sz="2800" dirty="0">
                <a:latin typeface="Times New Roman"/>
                <a:cs typeface="Times New Roman"/>
              </a:rPr>
              <a:t>at the</a:t>
            </a:r>
            <a:r>
              <a:rPr lang="en-US" sz="2800" spc="-15" dirty="0">
                <a:latin typeface="Times New Roman"/>
                <a:cs typeface="Times New Roman"/>
              </a:rPr>
              <a:t> </a:t>
            </a:r>
            <a:r>
              <a:rPr lang="en-US" sz="2800" spc="-25" dirty="0">
                <a:latin typeface="Times New Roman"/>
                <a:cs typeface="Times New Roman"/>
              </a:rPr>
              <a:t>top</a:t>
            </a:r>
            <a:endParaRPr lang="en-US" sz="2800" dirty="0">
              <a:latin typeface="Times New Roman"/>
              <a:cs typeface="Times New Roman"/>
            </a:endParaRPr>
          </a:p>
          <a:p>
            <a:pPr marL="469900" indent="-457200">
              <a:lnSpc>
                <a:spcPct val="100000"/>
              </a:lnSpc>
              <a:spcBef>
                <a:spcPts val="480"/>
              </a:spcBef>
              <a:buFont typeface="Wingdings" panose="05000000000000000000" pitchFamily="2" charset="2"/>
              <a:buChar char="Ø"/>
              <a:tabLst>
                <a:tab pos="291465" algn="l"/>
              </a:tabLst>
            </a:pPr>
            <a:r>
              <a:rPr lang="en-US" sz="2800" dirty="0">
                <a:latin typeface="Times New Roman"/>
                <a:cs typeface="Times New Roman"/>
              </a:rPr>
              <a:t>The</a:t>
            </a:r>
            <a:r>
              <a:rPr lang="en-US" sz="2800" spc="-10" dirty="0">
                <a:latin typeface="Times New Roman"/>
                <a:cs typeface="Times New Roman"/>
              </a:rPr>
              <a:t> </a:t>
            </a:r>
            <a:r>
              <a:rPr lang="en-US" sz="2800" dirty="0">
                <a:latin typeface="Times New Roman"/>
                <a:cs typeface="Times New Roman"/>
              </a:rPr>
              <a:t>tree</a:t>
            </a:r>
            <a:r>
              <a:rPr lang="en-US" sz="2800" spc="-15" dirty="0">
                <a:latin typeface="Times New Roman"/>
                <a:cs typeface="Times New Roman"/>
              </a:rPr>
              <a:t> </a:t>
            </a:r>
            <a:r>
              <a:rPr lang="en-US" sz="2800" dirty="0">
                <a:latin typeface="Times New Roman"/>
                <a:cs typeface="Times New Roman"/>
              </a:rPr>
              <a:t>can</a:t>
            </a:r>
            <a:r>
              <a:rPr lang="en-US" sz="2800" spc="-10" dirty="0">
                <a:latin typeface="Times New Roman"/>
                <a:cs typeface="Times New Roman"/>
              </a:rPr>
              <a:t> </a:t>
            </a:r>
            <a:r>
              <a:rPr lang="en-US" sz="2800" dirty="0">
                <a:latin typeface="Times New Roman"/>
                <a:cs typeface="Times New Roman"/>
              </a:rPr>
              <a:t>have</a:t>
            </a:r>
            <a:r>
              <a:rPr lang="en-US" sz="2800" spc="-20" dirty="0">
                <a:latin typeface="Times New Roman"/>
                <a:cs typeface="Times New Roman"/>
              </a:rPr>
              <a:t> </a:t>
            </a:r>
            <a:r>
              <a:rPr lang="en-US" sz="2800" dirty="0">
                <a:latin typeface="Times New Roman"/>
                <a:cs typeface="Times New Roman"/>
              </a:rPr>
              <a:t>128</a:t>
            </a:r>
            <a:r>
              <a:rPr lang="en-US" sz="2800" spc="-15" dirty="0">
                <a:latin typeface="Times New Roman"/>
                <a:cs typeface="Times New Roman"/>
              </a:rPr>
              <a:t> </a:t>
            </a:r>
            <a:r>
              <a:rPr lang="en-US" sz="2800" dirty="0">
                <a:latin typeface="Times New Roman"/>
                <a:cs typeface="Times New Roman"/>
              </a:rPr>
              <a:t>levels:</a:t>
            </a:r>
            <a:r>
              <a:rPr lang="en-US" sz="2800" spc="-30" dirty="0">
                <a:latin typeface="Times New Roman"/>
                <a:cs typeface="Times New Roman"/>
              </a:rPr>
              <a:t> </a:t>
            </a:r>
            <a:r>
              <a:rPr lang="en-US" sz="2800" dirty="0">
                <a:latin typeface="Times New Roman"/>
                <a:cs typeface="Times New Roman"/>
              </a:rPr>
              <a:t>level</a:t>
            </a:r>
            <a:r>
              <a:rPr lang="en-US" sz="2800" spc="-25" dirty="0">
                <a:latin typeface="Times New Roman"/>
                <a:cs typeface="Times New Roman"/>
              </a:rPr>
              <a:t> </a:t>
            </a:r>
            <a:r>
              <a:rPr lang="en-US" sz="2800" dirty="0">
                <a:latin typeface="Times New Roman"/>
                <a:cs typeface="Times New Roman"/>
              </a:rPr>
              <a:t>0 (root)</a:t>
            </a:r>
            <a:r>
              <a:rPr lang="en-US" sz="2800" spc="-50" dirty="0">
                <a:latin typeface="Times New Roman"/>
                <a:cs typeface="Times New Roman"/>
              </a:rPr>
              <a:t> </a:t>
            </a:r>
            <a:r>
              <a:rPr lang="en-US" sz="2800" dirty="0">
                <a:latin typeface="Times New Roman"/>
                <a:cs typeface="Times New Roman"/>
              </a:rPr>
              <a:t>to</a:t>
            </a:r>
            <a:r>
              <a:rPr lang="en-US" sz="2800" spc="-5" dirty="0">
                <a:latin typeface="Times New Roman"/>
                <a:cs typeface="Times New Roman"/>
              </a:rPr>
              <a:t> </a:t>
            </a:r>
            <a:r>
              <a:rPr lang="en-US" sz="2800" dirty="0">
                <a:latin typeface="Times New Roman"/>
                <a:cs typeface="Times New Roman"/>
              </a:rPr>
              <a:t>level</a:t>
            </a:r>
            <a:r>
              <a:rPr lang="en-US" sz="2800" spc="-25" dirty="0">
                <a:latin typeface="Times New Roman"/>
                <a:cs typeface="Times New Roman"/>
              </a:rPr>
              <a:t> 127</a:t>
            </a:r>
            <a:endParaRPr lang="en-US" sz="2800" dirty="0">
              <a:latin typeface="Times New Roman"/>
              <a:cs typeface="Times New Roman"/>
            </a:endParaRPr>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3054813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a:t>
            </a:r>
            <a:r>
              <a:rPr lang="en-US" spc="-35" dirty="0"/>
              <a:t> </a:t>
            </a:r>
            <a:r>
              <a:rPr lang="en-US" dirty="0"/>
              <a:t>Name</a:t>
            </a:r>
            <a:r>
              <a:rPr lang="en-US" spc="-10" dirty="0"/>
              <a:t> </a:t>
            </a:r>
            <a:r>
              <a:rPr lang="en-US" dirty="0"/>
              <a:t>Space</a:t>
            </a:r>
            <a:r>
              <a:rPr lang="en-US" spc="-35" dirty="0"/>
              <a:t> </a:t>
            </a:r>
            <a:r>
              <a:rPr lang="en-US" spc="-10" dirty="0"/>
              <a:t>(DNS)</a:t>
            </a:r>
            <a:endParaRPr lang="en-US" dirty="0"/>
          </a:p>
        </p:txBody>
      </p:sp>
      <p:pic>
        <p:nvPicPr>
          <p:cNvPr id="4" name="object 2"/>
          <p:cNvPicPr>
            <a:picLocks noGrp="1"/>
          </p:cNvPicPr>
          <p:nvPr>
            <p:ph idx="1"/>
          </p:nvPr>
        </p:nvPicPr>
        <p:blipFill>
          <a:blip r:embed="rId2" cstate="print"/>
          <a:stretch>
            <a:fillRect/>
          </a:stretch>
        </p:blipFill>
        <p:spPr>
          <a:xfrm>
            <a:off x="877823" y="1832206"/>
            <a:ext cx="7729729" cy="3593233"/>
          </a:xfrm>
          <a:prstGeom prst="rect">
            <a:avLst/>
          </a:prstGeom>
        </p:spPr>
      </p:pic>
    </p:spTree>
    <p:extLst>
      <p:ext uri="{BB962C8B-B14F-4D97-AF65-F5344CB8AC3E}">
        <p14:creationId xmlns:p14="http://schemas.microsoft.com/office/powerpoint/2010/main" val="3451075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a:t>
            </a:r>
            <a:r>
              <a:rPr lang="en-US" spc="-30" dirty="0"/>
              <a:t> </a:t>
            </a:r>
            <a:r>
              <a:rPr lang="en-US" dirty="0"/>
              <a:t>Name</a:t>
            </a:r>
            <a:r>
              <a:rPr lang="en-US" spc="-15" dirty="0"/>
              <a:t> </a:t>
            </a:r>
            <a:r>
              <a:rPr lang="en-US" dirty="0"/>
              <a:t>and</a:t>
            </a:r>
            <a:r>
              <a:rPr lang="en-US" spc="-20" dirty="0"/>
              <a:t> </a:t>
            </a:r>
            <a:r>
              <a:rPr lang="en-US" spc="-10" dirty="0"/>
              <a:t>Labels</a:t>
            </a:r>
            <a:endParaRPr lang="en-US" dirty="0"/>
          </a:p>
        </p:txBody>
      </p:sp>
      <p:pic>
        <p:nvPicPr>
          <p:cNvPr id="4" name="object 2"/>
          <p:cNvPicPr>
            <a:picLocks noGrp="1"/>
          </p:cNvPicPr>
          <p:nvPr>
            <p:ph idx="1"/>
          </p:nvPr>
        </p:nvPicPr>
        <p:blipFill>
          <a:blip r:embed="rId2" cstate="print"/>
          <a:stretch>
            <a:fillRect/>
          </a:stretch>
        </p:blipFill>
        <p:spPr>
          <a:xfrm>
            <a:off x="780288" y="3026824"/>
            <a:ext cx="7632192" cy="3093559"/>
          </a:xfrm>
          <a:prstGeom prst="rect">
            <a:avLst/>
          </a:prstGeom>
        </p:spPr>
      </p:pic>
      <p:sp>
        <p:nvSpPr>
          <p:cNvPr id="5" name="TextBox 4"/>
          <p:cNvSpPr txBox="1"/>
          <p:nvPr/>
        </p:nvSpPr>
        <p:spPr>
          <a:xfrm>
            <a:off x="780288" y="1524000"/>
            <a:ext cx="8778240" cy="830997"/>
          </a:xfrm>
          <a:prstGeom prst="rect">
            <a:avLst/>
          </a:prstGeom>
          <a:noFill/>
        </p:spPr>
        <p:txBody>
          <a:bodyPr wrap="square" rtlCol="0">
            <a:spAutoFit/>
          </a:bodyPr>
          <a:lstStyle/>
          <a:p>
            <a:r>
              <a:rPr lang="en-US" sz="1600" dirty="0"/>
              <a:t>Domain </a:t>
            </a:r>
            <a:r>
              <a:rPr lang="en-US" sz="1600" dirty="0" smtClean="0"/>
              <a:t>-Each </a:t>
            </a:r>
            <a:r>
              <a:rPr lang="en-US" sz="1600" dirty="0"/>
              <a:t>node in the tree has a domain name. A full domain name is a sequence of </a:t>
            </a:r>
            <a:r>
              <a:rPr lang="en-US" sz="1600" dirty="0" smtClean="0"/>
              <a:t>labels separated </a:t>
            </a:r>
            <a:r>
              <a:rPr lang="en-US" sz="1600" dirty="0"/>
              <a:t>by dots (.). The domain names are always read from the node up to the root.</a:t>
            </a:r>
          </a:p>
        </p:txBody>
      </p:sp>
      <p:sp>
        <p:nvSpPr>
          <p:cNvPr id="7" name="Rectangle 6"/>
          <p:cNvSpPr/>
          <p:nvPr/>
        </p:nvSpPr>
        <p:spPr>
          <a:xfrm>
            <a:off x="780288" y="2521634"/>
            <a:ext cx="8493714" cy="338554"/>
          </a:xfrm>
          <a:prstGeom prst="rect">
            <a:avLst/>
          </a:prstGeom>
        </p:spPr>
        <p:txBody>
          <a:bodyPr wrap="square">
            <a:spAutoFit/>
          </a:bodyPr>
          <a:lstStyle/>
          <a:p>
            <a:r>
              <a:rPr lang="en-US" sz="1600" dirty="0"/>
              <a:t>Each node in the tree has a label, which is a string with a maximum of 63 characters.</a:t>
            </a:r>
          </a:p>
        </p:txBody>
      </p:sp>
    </p:spTree>
    <p:extLst>
      <p:ext uri="{BB962C8B-B14F-4D97-AF65-F5344CB8AC3E}">
        <p14:creationId xmlns:p14="http://schemas.microsoft.com/office/powerpoint/2010/main" val="203353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a:t>
            </a:r>
            <a:r>
              <a:rPr lang="en-US" spc="-20" dirty="0"/>
              <a:t> </a:t>
            </a:r>
            <a:r>
              <a:rPr lang="en-US" dirty="0"/>
              <a:t>of</a:t>
            </a:r>
            <a:r>
              <a:rPr lang="en-US" spc="-20" dirty="0"/>
              <a:t> </a:t>
            </a:r>
            <a:r>
              <a:rPr lang="en-US" dirty="0"/>
              <a:t>name</a:t>
            </a:r>
            <a:r>
              <a:rPr lang="en-US" spc="-5" dirty="0"/>
              <a:t> </a:t>
            </a:r>
            <a:r>
              <a:rPr lang="en-US" spc="-20" dirty="0"/>
              <a:t>space</a:t>
            </a:r>
            <a:endParaRPr lang="en-US" dirty="0"/>
          </a:p>
        </p:txBody>
      </p:sp>
      <p:sp>
        <p:nvSpPr>
          <p:cNvPr id="3" name="Content Placeholder 2"/>
          <p:cNvSpPr>
            <a:spLocks noGrp="1"/>
          </p:cNvSpPr>
          <p:nvPr>
            <p:ph idx="1"/>
          </p:nvPr>
        </p:nvSpPr>
        <p:spPr/>
        <p:txBody>
          <a:bodyPr/>
          <a:lstStyle/>
          <a:p>
            <a:r>
              <a:rPr lang="en-US" dirty="0">
                <a:latin typeface="Times New Roman"/>
                <a:cs typeface="Times New Roman"/>
              </a:rPr>
              <a:t>The</a:t>
            </a:r>
            <a:r>
              <a:rPr lang="en-US" spc="30" dirty="0">
                <a:latin typeface="Times New Roman"/>
                <a:cs typeface="Times New Roman"/>
              </a:rPr>
              <a:t> </a:t>
            </a:r>
            <a:r>
              <a:rPr lang="en-US" dirty="0">
                <a:latin typeface="Times New Roman"/>
                <a:cs typeface="Times New Roman"/>
              </a:rPr>
              <a:t>information</a:t>
            </a:r>
            <a:r>
              <a:rPr lang="en-US" spc="35" dirty="0">
                <a:latin typeface="Times New Roman"/>
                <a:cs typeface="Times New Roman"/>
              </a:rPr>
              <a:t> </a:t>
            </a:r>
            <a:r>
              <a:rPr lang="en-US" dirty="0">
                <a:latin typeface="Times New Roman"/>
                <a:cs typeface="Times New Roman"/>
              </a:rPr>
              <a:t>contained</a:t>
            </a:r>
            <a:r>
              <a:rPr lang="en-US" spc="30" dirty="0">
                <a:latin typeface="Times New Roman"/>
                <a:cs typeface="Times New Roman"/>
              </a:rPr>
              <a:t> </a:t>
            </a:r>
            <a:r>
              <a:rPr lang="en-US" dirty="0">
                <a:latin typeface="Times New Roman"/>
                <a:cs typeface="Times New Roman"/>
              </a:rPr>
              <a:t>in</a:t>
            </a:r>
            <a:r>
              <a:rPr lang="en-US" spc="20" dirty="0">
                <a:latin typeface="Times New Roman"/>
                <a:cs typeface="Times New Roman"/>
              </a:rPr>
              <a:t> </a:t>
            </a:r>
            <a:r>
              <a:rPr lang="en-US" dirty="0">
                <a:latin typeface="Times New Roman"/>
                <a:cs typeface="Times New Roman"/>
              </a:rPr>
              <a:t>the</a:t>
            </a:r>
            <a:r>
              <a:rPr lang="en-US" spc="10" dirty="0">
                <a:latin typeface="Times New Roman"/>
                <a:cs typeface="Times New Roman"/>
              </a:rPr>
              <a:t> </a:t>
            </a:r>
            <a:r>
              <a:rPr lang="en-US" dirty="0">
                <a:latin typeface="Times New Roman"/>
                <a:cs typeface="Times New Roman"/>
              </a:rPr>
              <a:t>domain</a:t>
            </a:r>
            <a:r>
              <a:rPr lang="en-US" spc="20" dirty="0">
                <a:latin typeface="Times New Roman"/>
                <a:cs typeface="Times New Roman"/>
              </a:rPr>
              <a:t> </a:t>
            </a:r>
            <a:r>
              <a:rPr lang="en-US" dirty="0">
                <a:latin typeface="Times New Roman"/>
                <a:cs typeface="Times New Roman"/>
              </a:rPr>
              <a:t>name</a:t>
            </a:r>
            <a:r>
              <a:rPr lang="en-US" spc="30" dirty="0">
                <a:latin typeface="Times New Roman"/>
                <a:cs typeface="Times New Roman"/>
              </a:rPr>
              <a:t> </a:t>
            </a:r>
            <a:r>
              <a:rPr lang="en-US" dirty="0">
                <a:latin typeface="Times New Roman"/>
                <a:cs typeface="Times New Roman"/>
              </a:rPr>
              <a:t>space</a:t>
            </a:r>
            <a:r>
              <a:rPr lang="en-US" spc="25" dirty="0">
                <a:latin typeface="Times New Roman"/>
                <a:cs typeface="Times New Roman"/>
              </a:rPr>
              <a:t> </a:t>
            </a:r>
            <a:r>
              <a:rPr lang="en-US" dirty="0">
                <a:latin typeface="Times New Roman"/>
                <a:cs typeface="Times New Roman"/>
              </a:rPr>
              <a:t>is</a:t>
            </a:r>
            <a:r>
              <a:rPr lang="en-US" spc="15" dirty="0">
                <a:latin typeface="Times New Roman"/>
                <a:cs typeface="Times New Roman"/>
              </a:rPr>
              <a:t> </a:t>
            </a:r>
            <a:r>
              <a:rPr lang="en-US" dirty="0">
                <a:latin typeface="Times New Roman"/>
                <a:cs typeface="Times New Roman"/>
              </a:rPr>
              <a:t>distributed</a:t>
            </a:r>
            <a:r>
              <a:rPr lang="en-US" spc="20" dirty="0">
                <a:latin typeface="Times New Roman"/>
                <a:cs typeface="Times New Roman"/>
              </a:rPr>
              <a:t> </a:t>
            </a:r>
            <a:r>
              <a:rPr lang="en-US" dirty="0">
                <a:latin typeface="Times New Roman"/>
                <a:cs typeface="Times New Roman"/>
              </a:rPr>
              <a:t>among</a:t>
            </a:r>
            <a:r>
              <a:rPr lang="en-US" spc="20" dirty="0">
                <a:latin typeface="Times New Roman"/>
                <a:cs typeface="Times New Roman"/>
              </a:rPr>
              <a:t> </a:t>
            </a:r>
            <a:r>
              <a:rPr lang="en-US" spc="-20" dirty="0">
                <a:latin typeface="Times New Roman"/>
                <a:cs typeface="Times New Roman"/>
              </a:rPr>
              <a:t>many </a:t>
            </a:r>
            <a:r>
              <a:rPr lang="en-US" dirty="0">
                <a:latin typeface="Times New Roman"/>
                <a:cs typeface="Times New Roman"/>
              </a:rPr>
              <a:t>computers</a:t>
            </a:r>
            <a:r>
              <a:rPr lang="en-US" spc="-50" dirty="0">
                <a:latin typeface="Times New Roman"/>
                <a:cs typeface="Times New Roman"/>
              </a:rPr>
              <a:t> </a:t>
            </a:r>
            <a:r>
              <a:rPr lang="en-US" dirty="0">
                <a:latin typeface="Times New Roman"/>
                <a:cs typeface="Times New Roman"/>
              </a:rPr>
              <a:t>called</a:t>
            </a:r>
            <a:r>
              <a:rPr lang="en-US" spc="-30" dirty="0">
                <a:latin typeface="Times New Roman"/>
                <a:cs typeface="Times New Roman"/>
              </a:rPr>
              <a:t> </a:t>
            </a:r>
            <a:r>
              <a:rPr lang="en-US" dirty="0">
                <a:latin typeface="Times New Roman"/>
                <a:cs typeface="Times New Roman"/>
              </a:rPr>
              <a:t>DNS</a:t>
            </a:r>
            <a:r>
              <a:rPr lang="en-US" spc="-30" dirty="0">
                <a:latin typeface="Times New Roman"/>
                <a:cs typeface="Times New Roman"/>
              </a:rPr>
              <a:t> </a:t>
            </a:r>
            <a:r>
              <a:rPr lang="en-US" spc="-10" dirty="0">
                <a:latin typeface="Times New Roman"/>
                <a:cs typeface="Times New Roman"/>
              </a:rPr>
              <a:t>servers</a:t>
            </a:r>
            <a:endParaRPr lang="en-US" dirty="0">
              <a:latin typeface="Times New Roman"/>
              <a:cs typeface="Times New Roman"/>
            </a:endParaRPr>
          </a:p>
          <a:p>
            <a:endParaRPr lang="en-US" dirty="0"/>
          </a:p>
        </p:txBody>
      </p:sp>
    </p:spTree>
    <p:extLst>
      <p:ext uri="{BB962C8B-B14F-4D97-AF65-F5344CB8AC3E}">
        <p14:creationId xmlns:p14="http://schemas.microsoft.com/office/powerpoint/2010/main" val="1373777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Zones</a:t>
            </a:r>
            <a:r>
              <a:rPr lang="en-US" spc="-35" dirty="0"/>
              <a:t> </a:t>
            </a:r>
            <a:r>
              <a:rPr lang="en-US" dirty="0"/>
              <a:t>and</a:t>
            </a:r>
            <a:r>
              <a:rPr lang="en-US" spc="-5" dirty="0"/>
              <a:t> </a:t>
            </a:r>
            <a:r>
              <a:rPr lang="en-US" spc="-10" dirty="0"/>
              <a:t>domains</a:t>
            </a:r>
            <a:endParaRPr lang="en-US" dirty="0"/>
          </a:p>
        </p:txBody>
      </p:sp>
      <p:pic>
        <p:nvPicPr>
          <p:cNvPr id="4" name="object 2"/>
          <p:cNvPicPr>
            <a:picLocks noGrp="1"/>
          </p:cNvPicPr>
          <p:nvPr>
            <p:ph idx="1"/>
          </p:nvPr>
        </p:nvPicPr>
        <p:blipFill>
          <a:blip r:embed="rId2" cstate="print"/>
          <a:stretch>
            <a:fillRect/>
          </a:stretch>
        </p:blipFill>
        <p:spPr>
          <a:xfrm>
            <a:off x="1785144" y="2243931"/>
            <a:ext cx="6381750" cy="3714750"/>
          </a:xfrm>
          <a:prstGeom prst="rect">
            <a:avLst/>
          </a:prstGeom>
        </p:spPr>
      </p:pic>
    </p:spTree>
    <p:extLst>
      <p:ext uri="{BB962C8B-B14F-4D97-AF65-F5344CB8AC3E}">
        <p14:creationId xmlns:p14="http://schemas.microsoft.com/office/powerpoint/2010/main" val="427864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498" t="32885" r="1498" b="987"/>
          <a:stretch/>
        </p:blipFill>
        <p:spPr>
          <a:xfrm>
            <a:off x="548640" y="1772529"/>
            <a:ext cx="8596668" cy="4079631"/>
          </a:xfrm>
        </p:spPr>
      </p:pic>
    </p:spTree>
    <p:extLst>
      <p:ext uri="{BB962C8B-B14F-4D97-AF65-F5344CB8AC3E}">
        <p14:creationId xmlns:p14="http://schemas.microsoft.com/office/powerpoint/2010/main" val="3723842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133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Zones</a:t>
            </a:r>
            <a:r>
              <a:rPr lang="en-US" spc="-35" dirty="0"/>
              <a:t> </a:t>
            </a:r>
            <a:r>
              <a:rPr lang="en-US" dirty="0"/>
              <a:t>and</a:t>
            </a:r>
            <a:r>
              <a:rPr lang="en-US" spc="-5" dirty="0"/>
              <a:t> </a:t>
            </a:r>
            <a:r>
              <a:rPr lang="en-US" spc="-10" dirty="0"/>
              <a:t>domains</a:t>
            </a:r>
            <a:endParaRPr lang="en-US" dirty="0"/>
          </a:p>
        </p:txBody>
      </p:sp>
      <p:sp>
        <p:nvSpPr>
          <p:cNvPr id="3" name="Content Placeholder 2"/>
          <p:cNvSpPr>
            <a:spLocks noGrp="1"/>
          </p:cNvSpPr>
          <p:nvPr>
            <p:ph idx="1"/>
          </p:nvPr>
        </p:nvSpPr>
        <p:spPr>
          <a:xfrm>
            <a:off x="677334" y="2160589"/>
            <a:ext cx="8783658" cy="3880773"/>
          </a:xfrm>
        </p:spPr>
        <p:txBody>
          <a:bodyPr/>
          <a:lstStyle/>
          <a:p>
            <a:pPr marL="298450" indent="-285750">
              <a:lnSpc>
                <a:spcPct val="100000"/>
              </a:lnSpc>
              <a:spcBef>
                <a:spcPts val="580"/>
              </a:spcBef>
              <a:buFont typeface="Wingdings" panose="05000000000000000000" pitchFamily="2" charset="2"/>
              <a:buChar char="Ø"/>
              <a:tabLst>
                <a:tab pos="291465" algn="l"/>
              </a:tabLst>
            </a:pPr>
            <a:r>
              <a:rPr lang="en-US" sz="2000" spc="-20" dirty="0"/>
              <a:t>A</a:t>
            </a:r>
            <a:r>
              <a:rPr lang="en-US" sz="2000" spc="-114" dirty="0"/>
              <a:t> </a:t>
            </a:r>
            <a:r>
              <a:rPr lang="en-US" sz="2000" dirty="0"/>
              <a:t>primary</a:t>
            </a:r>
            <a:r>
              <a:rPr lang="en-US" sz="2000" spc="-20" dirty="0"/>
              <a:t> </a:t>
            </a:r>
            <a:r>
              <a:rPr lang="en-US" sz="2000" dirty="0"/>
              <a:t>server</a:t>
            </a:r>
            <a:r>
              <a:rPr lang="en-US" sz="2000" spc="-35" dirty="0"/>
              <a:t> </a:t>
            </a:r>
            <a:r>
              <a:rPr lang="en-US" sz="2000" dirty="0"/>
              <a:t>loads</a:t>
            </a:r>
            <a:r>
              <a:rPr lang="en-US" sz="2000" spc="-15" dirty="0"/>
              <a:t> </a:t>
            </a:r>
            <a:r>
              <a:rPr lang="en-US" sz="2000" dirty="0"/>
              <a:t>all</a:t>
            </a:r>
            <a:r>
              <a:rPr lang="en-US" sz="2000" spc="-20" dirty="0"/>
              <a:t> </a:t>
            </a:r>
            <a:r>
              <a:rPr lang="en-US" sz="2000" dirty="0"/>
              <a:t>information</a:t>
            </a:r>
            <a:r>
              <a:rPr lang="en-US" sz="2000" spc="-40" dirty="0"/>
              <a:t> </a:t>
            </a:r>
            <a:r>
              <a:rPr lang="en-US" sz="2000" dirty="0"/>
              <a:t>from</a:t>
            </a:r>
            <a:r>
              <a:rPr lang="en-US" sz="2000" spc="-30" dirty="0"/>
              <a:t> </a:t>
            </a:r>
            <a:r>
              <a:rPr lang="en-US" sz="2000" dirty="0"/>
              <a:t>the</a:t>
            </a:r>
            <a:r>
              <a:rPr lang="en-US" sz="2000" spc="-30" dirty="0"/>
              <a:t> </a:t>
            </a:r>
            <a:r>
              <a:rPr lang="en-US" sz="2000" dirty="0"/>
              <a:t>disk</a:t>
            </a:r>
            <a:r>
              <a:rPr lang="en-US" sz="2000" spc="-15" dirty="0"/>
              <a:t> </a:t>
            </a:r>
            <a:r>
              <a:rPr lang="en-US" sz="2000" spc="-20" dirty="0"/>
              <a:t>file</a:t>
            </a:r>
          </a:p>
          <a:p>
            <a:pPr marL="298450" indent="-285750">
              <a:lnSpc>
                <a:spcPct val="100000"/>
              </a:lnSpc>
              <a:spcBef>
                <a:spcPts val="480"/>
              </a:spcBef>
              <a:buFont typeface="Wingdings" panose="05000000000000000000" pitchFamily="2" charset="2"/>
              <a:buChar char="Ø"/>
              <a:tabLst>
                <a:tab pos="291465" algn="l"/>
              </a:tabLst>
            </a:pPr>
            <a:r>
              <a:rPr lang="en-US" sz="2000" dirty="0"/>
              <a:t>The</a:t>
            </a:r>
            <a:r>
              <a:rPr lang="en-US" sz="2000" spc="-10" dirty="0"/>
              <a:t> </a:t>
            </a:r>
            <a:r>
              <a:rPr lang="en-US" sz="2000" dirty="0"/>
              <a:t>secondary</a:t>
            </a:r>
            <a:r>
              <a:rPr lang="en-US" sz="2000" spc="-40" dirty="0"/>
              <a:t> </a:t>
            </a:r>
            <a:r>
              <a:rPr lang="en-US" sz="2000" dirty="0"/>
              <a:t>server</a:t>
            </a:r>
            <a:r>
              <a:rPr lang="en-US" sz="2000" spc="-25" dirty="0"/>
              <a:t> </a:t>
            </a:r>
            <a:r>
              <a:rPr lang="en-US" sz="2000" dirty="0"/>
              <a:t>loads</a:t>
            </a:r>
            <a:r>
              <a:rPr lang="en-US" sz="2000" spc="-35" dirty="0"/>
              <a:t> </a:t>
            </a:r>
            <a:r>
              <a:rPr lang="en-US" sz="2000" dirty="0"/>
              <a:t>all</a:t>
            </a:r>
            <a:r>
              <a:rPr lang="en-US" sz="2000" spc="-10" dirty="0"/>
              <a:t> </a:t>
            </a:r>
            <a:r>
              <a:rPr lang="en-US" sz="2000" dirty="0"/>
              <a:t>information</a:t>
            </a:r>
            <a:r>
              <a:rPr lang="en-US" sz="2000" spc="-35" dirty="0"/>
              <a:t> </a:t>
            </a:r>
            <a:r>
              <a:rPr lang="en-US" sz="2000" dirty="0"/>
              <a:t>from</a:t>
            </a:r>
            <a:r>
              <a:rPr lang="en-US" sz="2000" spc="-45" dirty="0"/>
              <a:t> </a:t>
            </a:r>
            <a:r>
              <a:rPr lang="en-US" sz="2000" dirty="0"/>
              <a:t>the</a:t>
            </a:r>
            <a:r>
              <a:rPr lang="en-US" sz="2000" spc="-15" dirty="0"/>
              <a:t> </a:t>
            </a:r>
            <a:r>
              <a:rPr lang="en-US" sz="2000" dirty="0"/>
              <a:t>primary</a:t>
            </a:r>
            <a:r>
              <a:rPr lang="en-US" sz="2000" spc="-5" dirty="0"/>
              <a:t> </a:t>
            </a:r>
            <a:r>
              <a:rPr lang="en-US" sz="2000" spc="-10" dirty="0"/>
              <a:t>server</a:t>
            </a:r>
          </a:p>
          <a:p>
            <a:pPr marL="298450" indent="-285750">
              <a:lnSpc>
                <a:spcPct val="100000"/>
              </a:lnSpc>
              <a:spcBef>
                <a:spcPts val="480"/>
              </a:spcBef>
              <a:buFont typeface="Wingdings" panose="05000000000000000000" pitchFamily="2" charset="2"/>
              <a:buChar char="Ø"/>
              <a:tabLst>
                <a:tab pos="291465" algn="l"/>
              </a:tabLst>
            </a:pPr>
            <a:r>
              <a:rPr lang="en-US" sz="2000" dirty="0"/>
              <a:t>When</a:t>
            </a:r>
            <a:r>
              <a:rPr lang="en-US" sz="2000" spc="145" dirty="0"/>
              <a:t> </a:t>
            </a:r>
            <a:r>
              <a:rPr lang="en-US" sz="2000" dirty="0"/>
              <a:t>the</a:t>
            </a:r>
            <a:r>
              <a:rPr lang="en-US" sz="2000" spc="140" dirty="0"/>
              <a:t> </a:t>
            </a:r>
            <a:r>
              <a:rPr lang="en-US" sz="2000" dirty="0"/>
              <a:t>secondary</a:t>
            </a:r>
            <a:r>
              <a:rPr lang="en-US" sz="2000" spc="140" dirty="0"/>
              <a:t> </a:t>
            </a:r>
            <a:r>
              <a:rPr lang="en-US" sz="2000" dirty="0"/>
              <a:t>downloads</a:t>
            </a:r>
            <a:r>
              <a:rPr lang="en-US" sz="2000" spc="140" dirty="0"/>
              <a:t> </a:t>
            </a:r>
            <a:r>
              <a:rPr lang="en-US" sz="2000" dirty="0"/>
              <a:t>information</a:t>
            </a:r>
            <a:r>
              <a:rPr lang="en-US" sz="2000" spc="140" dirty="0"/>
              <a:t> </a:t>
            </a:r>
            <a:r>
              <a:rPr lang="en-US" sz="2000" dirty="0"/>
              <a:t>from</a:t>
            </a:r>
            <a:r>
              <a:rPr lang="en-US" sz="2000" spc="114" dirty="0"/>
              <a:t> </a:t>
            </a:r>
            <a:r>
              <a:rPr lang="en-US" sz="2000" dirty="0"/>
              <a:t>the</a:t>
            </a:r>
            <a:r>
              <a:rPr lang="en-US" sz="2000" spc="140" dirty="0"/>
              <a:t> </a:t>
            </a:r>
            <a:r>
              <a:rPr lang="en-US" sz="2000" dirty="0"/>
              <a:t>primary,</a:t>
            </a:r>
            <a:r>
              <a:rPr lang="en-US" sz="2000" spc="140" dirty="0"/>
              <a:t> </a:t>
            </a:r>
            <a:r>
              <a:rPr lang="en-US" sz="2000" dirty="0"/>
              <a:t>it</a:t>
            </a:r>
            <a:r>
              <a:rPr lang="en-US" sz="2000" spc="130" dirty="0"/>
              <a:t> </a:t>
            </a:r>
            <a:r>
              <a:rPr lang="en-US" sz="2000" dirty="0"/>
              <a:t>is</a:t>
            </a:r>
            <a:r>
              <a:rPr lang="en-US" sz="2000" spc="140" dirty="0"/>
              <a:t> </a:t>
            </a:r>
            <a:r>
              <a:rPr lang="en-US" sz="2000" dirty="0"/>
              <a:t>called</a:t>
            </a:r>
            <a:r>
              <a:rPr lang="en-US" sz="2000" spc="130" dirty="0"/>
              <a:t> </a:t>
            </a:r>
            <a:r>
              <a:rPr lang="en-US" sz="2000" spc="-20" dirty="0" smtClean="0"/>
              <a:t>zone </a:t>
            </a:r>
            <a:r>
              <a:rPr lang="en-US" sz="2000" spc="-10" dirty="0" smtClean="0"/>
              <a:t>transfer</a:t>
            </a:r>
            <a:endParaRPr lang="en-US" sz="2000" spc="-10" dirty="0"/>
          </a:p>
          <a:p>
            <a:endParaRPr lang="en-US" dirty="0"/>
          </a:p>
        </p:txBody>
      </p:sp>
    </p:spTree>
    <p:extLst>
      <p:ext uri="{BB962C8B-B14F-4D97-AF65-F5344CB8AC3E}">
        <p14:creationId xmlns:p14="http://schemas.microsoft.com/office/powerpoint/2010/main" val="3405763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a:t>
            </a:r>
            <a:r>
              <a:rPr lang="en-US" spc="-30" dirty="0"/>
              <a:t> </a:t>
            </a:r>
            <a:r>
              <a:rPr lang="en-US" dirty="0"/>
              <a:t>in</a:t>
            </a:r>
            <a:r>
              <a:rPr lang="en-US" spc="-5" dirty="0"/>
              <a:t> </a:t>
            </a:r>
            <a:r>
              <a:rPr lang="en-US" dirty="0"/>
              <a:t>the </a:t>
            </a:r>
            <a:r>
              <a:rPr lang="en-US" spc="-10" dirty="0"/>
              <a:t>internet</a:t>
            </a:r>
            <a:endParaRPr lang="en-US" dirty="0"/>
          </a:p>
        </p:txBody>
      </p:sp>
      <p:sp>
        <p:nvSpPr>
          <p:cNvPr id="3" name="Content Placeholder 2"/>
          <p:cNvSpPr>
            <a:spLocks noGrp="1"/>
          </p:cNvSpPr>
          <p:nvPr>
            <p:ph idx="1"/>
          </p:nvPr>
        </p:nvSpPr>
        <p:spPr/>
        <p:txBody>
          <a:bodyPr/>
          <a:lstStyle/>
          <a:p>
            <a:pPr marL="291465" indent="-278765">
              <a:lnSpc>
                <a:spcPct val="100000"/>
              </a:lnSpc>
              <a:spcBef>
                <a:spcPts val="590"/>
              </a:spcBef>
              <a:buFont typeface="Arial"/>
              <a:buChar char="•"/>
              <a:tabLst>
                <a:tab pos="291465" algn="l"/>
              </a:tabLst>
            </a:pPr>
            <a:r>
              <a:rPr lang="en-US" sz="2800" dirty="0">
                <a:latin typeface="Times New Roman"/>
                <a:cs typeface="Times New Roman"/>
              </a:rPr>
              <a:t>The</a:t>
            </a:r>
            <a:r>
              <a:rPr lang="en-US" sz="2800" spc="-15" dirty="0">
                <a:latin typeface="Times New Roman"/>
                <a:cs typeface="Times New Roman"/>
              </a:rPr>
              <a:t> </a:t>
            </a:r>
            <a:r>
              <a:rPr lang="en-US" sz="2800" dirty="0">
                <a:latin typeface="Times New Roman"/>
                <a:cs typeface="Times New Roman"/>
              </a:rPr>
              <a:t>domain</a:t>
            </a:r>
            <a:r>
              <a:rPr lang="en-US" sz="2800" spc="-10" dirty="0">
                <a:latin typeface="Times New Roman"/>
                <a:cs typeface="Times New Roman"/>
              </a:rPr>
              <a:t> </a:t>
            </a:r>
            <a:r>
              <a:rPr lang="en-US" sz="2800" dirty="0">
                <a:latin typeface="Times New Roman"/>
                <a:cs typeface="Times New Roman"/>
              </a:rPr>
              <a:t>name</a:t>
            </a:r>
            <a:r>
              <a:rPr lang="en-US" sz="2800" spc="-10" dirty="0">
                <a:latin typeface="Times New Roman"/>
                <a:cs typeface="Times New Roman"/>
              </a:rPr>
              <a:t> </a:t>
            </a:r>
            <a:r>
              <a:rPr lang="en-US" sz="2800" dirty="0">
                <a:latin typeface="Times New Roman"/>
                <a:cs typeface="Times New Roman"/>
              </a:rPr>
              <a:t>space</a:t>
            </a:r>
            <a:r>
              <a:rPr lang="en-US" sz="2800" spc="-30" dirty="0">
                <a:latin typeface="Times New Roman"/>
                <a:cs typeface="Times New Roman"/>
              </a:rPr>
              <a:t> </a:t>
            </a:r>
            <a:r>
              <a:rPr lang="en-US" sz="2800" dirty="0">
                <a:latin typeface="Times New Roman"/>
                <a:cs typeface="Times New Roman"/>
              </a:rPr>
              <a:t>(tree)</a:t>
            </a:r>
            <a:r>
              <a:rPr lang="en-US" sz="2800" spc="-40" dirty="0">
                <a:latin typeface="Times New Roman"/>
                <a:cs typeface="Times New Roman"/>
              </a:rPr>
              <a:t> </a:t>
            </a:r>
            <a:r>
              <a:rPr lang="en-US" sz="2800" dirty="0">
                <a:latin typeface="Times New Roman"/>
                <a:cs typeface="Times New Roman"/>
              </a:rPr>
              <a:t>is</a:t>
            </a:r>
            <a:r>
              <a:rPr lang="en-US" sz="2800" spc="-15" dirty="0">
                <a:latin typeface="Times New Roman"/>
                <a:cs typeface="Times New Roman"/>
              </a:rPr>
              <a:t> </a:t>
            </a:r>
            <a:r>
              <a:rPr lang="en-US" sz="2800" dirty="0">
                <a:latin typeface="Times New Roman"/>
                <a:cs typeface="Times New Roman"/>
              </a:rPr>
              <a:t>divided</a:t>
            </a:r>
            <a:r>
              <a:rPr lang="en-US" sz="2800" spc="-35" dirty="0">
                <a:latin typeface="Times New Roman"/>
                <a:cs typeface="Times New Roman"/>
              </a:rPr>
              <a:t> </a:t>
            </a:r>
            <a:r>
              <a:rPr lang="en-US" sz="2800" dirty="0">
                <a:latin typeface="Times New Roman"/>
                <a:cs typeface="Times New Roman"/>
              </a:rPr>
              <a:t>into</a:t>
            </a:r>
            <a:r>
              <a:rPr lang="en-US" sz="2800" spc="-30" dirty="0">
                <a:latin typeface="Times New Roman"/>
                <a:cs typeface="Times New Roman"/>
              </a:rPr>
              <a:t> </a:t>
            </a:r>
            <a:r>
              <a:rPr lang="en-US" sz="2800" dirty="0">
                <a:latin typeface="Times New Roman"/>
                <a:cs typeface="Times New Roman"/>
              </a:rPr>
              <a:t>three</a:t>
            </a:r>
            <a:r>
              <a:rPr lang="en-US" sz="2800" spc="-30" dirty="0">
                <a:latin typeface="Times New Roman"/>
                <a:cs typeface="Times New Roman"/>
              </a:rPr>
              <a:t> </a:t>
            </a:r>
            <a:r>
              <a:rPr lang="en-US" sz="2800" dirty="0">
                <a:latin typeface="Times New Roman"/>
                <a:cs typeface="Times New Roman"/>
              </a:rPr>
              <a:t>different</a:t>
            </a:r>
            <a:r>
              <a:rPr lang="en-US" sz="2800" spc="-50" dirty="0">
                <a:latin typeface="Times New Roman"/>
                <a:cs typeface="Times New Roman"/>
              </a:rPr>
              <a:t> </a:t>
            </a:r>
            <a:r>
              <a:rPr lang="en-US" sz="2800" spc="-10" dirty="0">
                <a:latin typeface="Times New Roman"/>
                <a:cs typeface="Times New Roman"/>
              </a:rPr>
              <a:t>sections</a:t>
            </a:r>
            <a:endParaRPr lang="en-US" sz="2800" dirty="0">
              <a:latin typeface="Times New Roman"/>
              <a:cs typeface="Times New Roman"/>
            </a:endParaRPr>
          </a:p>
          <a:p>
            <a:pPr marL="615950" lvl="1" indent="-231775">
              <a:lnSpc>
                <a:spcPct val="100000"/>
              </a:lnSpc>
              <a:spcBef>
                <a:spcPts val="420"/>
              </a:spcBef>
              <a:buFont typeface="Arial"/>
              <a:buChar char="–"/>
              <a:tabLst>
                <a:tab pos="615950" algn="l"/>
              </a:tabLst>
            </a:pPr>
            <a:r>
              <a:rPr lang="en-US" sz="2000" dirty="0">
                <a:latin typeface="Times New Roman"/>
                <a:cs typeface="Times New Roman"/>
              </a:rPr>
              <a:t>generic</a:t>
            </a:r>
            <a:r>
              <a:rPr lang="en-US" sz="2000" spc="-35" dirty="0">
                <a:latin typeface="Times New Roman"/>
                <a:cs typeface="Times New Roman"/>
              </a:rPr>
              <a:t> </a:t>
            </a:r>
            <a:r>
              <a:rPr lang="en-US" sz="2000" spc="-10" dirty="0">
                <a:latin typeface="Times New Roman"/>
                <a:cs typeface="Times New Roman"/>
              </a:rPr>
              <a:t>domains</a:t>
            </a:r>
            <a:endParaRPr lang="en-US" sz="2000" dirty="0">
              <a:latin typeface="Times New Roman"/>
              <a:cs typeface="Times New Roman"/>
            </a:endParaRPr>
          </a:p>
          <a:p>
            <a:pPr marL="615950" lvl="1" indent="-231775">
              <a:lnSpc>
                <a:spcPct val="100000"/>
              </a:lnSpc>
              <a:spcBef>
                <a:spcPts val="409"/>
              </a:spcBef>
              <a:buFont typeface="Arial"/>
              <a:buChar char="–"/>
              <a:tabLst>
                <a:tab pos="615950" algn="l"/>
              </a:tabLst>
            </a:pPr>
            <a:r>
              <a:rPr lang="en-US" sz="2000" dirty="0">
                <a:latin typeface="Times New Roman"/>
                <a:cs typeface="Times New Roman"/>
              </a:rPr>
              <a:t>country</a:t>
            </a:r>
            <a:r>
              <a:rPr lang="en-US" sz="2000" spc="-20" dirty="0">
                <a:latin typeface="Times New Roman"/>
                <a:cs typeface="Times New Roman"/>
              </a:rPr>
              <a:t> </a:t>
            </a:r>
            <a:r>
              <a:rPr lang="en-US" sz="2000" spc="-10" dirty="0">
                <a:latin typeface="Times New Roman"/>
                <a:cs typeface="Times New Roman"/>
              </a:rPr>
              <a:t>domains</a:t>
            </a:r>
            <a:endParaRPr lang="en-US" sz="2000" dirty="0">
              <a:latin typeface="Times New Roman"/>
              <a:cs typeface="Times New Roman"/>
            </a:endParaRPr>
          </a:p>
          <a:p>
            <a:pPr marL="615950" lvl="1" indent="-231775">
              <a:lnSpc>
                <a:spcPct val="100000"/>
              </a:lnSpc>
              <a:spcBef>
                <a:spcPts val="409"/>
              </a:spcBef>
              <a:buFont typeface="Arial"/>
              <a:buChar char="–"/>
              <a:tabLst>
                <a:tab pos="615950" algn="l"/>
              </a:tabLst>
            </a:pPr>
            <a:r>
              <a:rPr lang="en-US" sz="2000" dirty="0">
                <a:latin typeface="Times New Roman"/>
                <a:cs typeface="Times New Roman"/>
              </a:rPr>
              <a:t>inverse</a:t>
            </a:r>
            <a:r>
              <a:rPr lang="en-US" sz="2000" spc="-35" dirty="0">
                <a:latin typeface="Times New Roman"/>
                <a:cs typeface="Times New Roman"/>
              </a:rPr>
              <a:t> </a:t>
            </a:r>
            <a:r>
              <a:rPr lang="en-US" sz="2000" spc="-10" dirty="0">
                <a:latin typeface="Times New Roman"/>
                <a:cs typeface="Times New Roman"/>
              </a:rPr>
              <a:t>domain</a:t>
            </a:r>
            <a:endParaRPr lang="en-US" sz="2000" dirty="0">
              <a:latin typeface="Times New Roman"/>
              <a:cs typeface="Times New Roman"/>
            </a:endParaRPr>
          </a:p>
          <a:p>
            <a:endParaRPr lang="en-US" dirty="0"/>
          </a:p>
        </p:txBody>
      </p:sp>
    </p:spTree>
    <p:extLst>
      <p:ext uri="{BB962C8B-B14F-4D97-AF65-F5344CB8AC3E}">
        <p14:creationId xmlns:p14="http://schemas.microsoft.com/office/powerpoint/2010/main" val="404732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a:t>
            </a:r>
            <a:r>
              <a:rPr lang="en-US" spc="-30" dirty="0"/>
              <a:t> </a:t>
            </a:r>
            <a:r>
              <a:rPr lang="en-US" dirty="0"/>
              <a:t>used in</a:t>
            </a:r>
            <a:r>
              <a:rPr lang="en-US" spc="-20" dirty="0"/>
              <a:t> </a:t>
            </a:r>
            <a:r>
              <a:rPr lang="en-US" dirty="0"/>
              <a:t>the </a:t>
            </a:r>
            <a:r>
              <a:rPr lang="en-US" spc="-10" dirty="0"/>
              <a:t>Internet</a:t>
            </a:r>
            <a:endParaRPr lang="en-US" dirty="0"/>
          </a:p>
        </p:txBody>
      </p:sp>
      <p:pic>
        <p:nvPicPr>
          <p:cNvPr id="4" name="object 2"/>
          <p:cNvPicPr>
            <a:picLocks noGrp="1"/>
          </p:cNvPicPr>
          <p:nvPr>
            <p:ph idx="1"/>
          </p:nvPr>
        </p:nvPicPr>
        <p:blipFill>
          <a:blip r:embed="rId2" cstate="print"/>
          <a:stretch>
            <a:fillRect/>
          </a:stretch>
        </p:blipFill>
        <p:spPr>
          <a:xfrm>
            <a:off x="1220747" y="2160588"/>
            <a:ext cx="7510543" cy="3881437"/>
          </a:xfrm>
          <a:prstGeom prst="rect">
            <a:avLst/>
          </a:prstGeom>
        </p:spPr>
      </p:pic>
    </p:spTree>
    <p:extLst>
      <p:ext uri="{BB962C8B-B14F-4D97-AF65-F5344CB8AC3E}">
        <p14:creationId xmlns:p14="http://schemas.microsoft.com/office/powerpoint/2010/main" val="673229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03112" y="2106981"/>
            <a:ext cx="7839456" cy="4232859"/>
          </a:xfrm>
          <a:prstGeom prst="rect">
            <a:avLst/>
          </a:prstGeom>
        </p:spPr>
      </p:pic>
      <p:sp>
        <p:nvSpPr>
          <p:cNvPr id="3" name="object 3"/>
          <p:cNvSpPr txBox="1">
            <a:spLocks noGrp="1"/>
          </p:cNvSpPr>
          <p:nvPr>
            <p:ph type="title"/>
          </p:nvPr>
        </p:nvSpPr>
        <p:spPr>
          <a:xfrm>
            <a:off x="903112" y="812801"/>
            <a:ext cx="11462224" cy="571951"/>
          </a:xfrm>
          <a:prstGeom prst="rect">
            <a:avLst/>
          </a:prstGeom>
        </p:spPr>
        <p:txBody>
          <a:bodyPr vert="horz" wrap="square" lIns="0" tIns="17780" rIns="0" bIns="0" rtlCol="0" anchor="t">
            <a:spAutoFit/>
          </a:bodyPr>
          <a:lstStyle/>
          <a:p>
            <a:pPr marL="16933">
              <a:spcBef>
                <a:spcPts val="140"/>
              </a:spcBef>
            </a:pPr>
            <a:r>
              <a:rPr dirty="0"/>
              <a:t>Generic</a:t>
            </a:r>
            <a:r>
              <a:rPr spc="-33" dirty="0"/>
              <a:t> </a:t>
            </a:r>
            <a:r>
              <a:rPr spc="-13" dirty="0"/>
              <a:t>domain</a:t>
            </a:r>
          </a:p>
        </p:txBody>
      </p:sp>
    </p:spTree>
    <p:extLst>
      <p:ext uri="{BB962C8B-B14F-4D97-AF65-F5344CB8AC3E}">
        <p14:creationId xmlns:p14="http://schemas.microsoft.com/office/powerpoint/2010/main" val="27743077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1421" y="1412748"/>
            <a:ext cx="8634916" cy="4997027"/>
            <a:chOff x="683564" y="1059561"/>
            <a:chExt cx="7680325" cy="3747770"/>
          </a:xfrm>
        </p:grpSpPr>
        <p:pic>
          <p:nvPicPr>
            <p:cNvPr id="3" name="object 3"/>
            <p:cNvPicPr/>
            <p:nvPr/>
          </p:nvPicPr>
          <p:blipFill>
            <a:blip r:embed="rId2" cstate="print"/>
            <a:stretch>
              <a:fillRect/>
            </a:stretch>
          </p:blipFill>
          <p:spPr>
            <a:xfrm>
              <a:off x="683564" y="1059561"/>
              <a:ext cx="4272026" cy="1728470"/>
            </a:xfrm>
            <a:prstGeom prst="rect">
              <a:avLst/>
            </a:prstGeom>
          </p:spPr>
        </p:pic>
        <p:pic>
          <p:nvPicPr>
            <p:cNvPr id="4" name="object 4"/>
            <p:cNvPicPr/>
            <p:nvPr/>
          </p:nvPicPr>
          <p:blipFill>
            <a:blip r:embed="rId3" cstate="print"/>
            <a:stretch>
              <a:fillRect/>
            </a:stretch>
          </p:blipFill>
          <p:spPr>
            <a:xfrm>
              <a:off x="4067936" y="3075825"/>
              <a:ext cx="4295774" cy="1731391"/>
            </a:xfrm>
            <a:prstGeom prst="rect">
              <a:avLst/>
            </a:prstGeom>
          </p:spPr>
        </p:pic>
      </p:grpSp>
      <p:sp>
        <p:nvSpPr>
          <p:cNvPr id="5" name="object 5"/>
          <p:cNvSpPr txBox="1">
            <a:spLocks noGrp="1"/>
          </p:cNvSpPr>
          <p:nvPr>
            <p:ph type="title"/>
          </p:nvPr>
        </p:nvSpPr>
        <p:spPr>
          <a:xfrm>
            <a:off x="903112" y="812801"/>
            <a:ext cx="11462224" cy="571951"/>
          </a:xfrm>
          <a:prstGeom prst="rect">
            <a:avLst/>
          </a:prstGeom>
        </p:spPr>
        <p:txBody>
          <a:bodyPr vert="horz" wrap="square" lIns="0" tIns="17780" rIns="0" bIns="0" rtlCol="0" anchor="t">
            <a:spAutoFit/>
          </a:bodyPr>
          <a:lstStyle/>
          <a:p>
            <a:pPr marL="16933">
              <a:spcBef>
                <a:spcPts val="140"/>
              </a:spcBef>
            </a:pPr>
            <a:r>
              <a:rPr dirty="0"/>
              <a:t>Generic</a:t>
            </a:r>
            <a:r>
              <a:rPr spc="-47" dirty="0"/>
              <a:t> </a:t>
            </a:r>
            <a:r>
              <a:rPr dirty="0"/>
              <a:t>domain</a:t>
            </a:r>
            <a:r>
              <a:rPr spc="-20" dirty="0"/>
              <a:t> </a:t>
            </a:r>
            <a:r>
              <a:rPr spc="-13" dirty="0"/>
              <a:t>labels</a:t>
            </a:r>
          </a:p>
        </p:txBody>
      </p:sp>
    </p:spTree>
    <p:extLst>
      <p:ext uri="{BB962C8B-B14F-4D97-AF65-F5344CB8AC3E}">
        <p14:creationId xmlns:p14="http://schemas.microsoft.com/office/powerpoint/2010/main" val="29346106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19627" y="1553667"/>
            <a:ext cx="5784256" cy="4742349"/>
          </a:xfrm>
          <a:prstGeom prst="rect">
            <a:avLst/>
          </a:prstGeom>
        </p:spPr>
      </p:pic>
      <p:sp>
        <p:nvSpPr>
          <p:cNvPr id="3" name="object 3"/>
          <p:cNvSpPr txBox="1">
            <a:spLocks noGrp="1"/>
          </p:cNvSpPr>
          <p:nvPr>
            <p:ph type="title"/>
          </p:nvPr>
        </p:nvSpPr>
        <p:spPr>
          <a:xfrm>
            <a:off x="903112" y="812801"/>
            <a:ext cx="11462224" cy="571951"/>
          </a:xfrm>
          <a:prstGeom prst="rect">
            <a:avLst/>
          </a:prstGeom>
        </p:spPr>
        <p:txBody>
          <a:bodyPr vert="horz" wrap="square" lIns="0" tIns="17780" rIns="0" bIns="0" rtlCol="0" anchor="t">
            <a:spAutoFit/>
          </a:bodyPr>
          <a:lstStyle/>
          <a:p>
            <a:pPr marL="16933">
              <a:spcBef>
                <a:spcPts val="140"/>
              </a:spcBef>
            </a:pPr>
            <a:r>
              <a:rPr dirty="0"/>
              <a:t>Country</a:t>
            </a:r>
            <a:r>
              <a:rPr spc="-20" dirty="0"/>
              <a:t> </a:t>
            </a:r>
            <a:r>
              <a:rPr spc="-13" dirty="0"/>
              <a:t>domain</a:t>
            </a:r>
          </a:p>
        </p:txBody>
      </p:sp>
    </p:spTree>
    <p:extLst>
      <p:ext uri="{BB962C8B-B14F-4D97-AF65-F5344CB8AC3E}">
        <p14:creationId xmlns:p14="http://schemas.microsoft.com/office/powerpoint/2010/main" val="16058222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66574" y="1541576"/>
            <a:ext cx="4864777" cy="4767749"/>
          </a:xfrm>
          <a:prstGeom prst="rect">
            <a:avLst/>
          </a:prstGeom>
        </p:spPr>
      </p:pic>
      <p:sp>
        <p:nvSpPr>
          <p:cNvPr id="3" name="object 3"/>
          <p:cNvSpPr txBox="1">
            <a:spLocks noGrp="1"/>
          </p:cNvSpPr>
          <p:nvPr>
            <p:ph type="title"/>
          </p:nvPr>
        </p:nvSpPr>
        <p:spPr>
          <a:xfrm>
            <a:off x="903112" y="812801"/>
            <a:ext cx="11462224" cy="571951"/>
          </a:xfrm>
          <a:prstGeom prst="rect">
            <a:avLst/>
          </a:prstGeom>
        </p:spPr>
        <p:txBody>
          <a:bodyPr vert="horz" wrap="square" lIns="0" tIns="17780" rIns="0" bIns="0" rtlCol="0" anchor="t">
            <a:spAutoFit/>
          </a:bodyPr>
          <a:lstStyle/>
          <a:p>
            <a:pPr marL="16933">
              <a:spcBef>
                <a:spcPts val="140"/>
              </a:spcBef>
            </a:pPr>
            <a:r>
              <a:rPr dirty="0"/>
              <a:t>Inverse</a:t>
            </a:r>
            <a:r>
              <a:rPr spc="-40" dirty="0"/>
              <a:t> </a:t>
            </a:r>
            <a:r>
              <a:rPr spc="-13" dirty="0"/>
              <a:t>domain</a:t>
            </a:r>
          </a:p>
        </p:txBody>
      </p:sp>
    </p:spTree>
    <p:extLst>
      <p:ext uri="{BB962C8B-B14F-4D97-AF65-F5344CB8AC3E}">
        <p14:creationId xmlns:p14="http://schemas.microsoft.com/office/powerpoint/2010/main" val="7991339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smtClean="0"/>
              <a:t>Domain Resolution</a:t>
            </a:r>
            <a:endParaRPr lang="en-US" dirty="0"/>
          </a:p>
        </p:txBody>
      </p:sp>
      <p:sp>
        <p:nvSpPr>
          <p:cNvPr id="3" name="Content Placeholder 2"/>
          <p:cNvSpPr>
            <a:spLocks noGrp="1"/>
          </p:cNvSpPr>
          <p:nvPr>
            <p:ph idx="1"/>
          </p:nvPr>
        </p:nvSpPr>
        <p:spPr/>
        <p:txBody>
          <a:bodyPr/>
          <a:lstStyle/>
          <a:p>
            <a:r>
              <a:rPr lang="en-US" dirty="0"/>
              <a:t>Mapping a name to an address or an address to a name is called name-address resolution</a:t>
            </a:r>
          </a:p>
          <a:p>
            <a:endParaRPr lang="en-US" dirty="0"/>
          </a:p>
        </p:txBody>
      </p:sp>
    </p:spTree>
    <p:extLst>
      <p:ext uri="{BB962C8B-B14F-4D97-AF65-F5344CB8AC3E}">
        <p14:creationId xmlns:p14="http://schemas.microsoft.com/office/powerpoint/2010/main" val="2807363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a:t>
            </a:r>
            <a:r>
              <a:rPr lang="en-US" spc="-25" dirty="0"/>
              <a:t> </a:t>
            </a:r>
            <a:r>
              <a:rPr lang="en-US" spc="-10" dirty="0"/>
              <a:t>resolution</a:t>
            </a:r>
            <a:endParaRPr lang="en-US" dirty="0"/>
          </a:p>
        </p:txBody>
      </p:sp>
      <p:pic>
        <p:nvPicPr>
          <p:cNvPr id="4" name="object 2"/>
          <p:cNvPicPr>
            <a:picLocks noGrp="1"/>
          </p:cNvPicPr>
          <p:nvPr>
            <p:ph idx="1"/>
          </p:nvPr>
        </p:nvPicPr>
        <p:blipFill>
          <a:blip r:embed="rId2" cstate="print"/>
          <a:stretch>
            <a:fillRect/>
          </a:stretch>
        </p:blipFill>
        <p:spPr>
          <a:xfrm>
            <a:off x="1309730" y="2160588"/>
            <a:ext cx="7332578" cy="3881437"/>
          </a:xfrm>
          <a:prstGeom prst="rect">
            <a:avLst/>
          </a:prstGeom>
        </p:spPr>
      </p:pic>
    </p:spTree>
    <p:extLst>
      <p:ext uri="{BB962C8B-B14F-4D97-AF65-F5344CB8AC3E}">
        <p14:creationId xmlns:p14="http://schemas.microsoft.com/office/powerpoint/2010/main" val="291517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pt-BR" b="1" dirty="0" smtClean="0"/>
              <a:t>Hypertext </a:t>
            </a:r>
            <a:r>
              <a:rPr lang="pt-BR" b="1" dirty="0"/>
              <a:t>Transfer Protocol (HTTP</a:t>
            </a:r>
            <a:r>
              <a:rPr lang="pt-BR" b="1" dirty="0" smtClean="0"/>
              <a:t>)</a:t>
            </a:r>
            <a:endParaRPr lang="en-US" dirty="0"/>
          </a:p>
        </p:txBody>
      </p:sp>
      <p:sp>
        <p:nvSpPr>
          <p:cNvPr id="3" name="Content Placeholder 2"/>
          <p:cNvSpPr>
            <a:spLocks noGrp="1"/>
          </p:cNvSpPr>
          <p:nvPr>
            <p:ph idx="1"/>
          </p:nvPr>
        </p:nvSpPr>
        <p:spPr>
          <a:xfrm>
            <a:off x="677334" y="2160589"/>
            <a:ext cx="9076266" cy="3880773"/>
          </a:xfrm>
        </p:spPr>
        <p:txBody>
          <a:bodyPr>
            <a:normAutofit lnSpcReduction="10000"/>
          </a:bodyPr>
          <a:lstStyle/>
          <a:p>
            <a:r>
              <a:rPr lang="en-US" b="1" dirty="0"/>
              <a:t>HTTP (Hypertext Transfer Protocol) is a fundamental protocol</a:t>
            </a:r>
            <a:r>
              <a:rPr lang="en-US" dirty="0"/>
              <a:t> of the Internet, enabling the transfer of data between a client and a server. </a:t>
            </a:r>
          </a:p>
          <a:p>
            <a:r>
              <a:rPr lang="en-US" dirty="0" smtClean="0"/>
              <a:t>HTTP </a:t>
            </a:r>
            <a:r>
              <a:rPr lang="en-US" dirty="0"/>
              <a:t>(Hypertext Transfer Protocol) is the set of rules for transferring files (</a:t>
            </a:r>
            <a:r>
              <a:rPr lang="en-US" dirty="0" smtClean="0"/>
              <a:t>text, graphic </a:t>
            </a:r>
            <a:r>
              <a:rPr lang="en-US" dirty="0"/>
              <a:t>images, sound, video, and other multimedia files) on the World </a:t>
            </a:r>
            <a:r>
              <a:rPr lang="en-US" dirty="0" smtClean="0"/>
              <a:t>Wide Web</a:t>
            </a:r>
            <a:r>
              <a:rPr lang="en-US" dirty="0"/>
              <a:t>. As soon as a Web user opens their Web browser, the user is </a:t>
            </a:r>
            <a:r>
              <a:rPr lang="en-US" dirty="0" smtClean="0"/>
              <a:t>indirectly making </a:t>
            </a:r>
            <a:r>
              <a:rPr lang="en-US" dirty="0"/>
              <a:t>use of </a:t>
            </a:r>
            <a:r>
              <a:rPr lang="en-US" dirty="0" smtClean="0"/>
              <a:t>HTTP.</a:t>
            </a:r>
          </a:p>
          <a:p>
            <a:r>
              <a:rPr lang="en-US" dirty="0"/>
              <a:t>When the browser user enters file requests by either "opening" a Web </a:t>
            </a:r>
            <a:r>
              <a:rPr lang="en-US" dirty="0" smtClean="0"/>
              <a:t>file (typing </a:t>
            </a:r>
            <a:r>
              <a:rPr lang="en-US" dirty="0"/>
              <a:t>in a Uniform Resource Locator or URL) or clicking on a hypertext link</a:t>
            </a:r>
            <a:r>
              <a:rPr lang="en-US" dirty="0" smtClean="0"/>
              <a:t>,  the </a:t>
            </a:r>
            <a:r>
              <a:rPr lang="en-US" dirty="0"/>
              <a:t>browser builds an HTTP request and sends it to the Internet Protocol </a:t>
            </a:r>
            <a:r>
              <a:rPr lang="en-US" dirty="0" smtClean="0"/>
              <a:t>address (</a:t>
            </a:r>
            <a:r>
              <a:rPr lang="en-US" dirty="0"/>
              <a:t>IP address) indicated by the URL.</a:t>
            </a:r>
            <a:endParaRPr lang="en-US" dirty="0" smtClean="0"/>
          </a:p>
          <a:p>
            <a:r>
              <a:rPr lang="en-US" dirty="0"/>
              <a:t>The HTTP daemon in the destination server machine receives the request </a:t>
            </a:r>
            <a:r>
              <a:rPr lang="en-US" dirty="0" smtClean="0"/>
              <a:t>and sends </a:t>
            </a:r>
            <a:r>
              <a:rPr lang="en-US" dirty="0"/>
              <a:t>back the requested file or files associated with the request. (A Web </a:t>
            </a:r>
            <a:r>
              <a:rPr lang="en-US" dirty="0" smtClean="0"/>
              <a:t>page often </a:t>
            </a:r>
            <a:r>
              <a:rPr lang="en-US" dirty="0"/>
              <a:t>consists of more than one file.)</a:t>
            </a:r>
            <a:endParaRPr lang="en-US" dirty="0" smtClean="0"/>
          </a:p>
          <a:p>
            <a:endParaRPr lang="en-US" dirty="0"/>
          </a:p>
        </p:txBody>
      </p:sp>
    </p:spTree>
    <p:extLst>
      <p:ext uri="{BB962C8B-B14F-4D97-AF65-F5344CB8AC3E}">
        <p14:creationId xmlns:p14="http://schemas.microsoft.com/office/powerpoint/2010/main" val="40882179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a:t>
            </a:r>
            <a:r>
              <a:rPr lang="en-US" spc="-30" dirty="0"/>
              <a:t> </a:t>
            </a:r>
            <a:r>
              <a:rPr lang="en-US" spc="-10" dirty="0"/>
              <a:t>resolution</a:t>
            </a:r>
            <a:endParaRPr lang="en-US" dirty="0"/>
          </a:p>
        </p:txBody>
      </p:sp>
      <p:pic>
        <p:nvPicPr>
          <p:cNvPr id="4" name="object 2"/>
          <p:cNvPicPr>
            <a:picLocks noGrp="1"/>
          </p:cNvPicPr>
          <p:nvPr>
            <p:ph idx="1"/>
          </p:nvPr>
        </p:nvPicPr>
        <p:blipFill>
          <a:blip r:embed="rId2" cstate="print"/>
          <a:stretch>
            <a:fillRect/>
          </a:stretch>
        </p:blipFill>
        <p:spPr>
          <a:xfrm>
            <a:off x="1109472" y="2160588"/>
            <a:ext cx="6921263" cy="4142676"/>
          </a:xfrm>
          <a:prstGeom prst="rect">
            <a:avLst/>
          </a:prstGeom>
        </p:spPr>
      </p:pic>
    </p:spTree>
    <p:extLst>
      <p:ext uri="{BB962C8B-B14F-4D97-AF65-F5344CB8AC3E}">
        <p14:creationId xmlns:p14="http://schemas.microsoft.com/office/powerpoint/2010/main" val="1196041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a:t>
            </a:r>
            <a:r>
              <a:rPr lang="en-US" spc="-35" dirty="0"/>
              <a:t> </a:t>
            </a:r>
            <a:r>
              <a:rPr lang="en-US" spc="-10" dirty="0"/>
              <a:t>messages</a:t>
            </a:r>
            <a:endParaRPr lang="en-US" dirty="0"/>
          </a:p>
        </p:txBody>
      </p:sp>
      <p:sp>
        <p:nvSpPr>
          <p:cNvPr id="3" name="Content Placeholder 2"/>
          <p:cNvSpPr>
            <a:spLocks noGrp="1"/>
          </p:cNvSpPr>
          <p:nvPr>
            <p:ph idx="1"/>
          </p:nvPr>
        </p:nvSpPr>
        <p:spPr/>
        <p:txBody>
          <a:bodyPr/>
          <a:lstStyle/>
          <a:p>
            <a:pPr marL="291465" lvl="0" indent="-278765" defTabSz="914400">
              <a:spcBef>
                <a:spcPts val="590"/>
              </a:spcBef>
              <a:buClrTx/>
              <a:buSzTx/>
              <a:buFont typeface="Arial"/>
              <a:buChar char="•"/>
              <a:tabLst>
                <a:tab pos="291465" algn="l"/>
              </a:tabLst>
            </a:pPr>
            <a:r>
              <a:rPr lang="en-US" sz="2000" kern="0" dirty="0">
                <a:solidFill>
                  <a:sysClr val="windowText" lastClr="000000"/>
                </a:solidFill>
                <a:latin typeface="Times New Roman"/>
                <a:cs typeface="Times New Roman"/>
              </a:rPr>
              <a:t>The</a:t>
            </a:r>
            <a:r>
              <a:rPr lang="en-US" sz="2000" kern="0" spc="-15" dirty="0">
                <a:solidFill>
                  <a:sysClr val="windowText" lastClr="000000"/>
                </a:solidFill>
                <a:latin typeface="Times New Roman"/>
                <a:cs typeface="Times New Roman"/>
              </a:rPr>
              <a:t> </a:t>
            </a:r>
            <a:r>
              <a:rPr lang="en-US" sz="2000" kern="0" dirty="0">
                <a:solidFill>
                  <a:sysClr val="windowText" lastClr="000000"/>
                </a:solidFill>
                <a:latin typeface="Times New Roman"/>
                <a:cs typeface="Times New Roman"/>
              </a:rPr>
              <a:t>DNS</a:t>
            </a:r>
            <a:r>
              <a:rPr lang="en-US" sz="2000" kern="0" spc="-20" dirty="0">
                <a:solidFill>
                  <a:sysClr val="windowText" lastClr="000000"/>
                </a:solidFill>
                <a:latin typeface="Times New Roman"/>
                <a:cs typeface="Times New Roman"/>
              </a:rPr>
              <a:t> </a:t>
            </a:r>
            <a:r>
              <a:rPr lang="en-US" sz="2000" kern="0" dirty="0">
                <a:solidFill>
                  <a:sysClr val="windowText" lastClr="000000"/>
                </a:solidFill>
                <a:latin typeface="Times New Roman"/>
                <a:cs typeface="Times New Roman"/>
              </a:rPr>
              <a:t>query</a:t>
            </a:r>
            <a:r>
              <a:rPr lang="en-US" sz="2000" kern="0" spc="-30" dirty="0">
                <a:solidFill>
                  <a:sysClr val="windowText" lastClr="000000"/>
                </a:solidFill>
                <a:latin typeface="Times New Roman"/>
                <a:cs typeface="Times New Roman"/>
              </a:rPr>
              <a:t> </a:t>
            </a:r>
            <a:r>
              <a:rPr lang="en-US" sz="2000" kern="0" dirty="0">
                <a:solidFill>
                  <a:sysClr val="windowText" lastClr="000000"/>
                </a:solidFill>
                <a:latin typeface="Times New Roman"/>
                <a:cs typeface="Times New Roman"/>
              </a:rPr>
              <a:t>message</a:t>
            </a:r>
            <a:r>
              <a:rPr lang="en-US" sz="2000" kern="0" spc="-15" dirty="0">
                <a:solidFill>
                  <a:sysClr val="windowText" lastClr="000000"/>
                </a:solidFill>
                <a:latin typeface="Times New Roman"/>
                <a:cs typeface="Times New Roman"/>
              </a:rPr>
              <a:t> </a:t>
            </a:r>
            <a:r>
              <a:rPr lang="en-US" sz="2000" kern="0" dirty="0">
                <a:solidFill>
                  <a:sysClr val="windowText" lastClr="000000"/>
                </a:solidFill>
                <a:latin typeface="Times New Roman"/>
                <a:cs typeface="Times New Roman"/>
              </a:rPr>
              <a:t>consists</a:t>
            </a:r>
            <a:r>
              <a:rPr lang="en-US" sz="2000" kern="0" spc="-35" dirty="0">
                <a:solidFill>
                  <a:sysClr val="windowText" lastClr="000000"/>
                </a:solidFill>
                <a:latin typeface="Times New Roman"/>
                <a:cs typeface="Times New Roman"/>
              </a:rPr>
              <a:t> </a:t>
            </a:r>
            <a:r>
              <a:rPr lang="en-US" sz="2000" kern="0" dirty="0">
                <a:solidFill>
                  <a:sysClr val="windowText" lastClr="000000"/>
                </a:solidFill>
                <a:latin typeface="Times New Roman"/>
                <a:cs typeface="Times New Roman"/>
              </a:rPr>
              <a:t>of</a:t>
            </a:r>
            <a:r>
              <a:rPr lang="en-US" sz="2000" kern="0" spc="-25" dirty="0">
                <a:solidFill>
                  <a:sysClr val="windowText" lastClr="000000"/>
                </a:solidFill>
                <a:latin typeface="Times New Roman"/>
                <a:cs typeface="Times New Roman"/>
              </a:rPr>
              <a:t> </a:t>
            </a:r>
            <a:r>
              <a:rPr lang="en-US" sz="2000" kern="0" spc="-50" dirty="0">
                <a:solidFill>
                  <a:sysClr val="windowText" lastClr="000000"/>
                </a:solidFill>
                <a:latin typeface="Times New Roman"/>
                <a:cs typeface="Times New Roman"/>
              </a:rPr>
              <a:t>a</a:t>
            </a:r>
            <a:endParaRPr lang="en-US" sz="2000" kern="0" dirty="0">
              <a:solidFill>
                <a:sysClr val="windowText" lastClr="000000"/>
              </a:solidFill>
              <a:latin typeface="Times New Roman"/>
              <a:cs typeface="Times New Roman"/>
            </a:endParaRPr>
          </a:p>
          <a:p>
            <a:pPr marL="615950" lvl="1" indent="-231775" defTabSz="914400">
              <a:spcBef>
                <a:spcPts val="420"/>
              </a:spcBef>
              <a:buClrTx/>
              <a:buSzTx/>
              <a:buFont typeface="Arial"/>
              <a:buChar char="–"/>
              <a:tabLst>
                <a:tab pos="615950" algn="l"/>
              </a:tabLst>
            </a:pPr>
            <a:r>
              <a:rPr lang="en-US" sz="1700" kern="0" spc="-10" dirty="0">
                <a:solidFill>
                  <a:sysClr val="windowText" lastClr="000000"/>
                </a:solidFill>
                <a:latin typeface="Times New Roman"/>
                <a:cs typeface="Times New Roman"/>
              </a:rPr>
              <a:t>Header</a:t>
            </a:r>
            <a:endParaRPr lang="en-US" sz="1700" kern="0" dirty="0">
              <a:solidFill>
                <a:sysClr val="windowText" lastClr="000000"/>
              </a:solidFill>
              <a:latin typeface="Times New Roman"/>
              <a:cs typeface="Times New Roman"/>
            </a:endParaRPr>
          </a:p>
          <a:p>
            <a:pPr marL="615950" lvl="1" indent="-231775" defTabSz="914400">
              <a:spcBef>
                <a:spcPts val="409"/>
              </a:spcBef>
              <a:buClrTx/>
              <a:buSzTx/>
              <a:buFont typeface="Arial"/>
              <a:buChar char="–"/>
              <a:tabLst>
                <a:tab pos="615950" algn="l"/>
              </a:tabLst>
            </a:pPr>
            <a:r>
              <a:rPr lang="en-US" sz="1700" kern="0" dirty="0">
                <a:solidFill>
                  <a:sysClr val="windowText" lastClr="000000"/>
                </a:solidFill>
                <a:latin typeface="Times New Roman"/>
                <a:cs typeface="Times New Roman"/>
              </a:rPr>
              <a:t>Question</a:t>
            </a:r>
            <a:r>
              <a:rPr lang="en-US" sz="1700" kern="0" spc="-30" dirty="0">
                <a:solidFill>
                  <a:sysClr val="windowText" lastClr="000000"/>
                </a:solidFill>
                <a:latin typeface="Times New Roman"/>
                <a:cs typeface="Times New Roman"/>
              </a:rPr>
              <a:t> </a:t>
            </a:r>
            <a:r>
              <a:rPr lang="en-US" sz="1700" kern="0" spc="-10" dirty="0">
                <a:solidFill>
                  <a:sysClr val="windowText" lastClr="000000"/>
                </a:solidFill>
                <a:latin typeface="Times New Roman"/>
                <a:cs typeface="Times New Roman"/>
              </a:rPr>
              <a:t>records</a:t>
            </a:r>
            <a:endParaRPr lang="en-US" sz="1700" kern="0" dirty="0">
              <a:solidFill>
                <a:sysClr val="windowText" lastClr="000000"/>
              </a:solidFill>
              <a:latin typeface="Times New Roman"/>
              <a:cs typeface="Times New Roman"/>
            </a:endParaRPr>
          </a:p>
          <a:p>
            <a:pPr marL="291465" lvl="0" indent="-278765" defTabSz="914400">
              <a:spcBef>
                <a:spcPts val="470"/>
              </a:spcBef>
              <a:buClrTx/>
              <a:buSzTx/>
              <a:buFont typeface="Arial"/>
              <a:buChar char="•"/>
              <a:tabLst>
                <a:tab pos="291465" algn="l"/>
              </a:tabLst>
            </a:pPr>
            <a:r>
              <a:rPr lang="en-US" sz="2000" kern="0" dirty="0">
                <a:solidFill>
                  <a:sysClr val="windowText" lastClr="000000"/>
                </a:solidFill>
                <a:latin typeface="Times New Roman"/>
                <a:cs typeface="Times New Roman"/>
              </a:rPr>
              <a:t>The</a:t>
            </a:r>
            <a:r>
              <a:rPr lang="en-US" sz="2000" kern="0" spc="-15" dirty="0">
                <a:solidFill>
                  <a:sysClr val="windowText" lastClr="000000"/>
                </a:solidFill>
                <a:latin typeface="Times New Roman"/>
                <a:cs typeface="Times New Roman"/>
              </a:rPr>
              <a:t> </a:t>
            </a:r>
            <a:r>
              <a:rPr lang="en-US" sz="2000" kern="0" dirty="0">
                <a:solidFill>
                  <a:sysClr val="windowText" lastClr="000000"/>
                </a:solidFill>
                <a:latin typeface="Times New Roman"/>
                <a:cs typeface="Times New Roman"/>
              </a:rPr>
              <a:t>DNS</a:t>
            </a:r>
            <a:r>
              <a:rPr lang="en-US" sz="2000" kern="0" spc="-15" dirty="0">
                <a:solidFill>
                  <a:sysClr val="windowText" lastClr="000000"/>
                </a:solidFill>
                <a:latin typeface="Times New Roman"/>
                <a:cs typeface="Times New Roman"/>
              </a:rPr>
              <a:t> </a:t>
            </a:r>
            <a:r>
              <a:rPr lang="en-US" sz="2000" kern="0" dirty="0">
                <a:solidFill>
                  <a:sysClr val="windowText" lastClr="000000"/>
                </a:solidFill>
                <a:latin typeface="Times New Roman"/>
                <a:cs typeface="Times New Roman"/>
              </a:rPr>
              <a:t>response</a:t>
            </a:r>
            <a:r>
              <a:rPr lang="en-US" sz="2000" kern="0" spc="-40" dirty="0">
                <a:solidFill>
                  <a:sysClr val="windowText" lastClr="000000"/>
                </a:solidFill>
                <a:latin typeface="Times New Roman"/>
                <a:cs typeface="Times New Roman"/>
              </a:rPr>
              <a:t> </a:t>
            </a:r>
            <a:r>
              <a:rPr lang="en-US" sz="2000" kern="0" dirty="0">
                <a:solidFill>
                  <a:sysClr val="windowText" lastClr="000000"/>
                </a:solidFill>
                <a:latin typeface="Times New Roman"/>
                <a:cs typeface="Times New Roman"/>
              </a:rPr>
              <a:t>message</a:t>
            </a:r>
            <a:r>
              <a:rPr lang="en-US" sz="2000" kern="0" spc="-10" dirty="0">
                <a:solidFill>
                  <a:sysClr val="windowText" lastClr="000000"/>
                </a:solidFill>
                <a:latin typeface="Times New Roman"/>
                <a:cs typeface="Times New Roman"/>
              </a:rPr>
              <a:t> </a:t>
            </a:r>
            <a:r>
              <a:rPr lang="en-US" sz="2000" kern="0" dirty="0">
                <a:solidFill>
                  <a:sysClr val="windowText" lastClr="000000"/>
                </a:solidFill>
                <a:latin typeface="Times New Roman"/>
                <a:cs typeface="Times New Roman"/>
              </a:rPr>
              <a:t>consists</a:t>
            </a:r>
            <a:r>
              <a:rPr lang="en-US" sz="2000" kern="0" spc="-35" dirty="0">
                <a:solidFill>
                  <a:sysClr val="windowText" lastClr="000000"/>
                </a:solidFill>
                <a:latin typeface="Times New Roman"/>
                <a:cs typeface="Times New Roman"/>
              </a:rPr>
              <a:t> </a:t>
            </a:r>
            <a:r>
              <a:rPr lang="en-US" sz="2000" kern="0" dirty="0">
                <a:solidFill>
                  <a:sysClr val="windowText" lastClr="000000"/>
                </a:solidFill>
                <a:latin typeface="Times New Roman"/>
                <a:cs typeface="Times New Roman"/>
              </a:rPr>
              <a:t>of</a:t>
            </a:r>
            <a:r>
              <a:rPr lang="en-US" sz="2000" kern="0" spc="-25" dirty="0">
                <a:solidFill>
                  <a:sysClr val="windowText" lastClr="000000"/>
                </a:solidFill>
                <a:latin typeface="Times New Roman"/>
                <a:cs typeface="Times New Roman"/>
              </a:rPr>
              <a:t> </a:t>
            </a:r>
            <a:r>
              <a:rPr lang="en-US" sz="2000" kern="0" spc="-50" dirty="0">
                <a:solidFill>
                  <a:sysClr val="windowText" lastClr="000000"/>
                </a:solidFill>
                <a:latin typeface="Times New Roman"/>
                <a:cs typeface="Times New Roman"/>
              </a:rPr>
              <a:t>a</a:t>
            </a:r>
            <a:endParaRPr lang="en-US" sz="2000" kern="0" dirty="0">
              <a:solidFill>
                <a:sysClr val="windowText" lastClr="000000"/>
              </a:solidFill>
              <a:latin typeface="Times New Roman"/>
              <a:cs typeface="Times New Roman"/>
            </a:endParaRPr>
          </a:p>
          <a:p>
            <a:pPr marL="615950" lvl="1" indent="-231775" defTabSz="914400">
              <a:spcBef>
                <a:spcPts val="420"/>
              </a:spcBef>
              <a:buClrTx/>
              <a:buSzTx/>
              <a:buFont typeface="Arial"/>
              <a:buChar char="–"/>
              <a:tabLst>
                <a:tab pos="615950" algn="l"/>
              </a:tabLst>
            </a:pPr>
            <a:r>
              <a:rPr lang="en-US" sz="1700" kern="0" spc="-10" dirty="0">
                <a:solidFill>
                  <a:sysClr val="windowText" lastClr="000000"/>
                </a:solidFill>
                <a:latin typeface="Times New Roman"/>
                <a:cs typeface="Times New Roman"/>
              </a:rPr>
              <a:t>Header</a:t>
            </a:r>
            <a:endParaRPr lang="en-US" sz="1700" kern="0" dirty="0">
              <a:solidFill>
                <a:sysClr val="windowText" lastClr="000000"/>
              </a:solidFill>
              <a:latin typeface="Times New Roman"/>
              <a:cs typeface="Times New Roman"/>
            </a:endParaRPr>
          </a:p>
          <a:p>
            <a:pPr marL="615950" lvl="1" indent="-231775" defTabSz="914400">
              <a:spcBef>
                <a:spcPts val="405"/>
              </a:spcBef>
              <a:buClrTx/>
              <a:buSzTx/>
              <a:buFont typeface="Arial"/>
              <a:buChar char="–"/>
              <a:tabLst>
                <a:tab pos="615950" algn="l"/>
              </a:tabLst>
            </a:pPr>
            <a:r>
              <a:rPr lang="en-US" sz="1700" kern="0" dirty="0">
                <a:solidFill>
                  <a:sysClr val="windowText" lastClr="000000"/>
                </a:solidFill>
                <a:latin typeface="Times New Roman"/>
                <a:cs typeface="Times New Roman"/>
              </a:rPr>
              <a:t>question</a:t>
            </a:r>
            <a:r>
              <a:rPr lang="en-US" sz="1700" kern="0" spc="-20" dirty="0">
                <a:solidFill>
                  <a:sysClr val="windowText" lastClr="000000"/>
                </a:solidFill>
                <a:latin typeface="Times New Roman"/>
                <a:cs typeface="Times New Roman"/>
              </a:rPr>
              <a:t> </a:t>
            </a:r>
            <a:r>
              <a:rPr lang="en-US" sz="1700" kern="0" spc="-10" dirty="0">
                <a:solidFill>
                  <a:sysClr val="windowText" lastClr="000000"/>
                </a:solidFill>
                <a:latin typeface="Times New Roman"/>
                <a:cs typeface="Times New Roman"/>
              </a:rPr>
              <a:t>records</a:t>
            </a:r>
            <a:endParaRPr lang="en-US" sz="1700" kern="0" dirty="0">
              <a:solidFill>
                <a:sysClr val="windowText" lastClr="000000"/>
              </a:solidFill>
              <a:latin typeface="Times New Roman"/>
              <a:cs typeface="Times New Roman"/>
            </a:endParaRPr>
          </a:p>
          <a:p>
            <a:pPr marL="615950" lvl="1" indent="-231775" defTabSz="914400">
              <a:spcBef>
                <a:spcPts val="409"/>
              </a:spcBef>
              <a:buClrTx/>
              <a:buSzTx/>
              <a:buFont typeface="Arial"/>
              <a:buChar char="–"/>
              <a:tabLst>
                <a:tab pos="615950" algn="l"/>
              </a:tabLst>
            </a:pPr>
            <a:r>
              <a:rPr lang="en-US" sz="1700" kern="0" dirty="0">
                <a:solidFill>
                  <a:sysClr val="windowText" lastClr="000000"/>
                </a:solidFill>
                <a:latin typeface="Times New Roman"/>
                <a:cs typeface="Times New Roman"/>
              </a:rPr>
              <a:t>answer</a:t>
            </a:r>
            <a:r>
              <a:rPr lang="en-US" sz="1700" kern="0" spc="-35" dirty="0">
                <a:solidFill>
                  <a:sysClr val="windowText" lastClr="000000"/>
                </a:solidFill>
                <a:latin typeface="Times New Roman"/>
                <a:cs typeface="Times New Roman"/>
              </a:rPr>
              <a:t> </a:t>
            </a:r>
            <a:r>
              <a:rPr lang="en-US" sz="1700" kern="0" spc="-10" dirty="0">
                <a:solidFill>
                  <a:sysClr val="windowText" lastClr="000000"/>
                </a:solidFill>
                <a:latin typeface="Times New Roman"/>
                <a:cs typeface="Times New Roman"/>
              </a:rPr>
              <a:t>records</a:t>
            </a:r>
            <a:endParaRPr lang="en-US" sz="1700" kern="0" dirty="0">
              <a:solidFill>
                <a:sysClr val="windowText" lastClr="000000"/>
              </a:solidFill>
              <a:latin typeface="Times New Roman"/>
              <a:cs typeface="Times New Roman"/>
            </a:endParaRPr>
          </a:p>
          <a:p>
            <a:pPr marL="615950" lvl="1" indent="-231775" defTabSz="914400">
              <a:spcBef>
                <a:spcPts val="409"/>
              </a:spcBef>
              <a:buClrTx/>
              <a:buSzTx/>
              <a:buFont typeface="Arial"/>
              <a:buChar char="–"/>
              <a:tabLst>
                <a:tab pos="615950" algn="l"/>
              </a:tabLst>
            </a:pPr>
            <a:r>
              <a:rPr lang="en-US" sz="1700" kern="0" dirty="0">
                <a:solidFill>
                  <a:sysClr val="windowText" lastClr="000000"/>
                </a:solidFill>
                <a:latin typeface="Times New Roman"/>
                <a:cs typeface="Times New Roman"/>
              </a:rPr>
              <a:t>authoritative</a:t>
            </a:r>
            <a:r>
              <a:rPr lang="en-US" sz="1700" kern="0" spc="-55" dirty="0">
                <a:solidFill>
                  <a:sysClr val="windowText" lastClr="000000"/>
                </a:solidFill>
                <a:latin typeface="Times New Roman"/>
                <a:cs typeface="Times New Roman"/>
              </a:rPr>
              <a:t> </a:t>
            </a:r>
            <a:r>
              <a:rPr lang="en-US" sz="1700" kern="0" spc="-10" dirty="0">
                <a:solidFill>
                  <a:sysClr val="windowText" lastClr="000000"/>
                </a:solidFill>
                <a:latin typeface="Times New Roman"/>
                <a:cs typeface="Times New Roman"/>
              </a:rPr>
              <a:t>records</a:t>
            </a:r>
            <a:endParaRPr lang="en-US" sz="1700" kern="0" dirty="0">
              <a:solidFill>
                <a:sysClr val="windowText" lastClr="000000"/>
              </a:solidFill>
              <a:latin typeface="Times New Roman"/>
              <a:cs typeface="Times New Roman"/>
            </a:endParaRPr>
          </a:p>
          <a:p>
            <a:pPr marL="615950" lvl="1" indent="-231775" defTabSz="914400">
              <a:spcBef>
                <a:spcPts val="409"/>
              </a:spcBef>
              <a:buClrTx/>
              <a:buSzTx/>
              <a:buFont typeface="Arial"/>
              <a:buChar char="–"/>
              <a:tabLst>
                <a:tab pos="615950" algn="l"/>
              </a:tabLst>
            </a:pPr>
            <a:r>
              <a:rPr lang="en-US" sz="1700" kern="0" dirty="0">
                <a:solidFill>
                  <a:sysClr val="windowText" lastClr="000000"/>
                </a:solidFill>
                <a:latin typeface="Times New Roman"/>
                <a:cs typeface="Times New Roman"/>
              </a:rPr>
              <a:t>additional</a:t>
            </a:r>
            <a:r>
              <a:rPr lang="en-US" sz="1700" kern="0" spc="-40" dirty="0">
                <a:solidFill>
                  <a:sysClr val="windowText" lastClr="000000"/>
                </a:solidFill>
                <a:latin typeface="Times New Roman"/>
                <a:cs typeface="Times New Roman"/>
              </a:rPr>
              <a:t> </a:t>
            </a:r>
            <a:r>
              <a:rPr lang="en-US" sz="1700" kern="0" spc="-10" dirty="0">
                <a:solidFill>
                  <a:sysClr val="windowText" lastClr="000000"/>
                </a:solidFill>
                <a:latin typeface="Times New Roman"/>
                <a:cs typeface="Times New Roman"/>
              </a:rPr>
              <a:t>records</a:t>
            </a:r>
            <a:endParaRPr lang="en-US" sz="1700"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14282744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a:t>
            </a:r>
            <a:r>
              <a:rPr lang="en-US" spc="-35" dirty="0"/>
              <a:t> </a:t>
            </a:r>
            <a:r>
              <a:rPr lang="en-US" spc="-10" dirty="0"/>
              <a:t>messages</a:t>
            </a:r>
            <a:endParaRPr lang="en-US" dirty="0"/>
          </a:p>
        </p:txBody>
      </p:sp>
      <p:pic>
        <p:nvPicPr>
          <p:cNvPr id="4" name="object 2"/>
          <p:cNvPicPr>
            <a:picLocks noGrp="1"/>
          </p:cNvPicPr>
          <p:nvPr>
            <p:ph idx="1"/>
          </p:nvPr>
        </p:nvPicPr>
        <p:blipFill>
          <a:blip r:embed="rId2" cstate="print"/>
          <a:stretch>
            <a:fillRect/>
          </a:stretch>
        </p:blipFill>
        <p:spPr>
          <a:xfrm>
            <a:off x="1118876" y="3253687"/>
            <a:ext cx="7714286" cy="1695238"/>
          </a:xfrm>
          <a:prstGeom prst="rect">
            <a:avLst/>
          </a:prstGeom>
        </p:spPr>
      </p:pic>
    </p:spTree>
    <p:extLst>
      <p:ext uri="{BB962C8B-B14F-4D97-AF65-F5344CB8AC3E}">
        <p14:creationId xmlns:p14="http://schemas.microsoft.com/office/powerpoint/2010/main" val="864291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a:t>
            </a:r>
            <a:r>
              <a:rPr lang="en-US" spc="-30" dirty="0"/>
              <a:t> </a:t>
            </a:r>
            <a:r>
              <a:rPr lang="en-US" dirty="0"/>
              <a:t>and</a:t>
            </a:r>
            <a:r>
              <a:rPr lang="en-US" spc="-20" dirty="0"/>
              <a:t> </a:t>
            </a:r>
            <a:r>
              <a:rPr lang="en-US" dirty="0"/>
              <a:t>response</a:t>
            </a:r>
            <a:r>
              <a:rPr lang="en-US" spc="-10" dirty="0"/>
              <a:t> messages</a:t>
            </a:r>
            <a:endParaRPr lang="en-US" dirty="0"/>
          </a:p>
        </p:txBody>
      </p:sp>
      <p:pic>
        <p:nvPicPr>
          <p:cNvPr id="4" name="object 2"/>
          <p:cNvPicPr>
            <a:picLocks noGrp="1"/>
          </p:cNvPicPr>
          <p:nvPr>
            <p:ph idx="1"/>
          </p:nvPr>
        </p:nvPicPr>
        <p:blipFill>
          <a:blip r:embed="rId2" cstate="print"/>
          <a:stretch>
            <a:fillRect/>
          </a:stretch>
        </p:blipFill>
        <p:spPr>
          <a:xfrm>
            <a:off x="677863" y="2215125"/>
            <a:ext cx="8596312" cy="3772362"/>
          </a:xfrm>
          <a:prstGeom prst="rect">
            <a:avLst/>
          </a:prstGeom>
        </p:spPr>
      </p:pic>
    </p:spTree>
    <p:extLst>
      <p:ext uri="{BB962C8B-B14F-4D97-AF65-F5344CB8AC3E}">
        <p14:creationId xmlns:p14="http://schemas.microsoft.com/office/powerpoint/2010/main" val="20093747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a:t>
            </a:r>
            <a:r>
              <a:rPr lang="en-US" spc="-30" dirty="0"/>
              <a:t> </a:t>
            </a:r>
            <a:r>
              <a:rPr lang="en-US" spc="-10" dirty="0"/>
              <a:t>format</a:t>
            </a:r>
            <a:endParaRPr lang="en-US" dirty="0"/>
          </a:p>
        </p:txBody>
      </p:sp>
      <p:pic>
        <p:nvPicPr>
          <p:cNvPr id="4" name="object 2"/>
          <p:cNvPicPr>
            <a:picLocks noGrp="1"/>
          </p:cNvPicPr>
          <p:nvPr>
            <p:ph idx="1"/>
          </p:nvPr>
        </p:nvPicPr>
        <p:blipFill>
          <a:blip r:embed="rId2" cstate="print"/>
          <a:stretch>
            <a:fillRect/>
          </a:stretch>
        </p:blipFill>
        <p:spPr>
          <a:xfrm>
            <a:off x="677863" y="3014907"/>
            <a:ext cx="8596312" cy="2172798"/>
          </a:xfrm>
          <a:prstGeom prst="rect">
            <a:avLst/>
          </a:prstGeom>
        </p:spPr>
      </p:pic>
    </p:spTree>
    <p:extLst>
      <p:ext uri="{BB962C8B-B14F-4D97-AF65-F5344CB8AC3E}">
        <p14:creationId xmlns:p14="http://schemas.microsoft.com/office/powerpoint/2010/main" val="3814564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Flag </a:t>
            </a:r>
            <a:r>
              <a:rPr lang="en-US" spc="-10" dirty="0"/>
              <a:t>fields</a:t>
            </a:r>
            <a:endParaRPr lang="en-US" dirty="0"/>
          </a:p>
        </p:txBody>
      </p:sp>
      <p:pic>
        <p:nvPicPr>
          <p:cNvPr id="4" name="object 2"/>
          <p:cNvPicPr>
            <a:picLocks noGrp="1"/>
          </p:cNvPicPr>
          <p:nvPr>
            <p:ph idx="1"/>
          </p:nvPr>
        </p:nvPicPr>
        <p:blipFill>
          <a:blip r:embed="rId2" cstate="print"/>
          <a:stretch>
            <a:fillRect/>
          </a:stretch>
        </p:blipFill>
        <p:spPr>
          <a:xfrm>
            <a:off x="877823" y="1930400"/>
            <a:ext cx="9009889" cy="485714"/>
          </a:xfrm>
          <a:prstGeom prst="rect">
            <a:avLst/>
          </a:prstGeom>
        </p:spPr>
      </p:pic>
      <p:sp>
        <p:nvSpPr>
          <p:cNvPr id="5" name="Rectangle 4"/>
          <p:cNvSpPr/>
          <p:nvPr/>
        </p:nvSpPr>
        <p:spPr>
          <a:xfrm>
            <a:off x="677334" y="3251200"/>
            <a:ext cx="1743554" cy="369332"/>
          </a:xfrm>
          <a:prstGeom prst="rect">
            <a:avLst/>
          </a:prstGeom>
        </p:spPr>
        <p:txBody>
          <a:bodyPr wrap="none">
            <a:spAutoFit/>
          </a:bodyPr>
          <a:lstStyle/>
          <a:p>
            <a:r>
              <a:rPr lang="en-US" spc="-35" dirty="0">
                <a:solidFill>
                  <a:schemeClr val="accent2">
                    <a:lumMod val="75000"/>
                  </a:schemeClr>
                </a:solidFill>
              </a:rPr>
              <a:t>Values</a:t>
            </a:r>
            <a:r>
              <a:rPr lang="en-US" spc="-65" dirty="0">
                <a:solidFill>
                  <a:schemeClr val="accent2">
                    <a:lumMod val="75000"/>
                  </a:schemeClr>
                </a:solidFill>
              </a:rPr>
              <a:t> </a:t>
            </a:r>
            <a:r>
              <a:rPr lang="en-US" dirty="0">
                <a:solidFill>
                  <a:schemeClr val="accent2">
                    <a:lumMod val="75000"/>
                  </a:schemeClr>
                </a:solidFill>
              </a:rPr>
              <a:t>of</a:t>
            </a:r>
            <a:r>
              <a:rPr lang="en-US" spc="-40" dirty="0">
                <a:solidFill>
                  <a:schemeClr val="accent2">
                    <a:lumMod val="75000"/>
                  </a:schemeClr>
                </a:solidFill>
              </a:rPr>
              <a:t> </a:t>
            </a:r>
            <a:r>
              <a:rPr lang="en-US" spc="-10" dirty="0" err="1">
                <a:solidFill>
                  <a:schemeClr val="accent2">
                    <a:lumMod val="75000"/>
                  </a:schemeClr>
                </a:solidFill>
              </a:rPr>
              <a:t>rCode</a:t>
            </a:r>
            <a:endParaRPr lang="en-US" dirty="0">
              <a:solidFill>
                <a:schemeClr val="accent2">
                  <a:lumMod val="75000"/>
                </a:schemeClr>
              </a:solidFill>
            </a:endParaRPr>
          </a:p>
        </p:txBody>
      </p:sp>
      <p:pic>
        <p:nvPicPr>
          <p:cNvPr id="6" name="object 2"/>
          <p:cNvPicPr/>
          <p:nvPr/>
        </p:nvPicPr>
        <p:blipFill>
          <a:blip r:embed="rId3" cstate="print"/>
          <a:stretch>
            <a:fillRect/>
          </a:stretch>
        </p:blipFill>
        <p:spPr>
          <a:xfrm>
            <a:off x="2994152" y="3251200"/>
            <a:ext cx="5229987" cy="3093466"/>
          </a:xfrm>
          <a:prstGeom prst="rect">
            <a:avLst/>
          </a:prstGeom>
        </p:spPr>
      </p:pic>
    </p:spTree>
    <p:extLst>
      <p:ext uri="{BB962C8B-B14F-4D97-AF65-F5344CB8AC3E}">
        <p14:creationId xmlns:p14="http://schemas.microsoft.com/office/powerpoint/2010/main" val="2757493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a:t>Types</a:t>
            </a:r>
            <a:r>
              <a:rPr lang="en-US" spc="-75" dirty="0"/>
              <a:t> </a:t>
            </a:r>
            <a:r>
              <a:rPr lang="en-US" dirty="0"/>
              <a:t>of</a:t>
            </a:r>
            <a:r>
              <a:rPr lang="en-US" spc="-30" dirty="0"/>
              <a:t> </a:t>
            </a:r>
            <a:r>
              <a:rPr lang="en-US" spc="-10" dirty="0"/>
              <a:t>records</a:t>
            </a:r>
            <a:endParaRPr lang="en-US" dirty="0"/>
          </a:p>
        </p:txBody>
      </p:sp>
      <p:sp>
        <p:nvSpPr>
          <p:cNvPr id="3" name="Content Placeholder 2"/>
          <p:cNvSpPr>
            <a:spLocks noGrp="1"/>
          </p:cNvSpPr>
          <p:nvPr>
            <p:ph idx="1"/>
          </p:nvPr>
        </p:nvSpPr>
        <p:spPr/>
        <p:txBody>
          <a:bodyPr>
            <a:normAutofit/>
          </a:bodyPr>
          <a:lstStyle/>
          <a:p>
            <a:pPr marL="298450" indent="-285750">
              <a:lnSpc>
                <a:spcPct val="100000"/>
              </a:lnSpc>
              <a:spcBef>
                <a:spcPts val="580"/>
              </a:spcBef>
              <a:buFont typeface="Wingdings" panose="05000000000000000000" pitchFamily="2" charset="2"/>
              <a:buChar char="Ø"/>
              <a:tabLst>
                <a:tab pos="291465" algn="l"/>
              </a:tabLst>
            </a:pPr>
            <a:r>
              <a:rPr lang="en-US" sz="2000" spc="-35" dirty="0"/>
              <a:t>Two</a:t>
            </a:r>
            <a:r>
              <a:rPr lang="en-US" sz="2000" spc="-10" dirty="0"/>
              <a:t> </a:t>
            </a:r>
            <a:r>
              <a:rPr lang="en-US" sz="2000" dirty="0"/>
              <a:t>types</a:t>
            </a:r>
            <a:r>
              <a:rPr lang="en-US" sz="2000" spc="-20" dirty="0"/>
              <a:t> </a:t>
            </a:r>
            <a:r>
              <a:rPr lang="en-US" sz="2000" dirty="0"/>
              <a:t>of</a:t>
            </a:r>
            <a:r>
              <a:rPr lang="en-US" sz="2000" spc="-30" dirty="0"/>
              <a:t> </a:t>
            </a:r>
            <a:r>
              <a:rPr lang="en-US" sz="2000" dirty="0"/>
              <a:t>records</a:t>
            </a:r>
            <a:r>
              <a:rPr lang="en-US" sz="2000" spc="-50" dirty="0"/>
              <a:t> </a:t>
            </a:r>
            <a:r>
              <a:rPr lang="en-US" sz="2000" dirty="0"/>
              <a:t>are</a:t>
            </a:r>
            <a:r>
              <a:rPr lang="en-US" sz="2000" spc="-25" dirty="0"/>
              <a:t> </a:t>
            </a:r>
            <a:r>
              <a:rPr lang="en-US" sz="2000" dirty="0"/>
              <a:t>used</a:t>
            </a:r>
            <a:r>
              <a:rPr lang="en-US" sz="2000" spc="-25" dirty="0"/>
              <a:t> </a:t>
            </a:r>
            <a:r>
              <a:rPr lang="en-US" sz="2000" dirty="0"/>
              <a:t>in</a:t>
            </a:r>
            <a:r>
              <a:rPr lang="en-US" sz="2000" spc="-20" dirty="0"/>
              <a:t> </a:t>
            </a:r>
            <a:r>
              <a:rPr lang="en-US" sz="2000" spc="-25" dirty="0"/>
              <a:t>DNS</a:t>
            </a:r>
          </a:p>
          <a:p>
            <a:pPr marL="297815" marR="5080" indent="-285750">
              <a:lnSpc>
                <a:spcPct val="100000"/>
              </a:lnSpc>
              <a:spcBef>
                <a:spcPts val="480"/>
              </a:spcBef>
              <a:buFont typeface="Wingdings" panose="05000000000000000000" pitchFamily="2" charset="2"/>
              <a:buChar char="Ø"/>
              <a:tabLst>
                <a:tab pos="291465" algn="l"/>
              </a:tabLst>
            </a:pPr>
            <a:r>
              <a:rPr lang="en-US" sz="2000" dirty="0"/>
              <a:t>The</a:t>
            </a:r>
            <a:r>
              <a:rPr lang="en-US" sz="2000" spc="95" dirty="0"/>
              <a:t> </a:t>
            </a:r>
            <a:r>
              <a:rPr lang="en-US" sz="2000" dirty="0"/>
              <a:t>question</a:t>
            </a:r>
            <a:r>
              <a:rPr lang="en-US" sz="2000" spc="90" dirty="0"/>
              <a:t> </a:t>
            </a:r>
            <a:r>
              <a:rPr lang="en-US" sz="2000" dirty="0"/>
              <a:t>records</a:t>
            </a:r>
            <a:r>
              <a:rPr lang="en-US" sz="2000" spc="100" dirty="0"/>
              <a:t> </a:t>
            </a:r>
            <a:r>
              <a:rPr lang="en-US" sz="2000" dirty="0"/>
              <a:t>are</a:t>
            </a:r>
            <a:r>
              <a:rPr lang="en-US" sz="2000" spc="85" dirty="0"/>
              <a:t> </a:t>
            </a:r>
            <a:r>
              <a:rPr lang="en-US" sz="2000" dirty="0"/>
              <a:t>used</a:t>
            </a:r>
            <a:r>
              <a:rPr lang="en-US" sz="2000" spc="105" dirty="0"/>
              <a:t> </a:t>
            </a:r>
            <a:r>
              <a:rPr lang="en-US" sz="2000" dirty="0"/>
              <a:t>in</a:t>
            </a:r>
            <a:r>
              <a:rPr lang="en-US" sz="2000" spc="100" dirty="0"/>
              <a:t> </a:t>
            </a:r>
            <a:r>
              <a:rPr lang="en-US" sz="2000" dirty="0"/>
              <a:t>the</a:t>
            </a:r>
            <a:r>
              <a:rPr lang="en-US" sz="2000" spc="90" dirty="0"/>
              <a:t> </a:t>
            </a:r>
            <a:r>
              <a:rPr lang="en-US" sz="2000" dirty="0"/>
              <a:t>question</a:t>
            </a:r>
            <a:r>
              <a:rPr lang="en-US" sz="2000" spc="100" dirty="0"/>
              <a:t> </a:t>
            </a:r>
            <a:r>
              <a:rPr lang="en-US" sz="2000" dirty="0"/>
              <a:t>section</a:t>
            </a:r>
            <a:r>
              <a:rPr lang="en-US" sz="2000" spc="100" dirty="0"/>
              <a:t> </a:t>
            </a:r>
            <a:r>
              <a:rPr lang="en-US" sz="2000" dirty="0"/>
              <a:t>of</a:t>
            </a:r>
            <a:r>
              <a:rPr lang="en-US" sz="2000" spc="100" dirty="0"/>
              <a:t> </a:t>
            </a:r>
            <a:r>
              <a:rPr lang="en-US" sz="2000" dirty="0"/>
              <a:t>the</a:t>
            </a:r>
            <a:r>
              <a:rPr lang="en-US" sz="2000" spc="100" dirty="0"/>
              <a:t> </a:t>
            </a:r>
            <a:r>
              <a:rPr lang="en-US" sz="2000" dirty="0"/>
              <a:t>query</a:t>
            </a:r>
            <a:r>
              <a:rPr lang="en-US" sz="2000" spc="95" dirty="0"/>
              <a:t> </a:t>
            </a:r>
            <a:r>
              <a:rPr lang="en-US" sz="2000" dirty="0"/>
              <a:t>and</a:t>
            </a:r>
            <a:r>
              <a:rPr lang="en-US" sz="2000" spc="105" dirty="0"/>
              <a:t> </a:t>
            </a:r>
            <a:r>
              <a:rPr lang="en-US" sz="2000" spc="-10" dirty="0"/>
              <a:t>response messages</a:t>
            </a:r>
          </a:p>
          <a:p>
            <a:pPr marL="298450" indent="-285750">
              <a:lnSpc>
                <a:spcPct val="100000"/>
              </a:lnSpc>
              <a:spcBef>
                <a:spcPts val="480"/>
              </a:spcBef>
              <a:buFont typeface="Wingdings" panose="05000000000000000000" pitchFamily="2" charset="2"/>
              <a:buChar char="Ø"/>
              <a:tabLst>
                <a:tab pos="291465" algn="l"/>
                <a:tab pos="832485" algn="l"/>
                <a:tab pos="1835150" algn="l"/>
                <a:tab pos="2728595" algn="l"/>
                <a:tab pos="3181350" algn="l"/>
                <a:tab pos="3792220" algn="l"/>
                <a:tab pos="4133850" algn="l"/>
                <a:tab pos="4588510" algn="l"/>
                <a:tab pos="5504180" algn="l"/>
                <a:tab pos="6991984" algn="l"/>
                <a:tab pos="7504430" algn="l"/>
              </a:tabLst>
            </a:pPr>
            <a:r>
              <a:rPr lang="en-US" sz="2000" spc="-25" dirty="0"/>
              <a:t>The</a:t>
            </a:r>
            <a:r>
              <a:rPr lang="en-US" sz="2000" dirty="0"/>
              <a:t>	</a:t>
            </a:r>
            <a:r>
              <a:rPr lang="en-US" sz="2000" spc="-10" dirty="0"/>
              <a:t>resource</a:t>
            </a:r>
            <a:r>
              <a:rPr lang="en-US" sz="2000" dirty="0"/>
              <a:t>	</a:t>
            </a:r>
            <a:r>
              <a:rPr lang="en-US" sz="2000" spc="-10" dirty="0"/>
              <a:t>records</a:t>
            </a:r>
            <a:r>
              <a:rPr lang="en-US" sz="2000" dirty="0"/>
              <a:t>	</a:t>
            </a:r>
            <a:r>
              <a:rPr lang="en-US" sz="2000" spc="-25" dirty="0"/>
              <a:t>are</a:t>
            </a:r>
            <a:r>
              <a:rPr lang="en-US" sz="2000" dirty="0"/>
              <a:t>	</a:t>
            </a:r>
            <a:r>
              <a:rPr lang="en-US" sz="2000" spc="-20" dirty="0"/>
              <a:t>used</a:t>
            </a:r>
            <a:r>
              <a:rPr lang="en-US" sz="2000" dirty="0"/>
              <a:t>	</a:t>
            </a:r>
            <a:r>
              <a:rPr lang="en-US" sz="2000" spc="-25" dirty="0"/>
              <a:t>in</a:t>
            </a:r>
            <a:r>
              <a:rPr lang="en-US" sz="2000" dirty="0"/>
              <a:t>	</a:t>
            </a:r>
            <a:r>
              <a:rPr lang="en-US" sz="2000" spc="-25" dirty="0"/>
              <a:t>the</a:t>
            </a:r>
            <a:r>
              <a:rPr lang="en-US" sz="2000" dirty="0"/>
              <a:t>	</a:t>
            </a:r>
            <a:r>
              <a:rPr lang="en-US" sz="2000" spc="-10" dirty="0"/>
              <a:t>answer,</a:t>
            </a:r>
            <a:r>
              <a:rPr lang="en-US" sz="2000" dirty="0"/>
              <a:t>	</a:t>
            </a:r>
            <a:r>
              <a:rPr lang="en-US" sz="2000" spc="-10" dirty="0"/>
              <a:t>authoritative,</a:t>
            </a:r>
            <a:r>
              <a:rPr lang="en-US" sz="2000" dirty="0"/>
              <a:t>	</a:t>
            </a:r>
            <a:r>
              <a:rPr lang="en-US" sz="2000" spc="-25" dirty="0"/>
              <a:t>and</a:t>
            </a:r>
            <a:r>
              <a:rPr lang="en-US" sz="2000" dirty="0"/>
              <a:t>	</a:t>
            </a:r>
            <a:r>
              <a:rPr lang="en-US" sz="2000" spc="-10" dirty="0" smtClean="0"/>
              <a:t>additional </a:t>
            </a:r>
            <a:r>
              <a:rPr lang="en-US" sz="2000" dirty="0" smtClean="0"/>
              <a:t>information</a:t>
            </a:r>
            <a:r>
              <a:rPr lang="en-US" sz="2000" spc="-40" dirty="0" smtClean="0"/>
              <a:t> </a:t>
            </a:r>
            <a:r>
              <a:rPr lang="en-US" sz="2000" dirty="0"/>
              <a:t>sections</a:t>
            </a:r>
            <a:r>
              <a:rPr lang="en-US" sz="2000" spc="-35" dirty="0"/>
              <a:t> </a:t>
            </a:r>
            <a:r>
              <a:rPr lang="en-US" sz="2000" dirty="0"/>
              <a:t>of</a:t>
            </a:r>
            <a:r>
              <a:rPr lang="en-US" sz="2000" spc="-25" dirty="0"/>
              <a:t> </a:t>
            </a:r>
            <a:r>
              <a:rPr lang="en-US" sz="2000" dirty="0"/>
              <a:t>the</a:t>
            </a:r>
            <a:r>
              <a:rPr lang="en-US" sz="2000" spc="-20" dirty="0"/>
              <a:t> </a:t>
            </a:r>
            <a:r>
              <a:rPr lang="en-US" sz="2000" dirty="0"/>
              <a:t>response</a:t>
            </a:r>
            <a:r>
              <a:rPr lang="en-US" sz="2000" spc="-30" dirty="0"/>
              <a:t> </a:t>
            </a:r>
            <a:r>
              <a:rPr lang="en-US" sz="2000" spc="-10" dirty="0"/>
              <a:t>message</a:t>
            </a:r>
            <a:endParaRPr lang="en-US" sz="2000" dirty="0"/>
          </a:p>
        </p:txBody>
      </p:sp>
    </p:spTree>
    <p:extLst>
      <p:ext uri="{BB962C8B-B14F-4D97-AF65-F5344CB8AC3E}">
        <p14:creationId xmlns:p14="http://schemas.microsoft.com/office/powerpoint/2010/main" val="1946504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r>
              <a:rPr lang="en-US" spc="-40" dirty="0"/>
              <a:t> </a:t>
            </a:r>
            <a:r>
              <a:rPr lang="en-US" dirty="0"/>
              <a:t>record</a:t>
            </a:r>
            <a:r>
              <a:rPr lang="en-US" spc="-25" dirty="0"/>
              <a:t> </a:t>
            </a:r>
            <a:r>
              <a:rPr lang="en-US" spc="-10" dirty="0"/>
              <a:t>format</a:t>
            </a:r>
            <a:endParaRPr lang="en-US" dirty="0"/>
          </a:p>
        </p:txBody>
      </p:sp>
      <p:pic>
        <p:nvPicPr>
          <p:cNvPr id="4" name="object 2"/>
          <p:cNvPicPr>
            <a:picLocks noGrp="1"/>
          </p:cNvPicPr>
          <p:nvPr>
            <p:ph idx="1"/>
          </p:nvPr>
        </p:nvPicPr>
        <p:blipFill>
          <a:blip r:embed="rId2" cstate="print"/>
          <a:stretch>
            <a:fillRect/>
          </a:stretch>
        </p:blipFill>
        <p:spPr>
          <a:xfrm>
            <a:off x="677863" y="3359470"/>
            <a:ext cx="8596312" cy="1483673"/>
          </a:xfrm>
          <a:prstGeom prst="rect">
            <a:avLst/>
          </a:prstGeom>
        </p:spPr>
      </p:pic>
    </p:spTree>
    <p:extLst>
      <p:ext uri="{BB962C8B-B14F-4D97-AF65-F5344CB8AC3E}">
        <p14:creationId xmlns:p14="http://schemas.microsoft.com/office/powerpoint/2010/main" val="938039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a:t>
            </a:r>
            <a:r>
              <a:rPr lang="en-US" spc="-35" dirty="0"/>
              <a:t> </a:t>
            </a:r>
            <a:r>
              <a:rPr lang="en-US" dirty="0"/>
              <a:t>name</a:t>
            </a:r>
            <a:r>
              <a:rPr lang="en-US" spc="-5" dirty="0"/>
              <a:t> </a:t>
            </a:r>
            <a:r>
              <a:rPr lang="en-US" spc="-10" dirty="0"/>
              <a:t>format</a:t>
            </a:r>
            <a:endParaRPr lang="en-US" dirty="0"/>
          </a:p>
        </p:txBody>
      </p:sp>
      <p:pic>
        <p:nvPicPr>
          <p:cNvPr id="4" name="object 2"/>
          <p:cNvPicPr>
            <a:picLocks noGrp="1"/>
          </p:cNvPicPr>
          <p:nvPr>
            <p:ph idx="1"/>
          </p:nvPr>
        </p:nvPicPr>
        <p:blipFill>
          <a:blip r:embed="rId2" cstate="print"/>
          <a:stretch>
            <a:fillRect/>
          </a:stretch>
        </p:blipFill>
        <p:spPr>
          <a:xfrm>
            <a:off x="568134" y="2407404"/>
            <a:ext cx="9039161" cy="1177044"/>
          </a:xfrm>
          <a:prstGeom prst="rect">
            <a:avLst/>
          </a:prstGeom>
        </p:spPr>
      </p:pic>
    </p:spTree>
    <p:extLst>
      <p:ext uri="{BB962C8B-B14F-4D97-AF65-F5344CB8AC3E}">
        <p14:creationId xmlns:p14="http://schemas.microsoft.com/office/powerpoint/2010/main" val="38079544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0" dirty="0"/>
              <a:t>Types</a:t>
            </a:r>
            <a:endParaRPr lang="en-US" dirty="0"/>
          </a:p>
        </p:txBody>
      </p:sp>
      <p:pic>
        <p:nvPicPr>
          <p:cNvPr id="4" name="object 2"/>
          <p:cNvPicPr>
            <a:picLocks noGrp="1"/>
          </p:cNvPicPr>
          <p:nvPr>
            <p:ph idx="1"/>
          </p:nvPr>
        </p:nvPicPr>
        <p:blipFill>
          <a:blip r:embed="rId2" cstate="print"/>
          <a:stretch>
            <a:fillRect/>
          </a:stretch>
        </p:blipFill>
        <p:spPr>
          <a:xfrm>
            <a:off x="1304544" y="2160588"/>
            <a:ext cx="6754565" cy="3923220"/>
          </a:xfrm>
          <a:prstGeom prst="rect">
            <a:avLst/>
          </a:prstGeom>
        </p:spPr>
      </p:pic>
    </p:spTree>
    <p:extLst>
      <p:ext uri="{BB962C8B-B14F-4D97-AF65-F5344CB8AC3E}">
        <p14:creationId xmlns:p14="http://schemas.microsoft.com/office/powerpoint/2010/main" val="396913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Transaction</a:t>
            </a:r>
          </a:p>
        </p:txBody>
      </p:sp>
      <p:pic>
        <p:nvPicPr>
          <p:cNvPr id="4" name="Content Placeholder 3"/>
          <p:cNvPicPr>
            <a:picLocks noGrp="1" noChangeAspect="1"/>
          </p:cNvPicPr>
          <p:nvPr>
            <p:ph idx="1"/>
          </p:nvPr>
        </p:nvPicPr>
        <p:blipFill rotWithShape="1">
          <a:blip r:embed="rId2"/>
          <a:srcRect t="9221"/>
          <a:stretch/>
        </p:blipFill>
        <p:spPr>
          <a:xfrm>
            <a:off x="1701462" y="1479296"/>
            <a:ext cx="7144511" cy="3440673"/>
          </a:xfrm>
          <a:prstGeom prst="rect">
            <a:avLst/>
          </a:prstGeom>
        </p:spPr>
      </p:pic>
      <p:sp>
        <p:nvSpPr>
          <p:cNvPr id="5" name="TextBox 4"/>
          <p:cNvSpPr txBox="1"/>
          <p:nvPr/>
        </p:nvSpPr>
        <p:spPr>
          <a:xfrm>
            <a:off x="792480" y="5051001"/>
            <a:ext cx="8481522"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Although HTTP </a:t>
            </a:r>
            <a:r>
              <a:rPr lang="en-US" dirty="0"/>
              <a:t>uses the services of TCP, HTTP itself is a stateless protocol</a:t>
            </a:r>
            <a:r>
              <a:rPr lang="en-US" dirty="0" smtClean="0"/>
              <a:t>, which </a:t>
            </a:r>
            <a:r>
              <a:rPr lang="en-US" dirty="0"/>
              <a:t>means </a:t>
            </a:r>
            <a:r>
              <a:rPr lang="en-US" dirty="0" smtClean="0"/>
              <a:t>that the </a:t>
            </a:r>
            <a:r>
              <a:rPr lang="en-US" dirty="0"/>
              <a:t>server does not keep information about the client</a:t>
            </a:r>
            <a:r>
              <a:rPr lang="en-US" dirty="0" smtClean="0"/>
              <a:t>.</a:t>
            </a:r>
          </a:p>
        </p:txBody>
      </p:sp>
    </p:spTree>
    <p:extLst>
      <p:ext uri="{BB962C8B-B14F-4D97-AF65-F5344CB8AC3E}">
        <p14:creationId xmlns:p14="http://schemas.microsoft.com/office/powerpoint/2010/main" val="12877614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pic>
        <p:nvPicPr>
          <p:cNvPr id="5" name="object 2"/>
          <p:cNvPicPr>
            <a:picLocks noGrp="1"/>
          </p:cNvPicPr>
          <p:nvPr>
            <p:ph idx="1"/>
          </p:nvPr>
        </p:nvPicPr>
        <p:blipFill>
          <a:blip r:embed="rId2" cstate="print"/>
          <a:stretch>
            <a:fillRect/>
          </a:stretch>
        </p:blipFill>
        <p:spPr>
          <a:xfrm>
            <a:off x="677863" y="2695965"/>
            <a:ext cx="8596312" cy="2810683"/>
          </a:xfrm>
          <a:prstGeom prst="rect">
            <a:avLst/>
          </a:prstGeom>
        </p:spPr>
      </p:pic>
    </p:spTree>
    <p:extLst>
      <p:ext uri="{BB962C8B-B14F-4D97-AF65-F5344CB8AC3E}">
        <p14:creationId xmlns:p14="http://schemas.microsoft.com/office/powerpoint/2010/main" val="13893833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a:t>
            </a:r>
            <a:r>
              <a:rPr lang="en-US" spc="-45" dirty="0"/>
              <a:t> </a:t>
            </a:r>
            <a:r>
              <a:rPr lang="en-US" dirty="0"/>
              <a:t>record</a:t>
            </a:r>
            <a:r>
              <a:rPr lang="en-US" spc="-10" dirty="0"/>
              <a:t> format</a:t>
            </a:r>
            <a:endParaRPr lang="en-US" dirty="0"/>
          </a:p>
        </p:txBody>
      </p:sp>
      <p:pic>
        <p:nvPicPr>
          <p:cNvPr id="4" name="object 2"/>
          <p:cNvPicPr>
            <a:picLocks noGrp="1"/>
          </p:cNvPicPr>
          <p:nvPr>
            <p:ph idx="1"/>
          </p:nvPr>
        </p:nvPicPr>
        <p:blipFill>
          <a:blip r:embed="rId2" cstate="print"/>
          <a:stretch>
            <a:fillRect/>
          </a:stretch>
        </p:blipFill>
        <p:spPr>
          <a:xfrm>
            <a:off x="677863" y="2180568"/>
            <a:ext cx="8596312" cy="3841476"/>
          </a:xfrm>
          <a:prstGeom prst="rect">
            <a:avLst/>
          </a:prstGeom>
        </p:spPr>
      </p:pic>
    </p:spTree>
    <p:extLst>
      <p:ext uri="{BB962C8B-B14F-4D97-AF65-F5344CB8AC3E}">
        <p14:creationId xmlns:p14="http://schemas.microsoft.com/office/powerpoint/2010/main" val="21174286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Compression</a:t>
            </a:r>
            <a:endParaRPr lang="en-US" dirty="0"/>
          </a:p>
        </p:txBody>
      </p:sp>
      <p:sp>
        <p:nvSpPr>
          <p:cNvPr id="3" name="Content Placeholder 2"/>
          <p:cNvSpPr>
            <a:spLocks noGrp="1"/>
          </p:cNvSpPr>
          <p:nvPr>
            <p:ph idx="1"/>
          </p:nvPr>
        </p:nvSpPr>
        <p:spPr>
          <a:xfrm>
            <a:off x="677334" y="3733357"/>
            <a:ext cx="8596668" cy="2082227"/>
          </a:xfrm>
        </p:spPr>
        <p:txBody>
          <a:bodyPr/>
          <a:lstStyle/>
          <a:p>
            <a:r>
              <a:rPr lang="en-US" dirty="0"/>
              <a:t>DNS requires that a domain name be replaced by an offset pointer if it is repeated</a:t>
            </a:r>
          </a:p>
          <a:p>
            <a:r>
              <a:rPr lang="en-US" dirty="0"/>
              <a:t>DNS defines a 2-byte offset pointer that points to a previous occurrence of </a:t>
            </a:r>
            <a:r>
              <a:rPr lang="en-US" dirty="0" smtClean="0"/>
              <a:t>the domain </a:t>
            </a:r>
            <a:r>
              <a:rPr lang="en-US" dirty="0"/>
              <a:t>name or part of it</a:t>
            </a:r>
          </a:p>
          <a:p>
            <a:endParaRPr lang="en-US" dirty="0"/>
          </a:p>
        </p:txBody>
      </p:sp>
      <p:sp>
        <p:nvSpPr>
          <p:cNvPr id="4" name="TextBox 3"/>
          <p:cNvSpPr txBox="1"/>
          <p:nvPr/>
        </p:nvSpPr>
        <p:spPr>
          <a:xfrm>
            <a:off x="677334" y="2194560"/>
            <a:ext cx="8320362" cy="830997"/>
          </a:xfrm>
          <a:prstGeom prst="rect">
            <a:avLst/>
          </a:prstGeom>
          <a:noFill/>
        </p:spPr>
        <p:txBody>
          <a:bodyPr wrap="square" rtlCol="0">
            <a:spAutoFit/>
          </a:bodyPr>
          <a:lstStyle/>
          <a:p>
            <a:r>
              <a:rPr lang="en-US" sz="1600" b="1" dirty="0"/>
              <a:t>DNS Name Compression</a:t>
            </a:r>
            <a:r>
              <a:rPr lang="en-US" sz="1600" dirty="0"/>
              <a:t> is a technique used in the </a:t>
            </a:r>
            <a:r>
              <a:rPr lang="en-US" sz="1600" b="1" dirty="0"/>
              <a:t>Domain Name System (DNS)</a:t>
            </a:r>
            <a:r>
              <a:rPr lang="en-US" sz="1600" dirty="0"/>
              <a:t> to reduce the size of DNS messages, especially when domain names are repeated. It helps keep DNS responses within the 512-byte limit (for </a:t>
            </a:r>
            <a:r>
              <a:rPr lang="en-US" sz="1600" dirty="0" err="1"/>
              <a:t>UDP</a:t>
            </a:r>
            <a:r>
              <a:rPr lang="en-US" sz="1600" dirty="0"/>
              <a:t> messages).</a:t>
            </a:r>
          </a:p>
        </p:txBody>
      </p:sp>
    </p:spTree>
    <p:extLst>
      <p:ext uri="{BB962C8B-B14F-4D97-AF65-F5344CB8AC3E}">
        <p14:creationId xmlns:p14="http://schemas.microsoft.com/office/powerpoint/2010/main" val="3417913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r>
              <a:rPr lang="en-US" spc="-30" dirty="0"/>
              <a:t> </a:t>
            </a:r>
            <a:r>
              <a:rPr lang="en-US" dirty="0"/>
              <a:t>of</a:t>
            </a:r>
            <a:r>
              <a:rPr lang="en-US" spc="-15" dirty="0"/>
              <a:t> </a:t>
            </a:r>
            <a:r>
              <a:rPr lang="en-US" dirty="0"/>
              <a:t>an</a:t>
            </a:r>
            <a:r>
              <a:rPr lang="en-US" spc="-30" dirty="0"/>
              <a:t> </a:t>
            </a:r>
            <a:r>
              <a:rPr lang="en-US" dirty="0"/>
              <a:t>offset</a:t>
            </a:r>
            <a:r>
              <a:rPr lang="en-US" spc="-20" dirty="0"/>
              <a:t> </a:t>
            </a:r>
            <a:r>
              <a:rPr lang="en-US" spc="-10" dirty="0"/>
              <a:t>pointer</a:t>
            </a:r>
            <a:endParaRPr lang="en-US" dirty="0"/>
          </a:p>
        </p:txBody>
      </p:sp>
      <p:pic>
        <p:nvPicPr>
          <p:cNvPr id="4" name="object 2"/>
          <p:cNvPicPr>
            <a:picLocks noGrp="1"/>
          </p:cNvPicPr>
          <p:nvPr>
            <p:ph idx="1"/>
          </p:nvPr>
        </p:nvPicPr>
        <p:blipFill>
          <a:blip r:embed="rId2" cstate="print"/>
          <a:stretch>
            <a:fillRect/>
          </a:stretch>
        </p:blipFill>
        <p:spPr>
          <a:xfrm>
            <a:off x="999744" y="3385093"/>
            <a:ext cx="7848933" cy="1284443"/>
          </a:xfrm>
          <a:prstGeom prst="rect">
            <a:avLst/>
          </a:prstGeom>
        </p:spPr>
      </p:pic>
      <p:sp>
        <p:nvSpPr>
          <p:cNvPr id="5" name="Rectangle 4"/>
          <p:cNvSpPr/>
          <p:nvPr/>
        </p:nvSpPr>
        <p:spPr>
          <a:xfrm>
            <a:off x="677334" y="1773653"/>
            <a:ext cx="8358333" cy="1200329"/>
          </a:xfrm>
          <a:prstGeom prst="rect">
            <a:avLst/>
          </a:prstGeom>
        </p:spPr>
        <p:txBody>
          <a:bodyPr wrap="square">
            <a:spAutoFit/>
          </a:bodyPr>
          <a:lstStyle/>
          <a:p>
            <a:r>
              <a:rPr lang="en-US" dirty="0"/>
              <a:t>An </a:t>
            </a:r>
            <a:r>
              <a:rPr lang="en-US" b="1" dirty="0"/>
              <a:t>offset pointer</a:t>
            </a:r>
            <a:r>
              <a:rPr lang="en-US" dirty="0"/>
              <a:t> in a DNS message is a 16-bit value (2 bytes) that indicates a position </a:t>
            </a:r>
            <a:r>
              <a:rPr lang="en-US" b="1" dirty="0"/>
              <a:t>earlier in the message</a:t>
            </a:r>
            <a:r>
              <a:rPr lang="en-US" dirty="0"/>
              <a:t> where a domain name is already written. This allows the DNS message to avoid repeating the same domain name multiple times.</a:t>
            </a:r>
          </a:p>
        </p:txBody>
      </p:sp>
      <p:sp>
        <p:nvSpPr>
          <p:cNvPr id="7" name="TextBox 6"/>
          <p:cNvSpPr txBox="1"/>
          <p:nvPr/>
        </p:nvSpPr>
        <p:spPr>
          <a:xfrm>
            <a:off x="677334" y="5077230"/>
            <a:ext cx="8149674" cy="1477328"/>
          </a:xfrm>
          <a:prstGeom prst="rect">
            <a:avLst/>
          </a:prstGeom>
          <a:noFill/>
        </p:spPr>
        <p:txBody>
          <a:bodyPr wrap="square" rtlCol="0">
            <a:spAutoFit/>
          </a:bodyPr>
          <a:lstStyle/>
          <a:p>
            <a:r>
              <a:rPr lang="en-US" dirty="0"/>
              <a:t>First two bits (11): These are always set to 1 1 (binary) to indicate this is a pointer, not a label.</a:t>
            </a:r>
          </a:p>
          <a:p>
            <a:endParaRPr lang="en-US" dirty="0"/>
          </a:p>
          <a:p>
            <a:r>
              <a:rPr lang="en-US" dirty="0"/>
              <a:t>Remaining 14 bits: Represent the offset (in bytes) from the start of the DNS message to the location of the domain name.</a:t>
            </a:r>
          </a:p>
        </p:txBody>
      </p:sp>
    </p:spTree>
    <p:extLst>
      <p:ext uri="{BB962C8B-B14F-4D97-AF65-F5344CB8AC3E}">
        <p14:creationId xmlns:p14="http://schemas.microsoft.com/office/powerpoint/2010/main" val="41804833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err="1"/>
              <a:t>DDNS</a:t>
            </a:r>
            <a:endParaRPr lang="en-US" dirty="0"/>
          </a:p>
        </p:txBody>
      </p:sp>
      <p:sp>
        <p:nvSpPr>
          <p:cNvPr id="3" name="Content Placeholder 2"/>
          <p:cNvSpPr>
            <a:spLocks noGrp="1"/>
          </p:cNvSpPr>
          <p:nvPr>
            <p:ph idx="1"/>
          </p:nvPr>
        </p:nvSpPr>
        <p:spPr/>
        <p:txBody>
          <a:bodyPr/>
          <a:lstStyle/>
          <a:p>
            <a:r>
              <a:rPr lang="en-US" dirty="0"/>
              <a:t>The	Dynamic Domain	Name System (</a:t>
            </a:r>
            <a:r>
              <a:rPr lang="en-US" dirty="0" err="1"/>
              <a:t>DDNS</a:t>
            </a:r>
            <a:r>
              <a:rPr lang="en-US" dirty="0"/>
              <a:t>) updates the	DNS master	file dynamically</a:t>
            </a:r>
          </a:p>
          <a:p>
            <a:endParaRPr lang="en-US" dirty="0"/>
          </a:p>
        </p:txBody>
      </p:sp>
    </p:spTree>
    <p:extLst>
      <p:ext uri="{BB962C8B-B14F-4D97-AF65-F5344CB8AC3E}">
        <p14:creationId xmlns:p14="http://schemas.microsoft.com/office/powerpoint/2010/main" val="15049922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Encapsulation</a:t>
            </a:r>
            <a:endParaRPr lang="en-US" dirty="0"/>
          </a:p>
        </p:txBody>
      </p:sp>
      <p:sp>
        <p:nvSpPr>
          <p:cNvPr id="3" name="Content Placeholder 2"/>
          <p:cNvSpPr>
            <a:spLocks noGrp="1"/>
          </p:cNvSpPr>
          <p:nvPr>
            <p:ph idx="1"/>
          </p:nvPr>
        </p:nvSpPr>
        <p:spPr/>
        <p:txBody>
          <a:bodyPr/>
          <a:lstStyle/>
          <a:p>
            <a:r>
              <a:rPr lang="en-US" dirty="0"/>
              <a:t>DNS uses </a:t>
            </a:r>
            <a:r>
              <a:rPr lang="en-US" dirty="0" err="1"/>
              <a:t>UDP</a:t>
            </a:r>
            <a:r>
              <a:rPr lang="en-US" dirty="0"/>
              <a:t> as the transport protocol when the size of the response message is less than 512 bytes</a:t>
            </a:r>
          </a:p>
          <a:p>
            <a:r>
              <a:rPr lang="en-US" dirty="0"/>
              <a:t>If the size of the response message is more than 512 bytes, a TCP connection </a:t>
            </a:r>
            <a:r>
              <a:rPr lang="en-US" dirty="0" smtClean="0"/>
              <a:t>is used</a:t>
            </a:r>
            <a:endParaRPr lang="en-US" dirty="0"/>
          </a:p>
          <a:p>
            <a:r>
              <a:rPr lang="en-US" dirty="0" smtClean="0"/>
              <a:t>DNS </a:t>
            </a:r>
            <a:r>
              <a:rPr lang="en-US" dirty="0"/>
              <a:t>can use the services of </a:t>
            </a:r>
            <a:r>
              <a:rPr lang="en-US" dirty="0" err="1"/>
              <a:t>UDP</a:t>
            </a:r>
            <a:r>
              <a:rPr lang="en-US" dirty="0"/>
              <a:t> or TCP using the well-known port 53</a:t>
            </a:r>
          </a:p>
          <a:p>
            <a:endParaRPr lang="en-US" dirty="0"/>
          </a:p>
        </p:txBody>
      </p:sp>
    </p:spTree>
    <p:extLst>
      <p:ext uri="{BB962C8B-B14F-4D97-AF65-F5344CB8AC3E}">
        <p14:creationId xmlns:p14="http://schemas.microsoft.com/office/powerpoint/2010/main" val="24244281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DHCP</a:t>
            </a:r>
            <a:r>
              <a:rPr lang="en-US" dirty="0"/>
              <a:t> (Dynamic Host Configuration Protocol)</a:t>
            </a:r>
          </a:p>
        </p:txBody>
      </p:sp>
      <p:sp>
        <p:nvSpPr>
          <p:cNvPr id="3" name="Content Placeholder 2"/>
          <p:cNvSpPr>
            <a:spLocks noGrp="1"/>
          </p:cNvSpPr>
          <p:nvPr>
            <p:ph idx="1"/>
          </p:nvPr>
        </p:nvSpPr>
        <p:spPr>
          <a:xfrm>
            <a:off x="677334" y="2160589"/>
            <a:ext cx="8596668" cy="1106867"/>
          </a:xfrm>
        </p:spPr>
        <p:txBody>
          <a:bodyPr/>
          <a:lstStyle/>
          <a:p>
            <a:r>
              <a:rPr lang="en-US" b="1" dirty="0" err="1"/>
              <a:t>DHCP</a:t>
            </a:r>
            <a:r>
              <a:rPr lang="en-US" dirty="0"/>
              <a:t> is a network protocol used to </a:t>
            </a:r>
            <a:r>
              <a:rPr lang="en-US" b="1" dirty="0"/>
              <a:t>automatically assign IP addresses and other network configuration parameters</a:t>
            </a:r>
            <a:r>
              <a:rPr lang="en-US" dirty="0"/>
              <a:t> to devices (clients) on a network, allowing them to communicate efficiently.</a:t>
            </a:r>
          </a:p>
        </p:txBody>
      </p:sp>
      <p:sp>
        <p:nvSpPr>
          <p:cNvPr id="4" name="Rectangle 3"/>
          <p:cNvSpPr/>
          <p:nvPr/>
        </p:nvSpPr>
        <p:spPr>
          <a:xfrm>
            <a:off x="677334" y="3497645"/>
            <a:ext cx="2370585" cy="369332"/>
          </a:xfrm>
          <a:prstGeom prst="rect">
            <a:avLst/>
          </a:prstGeom>
        </p:spPr>
        <p:txBody>
          <a:bodyPr wrap="none">
            <a:spAutoFit/>
          </a:bodyPr>
          <a:lstStyle/>
          <a:p>
            <a:r>
              <a:rPr lang="en-US" dirty="0" err="1"/>
              <a:t>DHCP</a:t>
            </a:r>
            <a:r>
              <a:rPr lang="en-US" dirty="0"/>
              <a:t> Process (DORA)</a:t>
            </a:r>
          </a:p>
        </p:txBody>
      </p:sp>
      <p:sp>
        <p:nvSpPr>
          <p:cNvPr id="6" name="TextBox 5"/>
          <p:cNvSpPr txBox="1"/>
          <p:nvPr/>
        </p:nvSpPr>
        <p:spPr>
          <a:xfrm>
            <a:off x="1499616" y="4157472"/>
            <a:ext cx="7473696" cy="1200329"/>
          </a:xfrm>
          <a:prstGeom prst="rect">
            <a:avLst/>
          </a:prstGeom>
          <a:noFill/>
        </p:spPr>
        <p:txBody>
          <a:bodyPr wrap="square" rtlCol="0">
            <a:spAutoFit/>
          </a:bodyPr>
          <a:lstStyle/>
          <a:p>
            <a:r>
              <a:rPr lang="en-US" b="1" dirty="0"/>
              <a:t>D – </a:t>
            </a:r>
            <a:r>
              <a:rPr lang="en-US" b="1" dirty="0" smtClean="0"/>
              <a:t>Discover</a:t>
            </a:r>
          </a:p>
          <a:p>
            <a:r>
              <a:rPr lang="en-US" b="1" dirty="0"/>
              <a:t>	</a:t>
            </a:r>
            <a:r>
              <a:rPr lang="en-US" dirty="0"/>
              <a:t>O – </a:t>
            </a:r>
            <a:r>
              <a:rPr lang="en-US" dirty="0" smtClean="0"/>
              <a:t>Offer</a:t>
            </a:r>
          </a:p>
          <a:p>
            <a:r>
              <a:rPr lang="en-US" dirty="0"/>
              <a:t>		R – </a:t>
            </a:r>
            <a:r>
              <a:rPr lang="en-US" dirty="0" smtClean="0"/>
              <a:t>Request</a:t>
            </a:r>
          </a:p>
          <a:p>
            <a:r>
              <a:rPr lang="en-US" dirty="0"/>
              <a:t>			A – Acknowledge</a:t>
            </a:r>
          </a:p>
        </p:txBody>
      </p:sp>
    </p:spTree>
    <p:extLst>
      <p:ext uri="{BB962C8B-B14F-4D97-AF65-F5344CB8AC3E}">
        <p14:creationId xmlns:p14="http://schemas.microsoft.com/office/powerpoint/2010/main" val="37779091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DHCP</a:t>
            </a:r>
            <a:r>
              <a:rPr lang="en-US" b="1" dirty="0"/>
              <a:t> Client-Server Architecture</a:t>
            </a:r>
            <a:br>
              <a:rPr lang="en-US" b="1" dirty="0"/>
            </a:br>
            <a:endParaRPr lang="en-US" dirty="0"/>
          </a:p>
        </p:txBody>
      </p:sp>
      <p:sp>
        <p:nvSpPr>
          <p:cNvPr id="3" name="Content Placeholder 2"/>
          <p:cNvSpPr>
            <a:spLocks noGrp="1"/>
          </p:cNvSpPr>
          <p:nvPr>
            <p:ph idx="1"/>
          </p:nvPr>
        </p:nvSpPr>
        <p:spPr/>
        <p:txBody>
          <a:bodyPr/>
          <a:lstStyle/>
          <a:p>
            <a:r>
              <a:rPr lang="en-US" b="1" dirty="0" smtClean="0"/>
              <a:t>Client</a:t>
            </a:r>
            <a:r>
              <a:rPr lang="en-US" dirty="0"/>
              <a:t>: Device (e.g., laptop, phone) needing an IP address</a:t>
            </a:r>
          </a:p>
          <a:p>
            <a:r>
              <a:rPr lang="en-US" b="1" dirty="0"/>
              <a:t>Server</a:t>
            </a:r>
            <a:r>
              <a:rPr lang="en-US" dirty="0"/>
              <a:t>: Assigns and manages IP configurations</a:t>
            </a:r>
          </a:p>
          <a:p>
            <a:r>
              <a:rPr lang="en-US" b="1" dirty="0"/>
              <a:t>Relay Agent</a:t>
            </a:r>
            <a:r>
              <a:rPr lang="en-US" dirty="0"/>
              <a:t>: Forwards </a:t>
            </a:r>
            <a:r>
              <a:rPr lang="en-US" dirty="0" err="1"/>
              <a:t>DHCP</a:t>
            </a:r>
            <a:r>
              <a:rPr lang="en-US" dirty="0"/>
              <a:t> messages between clients and servers across subnets</a:t>
            </a:r>
          </a:p>
          <a:p>
            <a:endParaRPr lang="en-US" dirty="0"/>
          </a:p>
        </p:txBody>
      </p:sp>
    </p:spTree>
    <p:extLst>
      <p:ext uri="{BB962C8B-B14F-4D97-AF65-F5344CB8AC3E}">
        <p14:creationId xmlns:p14="http://schemas.microsoft.com/office/powerpoint/2010/main" val="6662866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Scenario</a:t>
            </a:r>
          </a:p>
        </p:txBody>
      </p:sp>
      <p:sp>
        <p:nvSpPr>
          <p:cNvPr id="3" name="Content Placeholder 2"/>
          <p:cNvSpPr>
            <a:spLocks noGrp="1"/>
          </p:cNvSpPr>
          <p:nvPr>
            <p:ph idx="1"/>
          </p:nvPr>
        </p:nvSpPr>
        <p:spPr>
          <a:xfrm>
            <a:off x="677334" y="1304544"/>
            <a:ext cx="8856810" cy="5230367"/>
          </a:xfrm>
        </p:spPr>
        <p:txBody>
          <a:bodyPr>
            <a:normAutofit fontScale="92500" lnSpcReduction="20000"/>
          </a:bodyPr>
          <a:lstStyle/>
          <a:p>
            <a:r>
              <a:rPr lang="en-US" dirty="0"/>
              <a:t>A laptop joins a Wi-Fi network</a:t>
            </a:r>
            <a:r>
              <a:rPr lang="en-US" dirty="0" smtClean="0"/>
              <a:t>:</a:t>
            </a:r>
          </a:p>
          <a:p>
            <a:pPr marL="800100" lvl="1" indent="-342900">
              <a:buFont typeface="+mj-lt"/>
              <a:buAutoNum type="arabicPeriod"/>
            </a:pPr>
            <a:r>
              <a:rPr lang="en-US" dirty="0"/>
              <a:t>Sends </a:t>
            </a:r>
            <a:r>
              <a:rPr lang="en-US" dirty="0" err="1"/>
              <a:t>DHCPDISCOVER</a:t>
            </a:r>
            <a:endParaRPr lang="en-US" dirty="0"/>
          </a:p>
          <a:p>
            <a:pPr marL="800100" lvl="1" indent="-342900">
              <a:buFont typeface="+mj-lt"/>
              <a:buAutoNum type="arabicPeriod"/>
            </a:pPr>
            <a:endParaRPr lang="en-US" dirty="0"/>
          </a:p>
          <a:p>
            <a:pPr marL="800100" lvl="1" indent="-342900">
              <a:buFont typeface="+mj-lt"/>
              <a:buAutoNum type="arabicPeriod"/>
            </a:pPr>
            <a:r>
              <a:rPr lang="en-US" dirty="0"/>
              <a:t>Router replies with </a:t>
            </a:r>
            <a:r>
              <a:rPr lang="en-US" dirty="0" err="1"/>
              <a:t>DHCPOFFER</a:t>
            </a:r>
            <a:endParaRPr lang="en-US" dirty="0"/>
          </a:p>
          <a:p>
            <a:pPr marL="800100" lvl="1" indent="-342900">
              <a:buFont typeface="+mj-lt"/>
              <a:buAutoNum type="arabicPeriod"/>
            </a:pPr>
            <a:endParaRPr lang="en-US" dirty="0"/>
          </a:p>
          <a:p>
            <a:pPr marL="800100" lvl="1" indent="-342900">
              <a:buFont typeface="+mj-lt"/>
              <a:buAutoNum type="arabicPeriod"/>
            </a:pPr>
            <a:r>
              <a:rPr lang="en-US" dirty="0"/>
              <a:t>Laptop sends </a:t>
            </a:r>
            <a:r>
              <a:rPr lang="en-US" dirty="0" err="1"/>
              <a:t>DHCPREQUEST</a:t>
            </a:r>
            <a:endParaRPr lang="en-US" dirty="0"/>
          </a:p>
          <a:p>
            <a:pPr marL="800100" lvl="1" indent="-342900">
              <a:buFont typeface="+mj-lt"/>
              <a:buAutoNum type="arabicPeriod"/>
            </a:pPr>
            <a:endParaRPr lang="en-US" dirty="0"/>
          </a:p>
          <a:p>
            <a:pPr marL="800100" lvl="1" indent="-342900">
              <a:buFont typeface="+mj-lt"/>
              <a:buAutoNum type="arabicPeriod"/>
            </a:pPr>
            <a:r>
              <a:rPr lang="en-US" dirty="0"/>
              <a:t>Router replies with </a:t>
            </a:r>
            <a:r>
              <a:rPr lang="en-US" dirty="0" err="1"/>
              <a:t>DHCPACK</a:t>
            </a:r>
            <a:endParaRPr lang="en-US" dirty="0"/>
          </a:p>
          <a:p>
            <a:pPr marL="800100" lvl="1" indent="-342900">
              <a:buFont typeface="+mj-lt"/>
              <a:buAutoNum type="arabicPeriod"/>
            </a:pPr>
            <a:endParaRPr lang="en-US" dirty="0"/>
          </a:p>
          <a:p>
            <a:pPr marL="800100" lvl="1" indent="-342900">
              <a:buFont typeface="+mj-lt"/>
              <a:buAutoNum type="arabicPeriod"/>
            </a:pPr>
            <a:r>
              <a:rPr lang="en-US" dirty="0"/>
              <a:t>Laptop gets</a:t>
            </a:r>
            <a:r>
              <a:rPr lang="en-US" dirty="0" smtClean="0"/>
              <a:t>:</a:t>
            </a:r>
          </a:p>
          <a:p>
            <a:pPr marL="1200150" lvl="2" indent="-342900">
              <a:buFont typeface="+mj-lt"/>
              <a:buAutoNum type="arabicPeriod"/>
            </a:pPr>
            <a:r>
              <a:rPr lang="en-US" dirty="0"/>
              <a:t>IP: 192.168.1.100</a:t>
            </a:r>
          </a:p>
          <a:p>
            <a:pPr marL="1200150" lvl="2" indent="-342900">
              <a:buFont typeface="+mj-lt"/>
              <a:buAutoNum type="arabicPeriod"/>
            </a:pPr>
            <a:endParaRPr lang="en-US" dirty="0"/>
          </a:p>
          <a:p>
            <a:pPr marL="1200150" lvl="2" indent="-342900">
              <a:buFont typeface="+mj-lt"/>
              <a:buAutoNum type="arabicPeriod"/>
            </a:pPr>
            <a:r>
              <a:rPr lang="en-US" dirty="0"/>
              <a:t>Subnet: 255.255.255.0</a:t>
            </a:r>
          </a:p>
          <a:p>
            <a:pPr marL="1200150" lvl="2" indent="-342900">
              <a:buFont typeface="+mj-lt"/>
              <a:buAutoNum type="arabicPeriod"/>
            </a:pPr>
            <a:endParaRPr lang="en-US" dirty="0"/>
          </a:p>
          <a:p>
            <a:pPr marL="1200150" lvl="2" indent="-342900">
              <a:buFont typeface="+mj-lt"/>
              <a:buAutoNum type="arabicPeriod"/>
            </a:pPr>
            <a:r>
              <a:rPr lang="en-US" dirty="0"/>
              <a:t>Gateway: 192.168.1.1</a:t>
            </a:r>
          </a:p>
          <a:p>
            <a:pPr marL="1200150" lvl="2" indent="-342900">
              <a:buFont typeface="+mj-lt"/>
              <a:buAutoNum type="arabicPeriod"/>
            </a:pPr>
            <a:endParaRPr lang="en-US" dirty="0"/>
          </a:p>
          <a:p>
            <a:pPr marL="1200150" lvl="2" indent="-342900">
              <a:buFont typeface="+mj-lt"/>
              <a:buAutoNum type="arabicPeriod"/>
            </a:pPr>
            <a:r>
              <a:rPr lang="en-US" dirty="0"/>
              <a:t>DNS: 8.8.8.8</a:t>
            </a:r>
          </a:p>
        </p:txBody>
      </p:sp>
    </p:spTree>
    <p:extLst>
      <p:ext uri="{BB962C8B-B14F-4D97-AF65-F5344CB8AC3E}">
        <p14:creationId xmlns:p14="http://schemas.microsoft.com/office/powerpoint/2010/main" val="34492748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SMTP</a:t>
            </a:r>
            <a:endParaRPr lang="en-US" dirty="0"/>
          </a:p>
        </p:txBody>
      </p:sp>
      <p:sp>
        <p:nvSpPr>
          <p:cNvPr id="3" name="Content Placeholder 2"/>
          <p:cNvSpPr>
            <a:spLocks noGrp="1"/>
          </p:cNvSpPr>
          <p:nvPr>
            <p:ph idx="1"/>
          </p:nvPr>
        </p:nvSpPr>
        <p:spPr/>
        <p:txBody>
          <a:bodyPr/>
          <a:lstStyle/>
          <a:p>
            <a:r>
              <a:rPr lang="en-US" b="1" dirty="0"/>
              <a:t>SMTP</a:t>
            </a:r>
            <a:r>
              <a:rPr lang="en-US" dirty="0"/>
              <a:t> is a protocol used to </a:t>
            </a:r>
            <a:r>
              <a:rPr lang="en-US" b="1" dirty="0"/>
              <a:t>send emails</a:t>
            </a:r>
            <a:r>
              <a:rPr lang="en-US" dirty="0"/>
              <a:t> from a client to a mail server and from one mail server to another. It operates at the </a:t>
            </a:r>
            <a:r>
              <a:rPr lang="en-US" b="1" dirty="0"/>
              <a:t>Application Layer</a:t>
            </a:r>
            <a:r>
              <a:rPr lang="en-US" dirty="0"/>
              <a:t> of the TCP/IP model.</a:t>
            </a:r>
          </a:p>
          <a:p>
            <a:r>
              <a:rPr lang="en-US" dirty="0"/>
              <a:t>Defined in </a:t>
            </a:r>
            <a:r>
              <a:rPr lang="en-US" b="1" dirty="0"/>
              <a:t>RFC 5321</a:t>
            </a:r>
            <a:r>
              <a:rPr lang="en-US" dirty="0"/>
              <a:t> (updated version of RFC 821)</a:t>
            </a:r>
          </a:p>
          <a:p>
            <a:r>
              <a:rPr lang="en-US" dirty="0"/>
              <a:t>Works primarily over </a:t>
            </a:r>
            <a:r>
              <a:rPr lang="en-US" b="1" dirty="0"/>
              <a:t>TCP port 25</a:t>
            </a:r>
            <a:r>
              <a:rPr lang="en-US" dirty="0"/>
              <a:t> (or 587 for submission, 465 for SMTP over SSL)</a:t>
            </a:r>
          </a:p>
          <a:p>
            <a:endParaRPr lang="en-US" dirty="0"/>
          </a:p>
        </p:txBody>
      </p:sp>
    </p:spTree>
    <p:extLst>
      <p:ext uri="{BB962C8B-B14F-4D97-AF65-F5344CB8AC3E}">
        <p14:creationId xmlns:p14="http://schemas.microsoft.com/office/powerpoint/2010/main" val="268507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HTTP Request</a:t>
            </a:r>
            <a:r>
              <a:rPr lang="en-US" b="1" dirty="0" smtClean="0"/>
              <a:t>?</a:t>
            </a:r>
            <a:endParaRPr lang="en-US" dirty="0"/>
          </a:p>
        </p:txBody>
      </p:sp>
      <p:sp>
        <p:nvSpPr>
          <p:cNvPr id="3" name="Content Placeholder 2"/>
          <p:cNvSpPr>
            <a:spLocks noGrp="1"/>
          </p:cNvSpPr>
          <p:nvPr>
            <p:ph idx="1"/>
          </p:nvPr>
        </p:nvSpPr>
        <p:spPr/>
        <p:txBody>
          <a:bodyPr/>
          <a:lstStyle/>
          <a:p>
            <a:r>
              <a:rPr lang="en-US" dirty="0"/>
              <a:t>HTTP request is simply termed as the information or data that is needed by Internet browsers for loading a website. This is simply known as HTTP Request.</a:t>
            </a:r>
          </a:p>
          <a:p>
            <a:r>
              <a:rPr lang="en-US" dirty="0"/>
              <a:t>There is some common information that is generally present in all HTTP requests. These are mentioned below.</a:t>
            </a:r>
          </a:p>
          <a:p>
            <a:pPr lvl="1"/>
            <a:r>
              <a:rPr lang="en-US" dirty="0"/>
              <a:t>HTTP Version </a:t>
            </a:r>
          </a:p>
          <a:p>
            <a:pPr lvl="1"/>
            <a:r>
              <a:rPr lang="en-US" dirty="0"/>
              <a:t>URL</a:t>
            </a:r>
          </a:p>
          <a:p>
            <a:pPr lvl="1"/>
            <a:r>
              <a:rPr lang="en-US" dirty="0"/>
              <a:t>HTTP Method</a:t>
            </a:r>
          </a:p>
          <a:p>
            <a:pPr lvl="1"/>
            <a:r>
              <a:rPr lang="en-US" dirty="0"/>
              <a:t>HTTP Request Headers</a:t>
            </a:r>
          </a:p>
          <a:p>
            <a:pPr lvl="1"/>
            <a:r>
              <a:rPr lang="en-US" dirty="0"/>
              <a:t>HTTP Body</a:t>
            </a:r>
          </a:p>
          <a:p>
            <a:endParaRPr lang="en-US" dirty="0"/>
          </a:p>
        </p:txBody>
      </p:sp>
    </p:spTree>
    <p:extLst>
      <p:ext uri="{BB962C8B-B14F-4D97-AF65-F5344CB8AC3E}">
        <p14:creationId xmlns:p14="http://schemas.microsoft.com/office/powerpoint/2010/main" val="37086040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Purpose of SMTP</a:t>
            </a:r>
            <a:endParaRPr lang="en-US" dirty="0"/>
          </a:p>
        </p:txBody>
      </p:sp>
      <p:sp>
        <p:nvSpPr>
          <p:cNvPr id="3" name="Content Placeholder 2"/>
          <p:cNvSpPr>
            <a:spLocks noGrp="1"/>
          </p:cNvSpPr>
          <p:nvPr>
            <p:ph idx="1"/>
          </p:nvPr>
        </p:nvSpPr>
        <p:spPr/>
        <p:txBody>
          <a:bodyPr/>
          <a:lstStyle/>
          <a:p>
            <a:r>
              <a:rPr lang="en-US" dirty="0"/>
              <a:t> Sending emails from email clients (e.g., Outlook, Thunderbird) to mail servers</a:t>
            </a:r>
          </a:p>
          <a:p>
            <a:endParaRPr lang="en-US" dirty="0"/>
          </a:p>
          <a:p>
            <a:r>
              <a:rPr lang="en-US" dirty="0"/>
              <a:t>    Transferring emails between mail servers (server-to-server communication)</a:t>
            </a:r>
          </a:p>
          <a:p>
            <a:endParaRPr lang="en-US" dirty="0"/>
          </a:p>
          <a:p>
            <a:r>
              <a:rPr lang="en-US" dirty="0"/>
              <a:t>   </a:t>
            </a:r>
            <a:r>
              <a:rPr lang="en-US" dirty="0" smtClean="0"/>
              <a:t>SMTP </a:t>
            </a:r>
            <a:r>
              <a:rPr lang="en-US" dirty="0"/>
              <a:t>is for sending only. Receiving is handled by POP3 or IMAP.</a:t>
            </a:r>
          </a:p>
        </p:txBody>
      </p:sp>
    </p:spTree>
    <p:extLst>
      <p:ext uri="{BB962C8B-B14F-4D97-AF65-F5344CB8AC3E}">
        <p14:creationId xmlns:p14="http://schemas.microsoft.com/office/powerpoint/2010/main" val="36522934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a:xfrm>
            <a:off x="677334" y="4742688"/>
            <a:ext cx="8596668" cy="1298674"/>
          </a:xfrm>
        </p:spPr>
        <p:txBody>
          <a:bodyPr/>
          <a:lstStyle/>
          <a:p>
            <a:r>
              <a:rPr lang="en-US" dirty="0"/>
              <a:t>To explain the architecture of email, we give few scenarios</a:t>
            </a:r>
          </a:p>
          <a:p>
            <a:r>
              <a:rPr lang="en-US" dirty="0"/>
              <a:t>We begin with the simplest situation and add complexity as we proceed</a:t>
            </a:r>
          </a:p>
          <a:p>
            <a:r>
              <a:rPr lang="en-US" dirty="0"/>
              <a:t>The fourth scenario is the most common in the exchange of email</a:t>
            </a:r>
          </a:p>
          <a:p>
            <a:endParaRPr lang="en-US" dirty="0"/>
          </a:p>
        </p:txBody>
      </p:sp>
      <p:sp>
        <p:nvSpPr>
          <p:cNvPr id="5" name="Text Placeholder 2"/>
          <p:cNvSpPr txBox="1">
            <a:spLocks/>
          </p:cNvSpPr>
          <p:nvPr/>
        </p:nvSpPr>
        <p:spPr>
          <a:xfrm>
            <a:off x="429260" y="1930401"/>
            <a:ext cx="8844742" cy="18735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solidFill>
                  <a:srgbClr val="00B050"/>
                </a:solidFill>
              </a:rPr>
              <a:t>Key Components:</a:t>
            </a:r>
          </a:p>
          <a:p>
            <a:pPr marL="685800" lvl="1">
              <a:buFont typeface="Arial" panose="020B0604020202020204" pitchFamily="34" charset="0"/>
              <a:buChar char="•"/>
            </a:pPr>
            <a:r>
              <a:rPr lang="en-US" dirty="0" smtClean="0">
                <a:solidFill>
                  <a:schemeClr val="tx1">
                    <a:lumMod val="95000"/>
                    <a:lumOff val="5000"/>
                  </a:schemeClr>
                </a:solidFill>
              </a:rPr>
              <a:t>    User Agent (UA) – e.g., email client like Outlook or Thunderbird</a:t>
            </a:r>
          </a:p>
          <a:p>
            <a:pPr marL="685800" lvl="1">
              <a:buFont typeface="Arial" panose="020B0604020202020204" pitchFamily="34" charset="0"/>
              <a:buChar char="•"/>
            </a:pPr>
            <a:r>
              <a:rPr lang="en-US" dirty="0" smtClean="0">
                <a:solidFill>
                  <a:schemeClr val="tx1">
                    <a:lumMod val="95000"/>
                    <a:lumOff val="5000"/>
                  </a:schemeClr>
                </a:solidFill>
              </a:rPr>
              <a:t>    Mail Transfer Agent (MTA) – software that sends the email (e.g., </a:t>
            </a:r>
            <a:r>
              <a:rPr lang="en-US" dirty="0" err="1" smtClean="0">
                <a:solidFill>
                  <a:schemeClr val="tx1">
                    <a:lumMod val="95000"/>
                    <a:lumOff val="5000"/>
                  </a:schemeClr>
                </a:solidFill>
              </a:rPr>
              <a:t>Sendmail</a:t>
            </a:r>
            <a:r>
              <a:rPr lang="en-US" dirty="0" smtClean="0">
                <a:solidFill>
                  <a:schemeClr val="tx1">
                    <a:lumMod val="95000"/>
                    <a:lumOff val="5000"/>
                  </a:schemeClr>
                </a:solidFill>
              </a:rPr>
              <a:t>, Postfix)</a:t>
            </a:r>
          </a:p>
          <a:p>
            <a:pPr marL="685800" lvl="1">
              <a:buFont typeface="Arial" panose="020B0604020202020204" pitchFamily="34" charset="0"/>
              <a:buChar char="•"/>
            </a:pPr>
            <a:r>
              <a:rPr lang="en-US" dirty="0" smtClean="0">
                <a:solidFill>
                  <a:schemeClr val="tx1">
                    <a:lumMod val="95000"/>
                    <a:lumOff val="5000"/>
                  </a:schemeClr>
                </a:solidFill>
              </a:rPr>
              <a:t>    Mail Server – stores and forwards the message</a:t>
            </a:r>
          </a:p>
          <a:p>
            <a:pPr marL="685800" lvl="1">
              <a:buFont typeface="Arial" panose="020B0604020202020204" pitchFamily="34" charset="0"/>
              <a:buChar char="•"/>
            </a:pPr>
            <a:endParaRPr lang="en-US" sz="1400" dirty="0" smtClean="0">
              <a:solidFill>
                <a:schemeClr val="accent2">
                  <a:lumMod val="75000"/>
                </a:schemeClr>
              </a:solidFill>
            </a:endParaRPr>
          </a:p>
          <a:p>
            <a:endParaRPr lang="en-US" dirty="0"/>
          </a:p>
        </p:txBody>
      </p:sp>
    </p:spTree>
    <p:extLst>
      <p:ext uri="{BB962C8B-B14F-4D97-AF65-F5344CB8AC3E}">
        <p14:creationId xmlns:p14="http://schemas.microsoft.com/office/powerpoint/2010/main" val="17107188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smtClean="0"/>
              <a:t> Email-</a:t>
            </a:r>
            <a:r>
              <a:rPr lang="en-US" spc="-10" dirty="0" smtClean="0"/>
              <a:t>Scenarios</a:t>
            </a:r>
            <a:endParaRPr lang="en-US" dirty="0"/>
          </a:p>
        </p:txBody>
      </p:sp>
      <p:pic>
        <p:nvPicPr>
          <p:cNvPr id="4" name="object 4"/>
          <p:cNvPicPr>
            <a:picLocks noGrp="1"/>
          </p:cNvPicPr>
          <p:nvPr>
            <p:ph idx="1"/>
          </p:nvPr>
        </p:nvPicPr>
        <p:blipFill>
          <a:blip r:embed="rId2" cstate="print"/>
          <a:stretch>
            <a:fillRect/>
          </a:stretch>
        </p:blipFill>
        <p:spPr>
          <a:xfrm>
            <a:off x="677334" y="1930400"/>
            <a:ext cx="3741493" cy="2127875"/>
          </a:xfrm>
          <a:prstGeom prst="rect">
            <a:avLst/>
          </a:prstGeom>
        </p:spPr>
      </p:pic>
      <p:pic>
        <p:nvPicPr>
          <p:cNvPr id="5" name="object 4"/>
          <p:cNvPicPr/>
          <p:nvPr/>
        </p:nvPicPr>
        <p:blipFill>
          <a:blip r:embed="rId3" cstate="print"/>
          <a:stretch>
            <a:fillRect/>
          </a:stretch>
        </p:blipFill>
        <p:spPr>
          <a:xfrm>
            <a:off x="677334" y="4378493"/>
            <a:ext cx="5176458" cy="2322957"/>
          </a:xfrm>
          <a:prstGeom prst="rect">
            <a:avLst/>
          </a:prstGeom>
        </p:spPr>
      </p:pic>
      <p:sp>
        <p:nvSpPr>
          <p:cNvPr id="7" name="Left Arrow 6"/>
          <p:cNvSpPr/>
          <p:nvPr/>
        </p:nvSpPr>
        <p:spPr>
          <a:xfrm>
            <a:off x="5969970" y="2835007"/>
            <a:ext cx="3304032" cy="638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 dirty="0" smtClean="0"/>
              <a:t>Scenario-1</a:t>
            </a:r>
            <a:endParaRPr lang="en-US" dirty="0"/>
          </a:p>
        </p:txBody>
      </p:sp>
      <p:sp>
        <p:nvSpPr>
          <p:cNvPr id="8" name="Left Arrow 7"/>
          <p:cNvSpPr/>
          <p:nvPr/>
        </p:nvSpPr>
        <p:spPr>
          <a:xfrm>
            <a:off x="5969970" y="5220531"/>
            <a:ext cx="3304032" cy="638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 dirty="0" smtClean="0"/>
              <a:t>Scenario-2</a:t>
            </a:r>
            <a:endParaRPr lang="en-US" dirty="0"/>
          </a:p>
        </p:txBody>
      </p:sp>
    </p:spTree>
    <p:extLst>
      <p:ext uri="{BB962C8B-B14F-4D97-AF65-F5344CB8AC3E}">
        <p14:creationId xmlns:p14="http://schemas.microsoft.com/office/powerpoint/2010/main" val="35589952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a:t> Email-</a:t>
            </a:r>
            <a:r>
              <a:rPr lang="en-US" spc="-10" dirty="0"/>
              <a:t>Scenario</a:t>
            </a:r>
            <a:endParaRPr lang="en-US" dirty="0"/>
          </a:p>
        </p:txBody>
      </p:sp>
      <p:pic>
        <p:nvPicPr>
          <p:cNvPr id="4" name="object 4"/>
          <p:cNvPicPr>
            <a:picLocks noGrp="1"/>
          </p:cNvPicPr>
          <p:nvPr>
            <p:ph idx="1"/>
          </p:nvPr>
        </p:nvPicPr>
        <p:blipFill>
          <a:blip r:embed="rId2" cstate="print"/>
          <a:stretch>
            <a:fillRect/>
          </a:stretch>
        </p:blipFill>
        <p:spPr>
          <a:xfrm>
            <a:off x="1067478" y="2853730"/>
            <a:ext cx="6467178" cy="3627207"/>
          </a:xfrm>
          <a:prstGeom prst="rect">
            <a:avLst/>
          </a:prstGeom>
        </p:spPr>
      </p:pic>
      <p:sp>
        <p:nvSpPr>
          <p:cNvPr id="5" name="TextBox 4"/>
          <p:cNvSpPr txBox="1"/>
          <p:nvPr/>
        </p:nvSpPr>
        <p:spPr>
          <a:xfrm>
            <a:off x="677334" y="1930400"/>
            <a:ext cx="8596668" cy="923330"/>
          </a:xfrm>
          <a:prstGeom prst="rect">
            <a:avLst/>
          </a:prstGeom>
          <a:noFill/>
        </p:spPr>
        <p:txBody>
          <a:bodyPr wrap="square" rtlCol="0">
            <a:spAutoFit/>
          </a:bodyPr>
          <a:lstStyle/>
          <a:p>
            <a:r>
              <a:rPr lang="en-US" dirty="0">
                <a:latin typeface="Times New Roman"/>
                <a:cs typeface="Times New Roman"/>
              </a:rPr>
              <a:t>When</a:t>
            </a:r>
            <a:r>
              <a:rPr lang="en-US" spc="55" dirty="0">
                <a:latin typeface="Times New Roman"/>
                <a:cs typeface="Times New Roman"/>
              </a:rPr>
              <a:t> </a:t>
            </a:r>
            <a:r>
              <a:rPr lang="en-US" dirty="0">
                <a:latin typeface="Times New Roman"/>
                <a:cs typeface="Times New Roman"/>
              </a:rPr>
              <a:t>the</a:t>
            </a:r>
            <a:r>
              <a:rPr lang="en-US" spc="50" dirty="0">
                <a:latin typeface="Times New Roman"/>
                <a:cs typeface="Times New Roman"/>
              </a:rPr>
              <a:t> </a:t>
            </a:r>
            <a:r>
              <a:rPr lang="en-US" dirty="0">
                <a:latin typeface="Times New Roman"/>
                <a:cs typeface="Times New Roman"/>
              </a:rPr>
              <a:t>sender</a:t>
            </a:r>
            <a:r>
              <a:rPr lang="en-US" spc="60" dirty="0">
                <a:latin typeface="Times New Roman"/>
                <a:cs typeface="Times New Roman"/>
              </a:rPr>
              <a:t> </a:t>
            </a:r>
            <a:r>
              <a:rPr lang="en-US" dirty="0">
                <a:latin typeface="Times New Roman"/>
                <a:cs typeface="Times New Roman"/>
              </a:rPr>
              <a:t>is</a:t>
            </a:r>
            <a:r>
              <a:rPr lang="en-US" spc="65" dirty="0">
                <a:latin typeface="Times New Roman"/>
                <a:cs typeface="Times New Roman"/>
              </a:rPr>
              <a:t> </a:t>
            </a:r>
            <a:r>
              <a:rPr lang="en-US" dirty="0">
                <a:latin typeface="Times New Roman"/>
                <a:cs typeface="Times New Roman"/>
              </a:rPr>
              <a:t>connected</a:t>
            </a:r>
            <a:r>
              <a:rPr lang="en-US" spc="50" dirty="0">
                <a:latin typeface="Times New Roman"/>
                <a:cs typeface="Times New Roman"/>
              </a:rPr>
              <a:t> </a:t>
            </a:r>
            <a:r>
              <a:rPr lang="en-US" dirty="0">
                <a:latin typeface="Times New Roman"/>
                <a:cs typeface="Times New Roman"/>
              </a:rPr>
              <a:t>to</a:t>
            </a:r>
            <a:r>
              <a:rPr lang="en-US" spc="55" dirty="0">
                <a:latin typeface="Times New Roman"/>
                <a:cs typeface="Times New Roman"/>
              </a:rPr>
              <a:t> </a:t>
            </a:r>
            <a:r>
              <a:rPr lang="en-US" dirty="0">
                <a:latin typeface="Times New Roman"/>
                <a:cs typeface="Times New Roman"/>
              </a:rPr>
              <a:t>the</a:t>
            </a:r>
            <a:r>
              <a:rPr lang="en-US" spc="65" dirty="0">
                <a:latin typeface="Times New Roman"/>
                <a:cs typeface="Times New Roman"/>
              </a:rPr>
              <a:t> </a:t>
            </a:r>
            <a:r>
              <a:rPr lang="en-US" dirty="0">
                <a:latin typeface="Times New Roman"/>
                <a:cs typeface="Times New Roman"/>
              </a:rPr>
              <a:t>mail</a:t>
            </a:r>
            <a:r>
              <a:rPr lang="en-US" spc="55" dirty="0">
                <a:latin typeface="Times New Roman"/>
                <a:cs typeface="Times New Roman"/>
              </a:rPr>
              <a:t> </a:t>
            </a:r>
            <a:r>
              <a:rPr lang="en-US" dirty="0">
                <a:latin typeface="Times New Roman"/>
                <a:cs typeface="Times New Roman"/>
              </a:rPr>
              <a:t>server</a:t>
            </a:r>
            <a:r>
              <a:rPr lang="en-US" spc="50" dirty="0">
                <a:latin typeface="Times New Roman"/>
                <a:cs typeface="Times New Roman"/>
              </a:rPr>
              <a:t> </a:t>
            </a:r>
            <a:r>
              <a:rPr lang="en-US" dirty="0">
                <a:latin typeface="Times New Roman"/>
                <a:cs typeface="Times New Roman"/>
              </a:rPr>
              <a:t>via</a:t>
            </a:r>
            <a:r>
              <a:rPr lang="en-US" spc="60" dirty="0">
                <a:latin typeface="Times New Roman"/>
                <a:cs typeface="Times New Roman"/>
              </a:rPr>
              <a:t> </a:t>
            </a:r>
            <a:r>
              <a:rPr lang="en-US" dirty="0">
                <a:latin typeface="Times New Roman"/>
                <a:cs typeface="Times New Roman"/>
              </a:rPr>
              <a:t>a</a:t>
            </a:r>
            <a:r>
              <a:rPr lang="en-US" spc="45" dirty="0">
                <a:latin typeface="Times New Roman"/>
                <a:cs typeface="Times New Roman"/>
              </a:rPr>
              <a:t> </a:t>
            </a:r>
            <a:r>
              <a:rPr lang="en-US" dirty="0">
                <a:latin typeface="Times New Roman"/>
                <a:cs typeface="Times New Roman"/>
              </a:rPr>
              <a:t>LAN</a:t>
            </a:r>
            <a:r>
              <a:rPr lang="en-US" spc="60" dirty="0">
                <a:latin typeface="Times New Roman"/>
                <a:cs typeface="Times New Roman"/>
              </a:rPr>
              <a:t> </a:t>
            </a:r>
            <a:r>
              <a:rPr lang="en-US" dirty="0">
                <a:latin typeface="Times New Roman"/>
                <a:cs typeface="Times New Roman"/>
              </a:rPr>
              <a:t>or</a:t>
            </a:r>
            <a:r>
              <a:rPr lang="en-US" spc="60" dirty="0">
                <a:latin typeface="Times New Roman"/>
                <a:cs typeface="Times New Roman"/>
              </a:rPr>
              <a:t> </a:t>
            </a:r>
            <a:r>
              <a:rPr lang="en-US" dirty="0">
                <a:latin typeface="Times New Roman"/>
                <a:cs typeface="Times New Roman"/>
              </a:rPr>
              <a:t>a</a:t>
            </a:r>
            <a:r>
              <a:rPr lang="en-US" spc="35" dirty="0">
                <a:latin typeface="Times New Roman"/>
                <a:cs typeface="Times New Roman"/>
              </a:rPr>
              <a:t> </a:t>
            </a:r>
            <a:r>
              <a:rPr lang="en-US" spc="-20" dirty="0">
                <a:latin typeface="Times New Roman"/>
                <a:cs typeface="Times New Roman"/>
              </a:rPr>
              <a:t>WAN,</a:t>
            </a:r>
            <a:r>
              <a:rPr lang="en-US" spc="60" dirty="0">
                <a:latin typeface="Times New Roman"/>
                <a:cs typeface="Times New Roman"/>
              </a:rPr>
              <a:t> </a:t>
            </a:r>
            <a:r>
              <a:rPr lang="en-US" dirty="0">
                <a:latin typeface="Times New Roman"/>
                <a:cs typeface="Times New Roman"/>
              </a:rPr>
              <a:t>we</a:t>
            </a:r>
            <a:r>
              <a:rPr lang="en-US" spc="60" dirty="0">
                <a:latin typeface="Times New Roman"/>
                <a:cs typeface="Times New Roman"/>
              </a:rPr>
              <a:t> </a:t>
            </a:r>
            <a:r>
              <a:rPr lang="en-US" spc="-20" dirty="0">
                <a:latin typeface="Times New Roman"/>
                <a:cs typeface="Times New Roman"/>
              </a:rPr>
              <a:t>need </a:t>
            </a:r>
            <a:r>
              <a:rPr lang="en-US" dirty="0">
                <a:latin typeface="Times New Roman"/>
                <a:cs typeface="Times New Roman"/>
              </a:rPr>
              <a:t>two</a:t>
            </a:r>
            <a:r>
              <a:rPr lang="en-US" spc="-15" dirty="0">
                <a:latin typeface="Times New Roman"/>
                <a:cs typeface="Times New Roman"/>
              </a:rPr>
              <a:t> </a:t>
            </a:r>
            <a:r>
              <a:rPr lang="en-US" dirty="0">
                <a:latin typeface="Times New Roman"/>
                <a:cs typeface="Times New Roman"/>
              </a:rPr>
              <a:t>UAs</a:t>
            </a:r>
            <a:r>
              <a:rPr lang="en-US" spc="-25" dirty="0">
                <a:latin typeface="Times New Roman"/>
                <a:cs typeface="Times New Roman"/>
              </a:rPr>
              <a:t> </a:t>
            </a:r>
            <a:r>
              <a:rPr lang="en-US" dirty="0">
                <a:latin typeface="Times New Roman"/>
                <a:cs typeface="Times New Roman"/>
              </a:rPr>
              <a:t>and</a:t>
            </a:r>
            <a:r>
              <a:rPr lang="en-US" spc="-25" dirty="0">
                <a:latin typeface="Times New Roman"/>
                <a:cs typeface="Times New Roman"/>
              </a:rPr>
              <a:t> </a:t>
            </a:r>
            <a:r>
              <a:rPr lang="en-US" dirty="0">
                <a:latin typeface="Times New Roman"/>
                <a:cs typeface="Times New Roman"/>
              </a:rPr>
              <a:t>two</a:t>
            </a:r>
            <a:r>
              <a:rPr lang="en-US" spc="-20" dirty="0">
                <a:latin typeface="Times New Roman"/>
                <a:cs typeface="Times New Roman"/>
              </a:rPr>
              <a:t> </a:t>
            </a:r>
            <a:r>
              <a:rPr lang="en-US" dirty="0">
                <a:latin typeface="Times New Roman"/>
                <a:cs typeface="Times New Roman"/>
              </a:rPr>
              <a:t>pairs</a:t>
            </a:r>
            <a:r>
              <a:rPr lang="en-US" spc="-40" dirty="0">
                <a:latin typeface="Times New Roman"/>
                <a:cs typeface="Times New Roman"/>
              </a:rPr>
              <a:t> </a:t>
            </a:r>
            <a:r>
              <a:rPr lang="en-US" dirty="0">
                <a:latin typeface="Times New Roman"/>
                <a:cs typeface="Times New Roman"/>
              </a:rPr>
              <a:t>of</a:t>
            </a:r>
            <a:r>
              <a:rPr lang="en-US" spc="-35" dirty="0">
                <a:latin typeface="Times New Roman"/>
                <a:cs typeface="Times New Roman"/>
              </a:rPr>
              <a:t> </a:t>
            </a:r>
            <a:r>
              <a:rPr lang="en-US" spc="-20" dirty="0">
                <a:latin typeface="Times New Roman"/>
                <a:cs typeface="Times New Roman"/>
              </a:rPr>
              <a:t>MTAs </a:t>
            </a:r>
            <a:r>
              <a:rPr lang="en-US" dirty="0">
                <a:latin typeface="Times New Roman"/>
                <a:cs typeface="Times New Roman"/>
              </a:rPr>
              <a:t>(client</a:t>
            </a:r>
            <a:r>
              <a:rPr lang="en-US" spc="-30" dirty="0">
                <a:latin typeface="Times New Roman"/>
                <a:cs typeface="Times New Roman"/>
              </a:rPr>
              <a:t> </a:t>
            </a:r>
            <a:r>
              <a:rPr lang="en-US" dirty="0">
                <a:latin typeface="Times New Roman"/>
                <a:cs typeface="Times New Roman"/>
              </a:rPr>
              <a:t>and</a:t>
            </a:r>
            <a:r>
              <a:rPr lang="en-US" spc="-25" dirty="0">
                <a:latin typeface="Times New Roman"/>
                <a:cs typeface="Times New Roman"/>
              </a:rPr>
              <a:t> </a:t>
            </a:r>
            <a:r>
              <a:rPr lang="en-US" spc="-10" dirty="0">
                <a:latin typeface="Times New Roman"/>
                <a:cs typeface="Times New Roman"/>
              </a:rPr>
              <a:t>server)</a:t>
            </a:r>
            <a:endParaRPr lang="en-US" dirty="0">
              <a:latin typeface="Times New Roman"/>
              <a:cs typeface="Times New Roman"/>
            </a:endParaRPr>
          </a:p>
          <a:p>
            <a:endParaRPr lang="en-US" dirty="0"/>
          </a:p>
        </p:txBody>
      </p:sp>
      <p:sp>
        <p:nvSpPr>
          <p:cNvPr id="6" name="Left Arrow 5"/>
          <p:cNvSpPr/>
          <p:nvPr/>
        </p:nvSpPr>
        <p:spPr>
          <a:xfrm>
            <a:off x="7534656" y="4028454"/>
            <a:ext cx="3304032" cy="638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 dirty="0" smtClean="0"/>
              <a:t>Scenario-3</a:t>
            </a:r>
            <a:endParaRPr lang="en-US" dirty="0"/>
          </a:p>
        </p:txBody>
      </p:sp>
    </p:spTree>
    <p:extLst>
      <p:ext uri="{BB962C8B-B14F-4D97-AF65-F5344CB8AC3E}">
        <p14:creationId xmlns:p14="http://schemas.microsoft.com/office/powerpoint/2010/main" val="20845893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a:t> Email-</a:t>
            </a:r>
            <a:r>
              <a:rPr lang="en-US" spc="-10" dirty="0"/>
              <a:t>Scenario</a:t>
            </a:r>
            <a:endParaRPr lang="en-US" dirty="0"/>
          </a:p>
        </p:txBody>
      </p:sp>
      <p:sp>
        <p:nvSpPr>
          <p:cNvPr id="3" name="Content Placeholder 2"/>
          <p:cNvSpPr>
            <a:spLocks noGrp="1"/>
          </p:cNvSpPr>
          <p:nvPr>
            <p:ph idx="1"/>
          </p:nvPr>
        </p:nvSpPr>
        <p:spPr>
          <a:xfrm>
            <a:off x="677334" y="2160589"/>
            <a:ext cx="8596668" cy="1411667"/>
          </a:xfrm>
        </p:spPr>
        <p:txBody>
          <a:bodyPr/>
          <a:lstStyle/>
          <a:p>
            <a:r>
              <a:rPr lang="en-US" dirty="0"/>
              <a:t>When both sender and receiver are connected to the mail server via a LAN or a </a:t>
            </a:r>
            <a:r>
              <a:rPr lang="en-US" dirty="0" smtClean="0"/>
              <a:t>WAN</a:t>
            </a:r>
            <a:r>
              <a:rPr lang="en-US" dirty="0"/>
              <a:t>, we need two UAs, two pairs of MTAs (client and server), and a pair of </a:t>
            </a:r>
            <a:r>
              <a:rPr lang="en-US" dirty="0" err="1" smtClean="0"/>
              <a:t>MAAs</a:t>
            </a:r>
            <a:r>
              <a:rPr lang="en-US" dirty="0" smtClean="0"/>
              <a:t> </a:t>
            </a:r>
            <a:r>
              <a:rPr lang="en-US" dirty="0"/>
              <a:t>(client and server)</a:t>
            </a:r>
          </a:p>
          <a:p>
            <a:r>
              <a:rPr lang="en-US" dirty="0"/>
              <a:t>This is the most common situation</a:t>
            </a:r>
          </a:p>
          <a:p>
            <a:pPr marL="0" indent="0">
              <a:buNone/>
            </a:pPr>
            <a:endParaRPr lang="en-US" dirty="0"/>
          </a:p>
        </p:txBody>
      </p:sp>
      <p:grpSp>
        <p:nvGrpSpPr>
          <p:cNvPr id="4" name="object 4"/>
          <p:cNvGrpSpPr/>
          <p:nvPr/>
        </p:nvGrpSpPr>
        <p:grpSpPr>
          <a:xfrm>
            <a:off x="814489" y="3572256"/>
            <a:ext cx="7366343" cy="2870200"/>
            <a:chOff x="802297" y="1862302"/>
            <a:chExt cx="8101330" cy="2870200"/>
          </a:xfrm>
        </p:grpSpPr>
        <p:pic>
          <p:nvPicPr>
            <p:cNvPr id="5" name="object 5"/>
            <p:cNvPicPr/>
            <p:nvPr/>
          </p:nvPicPr>
          <p:blipFill>
            <a:blip r:embed="rId2" cstate="print"/>
            <a:stretch>
              <a:fillRect/>
            </a:stretch>
          </p:blipFill>
          <p:spPr>
            <a:xfrm>
              <a:off x="4870068" y="1862302"/>
              <a:ext cx="4033392" cy="2869692"/>
            </a:xfrm>
            <a:prstGeom prst="rect">
              <a:avLst/>
            </a:prstGeom>
          </p:spPr>
        </p:pic>
        <p:pic>
          <p:nvPicPr>
            <p:cNvPr id="6" name="object 6"/>
            <p:cNvPicPr/>
            <p:nvPr/>
          </p:nvPicPr>
          <p:blipFill>
            <a:blip r:embed="rId3" cstate="print"/>
            <a:stretch>
              <a:fillRect/>
            </a:stretch>
          </p:blipFill>
          <p:spPr>
            <a:xfrm>
              <a:off x="802297" y="2462885"/>
              <a:ext cx="3874008" cy="2269109"/>
            </a:xfrm>
            <a:prstGeom prst="rect">
              <a:avLst/>
            </a:prstGeom>
          </p:spPr>
        </p:pic>
      </p:grpSp>
      <p:sp>
        <p:nvSpPr>
          <p:cNvPr id="7" name="Left Arrow 6"/>
          <p:cNvSpPr/>
          <p:nvPr/>
        </p:nvSpPr>
        <p:spPr>
          <a:xfrm>
            <a:off x="8668512" y="4191180"/>
            <a:ext cx="2194560" cy="5439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 dirty="0" smtClean="0"/>
              <a:t>Scenario-4</a:t>
            </a:r>
            <a:endParaRPr lang="en-US" dirty="0"/>
          </a:p>
        </p:txBody>
      </p:sp>
    </p:spTree>
    <p:extLst>
      <p:ext uri="{BB962C8B-B14F-4D97-AF65-F5344CB8AC3E}">
        <p14:creationId xmlns:p14="http://schemas.microsoft.com/office/powerpoint/2010/main" val="9128118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a:t>
            </a:r>
            <a:r>
              <a:rPr lang="en-US" spc="-155" dirty="0"/>
              <a:t> </a:t>
            </a:r>
            <a:r>
              <a:rPr lang="en-US" spc="-10" dirty="0"/>
              <a:t>Agent</a:t>
            </a:r>
            <a:endParaRPr lang="en-US" dirty="0"/>
          </a:p>
        </p:txBody>
      </p:sp>
      <p:sp>
        <p:nvSpPr>
          <p:cNvPr id="3" name="Content Placeholder 2"/>
          <p:cNvSpPr>
            <a:spLocks noGrp="1"/>
          </p:cNvSpPr>
          <p:nvPr>
            <p:ph idx="1"/>
          </p:nvPr>
        </p:nvSpPr>
        <p:spPr>
          <a:xfrm>
            <a:off x="677334" y="1930400"/>
            <a:ext cx="8596668" cy="1545779"/>
          </a:xfrm>
        </p:spPr>
        <p:txBody>
          <a:bodyPr/>
          <a:lstStyle/>
          <a:p>
            <a:r>
              <a:rPr lang="en-US" dirty="0"/>
              <a:t>The user agent (UA) provides service to the user to make the process of sending and receiving a message easier</a:t>
            </a:r>
          </a:p>
          <a:p>
            <a:r>
              <a:rPr lang="en-US" dirty="0"/>
              <a:t>Some examples of command-driven user agents are mail, pine, and elm</a:t>
            </a:r>
          </a:p>
          <a:p>
            <a:r>
              <a:rPr lang="en-US" dirty="0"/>
              <a:t>Some examples of GUI-based user agents are Eudora, Outlook, and Netscape</a:t>
            </a:r>
          </a:p>
          <a:p>
            <a:endParaRPr lang="en-US" dirty="0"/>
          </a:p>
        </p:txBody>
      </p:sp>
      <p:pic>
        <p:nvPicPr>
          <p:cNvPr id="4" name="object 4"/>
          <p:cNvPicPr/>
          <p:nvPr/>
        </p:nvPicPr>
        <p:blipFill>
          <a:blip r:embed="rId2" cstate="print"/>
          <a:stretch>
            <a:fillRect/>
          </a:stretch>
        </p:blipFill>
        <p:spPr>
          <a:xfrm>
            <a:off x="677334" y="4206240"/>
            <a:ext cx="8198442" cy="2103094"/>
          </a:xfrm>
          <a:prstGeom prst="rect">
            <a:avLst/>
          </a:prstGeom>
        </p:spPr>
      </p:pic>
    </p:spTree>
    <p:extLst>
      <p:ext uri="{BB962C8B-B14F-4D97-AF65-F5344CB8AC3E}">
        <p14:creationId xmlns:p14="http://schemas.microsoft.com/office/powerpoint/2010/main" val="25251870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Format</a:t>
            </a:r>
            <a:endParaRPr lang="en-US" dirty="0"/>
          </a:p>
        </p:txBody>
      </p:sp>
      <p:pic>
        <p:nvPicPr>
          <p:cNvPr id="4" name="object 2"/>
          <p:cNvPicPr>
            <a:picLocks noGrp="1"/>
          </p:cNvPicPr>
          <p:nvPr>
            <p:ph idx="1"/>
          </p:nvPr>
        </p:nvPicPr>
        <p:blipFill>
          <a:blip r:embed="rId2" cstate="print"/>
          <a:stretch>
            <a:fillRect/>
          </a:stretch>
        </p:blipFill>
        <p:spPr>
          <a:xfrm>
            <a:off x="890016" y="2160588"/>
            <a:ext cx="8383986" cy="4008564"/>
          </a:xfrm>
          <a:prstGeom prst="rect">
            <a:avLst/>
          </a:prstGeom>
        </p:spPr>
      </p:pic>
    </p:spTree>
    <p:extLst>
      <p:ext uri="{BB962C8B-B14F-4D97-AF65-F5344CB8AC3E}">
        <p14:creationId xmlns:p14="http://schemas.microsoft.com/office/powerpoint/2010/main" val="10859582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a:t>
            </a:r>
            <a:r>
              <a:rPr lang="en-US" spc="-35" dirty="0"/>
              <a:t> </a:t>
            </a:r>
            <a:r>
              <a:rPr lang="en-US" spc="-10" dirty="0"/>
              <a:t>address</a:t>
            </a:r>
            <a:endParaRPr lang="en-US" dirty="0"/>
          </a:p>
        </p:txBody>
      </p:sp>
      <p:pic>
        <p:nvPicPr>
          <p:cNvPr id="4" name="object 2"/>
          <p:cNvPicPr>
            <a:picLocks noGrp="1"/>
          </p:cNvPicPr>
          <p:nvPr>
            <p:ph idx="1"/>
          </p:nvPr>
        </p:nvPicPr>
        <p:blipFill>
          <a:blip r:embed="rId2" cstate="print"/>
          <a:stretch>
            <a:fillRect/>
          </a:stretch>
        </p:blipFill>
        <p:spPr>
          <a:xfrm>
            <a:off x="1756971" y="3172735"/>
            <a:ext cx="6438095" cy="1857143"/>
          </a:xfrm>
          <a:prstGeom prst="rect">
            <a:avLst/>
          </a:prstGeom>
        </p:spPr>
      </p:pic>
    </p:spTree>
    <p:extLst>
      <p:ext uri="{BB962C8B-B14F-4D97-AF65-F5344CB8AC3E}">
        <p14:creationId xmlns:p14="http://schemas.microsoft.com/office/powerpoint/2010/main" val="13759245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a:t>MIME</a:t>
            </a:r>
            <a:endParaRPr lang="en-US" dirty="0"/>
          </a:p>
        </p:txBody>
      </p:sp>
      <p:sp>
        <p:nvSpPr>
          <p:cNvPr id="3" name="Content Placeholder 2"/>
          <p:cNvSpPr>
            <a:spLocks noGrp="1"/>
          </p:cNvSpPr>
          <p:nvPr>
            <p:ph idx="1"/>
          </p:nvPr>
        </p:nvSpPr>
        <p:spPr>
          <a:xfrm>
            <a:off x="774870" y="1636333"/>
            <a:ext cx="8869002" cy="936179"/>
          </a:xfrm>
        </p:spPr>
        <p:txBody>
          <a:bodyPr>
            <a:normAutofit/>
          </a:bodyPr>
          <a:lstStyle/>
          <a:p>
            <a:r>
              <a:rPr lang="en-US" sz="1600" dirty="0"/>
              <a:t>MIME (Multipurpose Internet Mail Extensions) is </a:t>
            </a:r>
            <a:r>
              <a:rPr lang="en-US" sz="1600" b="1" dirty="0"/>
              <a:t>an extension of the original Simple Mail Transport Protocol (SMTP) email protocol</a:t>
            </a:r>
            <a:r>
              <a:rPr lang="en-US" sz="1600" dirty="0"/>
              <a:t>. It lets users exchange different kinds of data files, including audio, video, images and application programs, over email.</a:t>
            </a:r>
          </a:p>
          <a:p>
            <a:endParaRPr lang="en-US" sz="1600" dirty="0"/>
          </a:p>
        </p:txBody>
      </p:sp>
      <p:grpSp>
        <p:nvGrpSpPr>
          <p:cNvPr id="4" name="object 2"/>
          <p:cNvGrpSpPr/>
          <p:nvPr/>
        </p:nvGrpSpPr>
        <p:grpSpPr>
          <a:xfrm>
            <a:off x="963846" y="2572512"/>
            <a:ext cx="8491050" cy="3547872"/>
            <a:chOff x="142900" y="994283"/>
            <a:chExt cx="8893810" cy="3881754"/>
          </a:xfrm>
        </p:grpSpPr>
        <p:pic>
          <p:nvPicPr>
            <p:cNvPr id="5" name="object 3"/>
            <p:cNvPicPr/>
            <p:nvPr/>
          </p:nvPicPr>
          <p:blipFill>
            <a:blip r:embed="rId2" cstate="print"/>
            <a:stretch>
              <a:fillRect/>
            </a:stretch>
          </p:blipFill>
          <p:spPr>
            <a:xfrm>
              <a:off x="142900" y="994283"/>
              <a:ext cx="4357116" cy="2297557"/>
            </a:xfrm>
            <a:prstGeom prst="rect">
              <a:avLst/>
            </a:prstGeom>
          </p:spPr>
        </p:pic>
        <p:pic>
          <p:nvPicPr>
            <p:cNvPr id="6" name="object 4"/>
            <p:cNvPicPr/>
            <p:nvPr/>
          </p:nvPicPr>
          <p:blipFill>
            <a:blip r:embed="rId3" cstate="print"/>
            <a:stretch>
              <a:fillRect/>
            </a:stretch>
          </p:blipFill>
          <p:spPr>
            <a:xfrm>
              <a:off x="4594732" y="3098888"/>
              <a:ext cx="4441697" cy="1777111"/>
            </a:xfrm>
            <a:prstGeom prst="rect">
              <a:avLst/>
            </a:prstGeom>
          </p:spPr>
        </p:pic>
      </p:grpSp>
    </p:spTree>
    <p:extLst>
      <p:ext uri="{BB962C8B-B14F-4D97-AF65-F5344CB8AC3E}">
        <p14:creationId xmlns:p14="http://schemas.microsoft.com/office/powerpoint/2010/main" val="25011794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r>
              <a:rPr lang="en-US" spc="-25" dirty="0"/>
              <a:t> </a:t>
            </a:r>
            <a:r>
              <a:rPr lang="en-US" dirty="0"/>
              <a:t>types</a:t>
            </a:r>
            <a:r>
              <a:rPr lang="en-US" spc="-10" dirty="0"/>
              <a:t> </a:t>
            </a:r>
            <a:r>
              <a:rPr lang="en-US" dirty="0"/>
              <a:t>in sub</a:t>
            </a:r>
            <a:r>
              <a:rPr lang="en-US" spc="-5" dirty="0"/>
              <a:t> </a:t>
            </a:r>
            <a:r>
              <a:rPr lang="en-US" dirty="0"/>
              <a:t>types</a:t>
            </a:r>
            <a:r>
              <a:rPr lang="en-US" spc="-10" dirty="0"/>
              <a:t> </a:t>
            </a:r>
            <a:r>
              <a:rPr lang="en-US" dirty="0"/>
              <a:t>in</a:t>
            </a:r>
            <a:r>
              <a:rPr lang="en-US" spc="-15" dirty="0"/>
              <a:t> </a:t>
            </a:r>
            <a:r>
              <a:rPr lang="en-US" spc="-20" dirty="0"/>
              <a:t>MIME</a:t>
            </a:r>
            <a:endParaRPr lang="en-US" dirty="0"/>
          </a:p>
        </p:txBody>
      </p:sp>
      <p:grpSp>
        <p:nvGrpSpPr>
          <p:cNvPr id="4" name="object 2"/>
          <p:cNvGrpSpPr/>
          <p:nvPr/>
        </p:nvGrpSpPr>
        <p:grpSpPr>
          <a:xfrm>
            <a:off x="583055" y="1930400"/>
            <a:ext cx="8914513" cy="4153408"/>
            <a:chOff x="179514" y="987552"/>
            <a:chExt cx="8785225" cy="3888740"/>
          </a:xfrm>
        </p:grpSpPr>
        <p:pic>
          <p:nvPicPr>
            <p:cNvPr id="5" name="object 3"/>
            <p:cNvPicPr/>
            <p:nvPr/>
          </p:nvPicPr>
          <p:blipFill>
            <a:blip r:embed="rId2" cstate="print"/>
            <a:stretch>
              <a:fillRect/>
            </a:stretch>
          </p:blipFill>
          <p:spPr>
            <a:xfrm>
              <a:off x="179514" y="987552"/>
              <a:ext cx="4614926" cy="1594104"/>
            </a:xfrm>
            <a:prstGeom prst="rect">
              <a:avLst/>
            </a:prstGeom>
          </p:spPr>
        </p:pic>
        <p:pic>
          <p:nvPicPr>
            <p:cNvPr id="6" name="object 4"/>
            <p:cNvPicPr/>
            <p:nvPr/>
          </p:nvPicPr>
          <p:blipFill>
            <a:blip r:embed="rId3" cstate="print"/>
            <a:stretch>
              <a:fillRect/>
            </a:stretch>
          </p:blipFill>
          <p:spPr>
            <a:xfrm>
              <a:off x="4297680" y="2758655"/>
              <a:ext cx="4666741" cy="2117344"/>
            </a:xfrm>
            <a:prstGeom prst="rect">
              <a:avLst/>
            </a:prstGeom>
          </p:spPr>
        </p:pic>
      </p:grpSp>
    </p:spTree>
    <p:extLst>
      <p:ext uri="{BB962C8B-B14F-4D97-AF65-F5344CB8AC3E}">
        <p14:creationId xmlns:p14="http://schemas.microsoft.com/office/powerpoint/2010/main" val="21079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HTTP </a:t>
            </a:r>
            <a:r>
              <a:rPr lang="en-US" dirty="0" smtClean="0"/>
              <a:t>Methods </a:t>
            </a:r>
            <a:endParaRPr lang="en-US" dirty="0"/>
          </a:p>
        </p:txBody>
      </p:sp>
      <p:sp>
        <p:nvSpPr>
          <p:cNvPr id="3" name="Content Placeholder 2"/>
          <p:cNvSpPr>
            <a:spLocks noGrp="1"/>
          </p:cNvSpPr>
          <p:nvPr>
            <p:ph idx="1"/>
          </p:nvPr>
        </p:nvSpPr>
        <p:spPr>
          <a:xfrm>
            <a:off x="677334" y="1930401"/>
            <a:ext cx="8596668" cy="1007872"/>
          </a:xfrm>
        </p:spPr>
        <p:txBody>
          <a:bodyPr/>
          <a:lstStyle/>
          <a:p>
            <a:r>
              <a:rPr lang="en-US" dirty="0"/>
              <a:t>HTTP methods (also called verbs) are instructions in the HTTP protocol that tell a web server what action to perform on a resource. They indicate the desired action, such as retrieving, submitting, updating, or deleting data</a:t>
            </a:r>
            <a:r>
              <a:rPr lang="en-US" dirty="0" smtClean="0"/>
              <a: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73149653"/>
              </p:ext>
            </p:extLst>
          </p:nvPr>
        </p:nvGraphicFramePr>
        <p:xfrm>
          <a:off x="1020064" y="3060530"/>
          <a:ext cx="8128000" cy="3398520"/>
        </p:xfrm>
        <a:graphic>
          <a:graphicData uri="http://schemas.openxmlformats.org/drawingml/2006/table">
            <a:tbl>
              <a:tblPr firstRow="1" bandRow="1">
                <a:tableStyleId>{5C22544A-7EE6-4342-B048-85BDC9FD1C3A}</a:tableStyleId>
              </a:tblPr>
              <a:tblGrid>
                <a:gridCol w="1735328">
                  <a:extLst>
                    <a:ext uri="{9D8B030D-6E8A-4147-A177-3AD203B41FA5}">
                      <a16:colId xmlns:a16="http://schemas.microsoft.com/office/drawing/2014/main" val="948615387"/>
                    </a:ext>
                  </a:extLst>
                </a:gridCol>
                <a:gridCol w="6392672">
                  <a:extLst>
                    <a:ext uri="{9D8B030D-6E8A-4147-A177-3AD203B41FA5}">
                      <a16:colId xmlns:a16="http://schemas.microsoft.com/office/drawing/2014/main" val="2096531583"/>
                    </a:ext>
                  </a:extLst>
                </a:gridCol>
              </a:tblGrid>
              <a:tr h="370840">
                <a:tc>
                  <a:txBody>
                    <a:bodyPr/>
                    <a:lstStyle/>
                    <a:p>
                      <a:r>
                        <a:rPr lang="en-US" b="1" dirty="0" smtClean="0"/>
                        <a:t>HTTP Method</a:t>
                      </a:r>
                      <a:endParaRPr lang="en-US" dirty="0"/>
                    </a:p>
                  </a:txBody>
                  <a:tcPr/>
                </a:tc>
                <a:tc>
                  <a:txBody>
                    <a:bodyPr/>
                    <a:lstStyle/>
                    <a:p>
                      <a:r>
                        <a:rPr lang="en-US" dirty="0" smtClean="0"/>
                        <a:t>Function</a:t>
                      </a:r>
                      <a:endParaRPr lang="en-US" dirty="0"/>
                    </a:p>
                  </a:txBody>
                  <a:tcPr/>
                </a:tc>
                <a:extLst>
                  <a:ext uri="{0D108BD9-81ED-4DB2-BD59-A6C34878D82A}">
                    <a16:rowId xmlns:a16="http://schemas.microsoft.com/office/drawing/2014/main" val="3766842567"/>
                  </a:ext>
                </a:extLst>
              </a:tr>
              <a:tr h="370840">
                <a:tc>
                  <a:txBody>
                    <a:bodyPr/>
                    <a:lstStyle/>
                    <a:p>
                      <a:r>
                        <a:rPr lang="en-US" sz="1400" dirty="0" smtClean="0"/>
                        <a:t>GET</a:t>
                      </a:r>
                      <a:endParaRPr lang="en-US" sz="1400" dirty="0"/>
                    </a:p>
                  </a:txBody>
                  <a:tcPr/>
                </a:tc>
                <a:tc>
                  <a:txBody>
                    <a:bodyPr/>
                    <a:lstStyle/>
                    <a:p>
                      <a:r>
                        <a:rPr lang="en-US" sz="1400" dirty="0" smtClean="0"/>
                        <a:t>Retrieves data from the server. It is safe and idempotent (does not change server state). Commonly used to fetch resources like HTML pages, images, or data from an API.</a:t>
                      </a:r>
                      <a:endParaRPr lang="en-US" sz="1400" dirty="0"/>
                    </a:p>
                  </a:txBody>
                  <a:tcPr/>
                </a:tc>
                <a:extLst>
                  <a:ext uri="{0D108BD9-81ED-4DB2-BD59-A6C34878D82A}">
                    <a16:rowId xmlns:a16="http://schemas.microsoft.com/office/drawing/2014/main" val="2380799763"/>
                  </a:ext>
                </a:extLst>
              </a:tr>
              <a:tr h="370840">
                <a:tc>
                  <a:txBody>
                    <a:bodyPr/>
                    <a:lstStyle/>
                    <a:p>
                      <a:r>
                        <a:rPr lang="en-US" sz="1400" dirty="0" smtClean="0"/>
                        <a:t>POST</a:t>
                      </a:r>
                      <a:endParaRPr lang="en-US" sz="1400" dirty="0"/>
                    </a:p>
                  </a:txBody>
                  <a:tcPr/>
                </a:tc>
                <a:tc>
                  <a:txBody>
                    <a:bodyPr/>
                    <a:lstStyle/>
                    <a:p>
                      <a:r>
                        <a:rPr lang="en-US" sz="1400" dirty="0" smtClean="0"/>
                        <a:t>Sends data to the server, typically to create a new resource. Often used in form submissions or API calls to add data.</a:t>
                      </a:r>
                      <a:endParaRPr lang="en-US" sz="1400" dirty="0"/>
                    </a:p>
                  </a:txBody>
                  <a:tcPr/>
                </a:tc>
                <a:extLst>
                  <a:ext uri="{0D108BD9-81ED-4DB2-BD59-A6C34878D82A}">
                    <a16:rowId xmlns:a16="http://schemas.microsoft.com/office/drawing/2014/main" val="3235703336"/>
                  </a:ext>
                </a:extLst>
              </a:tr>
              <a:tr h="370840">
                <a:tc>
                  <a:txBody>
                    <a:bodyPr/>
                    <a:lstStyle/>
                    <a:p>
                      <a:r>
                        <a:rPr lang="en-US" sz="1400" dirty="0" smtClean="0"/>
                        <a:t>PUT</a:t>
                      </a:r>
                      <a:endParaRPr lang="en-US" sz="1400" dirty="0"/>
                    </a:p>
                  </a:txBody>
                  <a:tcPr/>
                </a:tc>
                <a:tc>
                  <a:txBody>
                    <a:bodyPr/>
                    <a:lstStyle/>
                    <a:p>
                      <a:r>
                        <a:rPr lang="en-US" sz="1400" dirty="0" smtClean="0"/>
                        <a:t>Updates an existing resource or creates it if it does not exist. Sends the full updated data to the server.</a:t>
                      </a:r>
                      <a:endParaRPr lang="en-US" sz="1400" dirty="0"/>
                    </a:p>
                  </a:txBody>
                  <a:tcPr/>
                </a:tc>
                <a:extLst>
                  <a:ext uri="{0D108BD9-81ED-4DB2-BD59-A6C34878D82A}">
                    <a16:rowId xmlns:a16="http://schemas.microsoft.com/office/drawing/2014/main" val="2033164028"/>
                  </a:ext>
                </a:extLst>
              </a:tr>
              <a:tr h="370840">
                <a:tc>
                  <a:txBody>
                    <a:bodyPr/>
                    <a:lstStyle/>
                    <a:p>
                      <a:r>
                        <a:rPr lang="en-US" sz="1400" dirty="0" smtClean="0"/>
                        <a:t>DELETE</a:t>
                      </a:r>
                      <a:endParaRPr lang="en-US" sz="1400" dirty="0"/>
                    </a:p>
                  </a:txBody>
                  <a:tcPr/>
                </a:tc>
                <a:tc>
                  <a:txBody>
                    <a:bodyPr/>
                    <a:lstStyle/>
                    <a:p>
                      <a:r>
                        <a:rPr lang="en-US" sz="1400" dirty="0" smtClean="0"/>
                        <a:t>Removes the specified resource from the server.</a:t>
                      </a:r>
                      <a:endParaRPr lang="en-US" sz="1400" dirty="0"/>
                    </a:p>
                  </a:txBody>
                  <a:tcPr/>
                </a:tc>
                <a:extLst>
                  <a:ext uri="{0D108BD9-81ED-4DB2-BD59-A6C34878D82A}">
                    <a16:rowId xmlns:a16="http://schemas.microsoft.com/office/drawing/2014/main" val="3731642274"/>
                  </a:ext>
                </a:extLst>
              </a:tr>
              <a:tr h="370840">
                <a:tc>
                  <a:txBody>
                    <a:bodyPr/>
                    <a:lstStyle/>
                    <a:p>
                      <a:r>
                        <a:rPr lang="en-US" sz="1400" dirty="0" smtClean="0"/>
                        <a:t>HEAD</a:t>
                      </a:r>
                      <a:endParaRPr lang="en-US" sz="1400" dirty="0"/>
                    </a:p>
                  </a:txBody>
                  <a:tcPr/>
                </a:tc>
                <a:tc>
                  <a:txBody>
                    <a:bodyPr/>
                    <a:lstStyle/>
                    <a:p>
                      <a:r>
                        <a:rPr lang="en-US" sz="1400" dirty="0" smtClean="0"/>
                        <a:t>Similar to GET, but it only retrieves the headers, not the body. Useful for checking if a resource exists or getting metadata.</a:t>
                      </a:r>
                      <a:endParaRPr lang="en-US" sz="1400" dirty="0"/>
                    </a:p>
                  </a:txBody>
                  <a:tcPr/>
                </a:tc>
                <a:extLst>
                  <a:ext uri="{0D108BD9-81ED-4DB2-BD59-A6C34878D82A}">
                    <a16:rowId xmlns:a16="http://schemas.microsoft.com/office/drawing/2014/main" val="4130221066"/>
                  </a:ext>
                </a:extLst>
              </a:tr>
              <a:tr h="370840">
                <a:tc>
                  <a:txBody>
                    <a:bodyPr/>
                    <a:lstStyle/>
                    <a:p>
                      <a:r>
                        <a:rPr lang="en-US" sz="1400" dirty="0" smtClean="0"/>
                        <a:t>CONNECT</a:t>
                      </a:r>
                      <a:endParaRPr lang="en-US" sz="1400" dirty="0"/>
                    </a:p>
                  </a:txBody>
                  <a:tcPr/>
                </a:tc>
                <a:tc>
                  <a:txBody>
                    <a:bodyPr/>
                    <a:lstStyle/>
                    <a:p>
                      <a:r>
                        <a:rPr lang="en-US" sz="1400" dirty="0" smtClean="0"/>
                        <a:t>Establishes a tunnel to the server, typically used for SSL (HTTPS) connections.</a:t>
                      </a:r>
                      <a:endParaRPr lang="en-US" sz="1400" dirty="0"/>
                    </a:p>
                  </a:txBody>
                  <a:tcPr/>
                </a:tc>
                <a:extLst>
                  <a:ext uri="{0D108BD9-81ED-4DB2-BD59-A6C34878D82A}">
                    <a16:rowId xmlns:a16="http://schemas.microsoft.com/office/drawing/2014/main" val="1814826359"/>
                  </a:ext>
                </a:extLst>
              </a:tr>
            </a:tbl>
          </a:graphicData>
        </a:graphic>
      </p:graphicFrame>
    </p:spTree>
    <p:extLst>
      <p:ext uri="{BB962C8B-B14F-4D97-AF65-F5344CB8AC3E}">
        <p14:creationId xmlns:p14="http://schemas.microsoft.com/office/powerpoint/2010/main" val="16010821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r>
              <a:rPr lang="en-US" spc="-20" dirty="0"/>
              <a:t> </a:t>
            </a:r>
            <a:r>
              <a:rPr lang="en-US" dirty="0"/>
              <a:t>transfer</a:t>
            </a:r>
            <a:r>
              <a:rPr lang="en-US" spc="-30" dirty="0"/>
              <a:t> </a:t>
            </a:r>
            <a:r>
              <a:rPr lang="en-US" spc="-10" dirty="0"/>
              <a:t>encoding</a:t>
            </a:r>
            <a:endParaRPr lang="en-US" dirty="0"/>
          </a:p>
        </p:txBody>
      </p:sp>
      <p:pic>
        <p:nvPicPr>
          <p:cNvPr id="4" name="object 2"/>
          <p:cNvPicPr>
            <a:picLocks noGrp="1"/>
          </p:cNvPicPr>
          <p:nvPr>
            <p:ph idx="1"/>
          </p:nvPr>
        </p:nvPicPr>
        <p:blipFill>
          <a:blip r:embed="rId2" cstate="print"/>
          <a:stretch>
            <a:fillRect/>
          </a:stretch>
        </p:blipFill>
        <p:spPr>
          <a:xfrm>
            <a:off x="677863" y="2606736"/>
            <a:ext cx="8596312" cy="2989141"/>
          </a:xfrm>
          <a:prstGeom prst="rect">
            <a:avLst/>
          </a:prstGeom>
        </p:spPr>
      </p:pic>
    </p:spTree>
    <p:extLst>
      <p:ext uri="{BB962C8B-B14F-4D97-AF65-F5344CB8AC3E}">
        <p14:creationId xmlns:p14="http://schemas.microsoft.com/office/powerpoint/2010/main" val="40474693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MTA</a:t>
            </a:r>
            <a:endParaRPr lang="en-US" dirty="0"/>
          </a:p>
        </p:txBody>
      </p:sp>
      <p:sp>
        <p:nvSpPr>
          <p:cNvPr id="3" name="Content Placeholder 2"/>
          <p:cNvSpPr>
            <a:spLocks noGrp="1"/>
          </p:cNvSpPr>
          <p:nvPr>
            <p:ph idx="1"/>
          </p:nvPr>
        </p:nvSpPr>
        <p:spPr>
          <a:xfrm>
            <a:off x="677334" y="2160589"/>
            <a:ext cx="8596668" cy="1375091"/>
          </a:xfrm>
        </p:spPr>
        <p:txBody>
          <a:bodyPr/>
          <a:lstStyle/>
          <a:p>
            <a:r>
              <a:rPr lang="en-US" dirty="0"/>
              <a:t>The actual mail transfer requires message transfer agents (MTAs)</a:t>
            </a:r>
          </a:p>
          <a:p>
            <a:r>
              <a:rPr lang="en-US" dirty="0"/>
              <a:t>The protocol that defines the MTA client and server in the Internet is called Simple Mail Transfer Protocol (SMTP)</a:t>
            </a:r>
          </a:p>
          <a:p>
            <a:endParaRPr lang="en-US" dirty="0"/>
          </a:p>
        </p:txBody>
      </p:sp>
      <p:pic>
        <p:nvPicPr>
          <p:cNvPr id="4" name="object 3"/>
          <p:cNvPicPr/>
          <p:nvPr/>
        </p:nvPicPr>
        <p:blipFill>
          <a:blip r:embed="rId2" cstate="print"/>
          <a:stretch>
            <a:fillRect/>
          </a:stretch>
        </p:blipFill>
        <p:spPr>
          <a:xfrm>
            <a:off x="1249603" y="3535680"/>
            <a:ext cx="6598158" cy="2378456"/>
          </a:xfrm>
          <a:prstGeom prst="rect">
            <a:avLst/>
          </a:prstGeom>
        </p:spPr>
      </p:pic>
    </p:spTree>
    <p:extLst>
      <p:ext uri="{BB962C8B-B14F-4D97-AF65-F5344CB8AC3E}">
        <p14:creationId xmlns:p14="http://schemas.microsoft.com/office/powerpoint/2010/main" val="119424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r>
              <a:rPr lang="en-US" spc="-25" dirty="0"/>
              <a:t> </a:t>
            </a:r>
            <a:r>
              <a:rPr lang="en-US" dirty="0"/>
              <a:t>and</a:t>
            </a:r>
            <a:r>
              <a:rPr lang="en-US" spc="-25" dirty="0"/>
              <a:t> </a:t>
            </a:r>
            <a:r>
              <a:rPr lang="en-US" spc="-10" dirty="0"/>
              <a:t>responses</a:t>
            </a:r>
            <a:endParaRPr lang="en-US" dirty="0"/>
          </a:p>
        </p:txBody>
      </p:sp>
      <p:pic>
        <p:nvPicPr>
          <p:cNvPr id="4" name="object 2"/>
          <p:cNvPicPr>
            <a:picLocks noGrp="1"/>
          </p:cNvPicPr>
          <p:nvPr>
            <p:ph idx="1"/>
          </p:nvPr>
        </p:nvPicPr>
        <p:blipFill>
          <a:blip r:embed="rId2" cstate="print"/>
          <a:stretch>
            <a:fillRect/>
          </a:stretch>
        </p:blipFill>
        <p:spPr>
          <a:xfrm>
            <a:off x="818876" y="3577497"/>
            <a:ext cx="8314286" cy="1047619"/>
          </a:xfrm>
          <a:prstGeom prst="rect">
            <a:avLst/>
          </a:prstGeom>
        </p:spPr>
      </p:pic>
    </p:spTree>
    <p:extLst>
      <p:ext uri="{BB962C8B-B14F-4D97-AF65-F5344CB8AC3E}">
        <p14:creationId xmlns:p14="http://schemas.microsoft.com/office/powerpoint/2010/main" val="7342556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a:t>
            </a:r>
            <a:endParaRPr lang="en-US" dirty="0"/>
          </a:p>
        </p:txBody>
      </p:sp>
      <p:pic>
        <p:nvPicPr>
          <p:cNvPr id="4" name="object 2"/>
          <p:cNvPicPr>
            <a:picLocks noGrp="1"/>
          </p:cNvPicPr>
          <p:nvPr>
            <p:ph idx="1"/>
          </p:nvPr>
        </p:nvPicPr>
        <p:blipFill>
          <a:blip r:embed="rId2" cstate="print"/>
          <a:stretch>
            <a:fillRect/>
          </a:stretch>
        </p:blipFill>
        <p:spPr>
          <a:xfrm>
            <a:off x="1621536" y="2160589"/>
            <a:ext cx="6498336" cy="3776915"/>
          </a:xfrm>
          <a:prstGeom prst="rect">
            <a:avLst/>
          </a:prstGeom>
        </p:spPr>
      </p:pic>
    </p:spTree>
    <p:extLst>
      <p:ext uri="{BB962C8B-B14F-4D97-AF65-F5344CB8AC3E}">
        <p14:creationId xmlns:p14="http://schemas.microsoft.com/office/powerpoint/2010/main" val="37382071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a:t>
            </a:r>
            <a:endParaRPr lang="en-US" dirty="0"/>
          </a:p>
        </p:txBody>
      </p:sp>
      <p:grpSp>
        <p:nvGrpSpPr>
          <p:cNvPr id="4" name="object 2"/>
          <p:cNvGrpSpPr/>
          <p:nvPr/>
        </p:nvGrpSpPr>
        <p:grpSpPr>
          <a:xfrm>
            <a:off x="705312" y="1839899"/>
            <a:ext cx="8568690" cy="3912870"/>
            <a:chOff x="306971" y="1059611"/>
            <a:chExt cx="8568690" cy="3912870"/>
          </a:xfrm>
        </p:grpSpPr>
        <p:sp>
          <p:nvSpPr>
            <p:cNvPr id="5" name="object 3"/>
            <p:cNvSpPr/>
            <p:nvPr/>
          </p:nvSpPr>
          <p:spPr>
            <a:xfrm>
              <a:off x="2400299" y="4629150"/>
              <a:ext cx="4514850" cy="342900"/>
            </a:xfrm>
            <a:custGeom>
              <a:avLst/>
              <a:gdLst/>
              <a:ahLst/>
              <a:cxnLst/>
              <a:rect l="l" t="t" r="r" b="b"/>
              <a:pathLst>
                <a:path w="4514850" h="342900">
                  <a:moveTo>
                    <a:pt x="4514850" y="0"/>
                  </a:moveTo>
                  <a:lnTo>
                    <a:pt x="0" y="0"/>
                  </a:lnTo>
                  <a:lnTo>
                    <a:pt x="0" y="342900"/>
                  </a:lnTo>
                  <a:lnTo>
                    <a:pt x="4514850" y="342900"/>
                  </a:lnTo>
                  <a:lnTo>
                    <a:pt x="4514850" y="0"/>
                  </a:lnTo>
                  <a:close/>
                </a:path>
              </a:pathLst>
            </a:custGeom>
            <a:solidFill>
              <a:srgbClr val="FFFFFF"/>
            </a:solidFill>
          </p:spPr>
          <p:txBody>
            <a:bodyPr wrap="square" lIns="0" tIns="0" rIns="0" bIns="0" rtlCol="0"/>
            <a:lstStyle/>
            <a:p>
              <a:endParaRPr/>
            </a:p>
          </p:txBody>
        </p:sp>
        <p:pic>
          <p:nvPicPr>
            <p:cNvPr id="6" name="object 4"/>
            <p:cNvPicPr/>
            <p:nvPr/>
          </p:nvPicPr>
          <p:blipFill>
            <a:blip r:embed="rId2" cstate="print"/>
            <a:stretch>
              <a:fillRect/>
            </a:stretch>
          </p:blipFill>
          <p:spPr>
            <a:xfrm>
              <a:off x="306971" y="1059611"/>
              <a:ext cx="3688969" cy="3711575"/>
            </a:xfrm>
            <a:prstGeom prst="rect">
              <a:avLst/>
            </a:prstGeom>
          </p:spPr>
        </p:pic>
        <p:pic>
          <p:nvPicPr>
            <p:cNvPr id="7" name="object 5"/>
            <p:cNvPicPr/>
            <p:nvPr/>
          </p:nvPicPr>
          <p:blipFill>
            <a:blip r:embed="rId3" cstate="print"/>
            <a:stretch>
              <a:fillRect/>
            </a:stretch>
          </p:blipFill>
          <p:spPr>
            <a:xfrm>
              <a:off x="4283963" y="1318869"/>
              <a:ext cx="4591303" cy="3193034"/>
            </a:xfrm>
            <a:prstGeom prst="rect">
              <a:avLst/>
            </a:prstGeom>
          </p:spPr>
        </p:pic>
      </p:grpSp>
    </p:spTree>
    <p:extLst>
      <p:ext uri="{BB962C8B-B14F-4D97-AF65-F5344CB8AC3E}">
        <p14:creationId xmlns:p14="http://schemas.microsoft.com/office/powerpoint/2010/main" val="15780068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Message</a:t>
            </a:r>
            <a:r>
              <a:rPr lang="en-US" spc="-145" dirty="0"/>
              <a:t> </a:t>
            </a:r>
            <a:r>
              <a:rPr lang="en-US" spc="-10" dirty="0"/>
              <a:t>Access</a:t>
            </a:r>
            <a:r>
              <a:rPr lang="en-US" spc="-145" dirty="0"/>
              <a:t> </a:t>
            </a:r>
            <a:r>
              <a:rPr lang="en-US" dirty="0"/>
              <a:t>Agent: POP</a:t>
            </a:r>
            <a:r>
              <a:rPr lang="en-US" spc="-95" dirty="0"/>
              <a:t> </a:t>
            </a:r>
            <a:r>
              <a:rPr lang="en-US" dirty="0"/>
              <a:t>and</a:t>
            </a:r>
            <a:r>
              <a:rPr lang="en-US" spc="15" dirty="0"/>
              <a:t> </a:t>
            </a:r>
            <a:r>
              <a:rPr lang="en-US" spc="-20" dirty="0"/>
              <a:t>IMAP</a:t>
            </a:r>
            <a:endParaRPr lang="en-US" dirty="0"/>
          </a:p>
        </p:txBody>
      </p:sp>
      <p:sp>
        <p:nvSpPr>
          <p:cNvPr id="3" name="Content Placeholder 2"/>
          <p:cNvSpPr>
            <a:spLocks noGrp="1"/>
          </p:cNvSpPr>
          <p:nvPr>
            <p:ph idx="1"/>
          </p:nvPr>
        </p:nvSpPr>
        <p:spPr/>
        <p:txBody>
          <a:bodyPr/>
          <a:lstStyle/>
          <a:p>
            <a:r>
              <a:rPr lang="en-US" dirty="0"/>
              <a:t>The third stage of mail delivery uses a message access agent; the client must pull messages from the server</a:t>
            </a:r>
          </a:p>
          <a:p>
            <a:r>
              <a:rPr lang="en-US" dirty="0"/>
              <a:t>Currently two message access protocols are available</a:t>
            </a:r>
          </a:p>
          <a:p>
            <a:pPr lvl="1"/>
            <a:r>
              <a:rPr lang="en-US" dirty="0"/>
              <a:t>Post Office Protocol, version 3 (POP3)</a:t>
            </a:r>
          </a:p>
          <a:p>
            <a:pPr lvl="1"/>
            <a:r>
              <a:rPr lang="en-US" dirty="0"/>
              <a:t>Internet Mail Access Protocol, version 4</a:t>
            </a:r>
          </a:p>
          <a:p>
            <a:pPr lvl="1"/>
            <a:endParaRPr lang="en-US" dirty="0"/>
          </a:p>
        </p:txBody>
      </p:sp>
    </p:spTree>
    <p:extLst>
      <p:ext uri="{BB962C8B-B14F-4D97-AF65-F5344CB8AC3E}">
        <p14:creationId xmlns:p14="http://schemas.microsoft.com/office/powerpoint/2010/main" val="34412837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&amp; IMAP</a:t>
            </a:r>
            <a:endParaRPr lang="en-US" dirty="0"/>
          </a:p>
        </p:txBody>
      </p:sp>
      <p:grpSp>
        <p:nvGrpSpPr>
          <p:cNvPr id="10" name="object 2"/>
          <p:cNvGrpSpPr/>
          <p:nvPr/>
        </p:nvGrpSpPr>
        <p:grpSpPr>
          <a:xfrm>
            <a:off x="677334" y="2338221"/>
            <a:ext cx="8308170" cy="3853179"/>
            <a:chOff x="964857" y="1119021"/>
            <a:chExt cx="7266940" cy="3853179"/>
          </a:xfrm>
        </p:grpSpPr>
        <p:sp>
          <p:nvSpPr>
            <p:cNvPr id="11" name="object 3"/>
            <p:cNvSpPr/>
            <p:nvPr/>
          </p:nvSpPr>
          <p:spPr>
            <a:xfrm>
              <a:off x="2400300" y="4629149"/>
              <a:ext cx="4514850" cy="342900"/>
            </a:xfrm>
            <a:custGeom>
              <a:avLst/>
              <a:gdLst/>
              <a:ahLst/>
              <a:cxnLst/>
              <a:rect l="l" t="t" r="r" b="b"/>
              <a:pathLst>
                <a:path w="4514850" h="342900">
                  <a:moveTo>
                    <a:pt x="4514850" y="0"/>
                  </a:moveTo>
                  <a:lnTo>
                    <a:pt x="0" y="0"/>
                  </a:lnTo>
                  <a:lnTo>
                    <a:pt x="0" y="342900"/>
                  </a:lnTo>
                  <a:lnTo>
                    <a:pt x="4514850" y="342900"/>
                  </a:lnTo>
                  <a:lnTo>
                    <a:pt x="4514850" y="0"/>
                  </a:lnTo>
                  <a:close/>
                </a:path>
              </a:pathLst>
            </a:custGeom>
            <a:solidFill>
              <a:srgbClr val="FFFFFF"/>
            </a:solidFill>
          </p:spPr>
          <p:txBody>
            <a:bodyPr wrap="square" lIns="0" tIns="0" rIns="0" bIns="0" rtlCol="0"/>
            <a:lstStyle/>
            <a:p>
              <a:endParaRPr/>
            </a:p>
          </p:txBody>
        </p:sp>
        <p:pic>
          <p:nvPicPr>
            <p:cNvPr id="12" name="object 4"/>
            <p:cNvPicPr/>
            <p:nvPr/>
          </p:nvPicPr>
          <p:blipFill>
            <a:blip r:embed="rId2" cstate="print"/>
            <a:stretch>
              <a:fillRect/>
            </a:stretch>
          </p:blipFill>
          <p:spPr>
            <a:xfrm>
              <a:off x="964857" y="1356779"/>
              <a:ext cx="7266685" cy="2832354"/>
            </a:xfrm>
            <a:prstGeom prst="rect">
              <a:avLst/>
            </a:prstGeom>
          </p:spPr>
        </p:pic>
      </p:grpSp>
    </p:spTree>
    <p:extLst>
      <p:ext uri="{BB962C8B-B14F-4D97-AF65-F5344CB8AC3E}">
        <p14:creationId xmlns:p14="http://schemas.microsoft.com/office/powerpoint/2010/main" val="23082749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POP3</a:t>
            </a:r>
            <a:endParaRPr lang="en-US" dirty="0"/>
          </a:p>
        </p:txBody>
      </p:sp>
      <p:pic>
        <p:nvPicPr>
          <p:cNvPr id="5" name="object 2"/>
          <p:cNvPicPr>
            <a:picLocks noGrp="1"/>
          </p:cNvPicPr>
          <p:nvPr>
            <p:ph idx="1"/>
          </p:nvPr>
        </p:nvPicPr>
        <p:blipFill>
          <a:blip r:embed="rId2" cstate="print"/>
          <a:stretch>
            <a:fillRect/>
          </a:stretch>
        </p:blipFill>
        <p:spPr>
          <a:xfrm>
            <a:off x="2145792" y="2160588"/>
            <a:ext cx="4618333" cy="4130484"/>
          </a:xfrm>
          <a:prstGeom prst="rect">
            <a:avLst/>
          </a:prstGeom>
        </p:spPr>
      </p:pic>
    </p:spTree>
    <p:extLst>
      <p:ext uri="{BB962C8B-B14F-4D97-AF65-F5344CB8AC3E}">
        <p14:creationId xmlns:p14="http://schemas.microsoft.com/office/powerpoint/2010/main" val="18061949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SMTP vs POP3 vs IMAP</a:t>
            </a:r>
            <a:br>
              <a:rPr lang="da-DK"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5780830"/>
              </p:ext>
            </p:extLst>
          </p:nvPr>
        </p:nvGraphicFramePr>
        <p:xfrm>
          <a:off x="677863" y="2775426"/>
          <a:ext cx="8596312" cy="2651760"/>
        </p:xfrm>
        <a:graphic>
          <a:graphicData uri="http://schemas.openxmlformats.org/drawingml/2006/table">
            <a:tbl>
              <a:tblPr>
                <a:tableStyleId>{9DCAF9ED-07DC-4A11-8D7F-57B35C25682E}</a:tableStyleId>
              </a:tblPr>
              <a:tblGrid>
                <a:gridCol w="2149078">
                  <a:extLst>
                    <a:ext uri="{9D8B030D-6E8A-4147-A177-3AD203B41FA5}">
                      <a16:colId xmlns:a16="http://schemas.microsoft.com/office/drawing/2014/main" val="1743039337"/>
                    </a:ext>
                  </a:extLst>
                </a:gridCol>
                <a:gridCol w="2149078">
                  <a:extLst>
                    <a:ext uri="{9D8B030D-6E8A-4147-A177-3AD203B41FA5}">
                      <a16:colId xmlns:a16="http://schemas.microsoft.com/office/drawing/2014/main" val="383610172"/>
                    </a:ext>
                  </a:extLst>
                </a:gridCol>
                <a:gridCol w="2149078">
                  <a:extLst>
                    <a:ext uri="{9D8B030D-6E8A-4147-A177-3AD203B41FA5}">
                      <a16:colId xmlns:a16="http://schemas.microsoft.com/office/drawing/2014/main" val="3085468240"/>
                    </a:ext>
                  </a:extLst>
                </a:gridCol>
                <a:gridCol w="2149078">
                  <a:extLst>
                    <a:ext uri="{9D8B030D-6E8A-4147-A177-3AD203B41FA5}">
                      <a16:colId xmlns:a16="http://schemas.microsoft.com/office/drawing/2014/main" val="1592262438"/>
                    </a:ext>
                  </a:extLst>
                </a:gridCol>
              </a:tblGrid>
              <a:tr h="0">
                <a:tc>
                  <a:txBody>
                    <a:bodyPr/>
                    <a:lstStyle/>
                    <a:p>
                      <a:r>
                        <a:rPr lang="en-US" b="1"/>
                        <a:t>Feature</a:t>
                      </a:r>
                    </a:p>
                  </a:txBody>
                  <a:tcPr anchor="ctr"/>
                </a:tc>
                <a:tc>
                  <a:txBody>
                    <a:bodyPr/>
                    <a:lstStyle/>
                    <a:p>
                      <a:r>
                        <a:rPr lang="en-US" b="1" dirty="0"/>
                        <a:t>SMTP</a:t>
                      </a:r>
                    </a:p>
                  </a:txBody>
                  <a:tcPr anchor="ctr"/>
                </a:tc>
                <a:tc>
                  <a:txBody>
                    <a:bodyPr/>
                    <a:lstStyle/>
                    <a:p>
                      <a:r>
                        <a:rPr lang="en-US" b="1"/>
                        <a:t>POP3</a:t>
                      </a:r>
                    </a:p>
                  </a:txBody>
                  <a:tcPr anchor="ctr"/>
                </a:tc>
                <a:tc>
                  <a:txBody>
                    <a:bodyPr/>
                    <a:lstStyle/>
                    <a:p>
                      <a:r>
                        <a:rPr lang="en-US" b="1" dirty="0"/>
                        <a:t>IMAP</a:t>
                      </a:r>
                    </a:p>
                  </a:txBody>
                  <a:tcPr anchor="ctr"/>
                </a:tc>
                <a:extLst>
                  <a:ext uri="{0D108BD9-81ED-4DB2-BD59-A6C34878D82A}">
                    <a16:rowId xmlns:a16="http://schemas.microsoft.com/office/drawing/2014/main" val="578367402"/>
                  </a:ext>
                </a:extLst>
              </a:tr>
              <a:tr h="0">
                <a:tc>
                  <a:txBody>
                    <a:bodyPr/>
                    <a:lstStyle/>
                    <a:p>
                      <a:r>
                        <a:rPr lang="en-US"/>
                        <a:t>Purpose</a:t>
                      </a:r>
                    </a:p>
                  </a:txBody>
                  <a:tcPr anchor="ctr"/>
                </a:tc>
                <a:tc>
                  <a:txBody>
                    <a:bodyPr/>
                    <a:lstStyle/>
                    <a:p>
                      <a:r>
                        <a:rPr lang="en-US"/>
                        <a:t>Sending email</a:t>
                      </a:r>
                    </a:p>
                  </a:txBody>
                  <a:tcPr anchor="ctr"/>
                </a:tc>
                <a:tc>
                  <a:txBody>
                    <a:bodyPr/>
                    <a:lstStyle/>
                    <a:p>
                      <a:r>
                        <a:rPr lang="en-US"/>
                        <a:t>Receiving email</a:t>
                      </a:r>
                    </a:p>
                  </a:txBody>
                  <a:tcPr anchor="ctr"/>
                </a:tc>
                <a:tc>
                  <a:txBody>
                    <a:bodyPr/>
                    <a:lstStyle/>
                    <a:p>
                      <a:r>
                        <a:rPr lang="en-US"/>
                        <a:t>Receiving &amp; syncing</a:t>
                      </a:r>
                    </a:p>
                  </a:txBody>
                  <a:tcPr anchor="ctr"/>
                </a:tc>
                <a:extLst>
                  <a:ext uri="{0D108BD9-81ED-4DB2-BD59-A6C34878D82A}">
                    <a16:rowId xmlns:a16="http://schemas.microsoft.com/office/drawing/2014/main" val="3499113500"/>
                  </a:ext>
                </a:extLst>
              </a:tr>
              <a:tr h="0">
                <a:tc>
                  <a:txBody>
                    <a:bodyPr/>
                    <a:lstStyle/>
                    <a:p>
                      <a:r>
                        <a:rPr lang="en-US"/>
                        <a:t>Port</a:t>
                      </a:r>
                    </a:p>
                  </a:txBody>
                  <a:tcPr anchor="ctr"/>
                </a:tc>
                <a:tc>
                  <a:txBody>
                    <a:bodyPr/>
                    <a:lstStyle/>
                    <a:p>
                      <a:r>
                        <a:rPr lang="en-US"/>
                        <a:t>25, 587, 465</a:t>
                      </a:r>
                    </a:p>
                  </a:txBody>
                  <a:tcPr anchor="ctr"/>
                </a:tc>
                <a:tc>
                  <a:txBody>
                    <a:bodyPr/>
                    <a:lstStyle/>
                    <a:p>
                      <a:r>
                        <a:rPr lang="en-US"/>
                        <a:t>110 (995 for SSL)</a:t>
                      </a:r>
                    </a:p>
                  </a:txBody>
                  <a:tcPr anchor="ctr"/>
                </a:tc>
                <a:tc>
                  <a:txBody>
                    <a:bodyPr/>
                    <a:lstStyle/>
                    <a:p>
                      <a:r>
                        <a:rPr lang="en-US"/>
                        <a:t>143 (993 for SSL)</a:t>
                      </a:r>
                    </a:p>
                  </a:txBody>
                  <a:tcPr anchor="ctr"/>
                </a:tc>
                <a:extLst>
                  <a:ext uri="{0D108BD9-81ED-4DB2-BD59-A6C34878D82A}">
                    <a16:rowId xmlns:a16="http://schemas.microsoft.com/office/drawing/2014/main" val="2219964907"/>
                  </a:ext>
                </a:extLst>
              </a:tr>
              <a:tr h="0">
                <a:tc>
                  <a:txBody>
                    <a:bodyPr/>
                    <a:lstStyle/>
                    <a:p>
                      <a:r>
                        <a:rPr lang="en-US"/>
                        <a:t>Stores mail on</a:t>
                      </a:r>
                    </a:p>
                  </a:txBody>
                  <a:tcPr anchor="ctr"/>
                </a:tc>
                <a:tc>
                  <a:txBody>
                    <a:bodyPr/>
                    <a:lstStyle/>
                    <a:p>
                      <a:r>
                        <a:rPr lang="en-US"/>
                        <a:t>Server to Server</a:t>
                      </a:r>
                    </a:p>
                  </a:txBody>
                  <a:tcPr anchor="ctr"/>
                </a:tc>
                <a:tc>
                  <a:txBody>
                    <a:bodyPr/>
                    <a:lstStyle/>
                    <a:p>
                      <a:r>
                        <a:rPr lang="en-US"/>
                        <a:t>Downloads to client</a:t>
                      </a:r>
                    </a:p>
                  </a:txBody>
                  <a:tcPr anchor="ctr"/>
                </a:tc>
                <a:tc>
                  <a:txBody>
                    <a:bodyPr/>
                    <a:lstStyle/>
                    <a:p>
                      <a:r>
                        <a:rPr lang="en-US"/>
                        <a:t>Keeps on server</a:t>
                      </a:r>
                    </a:p>
                  </a:txBody>
                  <a:tcPr anchor="ctr"/>
                </a:tc>
                <a:extLst>
                  <a:ext uri="{0D108BD9-81ED-4DB2-BD59-A6C34878D82A}">
                    <a16:rowId xmlns:a16="http://schemas.microsoft.com/office/drawing/2014/main" val="289086144"/>
                  </a:ext>
                </a:extLst>
              </a:tr>
              <a:tr h="0">
                <a:tc>
                  <a:txBody>
                    <a:bodyPr/>
                    <a:lstStyle/>
                    <a:p>
                      <a:r>
                        <a:rPr lang="en-US"/>
                        <a:t>Sync across devices</a:t>
                      </a:r>
                    </a:p>
                  </a:txBody>
                  <a:tcPr anchor="ctr"/>
                </a:tc>
                <a:tc>
                  <a:txBody>
                    <a:bodyPr/>
                    <a:lstStyle/>
                    <a:p>
                      <a:r>
                        <a:rPr lang="en-US"/>
                        <a:t>No</a:t>
                      </a:r>
                    </a:p>
                  </a:txBody>
                  <a:tcPr anchor="ctr"/>
                </a:tc>
                <a:tc>
                  <a:txBody>
                    <a:bodyPr/>
                    <a:lstStyle/>
                    <a:p>
                      <a:r>
                        <a:rPr lang="en-US"/>
                        <a:t>No</a:t>
                      </a:r>
                    </a:p>
                  </a:txBody>
                  <a:tcPr anchor="ctr"/>
                </a:tc>
                <a:tc>
                  <a:txBody>
                    <a:bodyPr/>
                    <a:lstStyle/>
                    <a:p>
                      <a:r>
                        <a:rPr lang="en-US" dirty="0"/>
                        <a:t>Yes</a:t>
                      </a:r>
                    </a:p>
                  </a:txBody>
                  <a:tcPr anchor="ctr"/>
                </a:tc>
                <a:extLst>
                  <a:ext uri="{0D108BD9-81ED-4DB2-BD59-A6C34878D82A}">
                    <a16:rowId xmlns:a16="http://schemas.microsoft.com/office/drawing/2014/main" val="4080159314"/>
                  </a:ext>
                </a:extLst>
              </a:tr>
            </a:tbl>
          </a:graphicData>
        </a:graphic>
      </p:graphicFrame>
    </p:spTree>
    <p:extLst>
      <p:ext uri="{BB962C8B-B14F-4D97-AF65-F5344CB8AC3E}">
        <p14:creationId xmlns:p14="http://schemas.microsoft.com/office/powerpoint/2010/main" val="3248880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a:xfrm>
            <a:off x="677334" y="1584961"/>
            <a:ext cx="8596668" cy="4456402"/>
          </a:xfrm>
        </p:spPr>
        <p:txBody>
          <a:bodyPr>
            <a:normAutofit fontScale="77500" lnSpcReduction="20000"/>
          </a:bodyPr>
          <a:lstStyle/>
          <a:p>
            <a:r>
              <a:rPr lang="en-US" dirty="0"/>
              <a:t>Name the protocol used to download emails from the mail server to the client.</a:t>
            </a:r>
          </a:p>
          <a:p>
            <a:pPr lvl="1"/>
            <a:r>
              <a:rPr lang="en-US" dirty="0"/>
              <a:t>→ POP3 (Post Office Protocol version 3) or IMAP (Internet Message Access Protocol)</a:t>
            </a:r>
          </a:p>
          <a:p>
            <a:endParaRPr lang="en-US" dirty="0"/>
          </a:p>
          <a:p>
            <a:r>
              <a:rPr lang="en-US" dirty="0"/>
              <a:t>What command in SMTP is used to specify the sender’s email address?</a:t>
            </a:r>
          </a:p>
          <a:p>
            <a:pPr lvl="1"/>
            <a:r>
              <a:rPr lang="en-US" dirty="0"/>
              <a:t>→ MAIL FROM:</a:t>
            </a:r>
          </a:p>
          <a:p>
            <a:endParaRPr lang="en-US" dirty="0"/>
          </a:p>
          <a:p>
            <a:r>
              <a:rPr lang="en-US" dirty="0"/>
              <a:t>Write one key difference between POP3 and IMAP.</a:t>
            </a:r>
          </a:p>
          <a:p>
            <a:pPr lvl="1"/>
            <a:r>
              <a:rPr lang="en-US" dirty="0"/>
              <a:t>→ POP3 downloads and usually deletes emails from the server, while IMAP keeps emails on the server and syncs across multiple devices.</a:t>
            </a:r>
          </a:p>
          <a:p>
            <a:endParaRPr lang="en-US" dirty="0"/>
          </a:p>
          <a:p>
            <a:r>
              <a:rPr lang="en-US" dirty="0"/>
              <a:t>Which protocol supports offline email access but deletes emails from the server by default?</a:t>
            </a:r>
          </a:p>
          <a:p>
            <a:pPr lvl="1"/>
            <a:r>
              <a:rPr lang="en-US" dirty="0"/>
              <a:t>→ POP3</a:t>
            </a:r>
          </a:p>
          <a:p>
            <a:endParaRPr lang="en-US" dirty="0"/>
          </a:p>
          <a:p>
            <a:r>
              <a:rPr lang="en-US" dirty="0"/>
              <a:t>What is the purpose of the ‘DATA’ command in SMTP?</a:t>
            </a:r>
          </a:p>
          <a:p>
            <a:pPr lvl="1"/>
            <a:r>
              <a:rPr lang="en-US" dirty="0"/>
              <a:t>→ It indicates the start of the email message body (including subject, text, and attachments) and ends with a period (.) on a line by itself.</a:t>
            </a:r>
          </a:p>
        </p:txBody>
      </p:sp>
    </p:spTree>
    <p:extLst>
      <p:ext uri="{BB962C8B-B14F-4D97-AF65-F5344CB8AC3E}">
        <p14:creationId xmlns:p14="http://schemas.microsoft.com/office/powerpoint/2010/main" val="93977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t>HTTP </a:t>
            </a:r>
            <a:r>
              <a:rPr lang="en-US" b="1" dirty="0" smtClean="0"/>
              <a:t>REQUEST</a:t>
            </a:r>
            <a:endParaRPr lang="en-US" dirty="0"/>
          </a:p>
        </p:txBody>
      </p:sp>
      <p:sp>
        <p:nvSpPr>
          <p:cNvPr id="3" name="Content Placeholder 2"/>
          <p:cNvSpPr>
            <a:spLocks noGrp="1"/>
          </p:cNvSpPr>
          <p:nvPr>
            <p:ph idx="1"/>
          </p:nvPr>
        </p:nvSpPr>
        <p:spPr/>
        <p:txBody>
          <a:bodyPr/>
          <a:lstStyle/>
          <a:p>
            <a:r>
              <a:rPr lang="en-US" dirty="0"/>
              <a:t>An </a:t>
            </a:r>
            <a:r>
              <a:rPr lang="en-US" b="1" dirty="0"/>
              <a:t>HTTP request</a:t>
            </a:r>
            <a:r>
              <a:rPr lang="en-US" dirty="0"/>
              <a:t> is a message sent by a client (usually a web browser or app) to a server to request a resource or perform an action. It is a core part of the </a:t>
            </a:r>
            <a:r>
              <a:rPr lang="en-US" b="1" dirty="0" err="1"/>
              <a:t>HyperText</a:t>
            </a:r>
            <a:r>
              <a:rPr lang="en-US" b="1" dirty="0"/>
              <a:t> Transfer Protocol (HTTP)</a:t>
            </a:r>
            <a:r>
              <a:rPr lang="en-US" dirty="0"/>
              <a:t> used on the web</a:t>
            </a:r>
            <a:r>
              <a:rPr lang="en-US" dirty="0" smtClean="0"/>
              <a:t>.</a:t>
            </a:r>
          </a:p>
          <a:p>
            <a:r>
              <a:rPr lang="en-US" dirty="0"/>
              <a:t>A request message consists of </a:t>
            </a:r>
            <a:r>
              <a:rPr lang="en-US" dirty="0" smtClean="0"/>
              <a:t>a request </a:t>
            </a:r>
            <a:r>
              <a:rPr lang="en-US" dirty="0"/>
              <a:t>line, a header, and sometimes a body</a:t>
            </a:r>
          </a:p>
        </p:txBody>
      </p:sp>
      <p:pic>
        <p:nvPicPr>
          <p:cNvPr id="4" name="Picture 3"/>
          <p:cNvPicPr>
            <a:picLocks noChangeAspect="1"/>
          </p:cNvPicPr>
          <p:nvPr/>
        </p:nvPicPr>
        <p:blipFill>
          <a:blip r:embed="rId2"/>
          <a:stretch>
            <a:fillRect/>
          </a:stretch>
        </p:blipFill>
        <p:spPr>
          <a:xfrm>
            <a:off x="884598" y="3688371"/>
            <a:ext cx="7832682" cy="2352991"/>
          </a:xfrm>
          <a:prstGeom prst="rect">
            <a:avLst/>
          </a:prstGeom>
        </p:spPr>
      </p:pic>
    </p:spTree>
    <p:extLst>
      <p:ext uri="{BB962C8B-B14F-4D97-AF65-F5344CB8AC3E}">
        <p14:creationId xmlns:p14="http://schemas.microsoft.com/office/powerpoint/2010/main" val="17569982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SSL/TLS</a:t>
            </a:r>
            <a:br>
              <a:rPr lang="en-US" b="1" dirty="0"/>
            </a:br>
            <a:endParaRPr lang="en-US" dirty="0"/>
          </a:p>
        </p:txBody>
      </p:sp>
      <p:sp>
        <p:nvSpPr>
          <p:cNvPr id="3" name="Subtitle 2"/>
          <p:cNvSpPr>
            <a:spLocks noGrp="1"/>
          </p:cNvSpPr>
          <p:nvPr>
            <p:ph type="subTitle" idx="1"/>
          </p:nvPr>
        </p:nvSpPr>
        <p:spPr/>
        <p:txBody>
          <a:bodyPr/>
          <a:lstStyle/>
          <a:p>
            <a:r>
              <a:rPr lang="en-US" dirty="0"/>
              <a:t>Secure Sockets Layer and Transport Layer Security</a:t>
            </a:r>
          </a:p>
        </p:txBody>
      </p:sp>
    </p:spTree>
    <p:extLst>
      <p:ext uri="{BB962C8B-B14F-4D97-AF65-F5344CB8AC3E}">
        <p14:creationId xmlns:p14="http://schemas.microsoft.com/office/powerpoint/2010/main" val="2694584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SSL/TLS?</a:t>
            </a:r>
            <a:br>
              <a:rPr lang="en-US" b="1" dirty="0"/>
            </a:br>
            <a:endParaRPr lang="en-US" dirty="0"/>
          </a:p>
        </p:txBody>
      </p:sp>
      <p:sp>
        <p:nvSpPr>
          <p:cNvPr id="3" name="Content Placeholder 2"/>
          <p:cNvSpPr>
            <a:spLocks noGrp="1"/>
          </p:cNvSpPr>
          <p:nvPr>
            <p:ph idx="1"/>
          </p:nvPr>
        </p:nvSpPr>
        <p:spPr/>
        <p:txBody>
          <a:bodyPr/>
          <a:lstStyle/>
          <a:p>
            <a:r>
              <a:rPr lang="en-US" dirty="0"/>
              <a:t>SSL/TLS uses certificates to establish an encrypted link between a server and a client. This allows sensitive information like credit card details to be transmitted securely over the internet.</a:t>
            </a:r>
          </a:p>
          <a:p>
            <a:endParaRPr lang="en-US" dirty="0"/>
          </a:p>
          <a:p>
            <a:r>
              <a:rPr lang="en-US" dirty="0"/>
              <a:t>The certificate contains a public key that authenticates the website’s identity and allows for encrypted data transfer through asymmetric, or public-key cryptography. The matching private key is kept secret on the server.</a:t>
            </a:r>
          </a:p>
        </p:txBody>
      </p:sp>
    </p:spTree>
    <p:extLst>
      <p:ext uri="{BB962C8B-B14F-4D97-AF65-F5344CB8AC3E}">
        <p14:creationId xmlns:p14="http://schemas.microsoft.com/office/powerpoint/2010/main" val="39816091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SSL/TLS Work?</a:t>
            </a:r>
            <a:br>
              <a:rPr lang="en-US" b="1" dirty="0"/>
            </a:br>
            <a:endParaRPr lang="en-US" dirty="0"/>
          </a:p>
        </p:txBody>
      </p:sp>
      <p:sp>
        <p:nvSpPr>
          <p:cNvPr id="3" name="Content Placeholder 2"/>
          <p:cNvSpPr>
            <a:spLocks noGrp="1"/>
          </p:cNvSpPr>
          <p:nvPr>
            <p:ph idx="1"/>
          </p:nvPr>
        </p:nvSpPr>
        <p:spPr>
          <a:xfrm>
            <a:off x="677334" y="1840993"/>
            <a:ext cx="8596668" cy="4200370"/>
          </a:xfrm>
        </p:spPr>
        <p:txBody>
          <a:bodyPr>
            <a:normAutofit lnSpcReduction="10000"/>
          </a:bodyPr>
          <a:lstStyle/>
          <a:p>
            <a:r>
              <a:rPr lang="en-US" dirty="0"/>
              <a:t>SSL/TLS certificates authenticate identities and enable encrypted connections through the </a:t>
            </a:r>
            <a:r>
              <a:rPr lang="en-US" dirty="0">
                <a:hlinkClick r:id="rId2"/>
              </a:rPr>
              <a:t>SSL/TLS handshake</a:t>
            </a:r>
            <a:r>
              <a:rPr lang="en-US" dirty="0"/>
              <a:t>:</a:t>
            </a:r>
          </a:p>
          <a:p>
            <a:pPr lvl="1"/>
            <a:r>
              <a:rPr lang="en-US" dirty="0"/>
              <a:t>The client requests access to a protected resource such as a login page.</a:t>
            </a:r>
          </a:p>
          <a:p>
            <a:pPr lvl="1"/>
            <a:r>
              <a:rPr lang="en-US" dirty="0"/>
              <a:t>The server responds by sending its SSL certificate, including the public key.</a:t>
            </a:r>
          </a:p>
          <a:p>
            <a:pPr lvl="1"/>
            <a:r>
              <a:rPr lang="en-US" dirty="0"/>
              <a:t>The client verifies that the certificate is valid and trusted. This ensures the server is authentic.</a:t>
            </a:r>
          </a:p>
          <a:p>
            <a:pPr lvl="1"/>
            <a:r>
              <a:rPr lang="en-US" dirty="0"/>
              <a:t>The client generates a symmetric session key and encrypts it with the server’s public key. This securely transmits the session key to the server.</a:t>
            </a:r>
          </a:p>
          <a:p>
            <a:pPr lvl="1"/>
            <a:r>
              <a:rPr lang="en-US" dirty="0"/>
              <a:t>The server decrypts the session key with its private key. </a:t>
            </a:r>
          </a:p>
          <a:p>
            <a:pPr lvl="1"/>
            <a:r>
              <a:rPr lang="en-US" dirty="0"/>
              <a:t>Both parties use the symmetric session key to encrypt and decrypt all transmitted data</a:t>
            </a:r>
            <a:r>
              <a:rPr lang="en-US" dirty="0" smtClean="0"/>
              <a:t>.</a:t>
            </a:r>
          </a:p>
          <a:p>
            <a:pPr marL="457200" lvl="1" indent="0">
              <a:buNone/>
            </a:pPr>
            <a:r>
              <a:rPr lang="en-US" dirty="0"/>
              <a:t>This handshake allows the two parties to negotiate an encrypted channel without sharing sensitive information over insecure channels. The encrypted session protects data in transit between the client and server.</a:t>
            </a:r>
          </a:p>
        </p:txBody>
      </p:sp>
    </p:spTree>
    <p:extLst>
      <p:ext uri="{BB962C8B-B14F-4D97-AF65-F5344CB8AC3E}">
        <p14:creationId xmlns:p14="http://schemas.microsoft.com/office/powerpoint/2010/main" val="16502961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Socket Layer Protocols</a:t>
            </a:r>
            <a:br>
              <a:rPr lang="en-US" b="1" dirty="0"/>
            </a:br>
            <a:endParaRPr lang="en-US" dirty="0"/>
          </a:p>
        </p:txBody>
      </p:sp>
      <p:sp>
        <p:nvSpPr>
          <p:cNvPr id="3" name="Content Placeholder 2"/>
          <p:cNvSpPr>
            <a:spLocks noGrp="1"/>
          </p:cNvSpPr>
          <p:nvPr>
            <p:ph idx="1"/>
          </p:nvPr>
        </p:nvSpPr>
        <p:spPr>
          <a:xfrm>
            <a:off x="677334" y="2160589"/>
            <a:ext cx="8596668" cy="1704275"/>
          </a:xfrm>
        </p:spPr>
        <p:txBody>
          <a:bodyPr/>
          <a:lstStyle/>
          <a:p>
            <a:r>
              <a:rPr lang="en-US" dirty="0"/>
              <a:t>SSL Record Protocol</a:t>
            </a:r>
          </a:p>
          <a:p>
            <a:r>
              <a:rPr lang="en-US" dirty="0"/>
              <a:t>Handshake Protocol</a:t>
            </a:r>
          </a:p>
          <a:p>
            <a:r>
              <a:rPr lang="en-US" dirty="0"/>
              <a:t>Change-Cipher Spec Protocol</a:t>
            </a:r>
          </a:p>
          <a:p>
            <a:r>
              <a:rPr lang="en-US" dirty="0"/>
              <a:t>Alert Protocol</a:t>
            </a:r>
          </a:p>
          <a:p>
            <a:pPr marL="0" indent="0">
              <a:buNone/>
            </a:pPr>
            <a:endParaRPr lang="en-US" dirty="0"/>
          </a:p>
        </p:txBody>
      </p:sp>
      <p:pic>
        <p:nvPicPr>
          <p:cNvPr id="4" name="Picture 3"/>
          <p:cNvPicPr>
            <a:picLocks noChangeAspect="1"/>
          </p:cNvPicPr>
          <p:nvPr/>
        </p:nvPicPr>
        <p:blipFill>
          <a:blip r:embed="rId2"/>
          <a:stretch>
            <a:fillRect/>
          </a:stretch>
        </p:blipFill>
        <p:spPr>
          <a:xfrm>
            <a:off x="796670" y="3864864"/>
            <a:ext cx="7908417" cy="2857500"/>
          </a:xfrm>
          <a:prstGeom prst="rect">
            <a:avLst/>
          </a:prstGeom>
        </p:spPr>
      </p:pic>
    </p:spTree>
    <p:extLst>
      <p:ext uri="{BB962C8B-B14F-4D97-AF65-F5344CB8AC3E}">
        <p14:creationId xmlns:p14="http://schemas.microsoft.com/office/powerpoint/2010/main" val="21621946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SSL/TLS Encryption and Keys</a:t>
            </a:r>
            <a:br>
              <a:rPr lang="en-US" b="1" dirty="0"/>
            </a:br>
            <a:endParaRPr lang="en-US" dirty="0"/>
          </a:p>
        </p:txBody>
      </p:sp>
      <p:sp>
        <p:nvSpPr>
          <p:cNvPr id="3" name="Content Placeholder 2"/>
          <p:cNvSpPr>
            <a:spLocks noGrp="1"/>
          </p:cNvSpPr>
          <p:nvPr>
            <p:ph idx="1"/>
          </p:nvPr>
        </p:nvSpPr>
        <p:spPr/>
        <p:txBody>
          <a:bodyPr/>
          <a:lstStyle/>
          <a:p>
            <a:r>
              <a:rPr lang="en-US" dirty="0"/>
              <a:t>There are two types of encryption keys used in SSL/TLS:</a:t>
            </a:r>
          </a:p>
          <a:p>
            <a:pPr lvl="1"/>
            <a:r>
              <a:rPr lang="en-US" dirty="0" smtClean="0"/>
              <a:t>    </a:t>
            </a:r>
            <a:r>
              <a:rPr lang="en-US" dirty="0"/>
              <a:t>Asymmetric keys – The public and private key pair are used to identify the server and initiate the encrypted session. The private key is known only to the server, while the public key is shared via a certificate.</a:t>
            </a:r>
          </a:p>
          <a:p>
            <a:pPr lvl="1"/>
            <a:endParaRPr lang="en-US" dirty="0"/>
          </a:p>
          <a:p>
            <a:pPr lvl="1"/>
            <a:r>
              <a:rPr lang="en-US" dirty="0"/>
              <a:t>    Symmetric session keys – Disposable keys are generated for each connection and used to encrypt/decrypt transmitted data. The symmetric keys are securely exchanged using asymmetric encryption.</a:t>
            </a:r>
          </a:p>
          <a:p>
            <a:r>
              <a:rPr lang="en-US" dirty="0"/>
              <a:t>SSL/TLS supports multiple symmetric ciphers and asymmetric public key algorithms. For example, AES with 128-bit keys is a common symmetric cipher, while </a:t>
            </a:r>
            <a:r>
              <a:rPr lang="en-US" dirty="0" err="1"/>
              <a:t>RSA</a:t>
            </a:r>
            <a:r>
              <a:rPr lang="en-US" dirty="0"/>
              <a:t> and </a:t>
            </a:r>
            <a:r>
              <a:rPr lang="en-US" dirty="0" err="1"/>
              <a:t>ECC</a:t>
            </a:r>
            <a:r>
              <a:rPr lang="en-US" dirty="0"/>
              <a:t> commonly use asymmetric algorithms.</a:t>
            </a:r>
          </a:p>
        </p:txBody>
      </p:sp>
    </p:spTree>
    <p:extLst>
      <p:ext uri="{BB962C8B-B14F-4D97-AF65-F5344CB8AC3E}">
        <p14:creationId xmlns:p14="http://schemas.microsoft.com/office/powerpoint/2010/main" val="28408461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SSL Certificates</a:t>
            </a:r>
            <a:br>
              <a:rPr lang="en-US" b="1" dirty="0"/>
            </a:br>
            <a:endParaRPr lang="en-US" dirty="0"/>
          </a:p>
        </p:txBody>
      </p:sp>
      <p:sp>
        <p:nvSpPr>
          <p:cNvPr id="3" name="Content Placeholder 2"/>
          <p:cNvSpPr>
            <a:spLocks noGrp="1"/>
          </p:cNvSpPr>
          <p:nvPr>
            <p:ph idx="1"/>
          </p:nvPr>
        </p:nvSpPr>
        <p:spPr/>
        <p:txBody>
          <a:bodyPr/>
          <a:lstStyle/>
          <a:p>
            <a:r>
              <a:rPr lang="en-US" dirty="0"/>
              <a:t>There are different types of SSL certificates, each suited for different needs</a:t>
            </a:r>
            <a:r>
              <a:rPr lang="en-US" dirty="0" smtClean="0"/>
              <a:t>:</a:t>
            </a:r>
          </a:p>
          <a:p>
            <a:r>
              <a:rPr lang="en-US" b="1" dirty="0"/>
              <a:t>Single-Domain SSL Certificate</a:t>
            </a:r>
            <a:r>
              <a:rPr lang="en-US" dirty="0"/>
              <a:t>: This type covers only one specific domain. A domain is the name of a website, like www.geeksforgeeks.org. For instance, if you have a single-domain SSL certificate for www.geeksforgeeks.org, it won't cover any other domains or subdomains.</a:t>
            </a:r>
          </a:p>
          <a:p>
            <a:r>
              <a:rPr lang="en-US" b="1" dirty="0"/>
              <a:t>Wildcard SSL Certificate</a:t>
            </a:r>
            <a:r>
              <a:rPr lang="en-US" dirty="0"/>
              <a:t>: Similar to a single-domain certificate, but it also covers all subdomains of a single domain. For example, if you have a wildcard certificate for *.geeksforgeeks.org, it would cover www.geeksforgeeks.org, blog.www.geeksforgeeks.org, and any other subdomain under example.com.</a:t>
            </a:r>
          </a:p>
          <a:p>
            <a:r>
              <a:rPr lang="en-US" b="1" dirty="0"/>
              <a:t>Multi-Domain SSL Certificate</a:t>
            </a:r>
            <a:r>
              <a:rPr lang="en-US" dirty="0"/>
              <a:t>: This type can secure multiple unrelated domains within a single certificate.</a:t>
            </a:r>
          </a:p>
          <a:p>
            <a:pPr lvl="1"/>
            <a:endParaRPr lang="en-US" dirty="0"/>
          </a:p>
        </p:txBody>
      </p:sp>
    </p:spTree>
    <p:extLst>
      <p:ext uri="{BB962C8B-B14F-4D97-AF65-F5344CB8AC3E}">
        <p14:creationId xmlns:p14="http://schemas.microsoft.com/office/powerpoint/2010/main" val="29941615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Transport Layer Security (TLS)</a:t>
            </a:r>
            <a:br>
              <a:rPr lang="en-US" b="1" dirty="0"/>
            </a:br>
            <a:endParaRPr lang="en-US" dirty="0"/>
          </a:p>
        </p:txBody>
      </p:sp>
      <p:sp>
        <p:nvSpPr>
          <p:cNvPr id="3" name="Content Placeholder 2"/>
          <p:cNvSpPr>
            <a:spLocks noGrp="1"/>
          </p:cNvSpPr>
          <p:nvPr>
            <p:ph idx="1"/>
          </p:nvPr>
        </p:nvSpPr>
        <p:spPr/>
        <p:txBody>
          <a:bodyPr/>
          <a:lstStyle/>
          <a:p>
            <a:r>
              <a:rPr lang="en-US" dirty="0"/>
              <a:t>Transport Layer Securities (TLS) are designed to provide security at the transport layer. TLS was derived from a security protocol called Secure Socket Layer (SSL). TLS ensures that no third party may eavesdrop or tampers with any message. </a:t>
            </a:r>
          </a:p>
        </p:txBody>
      </p:sp>
    </p:spTree>
    <p:extLst>
      <p:ext uri="{BB962C8B-B14F-4D97-AF65-F5344CB8AC3E}">
        <p14:creationId xmlns:p14="http://schemas.microsoft.com/office/powerpoint/2010/main" val="3971583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TLS: </a:t>
            </a:r>
          </a:p>
        </p:txBody>
      </p:sp>
      <p:sp>
        <p:nvSpPr>
          <p:cNvPr id="3" name="Content Placeholder 2"/>
          <p:cNvSpPr>
            <a:spLocks noGrp="1"/>
          </p:cNvSpPr>
          <p:nvPr>
            <p:ph idx="1"/>
          </p:nvPr>
        </p:nvSpPr>
        <p:spPr>
          <a:xfrm>
            <a:off x="677334" y="1536193"/>
            <a:ext cx="9259146" cy="4505170"/>
          </a:xfrm>
        </p:spPr>
        <p:txBody>
          <a:bodyPr>
            <a:normAutofit fontScale="92500" lnSpcReduction="20000"/>
          </a:bodyPr>
          <a:lstStyle/>
          <a:p>
            <a:pPr marL="0" indent="0">
              <a:buNone/>
            </a:pPr>
            <a:endParaRPr lang="en-US" dirty="0"/>
          </a:p>
          <a:p>
            <a:r>
              <a:rPr lang="en-US" dirty="0"/>
              <a:t>    Encryption: </a:t>
            </a:r>
          </a:p>
          <a:p>
            <a:pPr marL="0" indent="0">
              <a:buNone/>
            </a:pPr>
            <a:r>
              <a:rPr lang="en-US" dirty="0"/>
              <a:t>    </a:t>
            </a:r>
            <a:r>
              <a:rPr lang="en-US" dirty="0" smtClean="0"/>
              <a:t>		TLS/SSL </a:t>
            </a:r>
            <a:r>
              <a:rPr lang="en-US" dirty="0"/>
              <a:t>can help to secure transmitted data using encryption.</a:t>
            </a:r>
          </a:p>
          <a:p>
            <a:r>
              <a:rPr lang="en-US" dirty="0"/>
              <a:t>    Interoperability: </a:t>
            </a:r>
          </a:p>
          <a:p>
            <a:pPr marL="0" indent="0">
              <a:buNone/>
            </a:pPr>
            <a:r>
              <a:rPr lang="en-US" dirty="0"/>
              <a:t>   </a:t>
            </a:r>
            <a:r>
              <a:rPr lang="en-US" dirty="0" smtClean="0"/>
              <a:t>		 </a:t>
            </a:r>
            <a:r>
              <a:rPr lang="en-US" dirty="0"/>
              <a:t>TLS/SSL works with most web browsers, including Microsoft Internet </a:t>
            </a:r>
            <a:r>
              <a:rPr lang="en-US" dirty="0" smtClean="0"/>
              <a:t>					Explorer </a:t>
            </a:r>
            <a:r>
              <a:rPr lang="en-US" dirty="0"/>
              <a:t>and on most operating systems and web servers.</a:t>
            </a:r>
          </a:p>
          <a:p>
            <a:r>
              <a:rPr lang="en-US" dirty="0"/>
              <a:t>    Algorithm flexibility: </a:t>
            </a:r>
          </a:p>
          <a:p>
            <a:pPr marL="0" indent="0">
              <a:buNone/>
            </a:pPr>
            <a:r>
              <a:rPr lang="en-US" dirty="0"/>
              <a:t>   </a:t>
            </a:r>
            <a:r>
              <a:rPr lang="en-US" dirty="0" smtClean="0"/>
              <a:t>		 </a:t>
            </a:r>
            <a:r>
              <a:rPr lang="en-US" dirty="0"/>
              <a:t>TLS/SSL provides operations for authentication mechanism, encryption </a:t>
            </a:r>
            <a:r>
              <a:rPr lang="en-US" dirty="0" smtClean="0"/>
              <a:t>				algorithms </a:t>
            </a:r>
            <a:r>
              <a:rPr lang="en-US" dirty="0"/>
              <a:t>and hashing algorithm that are used during the secure session.</a:t>
            </a:r>
          </a:p>
          <a:p>
            <a:r>
              <a:rPr lang="en-US" dirty="0"/>
              <a:t>    Ease of Deployment: </a:t>
            </a:r>
          </a:p>
          <a:p>
            <a:pPr marL="0" indent="0">
              <a:buNone/>
            </a:pPr>
            <a:r>
              <a:rPr lang="en-US" dirty="0"/>
              <a:t>    </a:t>
            </a:r>
            <a:r>
              <a:rPr lang="en-US" dirty="0" smtClean="0"/>
              <a:t>		Many </a:t>
            </a:r>
            <a:r>
              <a:rPr lang="en-US" dirty="0"/>
              <a:t>applications TLS/SSL temporarily on a windows server 2003 operating </a:t>
            </a:r>
            <a:r>
              <a:rPr lang="en-US" dirty="0" smtClean="0"/>
              <a:t>			systems</a:t>
            </a:r>
            <a:r>
              <a:rPr lang="en-US" dirty="0"/>
              <a:t>.</a:t>
            </a:r>
          </a:p>
          <a:p>
            <a:r>
              <a:rPr lang="en-US" dirty="0"/>
              <a:t>    Ease of Use: </a:t>
            </a:r>
          </a:p>
          <a:p>
            <a:pPr marL="0" indent="0">
              <a:buNone/>
            </a:pPr>
            <a:r>
              <a:rPr lang="en-US" dirty="0"/>
              <a:t>    </a:t>
            </a:r>
            <a:r>
              <a:rPr lang="en-US" dirty="0" smtClean="0"/>
              <a:t>		Because </a:t>
            </a:r>
            <a:r>
              <a:rPr lang="en-US" dirty="0"/>
              <a:t>we implement TLS/SSL beneath the application layer, most of its </a:t>
            </a:r>
            <a:r>
              <a:rPr lang="en-US" dirty="0" smtClean="0"/>
              <a:t>				operations </a:t>
            </a:r>
            <a:r>
              <a:rPr lang="en-US" dirty="0"/>
              <a:t>are completely invisible to client. </a:t>
            </a:r>
          </a:p>
          <a:p>
            <a:endParaRPr lang="en-US" dirty="0"/>
          </a:p>
        </p:txBody>
      </p:sp>
    </p:spTree>
    <p:extLst>
      <p:ext uri="{BB962C8B-B14F-4D97-AF65-F5344CB8AC3E}">
        <p14:creationId xmlns:p14="http://schemas.microsoft.com/office/powerpoint/2010/main" val="36661684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FAQ</a:t>
            </a:r>
            <a:endParaRPr lang="en-US" dirty="0"/>
          </a:p>
        </p:txBody>
      </p:sp>
      <p:sp>
        <p:nvSpPr>
          <p:cNvPr id="3" name="Content Placeholder 2"/>
          <p:cNvSpPr>
            <a:spLocks noGrp="1"/>
          </p:cNvSpPr>
          <p:nvPr>
            <p:ph idx="1"/>
          </p:nvPr>
        </p:nvSpPr>
        <p:spPr>
          <a:xfrm>
            <a:off x="677334" y="1597153"/>
            <a:ext cx="8596668" cy="4444210"/>
          </a:xfrm>
        </p:spPr>
        <p:txBody>
          <a:bodyPr>
            <a:normAutofit fontScale="92500" lnSpcReduction="10000"/>
          </a:bodyPr>
          <a:lstStyle/>
          <a:p>
            <a:pPr>
              <a:buFont typeface="+mj-lt"/>
              <a:buAutoNum type="arabicPeriod"/>
            </a:pPr>
            <a:r>
              <a:rPr lang="en-US" dirty="0"/>
              <a:t>What is the primary purpose of SSL/TLS </a:t>
            </a:r>
            <a:r>
              <a:rPr lang="en-US" dirty="0" smtClean="0"/>
              <a:t>protocols</a:t>
            </a:r>
          </a:p>
          <a:p>
            <a:pPr lvl="1"/>
            <a:r>
              <a:rPr lang="en-US" dirty="0"/>
              <a:t>Provide secure communication over the </a:t>
            </a:r>
            <a:r>
              <a:rPr lang="en-US" dirty="0" smtClean="0"/>
              <a:t>internet</a:t>
            </a:r>
            <a:endParaRPr lang="en-US" dirty="0"/>
          </a:p>
          <a:p>
            <a:pPr>
              <a:buFont typeface="+mj-lt"/>
              <a:buAutoNum type="arabicPeriod"/>
            </a:pPr>
            <a:r>
              <a:rPr lang="en-US" dirty="0"/>
              <a:t>Which </a:t>
            </a:r>
            <a:r>
              <a:rPr lang="en-US" dirty="0" smtClean="0"/>
              <a:t>port </a:t>
            </a:r>
            <a:r>
              <a:rPr lang="en-US" dirty="0"/>
              <a:t>is commonly used by HTTPS (HTTP over SSL/TLS</a:t>
            </a:r>
            <a:r>
              <a:rPr lang="en-US" dirty="0" smtClean="0"/>
              <a:t>)?</a:t>
            </a:r>
          </a:p>
          <a:p>
            <a:pPr lvl="1"/>
            <a:r>
              <a:rPr lang="en-US" dirty="0" smtClean="0"/>
              <a:t>443</a:t>
            </a:r>
          </a:p>
          <a:p>
            <a:pPr>
              <a:buFont typeface="+mj-lt"/>
              <a:buAutoNum type="arabicPeriod"/>
            </a:pPr>
            <a:r>
              <a:rPr lang="en-US" dirty="0" smtClean="0"/>
              <a:t>What </a:t>
            </a:r>
            <a:r>
              <a:rPr lang="en-US" dirty="0"/>
              <a:t>cryptographic techniques are used in SSL/TLS</a:t>
            </a:r>
            <a:r>
              <a:rPr lang="en-US" dirty="0" smtClean="0"/>
              <a:t>?</a:t>
            </a:r>
          </a:p>
          <a:p>
            <a:pPr lvl="1"/>
            <a:r>
              <a:rPr lang="en-US" dirty="0"/>
              <a:t>symmetric and asymmetric encryption</a:t>
            </a:r>
            <a:endParaRPr lang="en-US" dirty="0" smtClean="0"/>
          </a:p>
          <a:p>
            <a:pPr>
              <a:buFont typeface="+mj-lt"/>
              <a:buAutoNum type="arabicPeriod"/>
            </a:pPr>
            <a:r>
              <a:rPr lang="en-US" dirty="0"/>
              <a:t>What does an SSL/TLS certificate primarily contain</a:t>
            </a:r>
            <a:r>
              <a:rPr lang="en-US" dirty="0" smtClean="0"/>
              <a:t>?</a:t>
            </a:r>
          </a:p>
          <a:p>
            <a:pPr lvl="1"/>
            <a:r>
              <a:rPr lang="en-US" dirty="0"/>
              <a:t>Server’s public key and identity information</a:t>
            </a:r>
            <a:endParaRPr lang="en-US" dirty="0" smtClean="0"/>
          </a:p>
          <a:p>
            <a:pPr>
              <a:buFont typeface="+mj-lt"/>
              <a:buAutoNum type="arabicPeriod"/>
            </a:pPr>
            <a:r>
              <a:rPr lang="en-US" dirty="0"/>
              <a:t>Which layer of the </a:t>
            </a:r>
            <a:r>
              <a:rPr lang="en-US" dirty="0" err="1"/>
              <a:t>OSI</a:t>
            </a:r>
            <a:r>
              <a:rPr lang="en-US" dirty="0"/>
              <a:t> model does SSL/TLS operate at</a:t>
            </a:r>
            <a:r>
              <a:rPr lang="en-US" dirty="0" smtClean="0"/>
              <a:t>?</a:t>
            </a:r>
          </a:p>
          <a:p>
            <a:pPr lvl="1"/>
            <a:r>
              <a:rPr lang="en-US" dirty="0"/>
              <a:t>Session Layer </a:t>
            </a:r>
            <a:r>
              <a:rPr lang="en-US" i="1" dirty="0"/>
              <a:t>(Note: It sits between Transport and Application layers, often considered as part of Session layer logic.)</a:t>
            </a:r>
            <a:endParaRPr lang="en-US" dirty="0" smtClean="0"/>
          </a:p>
          <a:p>
            <a:pPr>
              <a:buFont typeface="+mj-lt"/>
              <a:buAutoNum type="arabicPeriod"/>
            </a:pPr>
            <a:r>
              <a:rPr lang="en-US" dirty="0"/>
              <a:t>In SSL/TLS, what is the purpose of the handshake protocol</a:t>
            </a:r>
            <a:r>
              <a:rPr lang="en-US" dirty="0" smtClean="0"/>
              <a:t>?</a:t>
            </a:r>
          </a:p>
          <a:p>
            <a:pPr lvl="1"/>
            <a:r>
              <a:rPr lang="en-US" dirty="0"/>
              <a:t>To establish authentication and encryption parameters</a:t>
            </a:r>
          </a:p>
        </p:txBody>
      </p:sp>
    </p:spTree>
    <p:extLst>
      <p:ext uri="{BB962C8B-B14F-4D97-AF65-F5344CB8AC3E}">
        <p14:creationId xmlns:p14="http://schemas.microsoft.com/office/powerpoint/2010/main" val="12164227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Firewalls </a:t>
            </a:r>
            <a:endParaRPr lang="en-US" dirty="0"/>
          </a:p>
        </p:txBody>
      </p:sp>
      <p:sp>
        <p:nvSpPr>
          <p:cNvPr id="3" name="Content Placeholder 2"/>
          <p:cNvSpPr>
            <a:spLocks noGrp="1"/>
          </p:cNvSpPr>
          <p:nvPr>
            <p:ph idx="1"/>
          </p:nvPr>
        </p:nvSpPr>
        <p:spPr>
          <a:xfrm>
            <a:off x="677334" y="2160589"/>
            <a:ext cx="8596668" cy="1265363"/>
          </a:xfrm>
        </p:spPr>
        <p:txBody>
          <a:bodyPr/>
          <a:lstStyle/>
          <a:p>
            <a:r>
              <a:rPr lang="en-US" dirty="0"/>
              <a:t>A </a:t>
            </a:r>
            <a:r>
              <a:rPr lang="en-US" b="1" dirty="0"/>
              <a:t>firewall</a:t>
            </a:r>
            <a:r>
              <a:rPr lang="en-US" dirty="0"/>
              <a:t> is a network security device or software that monitors and controls incoming and outgoing network traffic based on predetermined security rules. It acts as a barrier between trusted and untrusted networks (e.g., between a corporate LAN and the Internet).</a:t>
            </a:r>
          </a:p>
        </p:txBody>
      </p:sp>
      <p:pic>
        <p:nvPicPr>
          <p:cNvPr id="4" name="Picture 3"/>
          <p:cNvPicPr>
            <a:picLocks noChangeAspect="1"/>
          </p:cNvPicPr>
          <p:nvPr/>
        </p:nvPicPr>
        <p:blipFill>
          <a:blip r:embed="rId2"/>
          <a:stretch>
            <a:fillRect/>
          </a:stretch>
        </p:blipFill>
        <p:spPr>
          <a:xfrm>
            <a:off x="1280160" y="3555682"/>
            <a:ext cx="7717536" cy="3038475"/>
          </a:xfrm>
          <a:prstGeom prst="rect">
            <a:avLst/>
          </a:prstGeom>
        </p:spPr>
      </p:pic>
    </p:spTree>
    <p:extLst>
      <p:ext uri="{BB962C8B-B14F-4D97-AF65-F5344CB8AC3E}">
        <p14:creationId xmlns:p14="http://schemas.microsoft.com/office/powerpoint/2010/main" val="23183452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1980</TotalTime>
  <Words>4866</Words>
  <Application>Microsoft Office PowerPoint</Application>
  <PresentationFormat>Widescreen</PresentationFormat>
  <Paragraphs>599</Paragraphs>
  <Slides>136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136</vt:i4>
      </vt:variant>
    </vt:vector>
  </HeadingPairs>
  <TitlesOfParts>
    <vt:vector size="144" baseType="lpstr">
      <vt:lpstr>Arial Unicode MS</vt:lpstr>
      <vt:lpstr>Arial</vt:lpstr>
      <vt:lpstr>Consolas</vt:lpstr>
      <vt:lpstr>Times New Roman</vt:lpstr>
      <vt:lpstr>Trebuchet MS</vt:lpstr>
      <vt:lpstr>Wingdings</vt:lpstr>
      <vt:lpstr>Wingdings 3</vt:lpstr>
      <vt:lpstr>Facet</vt:lpstr>
      <vt:lpstr>Application Layer Protocols &amp; Network Security Basics</vt:lpstr>
      <vt:lpstr>Core Topics:</vt:lpstr>
      <vt:lpstr>What are Application Layer Protocols?  </vt:lpstr>
      <vt:lpstr>PowerPoint Presentation</vt:lpstr>
      <vt:lpstr>Hypertext Transfer Protocol (HTTP)</vt:lpstr>
      <vt:lpstr>HTTP Transaction</vt:lpstr>
      <vt:lpstr>What is an HTTP Request?</vt:lpstr>
      <vt:lpstr>HTTP Methods </vt:lpstr>
      <vt:lpstr>HTTP REQUEST</vt:lpstr>
      <vt:lpstr>What is HTTP Response?</vt:lpstr>
      <vt:lpstr>Advantages of HTTP </vt:lpstr>
      <vt:lpstr>Disadvantages of HTTP</vt:lpstr>
      <vt:lpstr>Hypertext Transfer Protocol Secure(HTTPS)</vt:lpstr>
      <vt:lpstr>Key Features of HTTPS</vt:lpstr>
      <vt:lpstr>HTTP VS HTTPS</vt:lpstr>
      <vt:lpstr>FAQ</vt:lpstr>
      <vt:lpstr>File Transfer Protocol (FTP)</vt:lpstr>
      <vt:lpstr>Opening the control connection</vt:lpstr>
      <vt:lpstr>Creating the data connection</vt:lpstr>
      <vt:lpstr>Using the control connection</vt:lpstr>
      <vt:lpstr>Using the data connection</vt:lpstr>
      <vt:lpstr>Command processing</vt:lpstr>
      <vt:lpstr>Access commands</vt:lpstr>
      <vt:lpstr>File management commands</vt:lpstr>
      <vt:lpstr>Data formatting commands</vt:lpstr>
      <vt:lpstr>Port defining commands</vt:lpstr>
      <vt:lpstr>File transfer commands</vt:lpstr>
      <vt:lpstr>Miscellaneous commands</vt:lpstr>
      <vt:lpstr>Response commands</vt:lpstr>
      <vt:lpstr>Response commands</vt:lpstr>
      <vt:lpstr>File transfer</vt:lpstr>
      <vt:lpstr>Example</vt:lpstr>
      <vt:lpstr>FAQ File Transfer Protocol</vt:lpstr>
      <vt:lpstr>Domain Name Space (DNS)</vt:lpstr>
      <vt:lpstr>Domain Name Space (DNS)</vt:lpstr>
      <vt:lpstr>Domain Name Space (DNS)</vt:lpstr>
      <vt:lpstr>Domain Name and Labels</vt:lpstr>
      <vt:lpstr>Distribution of name space</vt:lpstr>
      <vt:lpstr>Zones and domains</vt:lpstr>
      <vt:lpstr>PowerPoint Presentation</vt:lpstr>
      <vt:lpstr>Zones and domains</vt:lpstr>
      <vt:lpstr>DNS in the internet</vt:lpstr>
      <vt:lpstr>DNS used in the Internet</vt:lpstr>
      <vt:lpstr>Generic domain</vt:lpstr>
      <vt:lpstr>Generic domain labels</vt:lpstr>
      <vt:lpstr>Country domain</vt:lpstr>
      <vt:lpstr>Inverse domain</vt:lpstr>
      <vt:lpstr>Domain Resolution</vt:lpstr>
      <vt:lpstr>Recursive resolution</vt:lpstr>
      <vt:lpstr>Iterative resolution</vt:lpstr>
      <vt:lpstr>DNS messages</vt:lpstr>
      <vt:lpstr>DNS messages</vt:lpstr>
      <vt:lpstr>Query and response messages</vt:lpstr>
      <vt:lpstr>Header format</vt:lpstr>
      <vt:lpstr>Flag fields</vt:lpstr>
      <vt:lpstr>Types of records</vt:lpstr>
      <vt:lpstr>Question record format</vt:lpstr>
      <vt:lpstr>Query name format</vt:lpstr>
      <vt:lpstr>Types</vt:lpstr>
      <vt:lpstr>Classes</vt:lpstr>
      <vt:lpstr>Resource record format</vt:lpstr>
      <vt:lpstr>Compression</vt:lpstr>
      <vt:lpstr>Format of an offset pointer</vt:lpstr>
      <vt:lpstr>DDNS</vt:lpstr>
      <vt:lpstr>Encapsulation</vt:lpstr>
      <vt:lpstr>DHCP (Dynamic Host Configuration Protocol)</vt:lpstr>
      <vt:lpstr>DHCP Client-Server Architecture </vt:lpstr>
      <vt:lpstr>Example Scenario</vt:lpstr>
      <vt:lpstr>SMTP</vt:lpstr>
      <vt:lpstr>Purpose of SMTP</vt:lpstr>
      <vt:lpstr>Architecture</vt:lpstr>
      <vt:lpstr> Email-Scenarios</vt:lpstr>
      <vt:lpstr> Email-Scenario</vt:lpstr>
      <vt:lpstr> Email-Scenario</vt:lpstr>
      <vt:lpstr>User Agent</vt:lpstr>
      <vt:lpstr>E-mail Format</vt:lpstr>
      <vt:lpstr>Email address</vt:lpstr>
      <vt:lpstr>MIME</vt:lpstr>
      <vt:lpstr>Data types in sub types in MIME</vt:lpstr>
      <vt:lpstr>Content transfer encoding</vt:lpstr>
      <vt:lpstr>What is MTA</vt:lpstr>
      <vt:lpstr>Commands and responses</vt:lpstr>
      <vt:lpstr>Command</vt:lpstr>
      <vt:lpstr>Response</vt:lpstr>
      <vt:lpstr>Message Access Agent: POP and IMAP</vt:lpstr>
      <vt:lpstr>POP &amp; IMAP</vt:lpstr>
      <vt:lpstr>POP3</vt:lpstr>
      <vt:lpstr>SMTP vs POP3 vs IMAP </vt:lpstr>
      <vt:lpstr>FAQ</vt:lpstr>
      <vt:lpstr>SSL/TLS </vt:lpstr>
      <vt:lpstr>What is SSL/TLS? </vt:lpstr>
      <vt:lpstr>How Does SSL/TLS Work? </vt:lpstr>
      <vt:lpstr>Secure Socket Layer Protocols </vt:lpstr>
      <vt:lpstr>SSL/TLS Encryption and Keys </vt:lpstr>
      <vt:lpstr>Types of SSL Certificates </vt:lpstr>
      <vt:lpstr>Transport Layer Security (TLS) </vt:lpstr>
      <vt:lpstr>benefits of TLS: </vt:lpstr>
      <vt:lpstr>FAQ</vt:lpstr>
      <vt:lpstr>Firewalls </vt:lpstr>
      <vt:lpstr>Types of Firewalls</vt:lpstr>
      <vt:lpstr>Types of Firewalls</vt:lpstr>
      <vt:lpstr>How Firewalls Work</vt:lpstr>
      <vt:lpstr>Firewall Best Practices </vt:lpstr>
      <vt:lpstr>Limitations of Firewalls</vt:lpstr>
      <vt:lpstr>What is Cryptography?</vt:lpstr>
      <vt:lpstr>Cryptography is Everywhere</vt:lpstr>
      <vt:lpstr>PowerPoint Presentation</vt:lpstr>
      <vt:lpstr>History of Cryptography</vt:lpstr>
      <vt:lpstr>Caesar Cipher: c = m + 3</vt:lpstr>
      <vt:lpstr>Information needs to be secured</vt:lpstr>
      <vt:lpstr>Security Threats</vt:lpstr>
      <vt:lpstr>Traditional Ciphers</vt:lpstr>
      <vt:lpstr>General idea of traditional cipher</vt:lpstr>
      <vt:lpstr>Representation of characters in modulo 26</vt:lpstr>
      <vt:lpstr>Example</vt:lpstr>
      <vt:lpstr>Example</vt:lpstr>
      <vt:lpstr>Transposition cipher</vt:lpstr>
      <vt:lpstr>Modern ciphers</vt:lpstr>
      <vt:lpstr>Modern ciphers</vt:lpstr>
      <vt:lpstr>Components of Modern ciphers</vt:lpstr>
      <vt:lpstr>General structure of DES</vt:lpstr>
      <vt:lpstr>DES function</vt:lpstr>
      <vt:lpstr>DES key generation</vt:lpstr>
      <vt:lpstr>Example</vt:lpstr>
      <vt:lpstr>Example</vt:lpstr>
      <vt:lpstr>One time pad</vt:lpstr>
      <vt:lpstr>Asymmetric key ciphers</vt:lpstr>
      <vt:lpstr>Asymmetric key ciphers</vt:lpstr>
      <vt:lpstr>General idea of asymmetric key ciphers</vt:lpstr>
      <vt:lpstr>Encryption, decryption and key in RSA</vt:lpstr>
      <vt:lpstr>Example</vt:lpstr>
      <vt:lpstr>Digital signature </vt:lpstr>
      <vt:lpstr>Assurances About Digital Signatures </vt:lpstr>
      <vt:lpstr>Benefits of Digital Signatures </vt:lpstr>
      <vt:lpstr>Drawbacks of Digital Signature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Layer Protocols &amp; Network Security Basics</dc:title>
  <dc:creator>hp</dc:creator>
  <cp:lastModifiedBy>hp</cp:lastModifiedBy>
  <cp:revision>11</cp:revision>
  <dcterms:created xsi:type="dcterms:W3CDTF">2025-05-22T10:15:39Z</dcterms:created>
  <dcterms:modified xsi:type="dcterms:W3CDTF">2025-05-26T07:57:20Z</dcterms:modified>
</cp:coreProperties>
</file>