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A158E0-4ABF-4625-8FB1-160236F821F6}">
  <a:tblStyle styleId="{72A158E0-4ABF-4625-8FB1-160236F82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d99560726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5d9956072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9ce7e4f1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d9ce7e4f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d9ce7e4f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d9ce7e4f1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5d9ce7e4f1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d4f6c844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5d4f6c84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d4f6c844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5d4f6c844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d4f6c8442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5d4f6c844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9ce7e4f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5d9ce7e4f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d5cbb3f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5d5cbb3f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5cbb3fa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5d5cbb3f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d5cbb3fa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5d5cbb3f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d5cbb3fa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d5cbb3fa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745d7e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5d745d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63c3c2c5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5d63c3c2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5d995607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9275CB6-1D8F-9EB9-1052-FA279545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>
            <a:extLst>
              <a:ext uri="{FF2B5EF4-FFF2-40B4-BE49-F238E27FC236}">
                <a16:creationId xmlns:a16="http://schemas.microsoft.com/office/drawing/2014/main" id="{A06E271D-BDC8-065F-9DA7-CB65F82654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5d99560726_0_31:notes">
            <a:extLst>
              <a:ext uri="{FF2B5EF4-FFF2-40B4-BE49-F238E27FC236}">
                <a16:creationId xmlns:a16="http://schemas.microsoft.com/office/drawing/2014/main" id="{44083F6A-9085-7C30-88E9-2935EEC03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27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99560726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d995607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995607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d995607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9956072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d995607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18816" y="2030708"/>
            <a:ext cx="766489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4000" b="1" i="1" dirty="0"/>
              <a:t>Anagram Grouping and Sliding Window on Strings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Applications of Anagram Grouping</a:t>
            </a:r>
          </a:p>
        </p:txBody>
      </p:sp>
      <p:sp>
        <p:nvSpPr>
          <p:cNvPr id="143" name="Google Shape;143;p22"/>
          <p:cNvSpPr txBox="1"/>
          <p:nvPr/>
        </p:nvSpPr>
        <p:spPr>
          <a:xfrm>
            <a:off x="1476770" y="1426338"/>
            <a:ext cx="107184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Search engines</a:t>
            </a:r>
            <a:r>
              <a:rPr lang="en-US" sz="3600" dirty="0"/>
              <a:t>: Detecting keyword variations.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Text mining</a:t>
            </a:r>
            <a:r>
              <a:rPr lang="en-US" sz="3600" dirty="0"/>
              <a:t>: Clustering similar words.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Plagiarism detection</a:t>
            </a:r>
            <a:r>
              <a:rPr lang="en-US" sz="3600" dirty="0"/>
              <a:t>: Detect reordered tokens.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Biology</a:t>
            </a:r>
            <a:r>
              <a:rPr lang="en-US" sz="3600" dirty="0"/>
              <a:t>: Matching DNA sequences with rearranged bases.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32220" y="130722"/>
            <a:ext cx="10207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000" b="1" dirty="0"/>
              <a:t>Sliding Window Technique -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50746-B7D5-C43C-34C9-3791263A9DE6}"/>
              </a:ext>
            </a:extLst>
          </p:cNvPr>
          <p:cNvSpPr txBox="1"/>
          <p:nvPr/>
        </p:nvSpPr>
        <p:spPr>
          <a:xfrm>
            <a:off x="1732220" y="1684963"/>
            <a:ext cx="10027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window that moves over data to capture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Used when we need to track </a:t>
            </a:r>
            <a:r>
              <a:rPr lang="en-US" sz="2800" b="1" dirty="0"/>
              <a:t>subarrays or substrings</a:t>
            </a:r>
            <a:r>
              <a:rPr lang="en-US" sz="2800" dirty="0"/>
              <a:t> in a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Helps </a:t>
            </a:r>
            <a:r>
              <a:rPr lang="en-US" sz="2800" b="1" dirty="0"/>
              <a:t>reduce time complexity</a:t>
            </a:r>
            <a:r>
              <a:rPr lang="en-US" sz="2800" dirty="0"/>
              <a:t> by avoiding recalculation.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Window size</a:t>
            </a:r>
            <a:r>
              <a:rPr lang="en-US" sz="2800" dirty="0"/>
              <a:t> may be fixed or dynamic.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Common in problems involving: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Substrings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Character frequencies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Sliding Window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CB15F-C4CB-CE44-E98F-DA49868CD529}"/>
              </a:ext>
            </a:extLst>
          </p:cNvPr>
          <p:cNvSpPr txBox="1"/>
          <p:nvPr/>
        </p:nvSpPr>
        <p:spPr>
          <a:xfrm>
            <a:off x="1643865" y="1530850"/>
            <a:ext cx="839655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Input: “</a:t>
            </a:r>
            <a:r>
              <a:rPr lang="en-US" sz="3200" dirty="0" err="1"/>
              <a:t>abcde</a:t>
            </a:r>
            <a:r>
              <a:rPr lang="en-US" sz="3200" dirty="0"/>
              <a:t>”, Window size =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Traverse: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First window: </a:t>
            </a:r>
            <a:r>
              <a:rPr lang="en-US" sz="3200" dirty="0" err="1"/>
              <a:t>abc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Slide window → </a:t>
            </a:r>
            <a:r>
              <a:rPr lang="en-US" sz="3200" dirty="0" err="1"/>
              <a:t>bcd</a:t>
            </a:r>
            <a:r>
              <a:rPr lang="en-US" sz="3200" dirty="0"/>
              <a:t>, then </a:t>
            </a:r>
            <a:r>
              <a:rPr lang="en-US" sz="3200" dirty="0" err="1"/>
              <a:t>cde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Applications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Max/min values in subarrays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Substring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Count substrings with given constraints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/>
              <a:t>Template for Fixed Size Window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2ACB-3FEE-2190-8668-26244E79D4EA}"/>
              </a:ext>
            </a:extLst>
          </p:cNvPr>
          <p:cNvSpPr txBox="1"/>
          <p:nvPr/>
        </p:nvSpPr>
        <p:spPr>
          <a:xfrm>
            <a:off x="1681537" y="1684962"/>
            <a:ext cx="105104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def </a:t>
            </a:r>
            <a:r>
              <a:rPr lang="en-IN" sz="3200" dirty="0" err="1"/>
              <a:t>fixed_window_sum</a:t>
            </a:r>
            <a:r>
              <a:rPr lang="en-IN" sz="3200" dirty="0"/>
              <a:t>(</a:t>
            </a:r>
            <a:r>
              <a:rPr lang="en-IN" sz="3200" dirty="0" err="1"/>
              <a:t>arr</a:t>
            </a:r>
            <a:r>
              <a:rPr lang="en-IN" sz="3200" dirty="0"/>
              <a:t>, k):    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window_sum</a:t>
            </a:r>
            <a:r>
              <a:rPr lang="en-IN" sz="3200" dirty="0"/>
              <a:t> = sum(</a:t>
            </a:r>
            <a:r>
              <a:rPr lang="en-IN" sz="3200" dirty="0" err="1"/>
              <a:t>arr</a:t>
            </a:r>
            <a:r>
              <a:rPr lang="en-IN" sz="3200" dirty="0"/>
              <a:t>[:k])    </a:t>
            </a:r>
          </a:p>
          <a:p>
            <a:r>
              <a:rPr lang="en-IN" sz="3200" dirty="0"/>
              <a:t>    for </a:t>
            </a:r>
            <a:r>
              <a:rPr lang="en-IN" sz="3200" dirty="0" err="1"/>
              <a:t>i</a:t>
            </a:r>
            <a:r>
              <a:rPr lang="en-IN" sz="3200" dirty="0"/>
              <a:t> in range(k, </a:t>
            </a:r>
            <a:r>
              <a:rPr lang="en-IN" sz="3200" dirty="0" err="1"/>
              <a:t>len</a:t>
            </a:r>
            <a:r>
              <a:rPr lang="en-IN" sz="3200" dirty="0"/>
              <a:t>(</a:t>
            </a:r>
            <a:r>
              <a:rPr lang="en-IN" sz="3200" dirty="0" err="1"/>
              <a:t>arr</a:t>
            </a:r>
            <a:r>
              <a:rPr lang="en-IN" sz="3200" dirty="0"/>
              <a:t>)):        </a:t>
            </a:r>
          </a:p>
          <a:p>
            <a:r>
              <a:rPr lang="en-IN" sz="3200" dirty="0"/>
              <a:t>        </a:t>
            </a:r>
            <a:r>
              <a:rPr lang="en-IN" sz="3200" dirty="0" err="1"/>
              <a:t>window_sum</a:t>
            </a:r>
            <a:r>
              <a:rPr lang="en-IN" sz="3200" dirty="0"/>
              <a:t> += </a:t>
            </a:r>
            <a:r>
              <a:rPr lang="en-IN" sz="3200" dirty="0" err="1"/>
              <a:t>arr</a:t>
            </a:r>
            <a:r>
              <a:rPr lang="en-IN" sz="3200" dirty="0"/>
              <a:t>[</a:t>
            </a:r>
            <a:r>
              <a:rPr lang="en-IN" sz="3200" dirty="0" err="1"/>
              <a:t>i</a:t>
            </a:r>
            <a:r>
              <a:rPr lang="en-IN" sz="3200" dirty="0"/>
              <a:t>] - </a:t>
            </a:r>
            <a:r>
              <a:rPr lang="en-IN" sz="3200" dirty="0" err="1"/>
              <a:t>arr</a:t>
            </a:r>
            <a:r>
              <a:rPr lang="en-IN" sz="3200" dirty="0"/>
              <a:t>[</a:t>
            </a:r>
            <a:r>
              <a:rPr lang="en-IN" sz="3200" dirty="0" err="1"/>
              <a:t>i</a:t>
            </a:r>
            <a:r>
              <a:rPr lang="en-IN" sz="3200" dirty="0"/>
              <a:t>-k]             	print(</a:t>
            </a:r>
            <a:r>
              <a:rPr lang="en-IN" sz="3200" dirty="0" err="1"/>
              <a:t>window_sum</a:t>
            </a:r>
            <a:r>
              <a:rPr lang="en-IN" sz="32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Variable Window Size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B6328-3F3F-D303-1B7C-88E3B3F7D483}"/>
              </a:ext>
            </a:extLst>
          </p:cNvPr>
          <p:cNvSpPr txBox="1"/>
          <p:nvPr/>
        </p:nvSpPr>
        <p:spPr>
          <a:xfrm>
            <a:off x="1732220" y="1613043"/>
            <a:ext cx="80575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start = 0</a:t>
            </a:r>
          </a:p>
          <a:p>
            <a:r>
              <a:rPr lang="en-IN" sz="3600" dirty="0"/>
              <a:t>for end in range(</a:t>
            </a:r>
            <a:r>
              <a:rPr lang="en-IN" sz="3600" dirty="0" err="1"/>
              <a:t>len</a:t>
            </a:r>
            <a:r>
              <a:rPr lang="en-IN" sz="3600" dirty="0"/>
              <a:t>(s)):    </a:t>
            </a:r>
          </a:p>
          <a:p>
            <a:r>
              <a:rPr lang="en-IN" sz="3600" dirty="0"/>
              <a:t>    # expand window    </a:t>
            </a:r>
          </a:p>
          <a:p>
            <a:r>
              <a:rPr lang="en-IN" sz="3600" dirty="0"/>
              <a:t>    while condition:        </a:t>
            </a:r>
          </a:p>
          <a:p>
            <a:r>
              <a:rPr lang="en-IN" sz="3600" dirty="0"/>
              <a:t>    # shrink window        </a:t>
            </a:r>
          </a:p>
          <a:p>
            <a:r>
              <a:rPr lang="en-IN" sz="3600" dirty="0"/>
              <a:t>    start +=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Sliding Window - Example Problem</a:t>
            </a:r>
          </a:p>
        </p:txBody>
      </p:sp>
      <p:sp>
        <p:nvSpPr>
          <p:cNvPr id="173" name="Google Shape;173;p27"/>
          <p:cNvSpPr txBox="1"/>
          <p:nvPr/>
        </p:nvSpPr>
        <p:spPr>
          <a:xfrm>
            <a:off x="1463720" y="1534424"/>
            <a:ext cx="107445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Find max sum subarray of size k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Count number of substrings with at most k distinct chars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Find smallest window containing all chars of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Problem - Find All Anagrams</a:t>
            </a:r>
          </a:p>
        </p:txBody>
      </p:sp>
      <p:sp>
        <p:nvSpPr>
          <p:cNvPr id="179" name="Google Shape;179;p28"/>
          <p:cNvSpPr txBox="1"/>
          <p:nvPr/>
        </p:nvSpPr>
        <p:spPr>
          <a:xfrm>
            <a:off x="1447500" y="1444246"/>
            <a:ext cx="107445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Input</a:t>
            </a:r>
            <a:r>
              <a:rPr lang="en-US" sz="3200" dirty="0"/>
              <a:t>: s = "</a:t>
            </a:r>
            <a:r>
              <a:rPr lang="en-US" sz="3200" dirty="0" err="1"/>
              <a:t>cbaebabacd</a:t>
            </a:r>
            <a:r>
              <a:rPr lang="en-US" sz="3200" dirty="0"/>
              <a:t>", p = "</a:t>
            </a:r>
            <a:r>
              <a:rPr lang="en-US" sz="3200" dirty="0" err="1"/>
              <a:t>abc</a:t>
            </a:r>
            <a:r>
              <a:rPr lang="en-US" sz="3200" dirty="0"/>
              <a:t>“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Output</a:t>
            </a:r>
            <a:r>
              <a:rPr lang="en-US" sz="3200" dirty="0"/>
              <a:t>: [0, 6]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sliding window and frequency count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Code - Find All Anagrams</a:t>
            </a:r>
          </a:p>
        </p:txBody>
      </p:sp>
      <p:sp>
        <p:nvSpPr>
          <p:cNvPr id="185" name="Google Shape;185;p29"/>
          <p:cNvSpPr txBox="1"/>
          <p:nvPr/>
        </p:nvSpPr>
        <p:spPr>
          <a:xfrm>
            <a:off x="1555957" y="1213994"/>
            <a:ext cx="107445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None/>
            </a:pPr>
            <a:r>
              <a:rPr lang="en-US" sz="2400" dirty="0"/>
              <a:t>python from collections import Counter</a:t>
            </a:r>
          </a:p>
          <a:p>
            <a:r>
              <a:rPr lang="en-US" sz="2400" dirty="0"/>
              <a:t>def </a:t>
            </a:r>
            <a:r>
              <a:rPr lang="en-US" sz="2400" dirty="0" err="1"/>
              <a:t>find_anagrams</a:t>
            </a:r>
            <a:r>
              <a:rPr lang="en-US" sz="2400" dirty="0"/>
              <a:t>(s, p): </a:t>
            </a:r>
          </a:p>
          <a:p>
            <a:r>
              <a:rPr lang="en-US" sz="2400" dirty="0"/>
              <a:t>    res = []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p_count</a:t>
            </a:r>
            <a:r>
              <a:rPr lang="en-US" sz="2400" dirty="0"/>
              <a:t> = Counter(p)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s_count</a:t>
            </a:r>
            <a:r>
              <a:rPr lang="en-US" sz="2400" dirty="0"/>
              <a:t> = Counter() 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(s)):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s_count</a:t>
            </a:r>
            <a:r>
              <a:rPr lang="en-US" sz="2400" dirty="0"/>
              <a:t>[s[</a:t>
            </a:r>
            <a:r>
              <a:rPr lang="en-US" sz="2400" dirty="0" err="1"/>
              <a:t>i</a:t>
            </a:r>
            <a:r>
              <a:rPr lang="en-US" sz="2400" dirty="0"/>
              <a:t>]] += 1 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i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(p):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s_count</a:t>
            </a:r>
            <a:r>
              <a:rPr lang="en-US" sz="2400" dirty="0"/>
              <a:t>[s[</a:t>
            </a:r>
            <a:r>
              <a:rPr lang="en-US" sz="2400" dirty="0" err="1"/>
              <a:t>i-len</a:t>
            </a:r>
            <a:r>
              <a:rPr lang="en-US" sz="2400" dirty="0"/>
              <a:t>(p)]] -= 1 </a:t>
            </a:r>
          </a:p>
          <a:p>
            <a:r>
              <a:rPr lang="en-US" sz="2400" dirty="0"/>
              <a:t>            if </a:t>
            </a:r>
            <a:r>
              <a:rPr lang="en-US" sz="2400" dirty="0" err="1"/>
              <a:t>s_count</a:t>
            </a:r>
            <a:r>
              <a:rPr lang="en-US" sz="2400" dirty="0"/>
              <a:t>[s[</a:t>
            </a:r>
            <a:r>
              <a:rPr lang="en-US" sz="2400" dirty="0" err="1"/>
              <a:t>i-len</a:t>
            </a:r>
            <a:r>
              <a:rPr lang="en-US" sz="2400" dirty="0"/>
              <a:t>(p)]] == 0: </a:t>
            </a:r>
          </a:p>
          <a:p>
            <a:r>
              <a:rPr lang="en-US" sz="2400" dirty="0"/>
              <a:t>                del </a:t>
            </a:r>
            <a:r>
              <a:rPr lang="en-US" sz="2400" dirty="0" err="1"/>
              <a:t>s_count</a:t>
            </a:r>
            <a:r>
              <a:rPr lang="en-US" sz="2400" dirty="0"/>
              <a:t>[s[</a:t>
            </a:r>
            <a:r>
              <a:rPr lang="en-US" sz="2400" dirty="0" err="1"/>
              <a:t>i-len</a:t>
            </a:r>
            <a:r>
              <a:rPr lang="en-US" sz="2400" dirty="0"/>
              <a:t>(p)]] 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s_count</a:t>
            </a:r>
            <a:r>
              <a:rPr lang="en-US" sz="2400" dirty="0"/>
              <a:t> == </a:t>
            </a:r>
            <a:r>
              <a:rPr lang="en-US" sz="2400" dirty="0" err="1"/>
              <a:t>p_count</a:t>
            </a:r>
            <a:r>
              <a:rPr lang="en-US" sz="2400" dirty="0"/>
              <a:t>: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res.append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- </a:t>
            </a:r>
            <a:r>
              <a:rPr lang="en-US" sz="2400" dirty="0" err="1"/>
              <a:t>len</a:t>
            </a:r>
            <a:r>
              <a:rPr lang="en-US" sz="2400" dirty="0"/>
              <a:t>(p) + 1) </a:t>
            </a:r>
          </a:p>
          <a:p>
            <a:r>
              <a:rPr lang="en-US" sz="2400" dirty="0"/>
              <a:t>    return 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Sliding Window + Hashing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0D060-7685-956E-DE87-9EBFCA0C7BAF}"/>
              </a:ext>
            </a:extLst>
          </p:cNvPr>
          <p:cNvSpPr txBox="1"/>
          <p:nvPr/>
        </p:nvSpPr>
        <p:spPr>
          <a:xfrm>
            <a:off x="1501176" y="1592494"/>
            <a:ext cx="104385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Combine hash maps or frequency arrays with window.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Ideal for pattern matching, anagram finding.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Time Complexity: O(n)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/>
              <a:t>Practice Problem - Min Window Substring</a:t>
            </a:r>
          </a:p>
        </p:txBody>
      </p:sp>
      <p:sp>
        <p:nvSpPr>
          <p:cNvPr id="197" name="Google Shape;197;p31"/>
          <p:cNvSpPr txBox="1"/>
          <p:nvPr/>
        </p:nvSpPr>
        <p:spPr>
          <a:xfrm>
            <a:off x="1402857" y="1431788"/>
            <a:ext cx="102879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Input: s = "ADOBECODEBANC", t = "ABC“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Output: "BANC“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frequency + sliding window + two pointers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Topics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295141" y="1206430"/>
            <a:ext cx="10500300" cy="5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Anagram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Grouping Anagrams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Hashing for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Sliding Window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Sliding Window 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Practice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Summary of Techniques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9BA3A8-0FD1-7301-31CA-C85465C6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8817"/>
              </p:ext>
            </p:extLst>
          </p:nvPr>
        </p:nvGraphicFramePr>
        <p:xfrm>
          <a:off x="1398800" y="1520575"/>
          <a:ext cx="10874340" cy="3657600"/>
        </p:xfrm>
        <a:graphic>
          <a:graphicData uri="http://schemas.openxmlformats.org/drawingml/2006/table">
            <a:tbl>
              <a:tblPr/>
              <a:tblGrid>
                <a:gridCol w="3624780">
                  <a:extLst>
                    <a:ext uri="{9D8B030D-6E8A-4147-A177-3AD203B41FA5}">
                      <a16:colId xmlns:a16="http://schemas.microsoft.com/office/drawing/2014/main" val="1362418149"/>
                    </a:ext>
                  </a:extLst>
                </a:gridCol>
                <a:gridCol w="3624780">
                  <a:extLst>
                    <a:ext uri="{9D8B030D-6E8A-4147-A177-3AD203B41FA5}">
                      <a16:colId xmlns:a16="http://schemas.microsoft.com/office/drawing/2014/main" val="21116949"/>
                    </a:ext>
                  </a:extLst>
                </a:gridCol>
                <a:gridCol w="3624780">
                  <a:extLst>
                    <a:ext uri="{9D8B030D-6E8A-4147-A177-3AD203B41FA5}">
                      <a16:colId xmlns:a16="http://schemas.microsoft.com/office/drawing/2014/main" val="231905131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IN" sz="2800"/>
                        <a:t>Technique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2562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IN" sz="2800" dirty="0"/>
                        <a:t>Hashing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Grouping anagrams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3957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IN" sz="2800"/>
                        <a:t>Sliding Window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Substring checks, max/min 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81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Practice Links</a:t>
            </a:r>
          </a:p>
        </p:txBody>
      </p:sp>
      <p:sp>
        <p:nvSpPr>
          <p:cNvPr id="209" name="Google Shape;209;p33"/>
          <p:cNvSpPr txBox="1"/>
          <p:nvPr/>
        </p:nvSpPr>
        <p:spPr>
          <a:xfrm>
            <a:off x="1187100" y="1287950"/>
            <a:ext cx="101319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Leetcode</a:t>
            </a:r>
            <a:r>
              <a:rPr lang="en-US" sz="3200" dirty="0"/>
              <a:t> 438: Find All Anagrams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Leetcode</a:t>
            </a:r>
            <a:r>
              <a:rPr lang="en-US" sz="3200" dirty="0"/>
              <a:t> 76: Minimum Window Substring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GeeksforGeeks</a:t>
            </a:r>
            <a:r>
              <a:rPr lang="en-US" sz="3200" dirty="0"/>
              <a:t> Sliding Window 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Interview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AC1F0-48BC-BC5B-FA84-BA81F95E83CD}"/>
              </a:ext>
            </a:extLst>
          </p:cNvPr>
          <p:cNvSpPr txBox="1"/>
          <p:nvPr/>
        </p:nvSpPr>
        <p:spPr>
          <a:xfrm>
            <a:off x="1181527" y="1428108"/>
            <a:ext cx="106234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Sliding window often combined with hash maps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Know both fixed and variable window templates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For anagrams: focus on sorting vs frequency key tradeoffs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3320875" y="2356575"/>
            <a:ext cx="70713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32220" y="130722"/>
            <a:ext cx="102075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en-IN" sz="4000" b="1" dirty="0"/>
              <a:t>What is an Anagram?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ED82F-B953-B718-E550-EA2859799F5C}"/>
              </a:ext>
            </a:extLst>
          </p:cNvPr>
          <p:cNvSpPr txBox="1"/>
          <p:nvPr/>
        </p:nvSpPr>
        <p:spPr>
          <a:xfrm>
            <a:off x="1354707" y="1469204"/>
            <a:ext cx="1096252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An anagram is a word or phrase formed by rearranging the letters of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Conditions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Length of both strings must be equal.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Each character must appear the same number of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Examples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“listen” → “silent”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“triangle” → “integral”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Non-examples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“hello” ≠ “</a:t>
            </a:r>
            <a:r>
              <a:rPr lang="en-US" sz="2800" dirty="0" err="1"/>
              <a:t>helloo</a:t>
            </a:r>
            <a:r>
              <a:rPr lang="en-US" sz="2800" dirty="0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732220" y="130722"/>
            <a:ext cx="10207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en-IN" sz="4000" b="1" dirty="0"/>
              <a:t>Problem - Group Anagrams</a:t>
            </a:r>
          </a:p>
        </p:txBody>
      </p:sp>
      <p:sp>
        <p:nvSpPr>
          <p:cNvPr id="113" name="Google Shape;113;p17"/>
          <p:cNvSpPr txBox="1"/>
          <p:nvPr/>
        </p:nvSpPr>
        <p:spPr>
          <a:xfrm>
            <a:off x="1447500" y="1269681"/>
            <a:ext cx="107445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</a:t>
            </a:r>
            <a:r>
              <a:rPr lang="en-US" sz="3200" dirty="0"/>
              <a:t>: Group words that are anagrams of each other.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Real-life Analogy</a:t>
            </a:r>
            <a:r>
              <a:rPr lang="en-US" sz="3200" dirty="0"/>
              <a:t>: Grouping people with the same fingerprint (unique character frequency).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Constraints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Input list can be large (optimize for speed).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Case sensitivity &amp; whitespace may matter depending on requirements.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>
          <a:extLst>
            <a:ext uri="{FF2B5EF4-FFF2-40B4-BE49-F238E27FC236}">
              <a16:creationId xmlns:a16="http://schemas.microsoft.com/office/drawing/2014/main" id="{89A371BF-0D7F-D5A2-03EA-36E2BA60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F76D1B3-C809-6C01-582D-3686371282F2}"/>
              </a:ext>
            </a:extLst>
          </p:cNvPr>
          <p:cNvSpPr txBox="1"/>
          <p:nvPr/>
        </p:nvSpPr>
        <p:spPr>
          <a:xfrm>
            <a:off x="1732220" y="130722"/>
            <a:ext cx="10207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en-IN" sz="4000" b="1" dirty="0"/>
              <a:t>Problem - Group Anagrams</a:t>
            </a:r>
          </a:p>
        </p:txBody>
      </p:sp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87F42EB7-6680-BAAE-F335-422B3C9C0389}"/>
              </a:ext>
            </a:extLst>
          </p:cNvPr>
          <p:cNvSpPr txBox="1"/>
          <p:nvPr/>
        </p:nvSpPr>
        <p:spPr>
          <a:xfrm>
            <a:off x="1463720" y="1362149"/>
            <a:ext cx="107445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None/>
            </a:pPr>
            <a:r>
              <a:rPr lang="en-US" sz="4000" b="1" dirty="0"/>
              <a:t>Naive Approach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Check every pair of strings using sorting or frequency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Time Complexity</a:t>
            </a:r>
            <a:r>
              <a:rPr lang="en-US" sz="3200" dirty="0"/>
              <a:t>: O(n² × k) where k = length of 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Inefficiencies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Sorting repeatedly for each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Multiple redundant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only for understanding, not practical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50472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732220" y="130722"/>
            <a:ext cx="102075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en-IN" sz="4400" b="1" dirty="0"/>
              <a:t>Efficient Solution Using Hashing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973A-6B6D-72F5-F498-566E45092CDC}"/>
              </a:ext>
            </a:extLst>
          </p:cNvPr>
          <p:cNvSpPr txBox="1"/>
          <p:nvPr/>
        </p:nvSpPr>
        <p:spPr>
          <a:xfrm>
            <a:off x="1676828" y="1166842"/>
            <a:ext cx="88383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sorted string as key: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Sort each string and group by sorted value.</a:t>
            </a:r>
          </a:p>
          <a:p>
            <a:pPr>
              <a:buNone/>
            </a:pPr>
            <a:r>
              <a:rPr lang="en-US" sz="3200" dirty="0"/>
              <a:t>python from collections import </a:t>
            </a:r>
            <a:r>
              <a:rPr lang="en-US" sz="3200" dirty="0" err="1"/>
              <a:t>defaultdict</a:t>
            </a:r>
            <a:endParaRPr lang="en-US" sz="3200" dirty="0"/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def </a:t>
            </a:r>
            <a:r>
              <a:rPr lang="en-US" sz="3200" dirty="0" err="1"/>
              <a:t>group_anagrams</a:t>
            </a:r>
            <a:r>
              <a:rPr lang="en-US" sz="3200" dirty="0"/>
              <a:t>(strs): </a:t>
            </a:r>
          </a:p>
          <a:p>
            <a:r>
              <a:rPr lang="en-US" sz="3200" dirty="0"/>
              <a:t>    anagrams = </a:t>
            </a:r>
            <a:r>
              <a:rPr lang="en-US" sz="3200" dirty="0" err="1"/>
              <a:t>defaultdict</a:t>
            </a:r>
            <a:r>
              <a:rPr lang="en-US" sz="3200" dirty="0"/>
              <a:t>(list) </a:t>
            </a:r>
          </a:p>
          <a:p>
            <a:r>
              <a:rPr lang="en-US" sz="3200" dirty="0"/>
              <a:t>    for s in strs: key = ''.join(sorted(s)) anagrams[key].append(s) </a:t>
            </a:r>
          </a:p>
          <a:p>
            <a:r>
              <a:rPr lang="en-US" sz="3200" dirty="0"/>
              <a:t>    return list(</a:t>
            </a:r>
            <a:r>
              <a:rPr lang="en-US" sz="3200" dirty="0" err="1"/>
              <a:t>anagrams.values</a:t>
            </a:r>
            <a:r>
              <a:rPr lang="en-US" sz="3200" dirty="0"/>
              <a:t>())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Time and Space Complexity</a:t>
            </a:r>
          </a:p>
        </p:txBody>
      </p:sp>
      <p:sp>
        <p:nvSpPr>
          <p:cNvPr id="125" name="Google Shape;125;p19"/>
          <p:cNvSpPr txBox="1"/>
          <p:nvPr/>
        </p:nvSpPr>
        <p:spPr>
          <a:xfrm>
            <a:off x="1349570" y="1554973"/>
            <a:ext cx="109728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/>
              <a:t>Time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O(n * k log k) if using sorted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O(n * k) if using frequency array as key.</a:t>
            </a:r>
          </a:p>
          <a:p>
            <a:endParaRPr lang="en-US" sz="2800" dirty="0"/>
          </a:p>
          <a:p>
            <a:r>
              <a:rPr lang="en-US" sz="2800" b="1" dirty="0"/>
              <a:t>Space</a:t>
            </a:r>
            <a:r>
              <a:rPr lang="en-US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O(</a:t>
            </a:r>
            <a:r>
              <a:rPr lang="en-US" sz="2800" dirty="0" err="1"/>
              <a:t>nk</a:t>
            </a:r>
            <a:r>
              <a:rPr lang="en-US" sz="2800" dirty="0"/>
              <a:t>) for storing grouped anagrams in a dictionary.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Tip</a:t>
            </a:r>
            <a:r>
              <a:rPr lang="en-US" sz="2800" dirty="0"/>
              <a:t>: Frequency array method is better for long strings.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/>
              <a:t>Using Frequency Count as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90A86-8233-0614-0CC3-F9D0AAE4469A}"/>
              </a:ext>
            </a:extLst>
          </p:cNvPr>
          <p:cNvSpPr txBox="1"/>
          <p:nvPr/>
        </p:nvSpPr>
        <p:spPr>
          <a:xfrm>
            <a:off x="1293062" y="1280141"/>
            <a:ext cx="1108581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Instead of sorting, use tuple of character counts (26-length array)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Useful when strings are long</a:t>
            </a:r>
          </a:p>
          <a:p>
            <a:endParaRPr lang="en-US" sz="2800" dirty="0"/>
          </a:p>
          <a:p>
            <a:r>
              <a:rPr lang="en-US" sz="2400" dirty="0"/>
              <a:t>def </a:t>
            </a:r>
            <a:r>
              <a:rPr lang="en-US" sz="2400" dirty="0" err="1"/>
              <a:t>group_anagrams</a:t>
            </a:r>
            <a:r>
              <a:rPr lang="en-US" sz="2400" dirty="0"/>
              <a:t>(strs):    </a:t>
            </a:r>
          </a:p>
          <a:p>
            <a:r>
              <a:rPr lang="en-US" sz="2400" dirty="0"/>
              <a:t>    from collections import </a:t>
            </a:r>
            <a:r>
              <a:rPr lang="en-US" sz="2400" dirty="0" err="1"/>
              <a:t>defaultdict</a:t>
            </a:r>
            <a:r>
              <a:rPr lang="en-US" sz="2400" dirty="0"/>
              <a:t>    </a:t>
            </a:r>
          </a:p>
          <a:p>
            <a:r>
              <a:rPr lang="en-US" sz="2400" dirty="0"/>
              <a:t>    anagrams = </a:t>
            </a:r>
            <a:r>
              <a:rPr lang="en-US" sz="2400" dirty="0" err="1"/>
              <a:t>defaultdict</a:t>
            </a:r>
            <a:r>
              <a:rPr lang="en-US" sz="2400" dirty="0"/>
              <a:t>(list)    </a:t>
            </a:r>
          </a:p>
          <a:p>
            <a:r>
              <a:rPr lang="en-US" sz="2400" dirty="0"/>
              <a:t>    for s in strs:        </a:t>
            </a:r>
          </a:p>
          <a:p>
            <a:r>
              <a:rPr lang="en-US" sz="2400" dirty="0"/>
              <a:t>        count = [0]*26        </a:t>
            </a:r>
          </a:p>
          <a:p>
            <a:r>
              <a:rPr lang="en-US" sz="2400" dirty="0"/>
              <a:t>        for </a:t>
            </a:r>
            <a:r>
              <a:rPr lang="en-US" sz="2400" dirty="0" err="1"/>
              <a:t>ch</a:t>
            </a:r>
            <a:r>
              <a:rPr lang="en-US" sz="2400" dirty="0"/>
              <a:t> in s:            </a:t>
            </a:r>
          </a:p>
          <a:p>
            <a:r>
              <a:rPr lang="en-US" sz="2400" dirty="0"/>
              <a:t>            count[</a:t>
            </a:r>
            <a:r>
              <a:rPr lang="en-US" sz="2400" dirty="0" err="1"/>
              <a:t>ord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 - </a:t>
            </a:r>
            <a:r>
              <a:rPr lang="en-US" sz="2400" dirty="0" err="1"/>
              <a:t>ord</a:t>
            </a:r>
            <a:r>
              <a:rPr lang="en-US" sz="2400" dirty="0"/>
              <a:t>('a')] += 1        </a:t>
            </a:r>
          </a:p>
          <a:p>
            <a:r>
              <a:rPr lang="en-US" sz="2400" dirty="0"/>
              <a:t>        anagrams[tuple(count)].append(s)    </a:t>
            </a:r>
          </a:p>
          <a:p>
            <a:r>
              <a:rPr lang="en-US" sz="2400" dirty="0"/>
              <a:t>    return list(</a:t>
            </a:r>
            <a:r>
              <a:rPr lang="en-US" sz="2400" dirty="0" err="1"/>
              <a:t>anagrams.values</a:t>
            </a:r>
            <a:r>
              <a:rPr lang="en-US" sz="2400" dirty="0"/>
              <a:t>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/>
              <a:t>When to Use Which Technique</a:t>
            </a:r>
          </a:p>
        </p:txBody>
      </p:sp>
      <p:sp>
        <p:nvSpPr>
          <p:cNvPr id="137" name="Google Shape;137;p21"/>
          <p:cNvSpPr txBox="1"/>
          <p:nvPr/>
        </p:nvSpPr>
        <p:spPr>
          <a:xfrm>
            <a:off x="1337270" y="1935765"/>
            <a:ext cx="10997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/>
              <a:t>Method Pros Cons Sort as key Simple to implement Slower on long strings Frequency key Faster on large input More space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988</Words>
  <Application>Microsoft Office PowerPoint</Application>
  <PresentationFormat>Widescreen</PresentationFormat>
  <Paragraphs>172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Aman Pachouri</cp:lastModifiedBy>
  <cp:revision>26</cp:revision>
  <dcterms:modified xsi:type="dcterms:W3CDTF">2025-05-29T11:53:23Z</dcterms:modified>
</cp:coreProperties>
</file>