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303" r:id="rId11"/>
    <p:sldId id="265" r:id="rId12"/>
    <p:sldId id="267" r:id="rId13"/>
    <p:sldId id="266" r:id="rId14"/>
    <p:sldId id="268" r:id="rId15"/>
    <p:sldId id="304" r:id="rId16"/>
    <p:sldId id="305" r:id="rId17"/>
    <p:sldId id="306" r:id="rId18"/>
    <p:sldId id="30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A158E0-4ABF-4625-8FB1-160236F821F6}">
  <a:tblStyle styleId="{72A158E0-4ABF-4625-8FB1-160236F82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7" autoAdjust="0"/>
  </p:normalViewPr>
  <p:slideViewPr>
    <p:cSldViewPr snapToGrid="0">
      <p:cViewPr varScale="1">
        <p:scale>
          <a:sx n="57" d="100"/>
          <a:sy n="57" d="100"/>
        </p:scale>
        <p:origin x="9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18764ECE-1424-5DFE-9A30-CC717A65D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>
            <a:extLst>
              <a:ext uri="{FF2B5EF4-FFF2-40B4-BE49-F238E27FC236}">
                <a16:creationId xmlns:a16="http://schemas.microsoft.com/office/drawing/2014/main" id="{043DFA6A-7972-585E-9828-AEB41AADFC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>
            <a:extLst>
              <a:ext uri="{FF2B5EF4-FFF2-40B4-BE49-F238E27FC236}">
                <a16:creationId xmlns:a16="http://schemas.microsoft.com/office/drawing/2014/main" id="{15DD25F4-74D1-B3E8-78EE-8115654423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176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d99560726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5d9956072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d9ce7e4f1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d9ce7e4f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d9ce7e4f1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5d9ce7e4f1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767F09C7-4327-FD3C-01C8-12A2E98D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d9ce7e4f1_1_30:notes">
            <a:extLst>
              <a:ext uri="{FF2B5EF4-FFF2-40B4-BE49-F238E27FC236}">
                <a16:creationId xmlns:a16="http://schemas.microsoft.com/office/drawing/2014/main" id="{40899849-BF9D-586B-229B-492698A36A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5d9ce7e4f1_1_30:notes">
            <a:extLst>
              <a:ext uri="{FF2B5EF4-FFF2-40B4-BE49-F238E27FC236}">
                <a16:creationId xmlns:a16="http://schemas.microsoft.com/office/drawing/2014/main" id="{0BCA76D9-482C-2771-A06A-6296A19FAB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599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C5D96012-3D22-7329-5F58-03472C063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d9ce7e4f1_1_30:notes">
            <a:extLst>
              <a:ext uri="{FF2B5EF4-FFF2-40B4-BE49-F238E27FC236}">
                <a16:creationId xmlns:a16="http://schemas.microsoft.com/office/drawing/2014/main" id="{1B6A0AB8-8BA6-08B5-CD91-340AFA054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5d9ce7e4f1_1_30:notes">
            <a:extLst>
              <a:ext uri="{FF2B5EF4-FFF2-40B4-BE49-F238E27FC236}">
                <a16:creationId xmlns:a16="http://schemas.microsoft.com/office/drawing/2014/main" id="{14252CD2-28B7-503E-B7A8-E0C05E1EE1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324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1FF98083-E9F7-3F75-C21C-D8E7E2E09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d9ce7e4f1_1_30:notes">
            <a:extLst>
              <a:ext uri="{FF2B5EF4-FFF2-40B4-BE49-F238E27FC236}">
                <a16:creationId xmlns:a16="http://schemas.microsoft.com/office/drawing/2014/main" id="{31BF6B80-6108-763D-E603-A9CFDD56E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5d9ce7e4f1_1_30:notes">
            <a:extLst>
              <a:ext uri="{FF2B5EF4-FFF2-40B4-BE49-F238E27FC236}">
                <a16:creationId xmlns:a16="http://schemas.microsoft.com/office/drawing/2014/main" id="{946F5AC9-F795-C8D3-95B3-5E7A170A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922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d745d7e5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5d745d7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995607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5d995607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d63c3c2c5_1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5d63c3c2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99560726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5d995607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d99560726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d9956072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d9956072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5d995607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d99560726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5d9956072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91522" y="2518060"/>
            <a:ext cx="912118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000" b="1" dirty="0"/>
              <a:t>Understanding Palindromic Substrings and Longest Palindrome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F84696FB-9575-7FDE-3BC5-864B5A5C8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61FFD049-DC70-24BD-4353-24FC566F5164}"/>
              </a:ext>
            </a:extLst>
          </p:cNvPr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Dynamic Programming - Concept</a:t>
            </a:r>
          </a:p>
        </p:txBody>
      </p:sp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D54EFA8C-A685-0805-41FD-6C6D8DB94286}"/>
              </a:ext>
            </a:extLst>
          </p:cNvPr>
          <p:cNvSpPr txBox="1"/>
          <p:nvPr/>
        </p:nvSpPr>
        <p:spPr>
          <a:xfrm>
            <a:off x="723750" y="1385212"/>
            <a:ext cx="10997400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 a 2D table </a:t>
            </a:r>
            <a:r>
              <a:rPr lang="en-US" sz="3200" dirty="0" err="1"/>
              <a:t>dp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][j]: True if substring s[</a:t>
            </a:r>
            <a:r>
              <a:rPr lang="en-US" sz="3200" dirty="0" err="1"/>
              <a:t>i</a:t>
            </a:r>
            <a:r>
              <a:rPr lang="en-US" sz="3200" dirty="0"/>
              <a:t>..j] is a palindrome.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Initialization: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All </a:t>
            </a:r>
            <a:r>
              <a:rPr lang="en-US" sz="3200" dirty="0" err="1"/>
              <a:t>dp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][</a:t>
            </a:r>
            <a:r>
              <a:rPr lang="en-US" sz="3200" dirty="0" err="1"/>
              <a:t>i</a:t>
            </a:r>
            <a:r>
              <a:rPr lang="en-US" sz="3200" dirty="0"/>
              <a:t>] = True (single char).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All </a:t>
            </a:r>
            <a:r>
              <a:rPr lang="en-US" sz="3200" dirty="0" err="1"/>
              <a:t>dp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][i+1] = True if s[</a:t>
            </a:r>
            <a:r>
              <a:rPr lang="en-US" sz="3200" dirty="0" err="1"/>
              <a:t>i</a:t>
            </a:r>
            <a:r>
              <a:rPr lang="en-US" sz="3200" dirty="0"/>
              <a:t>] == s[i+1]</a:t>
            </a:r>
          </a:p>
          <a:p>
            <a:pPr marL="457200" lvl="1"/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Build for lengths 3 and more.</a:t>
            </a:r>
          </a:p>
        </p:txBody>
      </p:sp>
    </p:spTree>
    <p:extLst>
      <p:ext uri="{BB962C8B-B14F-4D97-AF65-F5344CB8AC3E}">
        <p14:creationId xmlns:p14="http://schemas.microsoft.com/office/powerpoint/2010/main" val="3137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Dynamic Programming -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3AB85-47B2-6968-B74D-52574ADF8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20" y="1035756"/>
            <a:ext cx="9285185" cy="54109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DP Table Illustration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6CB1F-C0F6-4E7E-E8EC-6BCED65312D2}"/>
              </a:ext>
            </a:extLst>
          </p:cNvPr>
          <p:cNvSpPr txBox="1"/>
          <p:nvPr/>
        </p:nvSpPr>
        <p:spPr>
          <a:xfrm>
            <a:off x="1572322" y="1248937"/>
            <a:ext cx="75688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Use example: "</a:t>
            </a:r>
            <a:r>
              <a:rPr lang="en-IN" sz="2800" dirty="0" err="1"/>
              <a:t>abcb</a:t>
            </a:r>
            <a:r>
              <a:rPr lang="en-IN" sz="2800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Visual matrix: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Highlight longest: "</a:t>
            </a:r>
            <a:r>
              <a:rPr lang="en-IN" sz="2800" dirty="0" err="1"/>
              <a:t>bcb</a:t>
            </a:r>
            <a:r>
              <a:rPr lang="en-IN" sz="2800" dirty="0"/>
              <a:t>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63652-5EDD-3C01-F04E-899E09F4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699" y="2392589"/>
            <a:ext cx="2686425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Time and Space - 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DF1C7-3D7F-15D0-7A87-ACA599D72782}"/>
              </a:ext>
            </a:extLst>
          </p:cNvPr>
          <p:cNvSpPr txBox="1"/>
          <p:nvPr/>
        </p:nvSpPr>
        <p:spPr>
          <a:xfrm>
            <a:off x="1639228" y="1605776"/>
            <a:ext cx="96792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Time Complexity</a:t>
            </a:r>
            <a:r>
              <a:rPr lang="en-US" sz="3600" dirty="0"/>
              <a:t>: O(n²)</a:t>
            </a:r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Space Complexity</a:t>
            </a:r>
            <a:r>
              <a:rPr lang="en-US" sz="3600" dirty="0"/>
              <a:t>: O(n²)</a:t>
            </a:r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Good for finding longest palindromic substring and storing details.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Count of Palindromic Substrings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4E734-F5A0-C1C8-1F55-4445508119F2}"/>
              </a:ext>
            </a:extLst>
          </p:cNvPr>
          <p:cNvSpPr txBox="1"/>
          <p:nvPr/>
        </p:nvSpPr>
        <p:spPr>
          <a:xfrm>
            <a:off x="1650380" y="1650380"/>
            <a:ext cx="92443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Expand Around Center (O(n²))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 DP: count all True values in DP table.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Make sure to handle overlapping substrings.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>
          <a:extLst>
            <a:ext uri="{FF2B5EF4-FFF2-40B4-BE49-F238E27FC236}">
              <a16:creationId xmlns:a16="http://schemas.microsoft.com/office/drawing/2014/main" id="{F98EFDCD-A245-63B7-9831-7969B6BBB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>
            <a:extLst>
              <a:ext uri="{FF2B5EF4-FFF2-40B4-BE49-F238E27FC236}">
                <a16:creationId xmlns:a16="http://schemas.microsoft.com/office/drawing/2014/main" id="{F146EFAD-18EA-4050-98F8-0DCEC94FF624}"/>
              </a:ext>
            </a:extLst>
          </p:cNvPr>
          <p:cNvSpPr txBox="1"/>
          <p:nvPr/>
        </p:nvSpPr>
        <p:spPr>
          <a:xfrm>
            <a:off x="1732220" y="130722"/>
            <a:ext cx="102075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5400" b="1" dirty="0"/>
              <a:t>Comparison of Techniques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3F6643-05DA-CD63-A7A6-E5C8F530D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05179"/>
              </p:ext>
            </p:extLst>
          </p:nvPr>
        </p:nvGraphicFramePr>
        <p:xfrm>
          <a:off x="825190" y="1650380"/>
          <a:ext cx="11028555" cy="3836020"/>
        </p:xfrm>
        <a:graphic>
          <a:graphicData uri="http://schemas.openxmlformats.org/drawingml/2006/table">
            <a:tbl>
              <a:tblPr/>
              <a:tblGrid>
                <a:gridCol w="2205711">
                  <a:extLst>
                    <a:ext uri="{9D8B030D-6E8A-4147-A177-3AD203B41FA5}">
                      <a16:colId xmlns:a16="http://schemas.microsoft.com/office/drawing/2014/main" val="2074251939"/>
                    </a:ext>
                  </a:extLst>
                </a:gridCol>
                <a:gridCol w="2205711">
                  <a:extLst>
                    <a:ext uri="{9D8B030D-6E8A-4147-A177-3AD203B41FA5}">
                      <a16:colId xmlns:a16="http://schemas.microsoft.com/office/drawing/2014/main" val="51222481"/>
                    </a:ext>
                  </a:extLst>
                </a:gridCol>
                <a:gridCol w="2205711">
                  <a:extLst>
                    <a:ext uri="{9D8B030D-6E8A-4147-A177-3AD203B41FA5}">
                      <a16:colId xmlns:a16="http://schemas.microsoft.com/office/drawing/2014/main" val="2605908646"/>
                    </a:ext>
                  </a:extLst>
                </a:gridCol>
                <a:gridCol w="2205711">
                  <a:extLst>
                    <a:ext uri="{9D8B030D-6E8A-4147-A177-3AD203B41FA5}">
                      <a16:colId xmlns:a16="http://schemas.microsoft.com/office/drawing/2014/main" val="739150945"/>
                    </a:ext>
                  </a:extLst>
                </a:gridCol>
                <a:gridCol w="2205711">
                  <a:extLst>
                    <a:ext uri="{9D8B030D-6E8A-4147-A177-3AD203B41FA5}">
                      <a16:colId xmlns:a16="http://schemas.microsoft.com/office/drawing/2014/main" val="1313737728"/>
                    </a:ext>
                  </a:extLst>
                </a:gridCol>
              </a:tblGrid>
              <a:tr h="710374">
                <a:tc>
                  <a:txBody>
                    <a:bodyPr/>
                    <a:lstStyle/>
                    <a:p>
                      <a:r>
                        <a:rPr lang="en-IN" sz="2000" b="1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Time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Space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Suitable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702941"/>
                  </a:ext>
                </a:extLst>
              </a:tr>
              <a:tr h="710374">
                <a:tc>
                  <a:txBody>
                    <a:bodyPr/>
                    <a:lstStyle/>
                    <a:p>
                      <a:r>
                        <a:rPr lang="en-IN"/>
                        <a:t>Brute Force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O(n³)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Simple problems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Inefficient for large 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599572"/>
                  </a:ext>
                </a:extLst>
              </a:tr>
              <a:tr h="1207636">
                <a:tc>
                  <a:txBody>
                    <a:bodyPr/>
                    <a:lstStyle/>
                    <a:p>
                      <a:r>
                        <a:rPr lang="en-IN"/>
                        <a:t>Expand Around Center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Counting palindromic substrings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Easy to implement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305117"/>
                  </a:ext>
                </a:extLst>
              </a:tr>
              <a:tr h="1207636">
                <a:tc>
                  <a:txBody>
                    <a:bodyPr/>
                    <a:lstStyle/>
                    <a:p>
                      <a:r>
                        <a:rPr lang="en-IN"/>
                        <a:t>Dynamic Programming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Finding longest palindromic substrings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all intermediate results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82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228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>
          <a:extLst>
            <a:ext uri="{FF2B5EF4-FFF2-40B4-BE49-F238E27FC236}">
              <a16:creationId xmlns:a16="http://schemas.microsoft.com/office/drawing/2014/main" id="{11EBD1C9-2984-1053-31E3-DD262BBCD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>
            <a:extLst>
              <a:ext uri="{FF2B5EF4-FFF2-40B4-BE49-F238E27FC236}">
                <a16:creationId xmlns:a16="http://schemas.microsoft.com/office/drawing/2014/main" id="{3054CAAC-83A7-CE1A-4D40-52A18592CC71}"/>
              </a:ext>
            </a:extLst>
          </p:cNvPr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94F76-C724-5ED2-CDA5-D7762EC16378}"/>
              </a:ext>
            </a:extLst>
          </p:cNvPr>
          <p:cNvSpPr txBox="1"/>
          <p:nvPr/>
        </p:nvSpPr>
        <p:spPr>
          <a:xfrm>
            <a:off x="1449659" y="1405055"/>
            <a:ext cx="101141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Bioinformatics</a:t>
            </a:r>
            <a:r>
              <a:rPr lang="en-IN" sz="3200" dirty="0"/>
              <a:t>: DNA sequence analysis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Text Analysis</a:t>
            </a:r>
            <a:r>
              <a:rPr lang="en-IN" sz="3200" dirty="0"/>
              <a:t>: Symmetry Detection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AI/ML</a:t>
            </a:r>
            <a:r>
              <a:rPr lang="en-IN" sz="3200" dirty="0"/>
              <a:t>: Feature engineering for text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Cryptography</a:t>
            </a:r>
            <a:r>
              <a:rPr lang="en-IN" sz="3200" dirty="0"/>
              <a:t>: Pattern encoding/decoding</a:t>
            </a:r>
          </a:p>
        </p:txBody>
      </p:sp>
    </p:spTree>
    <p:extLst>
      <p:ext uri="{BB962C8B-B14F-4D97-AF65-F5344CB8AC3E}">
        <p14:creationId xmlns:p14="http://schemas.microsoft.com/office/powerpoint/2010/main" val="100854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>
          <a:extLst>
            <a:ext uri="{FF2B5EF4-FFF2-40B4-BE49-F238E27FC236}">
              <a16:creationId xmlns:a16="http://schemas.microsoft.com/office/drawing/2014/main" id="{DE029A55-0191-50B9-FBA5-E8737E08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>
            <a:extLst>
              <a:ext uri="{FF2B5EF4-FFF2-40B4-BE49-F238E27FC236}">
                <a16:creationId xmlns:a16="http://schemas.microsoft.com/office/drawing/2014/main" id="{CEBED234-625B-2529-5B38-6413D23B7974}"/>
              </a:ext>
            </a:extLst>
          </p:cNvPr>
          <p:cNvSpPr txBox="1"/>
          <p:nvPr/>
        </p:nvSpPr>
        <p:spPr>
          <a:xfrm>
            <a:off x="1732220" y="130722"/>
            <a:ext cx="102075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5400" b="1" dirty="0"/>
              <a:t>Interview 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061C7-9D74-8274-AFBD-DAD01CD7AAF7}"/>
              </a:ext>
            </a:extLst>
          </p:cNvPr>
          <p:cNvSpPr txBox="1"/>
          <p:nvPr/>
        </p:nvSpPr>
        <p:spPr>
          <a:xfrm>
            <a:off x="1449659" y="1405055"/>
            <a:ext cx="1011415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4000" dirty="0" err="1"/>
              <a:t>Leetcode</a:t>
            </a:r>
            <a:r>
              <a:rPr lang="en-IN" sz="4000" dirty="0"/>
              <a:t> 5: Longest Palindromic Substring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 err="1"/>
              <a:t>Leetcode</a:t>
            </a:r>
            <a:r>
              <a:rPr lang="en-IN" sz="4000" dirty="0"/>
              <a:t> 647: Count Substrings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/>
              <a:t>GFG: Palindromic </a:t>
            </a:r>
            <a:r>
              <a:rPr lang="en-IN" sz="4000"/>
              <a:t>Array Check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 err="1"/>
              <a:t>HackerRank</a:t>
            </a:r>
            <a:r>
              <a:rPr lang="en-IN" sz="4000" dirty="0"/>
              <a:t>: Special Palindrome Again</a:t>
            </a:r>
          </a:p>
        </p:txBody>
      </p:sp>
    </p:spTree>
    <p:extLst>
      <p:ext uri="{BB962C8B-B14F-4D97-AF65-F5344CB8AC3E}">
        <p14:creationId xmlns:p14="http://schemas.microsoft.com/office/powerpoint/2010/main" val="274358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/>
        </p:nvSpPr>
        <p:spPr>
          <a:xfrm>
            <a:off x="3320875" y="2356575"/>
            <a:ext cx="70713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8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873899" y="1268075"/>
            <a:ext cx="10532533" cy="458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What is a Palindrome?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Palindromic Substrings: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Brute Force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Expand Around Center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Dynamic Programming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Longest Palindromic Substring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Count of Palindromic Substrings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Interview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What is a Palindrome?</a:t>
            </a:r>
          </a:p>
        </p:txBody>
      </p:sp>
      <p:sp>
        <p:nvSpPr>
          <p:cNvPr id="100" name="Google Shape;100;p15"/>
          <p:cNvSpPr txBox="1"/>
          <p:nvPr/>
        </p:nvSpPr>
        <p:spPr>
          <a:xfrm>
            <a:off x="325124" y="1504184"/>
            <a:ext cx="11773949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palindrome is a string that reads the same backward as forward.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Examples: "madam", "racecar", "a", "121“.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Important property: symmetry around the center.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Used in genetics, natural language processing, and string compression.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32220" y="130722"/>
            <a:ext cx="10207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600"/>
            </a:pPr>
            <a:r>
              <a:rPr lang="en-IN" sz="4000" b="1" dirty="0"/>
              <a:t>Palindromic Substrings - Definition</a:t>
            </a:r>
            <a:endParaRPr lang="en-IN" sz="3200" b="1" dirty="0"/>
          </a:p>
        </p:txBody>
      </p:sp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7B540493-B273-8FC4-7B86-3A0A1FAE1293}"/>
              </a:ext>
            </a:extLst>
          </p:cNvPr>
          <p:cNvSpPr txBox="1"/>
          <p:nvPr/>
        </p:nvSpPr>
        <p:spPr>
          <a:xfrm>
            <a:off x="793579" y="1555422"/>
            <a:ext cx="10452597" cy="416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 palindromic substring is a substring of a given string which is a palindrome.</a:t>
            </a:r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For string "</a:t>
            </a:r>
            <a:r>
              <a:rPr lang="en-US" sz="3600" dirty="0" err="1"/>
              <a:t>ababa</a:t>
            </a:r>
            <a:r>
              <a:rPr lang="en-US" sz="3600" dirty="0"/>
              <a:t>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Substrings: "a", "b", "aba", "</a:t>
            </a:r>
            <a:r>
              <a:rPr lang="en-US" sz="3600" dirty="0" err="1"/>
              <a:t>bab</a:t>
            </a:r>
            <a:r>
              <a:rPr lang="en-US" sz="3600" dirty="0"/>
              <a:t>", "</a:t>
            </a:r>
            <a:r>
              <a:rPr lang="en-US" sz="3600" dirty="0" err="1"/>
              <a:t>ababa</a:t>
            </a:r>
            <a:r>
              <a:rPr lang="en-US" sz="3600" dirty="0"/>
              <a:t>" are palindromic.</a:t>
            </a:r>
          </a:p>
          <a:p>
            <a:pPr marL="457200" lvl="1"/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Total palindromic substrings: 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Problem Variants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CE139-F2A2-2D6B-8920-0C683DF9B783}"/>
              </a:ext>
            </a:extLst>
          </p:cNvPr>
          <p:cNvSpPr txBox="1"/>
          <p:nvPr/>
        </p:nvSpPr>
        <p:spPr>
          <a:xfrm>
            <a:off x="925551" y="1538869"/>
            <a:ext cx="105490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800" b="1" dirty="0"/>
              <a:t>Longest Palindromic Substring</a:t>
            </a:r>
            <a:r>
              <a:rPr lang="en-IN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Input: "</a:t>
            </a:r>
            <a:r>
              <a:rPr lang="en-IN" sz="2800" dirty="0" err="1"/>
              <a:t>babad</a:t>
            </a:r>
            <a:r>
              <a:rPr lang="en-IN" sz="2800" dirty="0"/>
              <a:t>" → Output: "</a:t>
            </a:r>
            <a:r>
              <a:rPr lang="en-IN" sz="2800" dirty="0" err="1"/>
              <a:t>bab</a:t>
            </a:r>
            <a:r>
              <a:rPr lang="en-IN" sz="2800" dirty="0"/>
              <a:t>" or "aba“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lvl="1"/>
            <a:endParaRPr lang="en-IN" sz="2800" dirty="0"/>
          </a:p>
          <a:p>
            <a:pPr>
              <a:buFont typeface="+mj-lt"/>
              <a:buAutoNum type="arabicPeriod"/>
            </a:pPr>
            <a:r>
              <a:rPr lang="en-IN" sz="2800" b="1" dirty="0"/>
              <a:t>Count of Palindromic Substrings</a:t>
            </a:r>
            <a:r>
              <a:rPr lang="en-IN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Input: "</a:t>
            </a:r>
            <a:r>
              <a:rPr lang="en-IN" sz="2800" dirty="0" err="1"/>
              <a:t>aaa</a:t>
            </a:r>
            <a:r>
              <a:rPr lang="en-IN" sz="2800" dirty="0"/>
              <a:t>" → Output: 6 ("a", "a", "a", "aa", "aa", "</a:t>
            </a:r>
            <a:r>
              <a:rPr lang="en-IN" sz="2800" dirty="0" err="1"/>
              <a:t>aaa</a:t>
            </a:r>
            <a:r>
              <a:rPr lang="en-IN" sz="2800" dirty="0"/>
              <a:t>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Brute Force Approach</a:t>
            </a:r>
          </a:p>
        </p:txBody>
      </p:sp>
      <p:sp>
        <p:nvSpPr>
          <p:cNvPr id="2" name="Google Shape;125;p19">
            <a:extLst>
              <a:ext uri="{FF2B5EF4-FFF2-40B4-BE49-F238E27FC236}">
                <a16:creationId xmlns:a16="http://schemas.microsoft.com/office/drawing/2014/main" id="{0C1D0EA8-92DF-B86F-85CB-4193F00A8639}"/>
              </a:ext>
            </a:extLst>
          </p:cNvPr>
          <p:cNvSpPr txBox="1"/>
          <p:nvPr/>
        </p:nvSpPr>
        <p:spPr>
          <a:xfrm>
            <a:off x="682440" y="1366495"/>
            <a:ext cx="10827119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Generate all possible substrings.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Check each substring for palindrome.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 helper function to check if s[</a:t>
            </a:r>
            <a:r>
              <a:rPr lang="en-US" sz="3200" dirty="0" err="1"/>
              <a:t>l..r</a:t>
            </a:r>
            <a:r>
              <a:rPr lang="en-US" sz="3200" dirty="0"/>
              <a:t>] is palindrome.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Time Complexity</a:t>
            </a:r>
            <a:r>
              <a:rPr lang="en-US" sz="3200" dirty="0"/>
              <a:t>: O(n³), </a:t>
            </a:r>
            <a:r>
              <a:rPr lang="en-US" sz="3200" b="1" dirty="0"/>
              <a:t>Space</a:t>
            </a:r>
            <a:r>
              <a:rPr lang="en-US" sz="3200" dirty="0"/>
              <a:t>: O(1)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Not efficient for strings &gt; 1000 characters.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Expand Around </a:t>
            </a:r>
            <a:r>
              <a:rPr lang="en-IN" sz="4400" b="1" dirty="0" err="1"/>
              <a:t>Center</a:t>
            </a:r>
            <a:r>
              <a:rPr lang="en-IN" sz="4400" b="1" dirty="0"/>
              <a:t> - Concept</a:t>
            </a:r>
          </a:p>
        </p:txBody>
      </p:sp>
      <p:sp>
        <p:nvSpPr>
          <p:cNvPr id="125" name="Google Shape;125;p19"/>
          <p:cNvSpPr txBox="1"/>
          <p:nvPr/>
        </p:nvSpPr>
        <p:spPr>
          <a:xfrm>
            <a:off x="723749" y="1271903"/>
            <a:ext cx="11079367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palindrome is symmetric around its center.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There are 2n-1 possible centers in a string.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Expand outward from each center while characters match.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Efficient and easy to implement.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Expand Around </a:t>
            </a:r>
            <a:r>
              <a:rPr lang="en-IN" sz="4400" b="1" dirty="0" err="1"/>
              <a:t>Center</a:t>
            </a:r>
            <a:r>
              <a:rPr lang="en-IN" sz="4400" b="1" dirty="0"/>
              <a:t> -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01E31-2361-2087-6755-B6C5D7865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11" y="1348277"/>
            <a:ext cx="8326012" cy="46297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732220" y="130722"/>
            <a:ext cx="10207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/>
              <a:t>Time and Space - Expand Around Center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17E16-762A-4577-783D-EAF21ADB2A10}"/>
              </a:ext>
            </a:extLst>
          </p:cNvPr>
          <p:cNvSpPr txBox="1"/>
          <p:nvPr/>
        </p:nvSpPr>
        <p:spPr>
          <a:xfrm>
            <a:off x="1204332" y="1650381"/>
            <a:ext cx="95677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Time Complexity</a:t>
            </a:r>
            <a:r>
              <a:rPr lang="en-US" sz="2800" dirty="0"/>
              <a:t>: O(n²)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Space Complexity</a:t>
            </a:r>
            <a:r>
              <a:rPr lang="en-US" sz="2800" dirty="0"/>
              <a:t>: O(1)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Best method for counting palindromic substrings in interviews.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578</Words>
  <Application>Microsoft Office PowerPoint</Application>
  <PresentationFormat>Widescreen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Aman Pachouri</dc:creator>
  <cp:lastModifiedBy>Aman Pachouri</cp:lastModifiedBy>
  <cp:revision>62</cp:revision>
  <dcterms:modified xsi:type="dcterms:W3CDTF">2025-05-29T10:12:22Z</dcterms:modified>
</cp:coreProperties>
</file>