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147472878" r:id="rId2"/>
    <p:sldId id="2147472909" r:id="rId3"/>
    <p:sldId id="2147472910" r:id="rId4"/>
    <p:sldId id="2147472911" r:id="rId5"/>
    <p:sldId id="2147472925" r:id="rId6"/>
    <p:sldId id="2147472924" r:id="rId7"/>
    <p:sldId id="2147472923" r:id="rId8"/>
    <p:sldId id="2147472922" r:id="rId9"/>
    <p:sldId id="214747292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E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1070D1-BC8C-4ADF-A6E5-82999A30550F}" v="2" dt="2025-05-07T09:54:15.825"/>
  </p1510:revLst>
</p1510:revInfo>
</file>

<file path=ppt/tableStyles.xml><?xml version="1.0" encoding="utf-8"?>
<a:tblStyleLst xmlns:a="http://schemas.openxmlformats.org/drawingml/2006/main" def="{5C22544A-7EE6-4342-B048-85BDC9FD1C3A}"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29" autoAdjust="0"/>
    <p:restoredTop sz="94624" autoAdjust="0"/>
  </p:normalViewPr>
  <p:slideViewPr>
    <p:cSldViewPr snapToGrid="0">
      <p:cViewPr varScale="1">
        <p:scale>
          <a:sx n="65" d="100"/>
          <a:sy n="65" d="100"/>
        </p:scale>
        <p:origin x="-816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89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deep Deb" userId="f7fbc3b4ed630359" providerId="LiveId" clId="{5C1070D1-BC8C-4ADF-A6E5-82999A30550F}"/>
    <pc:docChg chg="modSld">
      <pc:chgData name="Rajdeep Deb" userId="f7fbc3b4ed630359" providerId="LiveId" clId="{5C1070D1-BC8C-4ADF-A6E5-82999A30550F}" dt="2025-05-07T09:54:23.481" v="4" actId="1076"/>
      <pc:docMkLst>
        <pc:docMk/>
      </pc:docMkLst>
      <pc:sldChg chg="addSp delSp modSp mod">
        <pc:chgData name="Rajdeep Deb" userId="f7fbc3b4ed630359" providerId="LiveId" clId="{5C1070D1-BC8C-4ADF-A6E5-82999A30550F}" dt="2025-05-07T09:54:23.481" v="4" actId="1076"/>
        <pc:sldMkLst>
          <pc:docMk/>
          <pc:sldMk cId="3283147858" sldId="2147472880"/>
        </pc:sldMkLst>
        <pc:grpChg chg="del">
          <ac:chgData name="Rajdeep Deb" userId="f7fbc3b4ed630359" providerId="LiveId" clId="{5C1070D1-BC8C-4ADF-A6E5-82999A30550F}" dt="2025-05-07T09:54:15.825" v="3" actId="478"/>
          <ac:grpSpMkLst>
            <pc:docMk/>
            <pc:sldMk cId="3283147858" sldId="2147472880"/>
            <ac:grpSpMk id="16" creationId="{6AFD1EE2-A07A-C90C-6D6B-90EE5012809B}"/>
          </ac:grpSpMkLst>
        </pc:grpChg>
        <pc:picChg chg="add mod ord">
          <ac:chgData name="Rajdeep Deb" userId="f7fbc3b4ed630359" providerId="LiveId" clId="{5C1070D1-BC8C-4ADF-A6E5-82999A30550F}" dt="2025-05-07T09:54:23.481" v="4" actId="1076"/>
          <ac:picMkLst>
            <pc:docMk/>
            <pc:sldMk cId="3283147858" sldId="2147472880"/>
            <ac:picMk id="2" creationId="{10749180-87F9-7B9F-1A81-F80D804FEEA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0990D-BEE7-428F-BEA7-CD132BB126CB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3E916-9206-4359-A5EC-4DC511DE93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38190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81B442-9600-58A6-083C-FEAF89FA3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F3367D5-41DC-FF60-847F-17B75FF6C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03BB34-556E-0966-6F92-343A2AC2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92DDED5-CD05-6E65-1985-D622F59D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E8FDCA-3B05-FA1B-062B-D23F7C93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4507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D617D8-E625-A649-4103-CB6BE3C2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3A0F85F-006C-0F23-3CF0-D408E8DEF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CD156EB-1553-6534-93E7-6C12019D3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810FE81-665C-0E1F-8D03-825ECDD7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FCC882C-61C6-DF94-5DFA-DB18C5671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1920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72C739E-F6FA-8D18-8930-B4FA8BD00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6DAE97F-0C61-37D7-EF29-9962B3C5C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7347168-4B40-C3D8-6697-8CF6A2A0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90AE27-A8C0-8242-EAE3-A0AE6D10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AF7364D-0A4F-C89E-73CD-43D9452D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2840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1E716F-7201-0CB5-B8AB-EFDCA83F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BF5C2C-AD2D-3C26-9B54-DDA497A81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FF8E6A1-12C1-7C20-9B2B-65639F0D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EE0D12-0E22-0FB7-1391-492751A5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52111FD-D7C0-F51C-9805-08AEB4C7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583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903BE3-659C-CD66-BCA4-9E0A8AEF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8ECCA4C-AFBF-AB79-CDC0-9D7CD3360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D020718-294B-4182-26D4-6EF5DC26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AA1E70B-566B-5FFC-CF93-C50D0693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9A91533-A6F2-7B20-6B2A-51208DA2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6838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6920CA-CA81-5391-DBDC-37D39E90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45DF10-60AA-6CBD-D262-0286E3CF5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7E78AE9-E06C-B75C-4C7A-CAF21E825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EE6C3E8-63CF-0ADA-76DC-0ADB1C1AA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4D92FC2-7DFD-7FBA-DD89-B2236764E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A4998A7-8965-2228-1304-FF77A6A7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5483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8F94D3-791D-C891-471C-79EB71D6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2AB38BE-7CEB-05E7-809D-AB1714823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94EE680-0624-BF11-7E4E-C78412D02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6042697-CE99-B4AF-24CF-BDB1CE42E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B6091B4-0D12-EC55-7F77-3C8359AE7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7012F8D-6B04-FCBF-10DF-33FA531EF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D77E168-5B1B-3EC2-3498-1CE3F60E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1753F28-FAE5-8422-A041-BCB86185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6833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8D6749-CC26-6235-01AC-44881211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916E708-0854-F520-80EC-2941A4F1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8704F4D-0A54-103E-12BE-C420D71D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6D56405-5921-2191-F877-D4F95A11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2039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3A82B95-8AE6-1067-D102-C7C843E3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6EB5CA8-122D-50B8-9376-77C3FB8F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FA49215-2E39-61B5-66AF-4A7C18F3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4299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CB6169-B55A-F156-7A53-712C909D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9210D9-5ED6-258C-9F23-7119F60D0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3FDAC52-984A-7958-BB57-C528177E4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B6D48AD-271A-E5B9-9733-EA2DFBAC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F049782-4D31-F8F3-D2A6-89627CAA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A82C30F-9999-DC12-5922-D9C3CD43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0391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903B51-1F8D-1A06-067E-A3A0C7F0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8290E75-A00D-547F-C47B-9E582F427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DD1BBA9-859E-55CA-7EFB-8AA65EFF3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FEFC35F-AD5E-6693-80D4-8D6C2C3B9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3897E06-BF9A-A5E9-3CF6-734A8560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33CAE4C-9D46-7D8B-8A82-F05776F1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5707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2776DAD-1FC4-CCB8-53E6-A84C007F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613D253-F1F9-89E3-E3D7-4575EEBC9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C8AFA3-748A-E9EE-E51E-D8E82AEF0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DB17BA2-5D7C-F3B5-E4E0-B575D1F31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36C372-1016-6DEC-B705-388795BE9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3266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reverse-pairs/" TargetMode="External"/><Relationship Id="rId2" Type="http://schemas.openxmlformats.org/officeDocument/2006/relationships/hyperlink" Target="https://www.geeksforgeeks.org/counting-inversio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etcode.com/problems/k-inverse-pairs-arra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80A2213-9191-FA18-A9D2-8F712EE7D87D}"/>
              </a:ext>
            </a:extLst>
          </p:cNvPr>
          <p:cNvSpPr txBox="1"/>
          <p:nvPr/>
        </p:nvSpPr>
        <p:spPr>
          <a:xfrm>
            <a:off x="574978" y="1085486"/>
            <a:ext cx="10798514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25000"/>
              </a:lnSpc>
              <a:buNone/>
            </a:pPr>
            <a:r>
              <a:rPr lang="en-US" sz="6000" b="0" i="0" u="none" strike="noStrike" dirty="0" smtClean="0">
                <a:solidFill>
                  <a:srgbClr val="262626"/>
                </a:solidFill>
                <a:effectLst/>
                <a:latin typeface="Bahnschrift SemiBold SemiConden" panose="020B0502040204020203" pitchFamily="34" charset="0"/>
              </a:rPr>
              <a:t>Lecture-4</a:t>
            </a:r>
            <a:endParaRPr lang="en-US" sz="2000" b="0" dirty="0">
              <a:effectLst/>
              <a:latin typeface="Bahnschrift SemiBold SemiConden" panose="020B0502040204020203" pitchFamily="34" charset="0"/>
            </a:endParaRPr>
          </a:p>
          <a:p>
            <a:pPr>
              <a:lnSpc>
                <a:spcPct val="125000"/>
              </a:lnSpc>
              <a:buNone/>
            </a:pPr>
            <a:r>
              <a:rPr lang="en-US" sz="3200" b="1" dirty="0" smtClean="0">
                <a:latin typeface="Bahnschrift SemiBold SemiConden" panose="020B0502040204020203" pitchFamily="34" charset="0"/>
              </a:rPr>
              <a:t>Array Series</a:t>
            </a:r>
            <a:endParaRPr lang="en-US" sz="3200" b="1" dirty="0">
              <a:latin typeface="Bahnschrift SemiBold SemiConden" panose="020B0502040204020203" pitchFamily="34" charset="0"/>
            </a:endParaRPr>
          </a:p>
          <a:p>
            <a:pPr>
              <a:lnSpc>
                <a:spcPct val="125000"/>
              </a:lnSpc>
              <a:buNone/>
            </a:pPr>
            <a:r>
              <a:rPr lang="en-US" sz="2000" dirty="0">
                <a:latin typeface="Bahnschrift SemiBold SemiConden" panose="020B0502040204020203" pitchFamily="34" charset="0"/>
              </a:rPr>
              <a:t>Core Topics: </a:t>
            </a:r>
          </a:p>
          <a:p>
            <a:r>
              <a:rPr lang="en-US" b="1" dirty="0" smtClean="0"/>
              <a:t>	Merge Sort-based Problems (e.g., Inversion Count)</a:t>
            </a:r>
          </a:p>
        </p:txBody>
      </p:sp>
    </p:spTree>
    <p:extLst>
      <p:ext uri="{BB962C8B-B14F-4D97-AF65-F5344CB8AC3E}">
        <p14:creationId xmlns="" xmlns:p14="http://schemas.microsoft.com/office/powerpoint/2010/main" val="425094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Definition: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inversion is a pair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j) such that: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 j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 &gt;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[j]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Goal: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Count how many such pairs exist in the array.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What is an Inversion?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745361" cy="327731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[] = {2, 4, 1, 3, 5}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Inversions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(2,1), (4,1), (4,3)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Total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Brute Force Approach</a:t>
            </a:r>
            <a:endParaRPr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1160"/>
            <a:ext cx="10515600" cy="4351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Description: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 two nested loops to compare every pair.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Time: O(n²)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Simple but inefficient for large arrays.</a:t>
            </a:r>
          </a:p>
          <a:p>
            <a:pPr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countInversions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[]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count = 0;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for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0;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arr.length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- 1;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++) {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for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j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+ 1; j &lt;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arr.length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 j++) {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if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 &gt;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[j]) count++;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return count;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Efficient Approach (Merge Sort Based)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modified Merge Sort to count inversions during merge step.</a:t>
            </a:r>
          </a:p>
          <a:p>
            <a:pPr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Time: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O(n log n)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Space: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O(n)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 Code – Merge Sort with Inversion Count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768" y="1401096"/>
            <a:ext cx="4397477" cy="473162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mergeSort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[]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[] temp,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left,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right) {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mid,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invCount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0;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if (left &lt; right) {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mid = (left + right) / 2;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invCount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mergeSort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temp, left, mid);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invCount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mergeSort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temp, mid + 1, right);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invCount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+= merge(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temp, left, mid + 1, right);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return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invCount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13671" y="1450256"/>
            <a:ext cx="3905865" cy="4731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merge(</a:t>
            </a:r>
            <a:r>
              <a:rPr kumimoji="0" lang="en-US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[] </a:t>
            </a:r>
            <a:r>
              <a:rPr kumimoji="0" lang="en-US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arr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[] temp, </a:t>
            </a:r>
            <a:r>
              <a:rPr kumimoji="0" lang="en-US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left, </a:t>
            </a:r>
            <a:r>
              <a:rPr kumimoji="0" lang="en-US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mid, </a:t>
            </a:r>
            <a:r>
              <a:rPr kumimoji="0" lang="en-US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right) {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en-US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= left, j = mid, k = left;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en-US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invCount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= 0;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while (</a:t>
            </a:r>
            <a:r>
              <a:rPr kumimoji="0" lang="en-US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&lt;= mid - 1 &amp;&amp; j &lt;= right) {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if (</a:t>
            </a:r>
            <a:r>
              <a:rPr kumimoji="0" lang="en-US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arr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[</a:t>
            </a:r>
            <a:r>
              <a:rPr kumimoji="0" lang="en-US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] &lt;= </a:t>
            </a:r>
            <a:r>
              <a:rPr kumimoji="0" lang="en-US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arr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[j])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  temp[k++] = </a:t>
            </a:r>
            <a:r>
              <a:rPr kumimoji="0" lang="en-US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arr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[</a:t>
            </a:r>
            <a:r>
              <a:rPr kumimoji="0" lang="en-US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++];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else {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  temp[k++] = </a:t>
            </a:r>
            <a:r>
              <a:rPr kumimoji="0" lang="en-US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arr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[j++];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  </a:t>
            </a:r>
            <a:r>
              <a:rPr kumimoji="0" lang="en-US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invCount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+= (mid - </a:t>
            </a:r>
            <a:r>
              <a:rPr kumimoji="0" lang="en-US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);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}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760542" y="1455172"/>
            <a:ext cx="3431458" cy="4731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while (</a:t>
            </a:r>
            <a:r>
              <a:rPr kumimoji="0" lang="en-US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&lt;= mid - 1)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temp[k++] = </a:t>
            </a:r>
            <a:r>
              <a:rPr kumimoji="0" lang="en-US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arr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[</a:t>
            </a:r>
            <a:r>
              <a:rPr kumimoji="0" lang="en-US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++];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while (j &lt;= right)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temp[k++] = </a:t>
            </a:r>
            <a:r>
              <a:rPr kumimoji="0" lang="en-US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arr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[j++];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for (</a:t>
            </a:r>
            <a:r>
              <a:rPr kumimoji="0" lang="en-US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= left; </a:t>
            </a:r>
            <a:r>
              <a:rPr kumimoji="0" lang="en-US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&lt;= right; </a:t>
            </a:r>
            <a:r>
              <a:rPr kumimoji="0" lang="en-US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++)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</a:t>
            </a:r>
            <a:r>
              <a:rPr kumimoji="0" lang="en-US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arr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[</a:t>
            </a:r>
            <a:r>
              <a:rPr kumimoji="0" lang="en-US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] = temp[</a:t>
            </a:r>
            <a:r>
              <a:rPr kumimoji="0" lang="en-US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];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return </a:t>
            </a:r>
            <a:r>
              <a:rPr kumimoji="0" lang="en-US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invCount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It Works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✔Divide array using merge sort.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✔During merge, if left &gt; right → count inversion.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✔Add (mid -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inversions each time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 &gt;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[j].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Time &amp; Space Comparison</a:t>
            </a:r>
            <a:endParaRPr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73046" y="1578077"/>
          <a:ext cx="8286954" cy="2399562"/>
        </p:xfrm>
        <a:graphic>
          <a:graphicData uri="http://schemas.openxmlformats.org/drawingml/2006/table">
            <a:tbl>
              <a:tblPr/>
              <a:tblGrid>
                <a:gridCol w="2762318"/>
                <a:gridCol w="2762318"/>
                <a:gridCol w="2762318"/>
              </a:tblGrid>
              <a:tr h="799854">
                <a:tc>
                  <a:txBody>
                    <a:bodyPr/>
                    <a:lstStyle/>
                    <a:p>
                      <a:r>
                        <a:rPr lang="en-US" sz="2400" b="1" dirty="0"/>
                        <a:t>Approach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Space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99854">
                <a:tc>
                  <a:txBody>
                    <a:bodyPr/>
                    <a:lstStyle/>
                    <a:p>
                      <a:r>
                        <a:rPr lang="en-US" sz="2400" dirty="0"/>
                        <a:t>Brute Force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O(n²)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99854">
                <a:tc>
                  <a:txBody>
                    <a:bodyPr/>
                    <a:lstStyle/>
                    <a:p>
                      <a:r>
                        <a:rPr lang="en-US" sz="2400"/>
                        <a:t>Merge Sort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O(n 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Practice Problems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Inversion Count - GFG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  <a:t>Inversion Count 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hlinkClick r:id="rId3"/>
              </a:rPr>
              <a:t>Leetcode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4"/>
              </a:rPr>
              <a:t>Hard Level: K Inverse Pairs Array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487</Words>
  <Application>Microsoft Office PowerPoint</Application>
  <PresentationFormat>Custom</PresentationFormat>
  <Paragraphs>84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What is an Inversion?</vt:lpstr>
      <vt:lpstr>Example</vt:lpstr>
      <vt:lpstr>Brute Force Approach</vt:lpstr>
      <vt:lpstr>Efficient Approach (Merge Sort Based)</vt:lpstr>
      <vt:lpstr>Java Code – Merge Sort with Inversion Count</vt:lpstr>
      <vt:lpstr>How It Works</vt:lpstr>
      <vt:lpstr>Time &amp; Space Comparison</vt:lpstr>
      <vt:lpstr>Practice Problems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Rajdeep Deb</dc:creator>
  <cp:lastModifiedBy>HP</cp:lastModifiedBy>
  <cp:revision>12</cp:revision>
  <dcterms:created xsi:type="dcterms:W3CDTF">2025-05-07T07:26:15Z</dcterms:created>
  <dcterms:modified xsi:type="dcterms:W3CDTF">2025-05-28T06:44:54Z</dcterms:modified>
</cp:coreProperties>
</file>