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3" r:id="rId1"/>
  </p:sldMasterIdLst>
  <p:notesMasterIdLst>
    <p:notesMasterId r:id="rId29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90" d="100"/>
          <a:sy n="90" d="100"/>
        </p:scale>
        <p:origin x="82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1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6701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0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530190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860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680003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3720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80906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74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321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999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86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2944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217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715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60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16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33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714500"/>
            <a:ext cx="5829300" cy="857250"/>
          </a:xfrm>
        </p:spPr>
        <p:txBody>
          <a:bodyPr anchor="ctr"/>
          <a:lstStyle/>
          <a:p>
            <a:pPr eaLnBrk="1" hangingPunct="1"/>
            <a:r>
              <a:rPr lang="en-US" altLang="en-US" b="1" smtClean="0"/>
              <a:t>Queues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28850" y="3829050"/>
            <a:ext cx="4800600" cy="62865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sz="2400" dirty="0"/>
              <a:t>Data Structures</a:t>
            </a:r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5893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A:\queues_fig4.jpg"/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1381991"/>
            <a:ext cx="6400800" cy="2893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109354" y="389660"/>
            <a:ext cx="40005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</a:rPr>
              <a:t>Initialize </a:t>
            </a:r>
            <a:r>
              <a:rPr lang="en-US" altLang="en-US" sz="2700" i="1">
                <a:solidFill>
                  <a:schemeClr val="tx1"/>
                </a:solidFill>
                <a:latin typeface="Times New Roman" panose="02020603050405020304" pitchFamily="18" charset="0"/>
              </a:rPr>
              <a:t>front</a:t>
            </a:r>
            <a:r>
              <a:rPr lang="en-US" altLang="en-US" sz="2700">
                <a:solidFill>
                  <a:schemeClr val="tx1"/>
                </a:solidFill>
                <a:latin typeface="Times New Roman" panose="02020603050405020304" pitchFamily="18" charset="0"/>
              </a:rPr>
              <a:t> and </a:t>
            </a:r>
            <a:r>
              <a:rPr lang="en-US" altLang="en-US" sz="2700" i="1">
                <a:solidFill>
                  <a:schemeClr val="tx1"/>
                </a:solidFill>
                <a:latin typeface="Times New Roman" panose="02020603050405020304" pitchFamily="18" charset="0"/>
              </a:rPr>
              <a:t>rear</a:t>
            </a:r>
            <a:endParaRPr lang="en-US" altLang="en-US" sz="270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033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A:\queues_fig5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728"/>
          <a:stretch>
            <a:fillRect/>
          </a:stretch>
        </p:blipFill>
        <p:spPr bwMode="auto">
          <a:xfrm>
            <a:off x="1153390" y="2550968"/>
            <a:ext cx="5829300" cy="160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501486" y="852056"/>
            <a:ext cx="285750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Queue is empty now!!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</a:rPr>
              <a:t>     </a:t>
            </a:r>
            <a:r>
              <a:rPr lang="en-US" altLang="en-US" sz="2400">
                <a:solidFill>
                  <a:schemeClr val="tx1"/>
                </a:solidFill>
                <a:latin typeface="Arial" panose="020B0604020202020204" pitchFamily="34" charset="0"/>
              </a:rPr>
              <a:t>rear == front</a:t>
            </a:r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480" y="79162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2495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457200"/>
            <a:ext cx="5829300" cy="5143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Queue Implementation</a:t>
            </a:r>
            <a:endParaRPr lang="en-US" altLang="en-US" smtClean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200150"/>
            <a:ext cx="3143250" cy="3371850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class QueueType {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public: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   QueueType(int);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   QueueType();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   ~QueueType();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   void MakeEmpty();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   bool IsEmpty() const;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   bool IsFull() const;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   void Enqueue(ItemType);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   void Dequeue(ItemType&amp;);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086350" y="1200150"/>
            <a:ext cx="2114550" cy="11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105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private:</a:t>
            </a:r>
            <a:endParaRPr lang="en-US" altLang="en-US" sz="105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105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front;</a:t>
            </a:r>
            <a:endParaRPr lang="en-US" altLang="en-US" sz="105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105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rear;</a:t>
            </a:r>
            <a:endParaRPr lang="en-US" altLang="en-US" sz="105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105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ItemType* items;</a:t>
            </a:r>
            <a:endParaRPr lang="en-US" altLang="en-US" sz="105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105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int maxQue;</a:t>
            </a:r>
            <a:endParaRPr lang="en-US" altLang="en-US" sz="105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105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>
            <a:off x="4800600" y="1257300"/>
            <a:ext cx="0" cy="3200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pic>
        <p:nvPicPr>
          <p:cNvPr id="6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9019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QueueType&lt;ItemType&gt;::QueueType(int max)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maxQue = max + 1;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front = maxQue - 1;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rear = maxQue - 1;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items = new ItemType[maxQue];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9239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943100"/>
            <a:ext cx="5829300" cy="2628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QueueType&lt;ItemType&gt;::~QueueType()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delete [] items;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7968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771650"/>
            <a:ext cx="5829300" cy="28003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void QueueType&lt;ItemType&gt;:: MakeEmpty()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front = maxQue - 1;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rear = maxQue - 1;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ea typeface="MS Mincho" panose="02020609040205080304" pitchFamily="49" charset="-128"/>
              </a:rPr>
              <a:t>}</a:t>
            </a:r>
            <a:r>
              <a:rPr lang="en-US" altLang="en-US" smtClean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7637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228600"/>
            <a:ext cx="5829300" cy="8572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085850"/>
            <a:ext cx="5829300" cy="3086100"/>
          </a:xfrm>
        </p:spPr>
        <p:txBody>
          <a:bodyPr rtlCol="0">
            <a:normAutofit fontScale="77500" lnSpcReduction="20000"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altLang="en-US" sz="21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1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2100">
                <a:latin typeface="Arial" panose="020B0604020202020204" pitchFamily="34" charset="0"/>
                <a:cs typeface="Times New Roman" panose="02020603050405020304" pitchFamily="18" charset="0"/>
              </a:rPr>
              <a:t>bool QueueType&lt;ItemType&gt;::IsEmpty() const</a:t>
            </a:r>
            <a:endParaRPr lang="en-US" altLang="en-US" sz="21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2100">
                <a:latin typeface="Arial" panose="020B0604020202020204" pitchFamily="34" charset="0"/>
                <a:cs typeface="Times New Roman" panose="02020603050405020304" pitchFamily="18" charset="0"/>
              </a:rPr>
              <a:t> return (rear == front);</a:t>
            </a:r>
            <a:endParaRPr lang="en-US" altLang="en-US" sz="21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endParaRPr lang="en-US" altLang="en-US" sz="21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210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z="21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2100">
                <a:latin typeface="Arial" panose="020B0604020202020204" pitchFamily="34" charset="0"/>
                <a:cs typeface="Times New Roman" panose="02020603050405020304" pitchFamily="18" charset="0"/>
              </a:rPr>
              <a:t>bool QueueType&lt;ItemType&gt;::IsFull() const</a:t>
            </a:r>
            <a:endParaRPr lang="en-US" altLang="en-US" sz="21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2100">
                <a:latin typeface="Arial" panose="020B0604020202020204" pitchFamily="34" charset="0"/>
                <a:cs typeface="Times New Roman" panose="02020603050405020304" pitchFamily="18" charset="0"/>
              </a:rPr>
              <a:t> return ( (rear + 1) % maxQue == front);</a:t>
            </a:r>
            <a:endParaRPr lang="en-US" altLang="en-US" sz="21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0771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void QueueType&lt;ItemType&gt;::Enqueue (ItemType newItem)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rear = (rear + 1) % maxQue;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items[rear] = newItem;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009555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Queue Implementation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template&lt;class ItemType&gt;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void QueueType&lt;ItemType&gt;::Dequeue (ItemType&amp; item)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front = (front + 1) % maxQue;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item = items[front];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  <a:endParaRPr lang="en-US" altLang="en-US" smtClean="0">
              <a:latin typeface="Arial" panose="020B0604020202020204" pitchFamily="34" charset="0"/>
            </a:endParaRPr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40730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742950"/>
            <a:ext cx="5829300" cy="8572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Queue overflow</a:t>
            </a:r>
            <a:r>
              <a:rPr lang="en-US" altLang="en-US" smtClean="0"/>
              <a:t> 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885950"/>
            <a:ext cx="5829300" cy="268605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The condition resulting from trying to add an element onto a full queue.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 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	</a:t>
            </a: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if(!q.IsFull())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  		  q.Enqueue(item);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618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0"/>
            <a:ext cx="5829300" cy="857250"/>
          </a:xfrm>
        </p:spPr>
        <p:txBody>
          <a:bodyPr/>
          <a:lstStyle/>
          <a:p>
            <a:pPr eaLnBrk="1" hangingPunct="1"/>
            <a:r>
              <a:rPr lang="en-US" altLang="en-US" smtClean="0"/>
              <a:t>What is a queue?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1714500" y="685800"/>
            <a:ext cx="5829300" cy="3086100"/>
          </a:xfrm>
        </p:spPr>
        <p:txBody>
          <a:bodyPr/>
          <a:lstStyle/>
          <a:p>
            <a:pPr eaLnBrk="1" hangingPunct="1"/>
            <a:r>
              <a:rPr lang="en-US" altLang="en-US" sz="2100">
                <a:ea typeface="MS Mincho" panose="02020609040205080304" pitchFamily="49" charset="-128"/>
              </a:rPr>
              <a:t>It is an ordered group of homogeneous items of elements.</a:t>
            </a:r>
            <a:endParaRPr lang="en-US" altLang="en-US" sz="2100"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sz="2100">
                <a:ea typeface="MS Mincho" panose="02020609040205080304" pitchFamily="49" charset="-128"/>
              </a:rPr>
              <a:t>Queues have two ends: </a:t>
            </a:r>
            <a:endParaRPr lang="en-US" altLang="en-US" sz="2100"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>
                <a:ea typeface="MS Mincho" panose="02020609040205080304" pitchFamily="49" charset="-128"/>
              </a:rPr>
              <a:t>Elements are added at one end. </a:t>
            </a:r>
            <a:endParaRPr lang="en-US" altLang="en-US" sz="1800"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>
                <a:ea typeface="MS Mincho" panose="02020609040205080304" pitchFamily="49" charset="-128"/>
              </a:rPr>
              <a:t>Elements are removed from the other end.</a:t>
            </a:r>
          </a:p>
          <a:p>
            <a:pPr eaLnBrk="1" hangingPunct="1"/>
            <a:r>
              <a:rPr lang="en-US" altLang="en-US" sz="2100">
                <a:ea typeface="MS Mincho" panose="02020609040205080304" pitchFamily="49" charset="-128"/>
              </a:rPr>
              <a:t>The element added first is also removed first (</a:t>
            </a:r>
            <a:r>
              <a:rPr lang="en-US" altLang="en-US" sz="2100" b="1">
                <a:ea typeface="MS Mincho" panose="02020609040205080304" pitchFamily="49" charset="-128"/>
              </a:rPr>
              <a:t>FIFO</a:t>
            </a:r>
            <a:r>
              <a:rPr lang="en-US" altLang="en-US" sz="2100">
                <a:ea typeface="MS Mincho" panose="02020609040205080304" pitchFamily="49" charset="-128"/>
              </a:rPr>
              <a:t>: First In, First Out).</a:t>
            </a:r>
            <a:r>
              <a:rPr lang="en-US" altLang="en-US" smtClean="0"/>
              <a:t> </a:t>
            </a:r>
          </a:p>
        </p:txBody>
      </p:sp>
      <p:pic>
        <p:nvPicPr>
          <p:cNvPr id="6148" name="Picture 4" descr="A:\Fig4-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3249216"/>
            <a:ext cx="3143250" cy="1894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8615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685800"/>
            <a:ext cx="5829300" cy="85725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Queue underflow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943100"/>
            <a:ext cx="5829300" cy="262890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The condition resulting from trying to remove an element from an empty queue.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 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		</a:t>
            </a: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if(!q.IsEmpty())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latin typeface="Arial" panose="020B0604020202020204" pitchFamily="34" charset="0"/>
                <a:cs typeface="Times New Roman" panose="02020603050405020304" pitchFamily="18" charset="0"/>
              </a:rPr>
              <a:t>			  q.Dequeue(item);</a:t>
            </a:r>
            <a:endParaRPr lang="en-US" altLang="en-US" smtClean="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mtClean="0">
              <a:latin typeface="Arial" panose="020B0604020202020204" pitchFamily="34" charset="0"/>
            </a:endParaRPr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1065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457200"/>
            <a:ext cx="6172200" cy="8572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Example: recognizing palindromes</a:t>
            </a:r>
            <a:endParaRPr lang="en-US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371600"/>
            <a:ext cx="5829300" cy="30861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A </a:t>
            </a:r>
            <a:r>
              <a:rPr lang="en-US" altLang="en-US" i="1" smtClean="0">
                <a:cs typeface="Times New Roman" panose="02020603050405020304" pitchFamily="18" charset="0"/>
              </a:rPr>
              <a:t>palindrome</a:t>
            </a:r>
            <a:r>
              <a:rPr lang="en-US" altLang="en-US" smtClean="0">
                <a:cs typeface="Times New Roman" panose="02020603050405020304" pitchFamily="18" charset="0"/>
              </a:rPr>
              <a:t> is a string that reads the same forward and backward.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		</a:t>
            </a:r>
            <a:r>
              <a:rPr lang="en-US" altLang="en-US" i="1" smtClean="0">
                <a:cs typeface="Times New Roman" panose="02020603050405020304" pitchFamily="18" charset="0"/>
              </a:rPr>
              <a:t>Able was I ere I saw Elba </a:t>
            </a:r>
            <a:endParaRPr lang="en-US" altLang="en-US" i="1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We will read the line of text into both a stack and a queue.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Compare the contents of the stack and the queue character-by-character</a:t>
            </a:r>
            <a:r>
              <a:rPr lang="en-US" altLang="en-US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mtClean="0">
                <a:ea typeface="MS Mincho" panose="02020609040205080304" pitchFamily="49" charset="-128"/>
              </a:rPr>
              <a:t>to see if they would produce the same string of characters. </a:t>
            </a:r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5277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3050" y="457200"/>
            <a:ext cx="6057900" cy="8572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Example: recognizing palindromes</a:t>
            </a:r>
          </a:p>
        </p:txBody>
      </p:sp>
      <p:pic>
        <p:nvPicPr>
          <p:cNvPr id="26627" name="Picture 3" descr="A:\queues_fig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200151"/>
            <a:ext cx="6009085" cy="3565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98893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457200"/>
            <a:ext cx="6115050" cy="4572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>
                <a:ea typeface="MS Mincho" charset="-128"/>
              </a:rPr>
              <a:t>Example: recognizing palindromes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143000"/>
            <a:ext cx="2628900" cy="3486150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#include &lt;iostream.h&gt;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#include &lt;ctype.h&gt;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#include "stack.h"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#include "queue.h“</a:t>
            </a: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int main()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{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StackType&lt;char&gt; s;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QueType&lt;char&gt; q;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char ch;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char sItem, qItem;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int mismatches = 0;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4286250" y="1200151"/>
            <a:ext cx="3486150" cy="224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105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cout &lt;&lt; "Enter string: " &lt;&lt; endl;</a:t>
            </a:r>
            <a:endParaRPr lang="en-US" altLang="en-US" sz="105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75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60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105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while(cin.peek() != '\\n') {</a:t>
            </a:r>
            <a:endParaRPr lang="en-US" altLang="en-US" sz="105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675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675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105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cin &gt;&gt; ch;</a:t>
            </a:r>
            <a:endParaRPr lang="en-US" altLang="en-US" sz="105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105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if(isalpha(ch)) {</a:t>
            </a:r>
            <a:endParaRPr lang="en-US" altLang="en-US" sz="105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90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90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105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if(!s.IsFull())</a:t>
            </a:r>
            <a:endParaRPr lang="en-US" altLang="en-US" sz="105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105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s.Push(toupper(ch));</a:t>
            </a:r>
            <a:endParaRPr lang="en-US" altLang="en-US" sz="105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75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75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105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if(!q.IsFull())</a:t>
            </a:r>
            <a:endParaRPr lang="en-US" altLang="en-US" sz="105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1050">
                <a:solidFill>
                  <a:schemeClr val="bg1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      q.Enqueue(toupper(ch));</a:t>
            </a:r>
            <a:endParaRPr lang="en-US" altLang="en-US" sz="1050">
              <a:solidFill>
                <a:schemeClr val="bg1"/>
              </a:solidFill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  }</a:t>
            </a: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FF0000"/>
              </a:buClr>
              <a:buSzPct val="150000"/>
              <a:buFontTx/>
              <a:buNone/>
            </a:pPr>
            <a:r>
              <a:rPr lang="en-US" altLang="en-US" sz="1350">
                <a:solidFill>
                  <a:schemeClr val="bg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4114800" y="1200150"/>
            <a:ext cx="0" cy="32004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sz="1050"/>
          </a:p>
        </p:txBody>
      </p:sp>
      <p:pic>
        <p:nvPicPr>
          <p:cNvPr id="6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7019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>
          <a:xfrm>
            <a:off x="1543050" y="400050"/>
            <a:ext cx="6057900" cy="457200"/>
          </a:xfrm>
        </p:spPr>
        <p:txBody>
          <a:bodyPr rtlCol="0">
            <a:normAutofit fontScale="90000"/>
          </a:bodyPr>
          <a:lstStyle/>
          <a:p>
            <a:pPr>
              <a:defRPr/>
            </a:pPr>
            <a:r>
              <a:rPr lang="en-US" altLang="en-US">
                <a:ea typeface="MS Mincho" charset="-128"/>
              </a:rPr>
              <a:t>Example: recognizing palindromes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028700"/>
            <a:ext cx="5829300" cy="3771900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85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while( (!q.IsEmpty()) &amp;&amp; (!s.IsEmpty()) ) {</a:t>
            </a:r>
          </a:p>
          <a:p>
            <a:pPr>
              <a:lnSpc>
                <a:spcPct val="85000"/>
              </a:lnSpc>
              <a:buNone/>
              <a:defRPr/>
            </a:pPr>
            <a:r>
              <a:rPr lang="en-US" altLang="en-US" sz="750">
                <a:latin typeface="Arial" panose="020B0604020202020204" pitchFamily="34" charset="0"/>
                <a:cs typeface="Courier New" panose="02070309020205020404" pitchFamily="49" charset="0"/>
              </a:rPr>
              <a:t> </a:t>
            </a:r>
            <a:endParaRPr lang="en-US" altLang="en-US" sz="45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  s.Pop(sItem);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  q.Dequeue(qItem);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None/>
              <a:defRPr/>
            </a:pPr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12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  if(sItem != qItem)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    ++mismatches;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ea typeface="MS Mincho" charset="-128"/>
              </a:rPr>
              <a:t> </a:t>
            </a:r>
            <a:r>
              <a:rPr lang="en-US" altLang="en-US" sz="1500">
                <a:latin typeface="Arial" panose="020B0604020202020204" pitchFamily="34" charset="0"/>
                <a:ea typeface="MS Mincho" charset="-128"/>
              </a:rPr>
              <a:t>}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5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if (mismatches == 0)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  cout &lt;&lt; "That is a palindrome" &lt;&lt; endl;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else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 cout &lt;&lt; That is not a palindrome" &lt;&lt; endl;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None/>
              <a:defRPr/>
            </a:pPr>
            <a:r>
              <a:rPr lang="en-US" altLang="en-US" sz="675">
                <a:latin typeface="Arial" panose="020B0604020202020204" pitchFamily="34" charset="0"/>
                <a:cs typeface="Times New Roman" panose="02020603050405020304" pitchFamily="18" charset="0"/>
              </a:rPr>
              <a:t> </a:t>
            </a:r>
            <a:endParaRPr lang="en-US" altLang="en-US" sz="675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 return 0;</a:t>
            </a:r>
            <a:endParaRPr lang="en-US" altLang="en-US" sz="1800">
              <a:latin typeface="Arial" panose="020B0604020202020204" pitchFamily="34" charset="0"/>
              <a:cs typeface="Courier New" panose="02070309020205020404" pitchFamily="49" charset="0"/>
            </a:endParaRPr>
          </a:p>
          <a:p>
            <a:pPr>
              <a:lnSpc>
                <a:spcPct val="85000"/>
              </a:lnSpc>
              <a:buNone/>
              <a:defRPr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5774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628650"/>
            <a:ext cx="5829300" cy="85725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Case Study: Simulation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714500"/>
            <a:ext cx="5829300" cy="2857500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cs typeface="Times New Roman" panose="02020603050405020304" pitchFamily="18" charset="0"/>
              </a:rPr>
              <a:t>Queuing System</a:t>
            </a:r>
            <a:r>
              <a:rPr lang="en-US" altLang="en-US" smtClean="0">
                <a:cs typeface="Times New Roman" panose="02020603050405020304" pitchFamily="18" charset="0"/>
              </a:rPr>
              <a:t>: consists of </a:t>
            </a:r>
            <a:r>
              <a:rPr lang="en-US" altLang="en-US" i="1" smtClean="0">
                <a:cs typeface="Times New Roman" panose="02020603050405020304" pitchFamily="18" charset="0"/>
              </a:rPr>
              <a:t>servers</a:t>
            </a:r>
            <a:r>
              <a:rPr lang="en-US" altLang="en-US" smtClean="0">
                <a:cs typeface="Times New Roman" panose="02020603050405020304" pitchFamily="18" charset="0"/>
              </a:rPr>
              <a:t> and </a:t>
            </a:r>
            <a:r>
              <a:rPr lang="en-US" altLang="en-US" i="1" smtClean="0">
                <a:cs typeface="Times New Roman" panose="02020603050405020304" pitchFamily="18" charset="0"/>
              </a:rPr>
              <a:t>queues</a:t>
            </a:r>
            <a:r>
              <a:rPr lang="en-US" altLang="en-US" smtClean="0">
                <a:cs typeface="Times New Roman" panose="02020603050405020304" pitchFamily="18" charset="0"/>
              </a:rPr>
              <a:t> of objects to be served.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u="sng" smtClean="0"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u="sng" smtClean="0">
                <a:cs typeface="Times New Roman" panose="02020603050405020304" pitchFamily="18" charset="0"/>
              </a:rPr>
              <a:t>Simulation</a:t>
            </a:r>
            <a:r>
              <a:rPr lang="en-US" altLang="en-US" smtClean="0">
                <a:cs typeface="Times New Roman" panose="02020603050405020304" pitchFamily="18" charset="0"/>
              </a:rPr>
              <a:t>: a program that determines how long items must wait in line before being served.</a:t>
            </a:r>
            <a:endParaRPr lang="en-US" altLang="en-US" smtClean="0"/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999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742950"/>
            <a:ext cx="5829300" cy="85725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Case Study: Simulation (cont.)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771650"/>
            <a:ext cx="5829300" cy="2800350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cs typeface="Times New Roman" panose="02020603050405020304" pitchFamily="18" charset="0"/>
              </a:rPr>
              <a:t>Inputs to the simulation</a:t>
            </a:r>
            <a:r>
              <a:rPr lang="en-US" altLang="en-US" smtClean="0">
                <a:cs typeface="Times New Roman" panose="02020603050405020304" pitchFamily="18" charset="0"/>
              </a:rPr>
              <a:t>: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	(1) the length of the simulation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	(2) the average transaction time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	(3) the number of servers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	(4) the average time between job arrivals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endParaRPr lang="en-US" altLang="en-US" smtClean="0"/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36989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800100"/>
            <a:ext cx="5829300" cy="857250"/>
          </a:xfrm>
        </p:spPr>
        <p:txBody>
          <a:bodyPr/>
          <a:lstStyle/>
          <a:p>
            <a:pPr eaLnBrk="1" hangingPunct="1"/>
            <a:r>
              <a:rPr lang="en-US" altLang="en-US" smtClean="0">
                <a:cs typeface="Times New Roman" panose="02020603050405020304" pitchFamily="18" charset="0"/>
              </a:rPr>
              <a:t>Case Study: Simulation (cont.)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1885950"/>
            <a:ext cx="5829300" cy="2686050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cs typeface="Times New Roman" panose="02020603050405020304" pitchFamily="18" charset="0"/>
              </a:rPr>
              <a:t>Parameters the simulation must vary</a:t>
            </a:r>
            <a:r>
              <a:rPr lang="en-US" altLang="en-US" smtClean="0">
                <a:cs typeface="Times New Roman" panose="02020603050405020304" pitchFamily="18" charset="0"/>
              </a:rPr>
              <a:t>: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	(1) number of servers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		(2) time between arrivals of items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</a:pPr>
            <a:r>
              <a:rPr lang="en-US" altLang="en-US" smtClean="0">
                <a:cs typeface="Times New Roman" panose="02020603050405020304" pitchFamily="18" charset="0"/>
              </a:rPr>
              <a:t> 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u="sng" smtClean="0">
                <a:cs typeface="Times New Roman" panose="02020603050405020304" pitchFamily="18" charset="0"/>
              </a:rPr>
              <a:t>Output of simulation</a:t>
            </a:r>
            <a:r>
              <a:rPr lang="en-US" altLang="en-US" smtClean="0">
                <a:cs typeface="Times New Roman" panose="02020603050405020304" pitchFamily="18" charset="0"/>
              </a:rPr>
              <a:t>: average wait time.</a:t>
            </a:r>
            <a:endParaRPr lang="en-US" altLang="en-US" smtClean="0"/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567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0"/>
            <a:ext cx="5829300" cy="68580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Queue Specification</a:t>
            </a:r>
            <a:r>
              <a:rPr lang="en-US" altLang="en-US" smtClean="0"/>
              <a:t>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1828800" y="800100"/>
            <a:ext cx="5829300" cy="2114550"/>
          </a:xfrm>
        </p:spPr>
        <p:txBody>
          <a:bodyPr/>
          <a:lstStyle/>
          <a:p>
            <a:pPr eaLnBrk="1" hangingPunct="1"/>
            <a:r>
              <a:rPr lang="en-US" altLang="en-US" u="sng" smtClean="0">
                <a:cs typeface="Times New Roman" panose="02020603050405020304" pitchFamily="18" charset="0"/>
              </a:rPr>
              <a:t>Definitions</a:t>
            </a:r>
            <a:r>
              <a:rPr lang="en-US" altLang="en-US" smtClean="0">
                <a:cs typeface="Times New Roman" panose="02020603050405020304" pitchFamily="18" charset="0"/>
              </a:rPr>
              <a:t>:  (provided by the user)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i="1">
                <a:cs typeface="Times New Roman" panose="02020603050405020304" pitchFamily="18" charset="0"/>
              </a:rPr>
              <a:t>MAX_ITEMS</a:t>
            </a:r>
            <a:r>
              <a:rPr lang="en-US" altLang="en-US" sz="1800">
                <a:cs typeface="Times New Roman" panose="02020603050405020304" pitchFamily="18" charset="0"/>
              </a:rPr>
              <a:t>: Max number of items that might be on the queue</a:t>
            </a: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eaLnBrk="1" hangingPunct="1"/>
            <a:r>
              <a:rPr lang="en-US" altLang="en-US" sz="1800" i="1">
                <a:cs typeface="Times New Roman" panose="02020603050405020304" pitchFamily="18" charset="0"/>
              </a:rPr>
              <a:t>ItemType</a:t>
            </a:r>
            <a:r>
              <a:rPr lang="en-US" altLang="en-US" sz="1800">
                <a:cs typeface="Times New Roman" panose="02020603050405020304" pitchFamily="18" charset="0"/>
              </a:rPr>
              <a:t>: Data type of the items on the queue</a:t>
            </a:r>
            <a:endParaRPr lang="en-US" altLang="en-US" smtClean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885950" y="2286000"/>
            <a:ext cx="5829300" cy="2628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FF0000"/>
              </a:buClr>
              <a:buSzPct val="150000"/>
              <a:buFontTx/>
              <a:buChar char="•"/>
            </a:pPr>
            <a:r>
              <a:rPr lang="en-US" altLang="en-US" sz="2400" u="sng" dirty="0">
                <a:solidFill>
                  <a:schemeClr val="tx1"/>
                </a:solidFill>
                <a:latin typeface="Times New Roman" panose="02020603050405020304" pitchFamily="18" charset="0"/>
              </a:rPr>
              <a:t>Operations</a:t>
            </a:r>
          </a:p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MakeEmpty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Boolean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IsEmpty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Boolean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IsFull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Enqueue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ItemType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newItem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)</a:t>
            </a:r>
          </a:p>
          <a:p>
            <a:pPr lvl="1" eaLnBrk="1" hangingPunct="1">
              <a:spcBef>
                <a:spcPct val="20000"/>
              </a:spcBef>
              <a:buClrTx/>
              <a:buSzTx/>
              <a:buFontTx/>
              <a:buChar char="–"/>
            </a:pP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Dequeue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(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ItemType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&amp; item)</a:t>
            </a:r>
          </a:p>
        </p:txBody>
      </p:sp>
      <p:pic>
        <p:nvPicPr>
          <p:cNvPr id="5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7793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971550"/>
            <a:ext cx="5829300" cy="857250"/>
          </a:xfrm>
        </p:spPr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Enqueue (ItemType newItem)</a:t>
            </a:r>
            <a:r>
              <a:rPr lang="en-US" altLang="en-US" smtClean="0"/>
              <a:t> 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1657350" y="2000250"/>
            <a:ext cx="5829300" cy="2571750"/>
          </a:xfrm>
        </p:spPr>
        <p:txBody>
          <a:bodyPr/>
          <a:lstStyle/>
          <a:p>
            <a:pPr eaLnBrk="1" hangingPunct="1"/>
            <a:r>
              <a:rPr lang="en-US" altLang="en-US" i="1" smtClean="0">
                <a:cs typeface="Times New Roman" panose="02020603050405020304" pitchFamily="18" charset="0"/>
              </a:rPr>
              <a:t>Function</a:t>
            </a:r>
            <a:r>
              <a:rPr lang="en-US" altLang="en-US" smtClean="0">
                <a:cs typeface="Times New Roman" panose="02020603050405020304" pitchFamily="18" charset="0"/>
              </a:rPr>
              <a:t>: Adds newItem to the rear of the queue.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 smtClean="0">
                <a:cs typeface="Times New Roman" panose="02020603050405020304" pitchFamily="18" charset="0"/>
              </a:rPr>
              <a:t>Preconditions</a:t>
            </a:r>
            <a:r>
              <a:rPr lang="en-US" altLang="en-US" smtClean="0">
                <a:cs typeface="Times New Roman" panose="02020603050405020304" pitchFamily="18" charset="0"/>
              </a:rPr>
              <a:t>: Queue has been initialized and is not full.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 smtClean="0">
                <a:ea typeface="MS Mincho" panose="02020609040205080304" pitchFamily="49" charset="-128"/>
              </a:rPr>
              <a:t>Postconditions</a:t>
            </a:r>
            <a:r>
              <a:rPr lang="en-US" altLang="en-US" smtClean="0">
                <a:ea typeface="MS Mincho" panose="02020609040205080304" pitchFamily="49" charset="-128"/>
              </a:rPr>
              <a:t>: newItem is at rear of queue.</a:t>
            </a:r>
            <a:r>
              <a:rPr lang="en-US" altLang="en-US" smtClean="0"/>
              <a:t> </a:t>
            </a:r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196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Dequeue (ItemType&amp; item)</a:t>
            </a:r>
            <a:endParaRPr lang="en-US" altLang="en-US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i="1" smtClean="0">
                <a:cs typeface="Times New Roman" panose="02020603050405020304" pitchFamily="18" charset="0"/>
              </a:rPr>
              <a:t>Function</a:t>
            </a:r>
            <a:r>
              <a:rPr lang="en-US" altLang="en-US" smtClean="0">
                <a:cs typeface="Times New Roman" panose="02020603050405020304" pitchFamily="18" charset="0"/>
              </a:rPr>
              <a:t>: Removes front item from queue and returns it in item.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 smtClean="0">
                <a:cs typeface="Times New Roman" panose="02020603050405020304" pitchFamily="18" charset="0"/>
              </a:rPr>
              <a:t>Preconditions</a:t>
            </a:r>
            <a:r>
              <a:rPr lang="en-US" altLang="en-US" smtClean="0">
                <a:cs typeface="Times New Roman" panose="02020603050405020304" pitchFamily="18" charset="0"/>
              </a:rPr>
              <a:t>: Queue has been initialized and is not empty.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en-US" i="1" smtClean="0">
                <a:cs typeface="Times New Roman" panose="02020603050405020304" pitchFamily="18" charset="0"/>
              </a:rPr>
              <a:t>Postconditions</a:t>
            </a:r>
            <a:r>
              <a:rPr lang="en-US" altLang="en-US" smtClean="0">
                <a:cs typeface="Times New Roman" panose="02020603050405020304" pitchFamily="18" charset="0"/>
              </a:rPr>
              <a:t>: Front element has been removed from queue and item </a:t>
            </a:r>
            <a:r>
              <a:rPr lang="en-US" altLang="en-US" smtClean="0">
                <a:ea typeface="MS Mincho" panose="02020609040205080304" pitchFamily="49" charset="-128"/>
              </a:rPr>
              <a:t>is a copy of removed element.</a:t>
            </a:r>
            <a:r>
              <a:rPr lang="en-US" altLang="en-US" smtClean="0"/>
              <a:t> </a:t>
            </a:r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702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ea typeface="MS Mincho" panose="02020609040205080304" pitchFamily="49" charset="-128"/>
              </a:rPr>
              <a:t>Implementation issues</a:t>
            </a:r>
            <a:endParaRPr lang="en-US" altLang="en-US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Implement the queue as a </a:t>
            </a:r>
            <a:r>
              <a:rPr lang="en-US" altLang="en-US" i="1" smtClean="0">
                <a:cs typeface="Times New Roman" panose="02020603050405020304" pitchFamily="18" charset="0"/>
              </a:rPr>
              <a:t>circular structure</a:t>
            </a:r>
            <a:r>
              <a:rPr lang="en-US" altLang="en-US" smtClean="0">
                <a:cs typeface="Times New Roman" panose="02020603050405020304" pitchFamily="18" charset="0"/>
              </a:rPr>
              <a:t>.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How do we know if a queue is full or empty?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Initialization of </a:t>
            </a:r>
            <a:r>
              <a:rPr lang="en-US" altLang="en-US" i="1" smtClean="0">
                <a:cs typeface="Times New Roman" panose="02020603050405020304" pitchFamily="18" charset="0"/>
              </a:rPr>
              <a:t>front</a:t>
            </a:r>
            <a:r>
              <a:rPr lang="en-US" altLang="en-US" smtClean="0">
                <a:cs typeface="Times New Roman" panose="02020603050405020304" pitchFamily="18" charset="0"/>
              </a:rPr>
              <a:t> and </a:t>
            </a:r>
            <a:r>
              <a:rPr lang="en-US" altLang="en-US" i="1" smtClean="0">
                <a:cs typeface="Times New Roman" panose="02020603050405020304" pitchFamily="18" charset="0"/>
              </a:rPr>
              <a:t>rear</a:t>
            </a:r>
            <a:r>
              <a:rPr lang="en-US" altLang="en-US" smtClean="0">
                <a:cs typeface="Times New Roman" panose="02020603050405020304" pitchFamily="18" charset="0"/>
              </a:rPr>
              <a:t>. </a:t>
            </a:r>
            <a:endParaRPr lang="en-US" altLang="en-US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mtClean="0">
                <a:cs typeface="Times New Roman" panose="02020603050405020304" pitchFamily="18" charset="0"/>
              </a:rPr>
              <a:t>Testing for a </a:t>
            </a:r>
            <a:r>
              <a:rPr lang="en-US" altLang="en-US" i="1" smtClean="0">
                <a:cs typeface="Times New Roman" panose="02020603050405020304" pitchFamily="18" charset="0"/>
              </a:rPr>
              <a:t>full</a:t>
            </a:r>
            <a:r>
              <a:rPr lang="en-US" altLang="en-US" smtClean="0">
                <a:cs typeface="Times New Roman" panose="02020603050405020304" pitchFamily="18" charset="0"/>
              </a:rPr>
              <a:t> or </a:t>
            </a:r>
            <a:r>
              <a:rPr lang="en-US" altLang="en-US" i="1" smtClean="0">
                <a:cs typeface="Times New Roman" panose="02020603050405020304" pitchFamily="18" charset="0"/>
              </a:rPr>
              <a:t>empty</a:t>
            </a:r>
            <a:r>
              <a:rPr lang="en-US" altLang="en-US" smtClean="0">
                <a:cs typeface="Times New Roman" panose="02020603050405020304" pitchFamily="18" charset="0"/>
              </a:rPr>
              <a:t> queue.</a:t>
            </a:r>
            <a:endParaRPr lang="en-US" altLang="en-US" smtClean="0"/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13481" y="10391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159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A:\queues_fig1.jpg"/>
          <p:cNvPicPr>
            <a:picLocks noChangeAspect="1" noChangeArrowheads="1"/>
          </p:cNvPicPr>
          <p:nvPr/>
        </p:nvPicPr>
        <p:blipFill>
          <a:blip r:embed="rId2">
            <a:lum bright="-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2" y="533903"/>
            <a:ext cx="6325791" cy="4212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16249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 descr="\\PINON\bebis\Courses\CS308\Notes\Figures\queues_fig2.jpg"/>
          <p:cNvPicPr>
            <a:picLocks noChangeAspect="1" noChangeArrowheads="1"/>
          </p:cNvPicPr>
          <p:nvPr/>
        </p:nvPicPr>
        <p:blipFill>
          <a:blip r:embed="rId2">
            <a:lum brigh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313" y="772894"/>
            <a:ext cx="6686550" cy="399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3825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 descr="\\Pinon\bebis\Courses\CS308\Notes\Figures\queues_fig3.jpg"/>
          <p:cNvPicPr>
            <a:picLocks noChangeAspect="1" noChangeArrowheads="1"/>
          </p:cNvPicPr>
          <p:nvPr/>
        </p:nvPicPr>
        <p:blipFill>
          <a:blip r:embed="rId2">
            <a:lum bright="-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45" y="1023210"/>
            <a:ext cx="6629400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Rectangle 5"/>
          <p:cNvSpPr>
            <a:spLocks noChangeArrowheads="1"/>
          </p:cNvSpPr>
          <p:nvPr/>
        </p:nvSpPr>
        <p:spPr bwMode="auto">
          <a:xfrm>
            <a:off x="862445" y="120655"/>
            <a:ext cx="5943600" cy="9025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9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altLang="en-US" sz="195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</a:t>
            </a:r>
            <a:r>
              <a:rPr lang="en-US" altLang="en-US" sz="19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point to the element </a:t>
            </a:r>
            <a:r>
              <a:rPr lang="en-US" altLang="en-US" sz="19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preceding</a:t>
            </a:r>
            <a:r>
              <a:rPr lang="en-US" altLang="en-US" sz="19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front element in the queue (one memory location will be wasted).</a:t>
            </a:r>
          </a:p>
        </p:txBody>
      </p:sp>
      <p:pic>
        <p:nvPicPr>
          <p:cNvPr id="4" name="Google Shape;15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3481" y="0"/>
            <a:ext cx="1030520" cy="77289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377684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733</Words>
  <Application>Microsoft Office PowerPoint</Application>
  <PresentationFormat>On-screen Show (16:9)</PresentationFormat>
  <Paragraphs>176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MS Mincho</vt:lpstr>
      <vt:lpstr>Arial</vt:lpstr>
      <vt:lpstr>Courier New</vt:lpstr>
      <vt:lpstr>Times New Roman</vt:lpstr>
      <vt:lpstr>Trebuchet MS</vt:lpstr>
      <vt:lpstr>Wingdings 3</vt:lpstr>
      <vt:lpstr>Facet</vt:lpstr>
      <vt:lpstr>Queues</vt:lpstr>
      <vt:lpstr>What is a queue?</vt:lpstr>
      <vt:lpstr>Queue Specification </vt:lpstr>
      <vt:lpstr>Enqueue (ItemType newItem) </vt:lpstr>
      <vt:lpstr>Dequeue (ItemType&amp; item)</vt:lpstr>
      <vt:lpstr>Implementation issues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Queue Implementation</vt:lpstr>
      <vt:lpstr>Queue Implementation (cont.)</vt:lpstr>
      <vt:lpstr>Queue Implementation (cont.)</vt:lpstr>
      <vt:lpstr>Queue Implementation (cont.)</vt:lpstr>
      <vt:lpstr>Queue Implementation (cont.)</vt:lpstr>
      <vt:lpstr>Queue Implementation (cont.)</vt:lpstr>
      <vt:lpstr>Queue Implementation (cont.)</vt:lpstr>
      <vt:lpstr>Queue overflow </vt:lpstr>
      <vt:lpstr>Queue underflow</vt:lpstr>
      <vt:lpstr>Example: recognizing palindromes</vt:lpstr>
      <vt:lpstr>Example: recognizing palindromes</vt:lpstr>
      <vt:lpstr>Example: recognizing palindromes</vt:lpstr>
      <vt:lpstr>Example: recognizing palindromes</vt:lpstr>
      <vt:lpstr>Case Study: Simulation</vt:lpstr>
      <vt:lpstr>Case Study: Simulation (cont.)</vt:lpstr>
      <vt:lpstr>Case Study: Simulation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Pragya</dc:creator>
  <cp:lastModifiedBy>GLA</cp:lastModifiedBy>
  <cp:revision>6</cp:revision>
  <dcterms:modified xsi:type="dcterms:W3CDTF">2025-05-22T07:33:19Z</dcterms:modified>
</cp:coreProperties>
</file>