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4"/>
  </p:notesMasterIdLst>
  <p:sldIdLst>
    <p:sldId id="16766446" r:id="rId3"/>
    <p:sldId id="16766447" r:id="rId4"/>
    <p:sldId id="16766467" r:id="rId5"/>
    <p:sldId id="16766468" r:id="rId6"/>
    <p:sldId id="16766454" r:id="rId7"/>
    <p:sldId id="16766472" r:id="rId8"/>
    <p:sldId id="16766473" r:id="rId9"/>
    <p:sldId id="16766474" r:id="rId10"/>
    <p:sldId id="16766475" r:id="rId11"/>
    <p:sldId id="16766477" r:id="rId12"/>
    <p:sldId id="16766476" r:id="rId13"/>
    <p:sldId id="16766469" r:id="rId14"/>
    <p:sldId id="16766486" r:id="rId15"/>
    <p:sldId id="16766487" r:id="rId16"/>
    <p:sldId id="16766488" r:id="rId17"/>
    <p:sldId id="16766489" r:id="rId18"/>
    <p:sldId id="16766490" r:id="rId19"/>
    <p:sldId id="16766491" r:id="rId20"/>
    <p:sldId id="16766492" r:id="rId21"/>
    <p:sldId id="16766493" r:id="rId22"/>
    <p:sldId id="1676649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FB67B8-06B0-426D-9454-B3504695BFF0}">
          <p14:sldIdLst>
            <p14:sldId id="16766446"/>
          </p14:sldIdLst>
        </p14:section>
        <p14:section name="Untitled Section" id="{01C72386-F4F8-433D-94AC-3A7694536919}">
          <p14:sldIdLst>
            <p14:sldId id="16766447"/>
            <p14:sldId id="16766467"/>
            <p14:sldId id="16766468"/>
            <p14:sldId id="16766454"/>
            <p14:sldId id="16766472"/>
            <p14:sldId id="16766473"/>
            <p14:sldId id="16766474"/>
            <p14:sldId id="16766475"/>
            <p14:sldId id="16766477"/>
            <p14:sldId id="16766476"/>
            <p14:sldId id="16766469"/>
            <p14:sldId id="16766486"/>
            <p14:sldId id="16766487"/>
            <p14:sldId id="16766488"/>
            <p14:sldId id="16766489"/>
            <p14:sldId id="16766490"/>
            <p14:sldId id="16766491"/>
            <p14:sldId id="16766492"/>
            <p14:sldId id="16766493"/>
            <p14:sldId id="167664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660"/>
  </p:normalViewPr>
  <p:slideViewPr>
    <p:cSldViewPr snapToGrid="0">
      <p:cViewPr>
        <p:scale>
          <a:sx n="77" d="100"/>
          <a:sy n="77" d="100"/>
        </p:scale>
        <p:origin x="86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0990D-BEE7-428F-BEA7-CD132BB126CB}" type="datetimeFigureOut">
              <a:rPr lang="en-IN" smtClean="0"/>
              <a:t>29-05-2025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23E916-9206-4359-A5EC-4DC511DE931C}"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5481072-5C7B-4C40-8165-76D9C36DE56C}"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481072-5C7B-4C40-8165-76D9C36DE56C}"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481072-5C7B-4C40-8165-76D9C36DE56C}"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5481072-5C7B-4C40-8165-76D9C36DE56C}"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481072-5C7B-4C40-8165-76D9C36DE56C}"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81072-5C7B-4C40-8165-76D9C36DE56C}"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5481072-5C7B-4C40-8165-76D9C36DE56C}" type="datetimeFigureOut">
              <a:rPr lang="en-IN" smtClean="0"/>
              <a:t>29-05-2025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5481072-5C7B-4C40-8165-76D9C36DE56C}" type="datetimeFigureOut">
              <a:rPr lang="en-IN" smtClean="0"/>
              <a:t>29-05-2025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5481072-5C7B-4C40-8165-76D9C36DE56C}" type="datetimeFigureOut">
              <a:rPr lang="en-IN" smtClean="0"/>
              <a:t>29-05-2025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81072-5C7B-4C40-8165-76D9C36DE56C}" type="datetimeFigureOut">
              <a:rPr lang="en-IN" smtClean="0"/>
              <a:t>29-05-2025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81072-5C7B-4C40-8165-76D9C36DE56C}" type="datetimeFigureOut">
              <a:rPr lang="en-IN" smtClean="0"/>
              <a:t>29-05-2025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481072-5C7B-4C40-8165-76D9C36DE56C}"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81072-5C7B-4C40-8165-76D9C36DE56C}" type="datetimeFigureOut">
              <a:rPr lang="en-IN" smtClean="0"/>
              <a:t>29-05-2025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481072-5C7B-4C40-8165-76D9C36DE56C}"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5481072-5C7B-4C40-8165-76D9C36DE56C}"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481072-5C7B-4C40-8165-76D9C36DE56C}" type="datetimeFigureOut">
              <a:rPr lang="en-IN" smtClean="0"/>
              <a:t>29-05-2025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5481072-5C7B-4C40-8165-76D9C36DE56C}" type="datetimeFigureOut">
              <a:rPr lang="en-IN" smtClean="0"/>
              <a:t>29-05-2025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5481072-5C7B-4C40-8165-76D9C36DE56C}" type="datetimeFigureOut">
              <a:rPr lang="en-IN" smtClean="0"/>
              <a:t>29-05-2025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5481072-5C7B-4C40-8165-76D9C36DE56C}" type="datetimeFigureOut">
              <a:rPr lang="en-IN" smtClean="0"/>
              <a:t>29-05-2025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481072-5C7B-4C40-8165-76D9C36DE56C}" type="datetimeFigureOut">
              <a:rPr lang="en-IN" smtClean="0"/>
              <a:t>29-05-2025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81072-5C7B-4C40-8165-76D9C36DE56C}" type="datetimeFigureOut">
              <a:rPr lang="en-IN" smtClean="0"/>
              <a:t>29-05-2025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5481072-5C7B-4C40-8165-76D9C36DE56C}" type="datetimeFigureOut">
              <a:rPr lang="en-IN" smtClean="0"/>
              <a:t>29-05-2025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BAFD556-015B-4EF7-A85F-E45387836465}"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81072-5C7B-4C40-8165-76D9C36DE56C}" type="datetimeFigureOut">
              <a:rPr lang="en-IN" smtClean="0"/>
              <a:t>29-05-2025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FD556-015B-4EF7-A85F-E4538783646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81072-5C7B-4C40-8165-76D9C36DE56C}" type="datetimeFigureOut">
              <a:rPr lang="en-IN" smtClean="0"/>
              <a:t>29-05-2025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FD556-015B-4EF7-A85F-E4538783646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0.xml"/><Relationship Id="rId4" Type="http://schemas.openxmlformats.org/officeDocument/2006/relationships/image" Target="../media/image12.gif"/></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3.xml"/><Relationship Id="rId4" Type="http://schemas.openxmlformats.org/officeDocument/2006/relationships/image" Target="../media/image9.gif"/></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p:cNvSpPr txBox="1"/>
          <p:nvPr/>
        </p:nvSpPr>
        <p:spPr>
          <a:xfrm>
            <a:off x="574978" y="1085486"/>
            <a:ext cx="10798514" cy="4399915"/>
          </a:xfrm>
          <a:prstGeom prst="rect">
            <a:avLst/>
          </a:prstGeom>
          <a:noFill/>
        </p:spPr>
        <p:txBody>
          <a:bodyPr wrap="square">
            <a:spAutoFit/>
          </a:bodyPr>
          <a:lstStyle/>
          <a:p>
            <a:pPr rtl="0">
              <a:lnSpc>
                <a:spcPct val="125000"/>
              </a:lnSpc>
              <a:buNone/>
            </a:pPr>
            <a:r>
              <a:rPr lang="en-US" sz="6000" b="0" i="0" u="none" strike="noStrike" dirty="0">
                <a:solidFill>
                  <a:srgbClr val="262626"/>
                </a:solidFill>
                <a:effectLst/>
                <a:latin typeface="Bahnschrift SemiBold SemiCondensed" panose="020B0502040204020203" pitchFamily="34" charset="0"/>
              </a:rPr>
              <a:t>Lecture-3</a:t>
            </a:r>
            <a:endParaRPr lang="en-US" sz="2000" b="0" dirty="0">
              <a:effectLst/>
              <a:latin typeface="Bahnschrift SemiBold SemiCondensed" panose="020B0502040204020203" pitchFamily="34" charset="0"/>
            </a:endParaRPr>
          </a:p>
          <a:p>
            <a:pPr>
              <a:lnSpc>
                <a:spcPct val="125000"/>
              </a:lnSpc>
              <a:buNone/>
            </a:pPr>
            <a:r>
              <a:rPr lang="en-US" sz="3200" b="1" dirty="0">
                <a:latin typeface="Bahnschrift SemiBold SemiCondensed" panose="020B0502040204020203" pitchFamily="34" charset="0"/>
              </a:rPr>
              <a:t>Int</a:t>
            </a:r>
            <a:r>
              <a:rPr lang="en-US" altLang="en-US" sz="3200" b="1" dirty="0">
                <a:latin typeface="Bahnschrift SemiBold SemiCondensed" panose="020B0502040204020203" pitchFamily="34" charset="0"/>
              </a:rPr>
              <a:t>er-Process Communication &amp; </a:t>
            </a:r>
            <a:br>
              <a:rPr lang="en-US" altLang="en-US" sz="3200" b="1" dirty="0">
                <a:latin typeface="Bahnschrift SemiBold SemiCondensed" panose="020B0502040204020203" pitchFamily="34" charset="0"/>
              </a:rPr>
            </a:br>
            <a:r>
              <a:rPr lang="en-US" altLang="en-US" sz="3200" b="1" dirty="0">
                <a:latin typeface="Bahnschrift SemiBold SemiCondensed" panose="020B0502040204020203" pitchFamily="34" charset="0"/>
              </a:rPr>
              <a:t>Synchronization</a:t>
            </a:r>
          </a:p>
          <a:p>
            <a:pPr>
              <a:lnSpc>
                <a:spcPct val="125000"/>
              </a:lnSpc>
              <a:buNone/>
            </a:pPr>
            <a:r>
              <a:rPr lang="en-US" sz="2000" dirty="0">
                <a:latin typeface="Bahnschrift SemiBold SemiCondensed" panose="020B0502040204020203" pitchFamily="34" charset="0"/>
              </a:rPr>
              <a:t>Core Topics: </a:t>
            </a:r>
          </a:p>
          <a:p>
            <a:pPr marL="342900" indent="-342900">
              <a:lnSpc>
                <a:spcPct val="125000"/>
              </a:lnSpc>
              <a:buFont typeface="Wingdings" panose="05000000000000000000" pitchFamily="2" charset="2"/>
              <a:buChar char="§"/>
            </a:pPr>
            <a:r>
              <a:rPr lang="en-US" sz="2000" dirty="0">
                <a:latin typeface="Bahnschrift SemiBold SemiCondensed" panose="020B0502040204020203" pitchFamily="34" charset="0"/>
              </a:rPr>
              <a:t>IPC- Visual Selection, Shared Message</a:t>
            </a:r>
          </a:p>
          <a:p>
            <a:pPr marL="342900" indent="-342900">
              <a:lnSpc>
                <a:spcPct val="125000"/>
              </a:lnSpc>
              <a:buFont typeface="Wingdings" panose="05000000000000000000" pitchFamily="2" charset="2"/>
              <a:buChar char="§"/>
            </a:pPr>
            <a:r>
              <a:rPr lang="en-US" sz="2000" dirty="0">
                <a:latin typeface="Bahnschrift SemiBold SemiCondensed" panose="020B0502040204020203" pitchFamily="34" charset="0"/>
              </a:rPr>
              <a:t>Threads- Advantage, Threads vs Process</a:t>
            </a:r>
          </a:p>
          <a:p>
            <a:pPr marL="342900" indent="-342900">
              <a:lnSpc>
                <a:spcPct val="125000"/>
              </a:lnSpc>
              <a:buFont typeface="Wingdings" panose="05000000000000000000" pitchFamily="2" charset="2"/>
              <a:buChar char="§"/>
            </a:pPr>
            <a:r>
              <a:rPr lang="en-US" sz="2000" dirty="0">
                <a:latin typeface="Bahnschrift SemiBold SemiCondensed" panose="020B0502040204020203" pitchFamily="34" charset="0"/>
              </a:rPr>
              <a:t>Semaphore- Critical Section Problems</a:t>
            </a:r>
          </a:p>
          <a:p>
            <a:pPr marL="342900" indent="-342900">
              <a:lnSpc>
                <a:spcPct val="125000"/>
              </a:lnSpc>
              <a:buFont typeface="Wingdings" panose="05000000000000000000" pitchFamily="2" charset="2"/>
              <a:buChar char="§"/>
            </a:pPr>
            <a:r>
              <a:rPr lang="en-US" sz="2000" dirty="0">
                <a:latin typeface="Bahnschrift SemiBold SemiCondensed" panose="020B0502040204020203" pitchFamily="34" charset="0"/>
              </a:rPr>
              <a:t>Deadlock</a:t>
            </a:r>
            <a:endParaRPr lang="en-IN" sz="2000" dirty="0">
              <a:latin typeface="Bahnschrift SemiBold SemiCondensed" panose="020B05020402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3E8AB5E-3A5E-BC23-AE1C-CD837D7DCD6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2A89553-B8A9-A053-07BA-4B5E70E1A37C}"/>
              </a:ext>
            </a:extLst>
          </p:cNvPr>
          <p:cNvSpPr txBox="1"/>
          <p:nvPr/>
        </p:nvSpPr>
        <p:spPr>
          <a:xfrm>
            <a:off x="1732220" y="130722"/>
            <a:ext cx="9779535"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IN" sz="3600" b="1" i="0" u="none" strike="noStrike" kern="1200" cap="none" spc="0" normalizeH="0" baseline="0" noProof="0" dirty="0">
                <a:ln>
                  <a:noFill/>
                </a:ln>
                <a:solidFill>
                  <a:srgbClr val="000000"/>
                </a:solidFill>
                <a:uLnTx/>
                <a:uFillTx/>
                <a:latin typeface="TimesNewRomanPS-BoldItalicMT"/>
                <a:ea typeface="+mn-ea"/>
                <a:cs typeface="+mn-cs"/>
              </a:rPr>
              <a:t>Producer</a:t>
            </a:r>
            <a:r>
              <a:rPr lang="en-US" altLang="en-IN" sz="3600" b="1" dirty="0">
                <a:solidFill>
                  <a:srgbClr val="000000"/>
                </a:solidFill>
                <a:latin typeface="TimesNewRomanPS-BoldItalicMT"/>
              </a:rPr>
              <a:t>-Consumer Problem</a:t>
            </a:r>
            <a:endPar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endParaRPr>
          </a:p>
        </p:txBody>
      </p:sp>
      <p:sp>
        <p:nvSpPr>
          <p:cNvPr id="5" name="Text Placeholder 2">
            <a:extLst>
              <a:ext uri="{FF2B5EF4-FFF2-40B4-BE49-F238E27FC236}">
                <a16:creationId xmlns:a16="http://schemas.microsoft.com/office/drawing/2014/main" id="{37025655-2406-F2F9-2130-4F417AC215CB}"/>
              </a:ext>
            </a:extLst>
          </p:cNvPr>
          <p:cNvSpPr txBox="1">
            <a:spLocks/>
          </p:cNvSpPr>
          <p:nvPr/>
        </p:nvSpPr>
        <p:spPr>
          <a:xfrm>
            <a:off x="125175" y="2255520"/>
            <a:ext cx="5764212" cy="42875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br>
              <a:rPr lang="en-US" sz="2000" b="1" dirty="0"/>
            </a:br>
            <a:endParaRPr lang="en-IN" sz="2000" b="1" dirty="0"/>
          </a:p>
        </p:txBody>
      </p:sp>
      <p:sp>
        <p:nvSpPr>
          <p:cNvPr id="6" name="Text Placeholder 2">
            <a:extLst>
              <a:ext uri="{FF2B5EF4-FFF2-40B4-BE49-F238E27FC236}">
                <a16:creationId xmlns:a16="http://schemas.microsoft.com/office/drawing/2014/main" id="{E4A83B58-0C34-84E4-8A43-BB574BD74BB4}"/>
              </a:ext>
            </a:extLst>
          </p:cNvPr>
          <p:cNvSpPr txBox="1">
            <a:spLocks/>
          </p:cNvSpPr>
          <p:nvPr/>
        </p:nvSpPr>
        <p:spPr>
          <a:xfrm>
            <a:off x="6631453" y="2042160"/>
            <a:ext cx="4961414" cy="42875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buNone/>
            </a:pPr>
            <a:endParaRPr lang="en-US" sz="1800" dirty="0">
              <a:solidFill>
                <a:srgbClr val="000000"/>
              </a:solidFill>
              <a:latin typeface="TimesNewRomanPSMT"/>
            </a:endParaRPr>
          </a:p>
          <a:p>
            <a:pPr>
              <a:buNone/>
            </a:pPr>
            <a:r>
              <a:rPr lang="en-US" sz="2400" dirty="0"/>
              <a:t> </a:t>
            </a:r>
            <a:br>
              <a:rPr lang="en-US" sz="2400" dirty="0"/>
            </a:br>
            <a:endParaRPr lang="en-IN" sz="2000" b="1" dirty="0"/>
          </a:p>
        </p:txBody>
      </p:sp>
      <p:pic>
        <p:nvPicPr>
          <p:cNvPr id="11266" name="Picture 2">
            <a:extLst>
              <a:ext uri="{FF2B5EF4-FFF2-40B4-BE49-F238E27FC236}">
                <a16:creationId xmlns:a16="http://schemas.microsoft.com/office/drawing/2014/main" id="{F65C5120-1D28-6F4B-B61E-91CD3425E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560" y="1581277"/>
            <a:ext cx="5149473" cy="4757847"/>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Building a Lightweight Work Queue with Java Virtual Threads | by Tomas  Briza | Medium">
            <a:extLst>
              <a:ext uri="{FF2B5EF4-FFF2-40B4-BE49-F238E27FC236}">
                <a16:creationId xmlns:a16="http://schemas.microsoft.com/office/drawing/2014/main" id="{AC858778-94F4-2AB4-CF5F-6826D41178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7541" y="1591110"/>
            <a:ext cx="5764213" cy="428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459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D6D6F1A-EE22-3BCA-3596-00BF8CDA1EC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5A6B0EE-9D88-08E0-5653-AADF975882D8}"/>
              </a:ext>
            </a:extLst>
          </p:cNvPr>
          <p:cNvSpPr txBox="1"/>
          <p:nvPr/>
        </p:nvSpPr>
        <p:spPr>
          <a:xfrm>
            <a:off x="1732220" y="130722"/>
            <a:ext cx="9779535"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3600" b="1" dirty="0">
                <a:solidFill>
                  <a:srgbClr val="000000"/>
                </a:solidFill>
                <a:effectLst/>
                <a:latin typeface="TimesNewRomanPS-BoldItalicMT"/>
              </a:rPr>
              <a:t>Reader Writer Problem</a:t>
            </a:r>
            <a:endPar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endParaRPr>
          </a:p>
        </p:txBody>
      </p:sp>
      <p:sp>
        <p:nvSpPr>
          <p:cNvPr id="5" name="Text Placeholder 2">
            <a:extLst>
              <a:ext uri="{FF2B5EF4-FFF2-40B4-BE49-F238E27FC236}">
                <a16:creationId xmlns:a16="http://schemas.microsoft.com/office/drawing/2014/main" id="{17678AE6-E7E7-F481-59F1-1EF22988D8A1}"/>
              </a:ext>
            </a:extLst>
          </p:cNvPr>
          <p:cNvSpPr txBox="1">
            <a:spLocks/>
          </p:cNvSpPr>
          <p:nvPr/>
        </p:nvSpPr>
        <p:spPr>
          <a:xfrm>
            <a:off x="125175" y="2255520"/>
            <a:ext cx="5764212" cy="42875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br>
              <a:rPr lang="en-US" sz="2000" b="1" dirty="0"/>
            </a:br>
            <a:endParaRPr lang="en-IN" sz="2000" b="1" dirty="0"/>
          </a:p>
        </p:txBody>
      </p:sp>
      <p:sp>
        <p:nvSpPr>
          <p:cNvPr id="6" name="Text Placeholder 2">
            <a:extLst>
              <a:ext uri="{FF2B5EF4-FFF2-40B4-BE49-F238E27FC236}">
                <a16:creationId xmlns:a16="http://schemas.microsoft.com/office/drawing/2014/main" id="{02AA796C-17AF-3625-14FA-180635E41A61}"/>
              </a:ext>
            </a:extLst>
          </p:cNvPr>
          <p:cNvSpPr txBox="1">
            <a:spLocks/>
          </p:cNvSpPr>
          <p:nvPr/>
        </p:nvSpPr>
        <p:spPr>
          <a:xfrm>
            <a:off x="6631453" y="2042160"/>
            <a:ext cx="4961414" cy="42875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buNone/>
            </a:pPr>
            <a:endParaRPr lang="en-US" sz="1800" dirty="0">
              <a:solidFill>
                <a:srgbClr val="000000"/>
              </a:solidFill>
              <a:latin typeface="TimesNewRomanPSMT"/>
            </a:endParaRPr>
          </a:p>
          <a:p>
            <a:pPr>
              <a:buNone/>
            </a:pPr>
            <a:r>
              <a:rPr lang="en-US" sz="2400" dirty="0"/>
              <a:t> </a:t>
            </a:r>
            <a:br>
              <a:rPr lang="en-US" sz="2400" dirty="0"/>
            </a:br>
            <a:endParaRPr lang="en-IN" sz="2000" b="1" dirty="0"/>
          </a:p>
        </p:txBody>
      </p:sp>
      <p:pic>
        <p:nvPicPr>
          <p:cNvPr id="11" name="Picture 10">
            <a:extLst>
              <a:ext uri="{FF2B5EF4-FFF2-40B4-BE49-F238E27FC236}">
                <a16:creationId xmlns:a16="http://schemas.microsoft.com/office/drawing/2014/main" id="{C1D53D60-5BDD-A407-D638-D0D681E5F0DA}"/>
              </a:ext>
            </a:extLst>
          </p:cNvPr>
          <p:cNvPicPr>
            <a:picLocks noChangeAspect="1"/>
          </p:cNvPicPr>
          <p:nvPr/>
        </p:nvPicPr>
        <p:blipFill>
          <a:blip r:embed="rId3"/>
          <a:stretch>
            <a:fillRect/>
          </a:stretch>
        </p:blipFill>
        <p:spPr>
          <a:xfrm>
            <a:off x="298063" y="1209040"/>
            <a:ext cx="5575608" cy="4805680"/>
          </a:xfrm>
          <a:prstGeom prst="rect">
            <a:avLst/>
          </a:prstGeom>
        </p:spPr>
      </p:pic>
      <p:pic>
        <p:nvPicPr>
          <p:cNvPr id="16" name="Picture 15">
            <a:extLst>
              <a:ext uri="{FF2B5EF4-FFF2-40B4-BE49-F238E27FC236}">
                <a16:creationId xmlns:a16="http://schemas.microsoft.com/office/drawing/2014/main" id="{99296AF9-DD73-CEDA-3F57-B702EA63066F}"/>
              </a:ext>
            </a:extLst>
          </p:cNvPr>
          <p:cNvPicPr>
            <a:picLocks noChangeAspect="1"/>
          </p:cNvPicPr>
          <p:nvPr/>
        </p:nvPicPr>
        <p:blipFill>
          <a:blip r:embed="rId4"/>
          <a:stretch>
            <a:fillRect/>
          </a:stretch>
        </p:blipFill>
        <p:spPr>
          <a:xfrm>
            <a:off x="6376278" y="1086136"/>
            <a:ext cx="5450210" cy="5354319"/>
          </a:xfrm>
          <a:prstGeom prst="rect">
            <a:avLst/>
          </a:prstGeom>
        </p:spPr>
      </p:pic>
    </p:spTree>
    <p:extLst>
      <p:ext uri="{BB962C8B-B14F-4D97-AF65-F5344CB8AC3E}">
        <p14:creationId xmlns:p14="http://schemas.microsoft.com/office/powerpoint/2010/main" val="3699740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6D702133-A8F3-69A4-6FFD-77799BFE7FD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4F9A53A-2FA7-CED0-CA8F-61C482956AAD}"/>
              </a:ext>
            </a:extLst>
          </p:cNvPr>
          <p:cNvSpPr txBox="1"/>
          <p:nvPr/>
        </p:nvSpPr>
        <p:spPr>
          <a:xfrm>
            <a:off x="1732220" y="130722"/>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Dining Philosopher</a:t>
            </a:r>
          </a:p>
        </p:txBody>
      </p:sp>
      <p:sp>
        <p:nvSpPr>
          <p:cNvPr id="7" name="TextBox 4">
            <a:extLst>
              <a:ext uri="{FF2B5EF4-FFF2-40B4-BE49-F238E27FC236}">
                <a16:creationId xmlns:a16="http://schemas.microsoft.com/office/drawing/2014/main" id="{65435296-431E-29C7-BE1A-1208E223F279}"/>
              </a:ext>
            </a:extLst>
          </p:cNvPr>
          <p:cNvSpPr txBox="1"/>
          <p:nvPr/>
        </p:nvSpPr>
        <p:spPr>
          <a:xfrm>
            <a:off x="-2072186" y="1139823"/>
            <a:ext cx="2996641" cy="5457697"/>
          </a:xfrm>
          <a:prstGeom prst="rect">
            <a:avLst/>
          </a:prstGeom>
          <a:noFill/>
        </p:spPr>
        <p:txBody>
          <a:bodyPr wrap="square">
            <a:noAutofit/>
          </a:bodyPr>
          <a:lstStyle/>
          <a:p>
            <a:pPr algn="l">
              <a:lnSpc>
                <a:spcPct val="150000"/>
              </a:lnSpc>
            </a:pPr>
            <a:endParaRPr lang="en-US" altLang="en-US" b="1" dirty="0"/>
          </a:p>
        </p:txBody>
      </p:sp>
      <p:pic>
        <p:nvPicPr>
          <p:cNvPr id="5" name="Content Placeholder 4">
            <a:extLst>
              <a:ext uri="{FF2B5EF4-FFF2-40B4-BE49-F238E27FC236}">
                <a16:creationId xmlns:a16="http://schemas.microsoft.com/office/drawing/2014/main" id="{B0789F4D-DF73-A708-72AA-5DF60D59C2FA}"/>
              </a:ext>
            </a:extLst>
          </p:cNvPr>
          <p:cNvPicPr>
            <a:picLocks noGrp="1" noChangeAspect="1"/>
          </p:cNvPicPr>
          <p:nvPr>
            <p:ph idx="1"/>
          </p:nvPr>
        </p:nvPicPr>
        <p:blipFill>
          <a:blip r:embed="rId3"/>
          <a:stretch>
            <a:fillRect/>
          </a:stretch>
        </p:blipFill>
        <p:spPr>
          <a:xfrm>
            <a:off x="16475" y="947351"/>
            <a:ext cx="12175525" cy="5568779"/>
          </a:xfrm>
        </p:spPr>
      </p:pic>
    </p:spTree>
    <p:extLst>
      <p:ext uri="{BB962C8B-B14F-4D97-AF65-F5344CB8AC3E}">
        <p14:creationId xmlns:p14="http://schemas.microsoft.com/office/powerpoint/2010/main" val="4043557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10F4F3F-1682-C4D9-0823-EA53DB3BEB5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DCBC738-6A3B-0FF4-41A4-F17C128D6119}"/>
              </a:ext>
            </a:extLst>
          </p:cNvPr>
          <p:cNvSpPr txBox="1"/>
          <p:nvPr/>
        </p:nvSpPr>
        <p:spPr>
          <a:xfrm>
            <a:off x="1702403" y="184317"/>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Activity Slow Learner</a:t>
            </a:r>
          </a:p>
        </p:txBody>
      </p:sp>
      <p:sp>
        <p:nvSpPr>
          <p:cNvPr id="7" name="TextBox 4">
            <a:extLst>
              <a:ext uri="{FF2B5EF4-FFF2-40B4-BE49-F238E27FC236}">
                <a16:creationId xmlns:a16="http://schemas.microsoft.com/office/drawing/2014/main" id="{6F6D8951-C90E-ECBA-A175-55797AD55E22}"/>
              </a:ext>
            </a:extLst>
          </p:cNvPr>
          <p:cNvSpPr txBox="1"/>
          <p:nvPr/>
        </p:nvSpPr>
        <p:spPr>
          <a:xfrm>
            <a:off x="-2072186" y="1139823"/>
            <a:ext cx="2996641" cy="5457697"/>
          </a:xfrm>
          <a:prstGeom prst="rect">
            <a:avLst/>
          </a:prstGeom>
          <a:noFill/>
        </p:spPr>
        <p:txBody>
          <a:bodyPr wrap="square">
            <a:noAutofit/>
          </a:bodyPr>
          <a:lstStyle/>
          <a:p>
            <a:pPr algn="l">
              <a:lnSpc>
                <a:spcPct val="150000"/>
              </a:lnSpc>
            </a:pPr>
            <a:endParaRPr lang="en-US" altLang="en-US" b="1" dirty="0"/>
          </a:p>
        </p:txBody>
      </p:sp>
      <p:pic>
        <p:nvPicPr>
          <p:cNvPr id="6" name="Content Placeholder 4">
            <a:extLst>
              <a:ext uri="{FF2B5EF4-FFF2-40B4-BE49-F238E27FC236}">
                <a16:creationId xmlns:a16="http://schemas.microsoft.com/office/drawing/2014/main" id="{44D2D110-A027-96A5-CE5F-8E2C1E9CA94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993912"/>
            <a:ext cx="12192000" cy="5603608"/>
          </a:xfrm>
        </p:spPr>
      </p:pic>
    </p:spTree>
    <p:extLst>
      <p:ext uri="{BB962C8B-B14F-4D97-AF65-F5344CB8AC3E}">
        <p14:creationId xmlns:p14="http://schemas.microsoft.com/office/powerpoint/2010/main" val="1865575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B9991E3-5F14-CCF9-5151-DEC601D5282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3A359F3-2020-0060-23C6-32126AE132BA}"/>
              </a:ext>
            </a:extLst>
          </p:cNvPr>
          <p:cNvSpPr txBox="1"/>
          <p:nvPr/>
        </p:nvSpPr>
        <p:spPr>
          <a:xfrm>
            <a:off x="1702403" y="184317"/>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Activity Slow Learner</a:t>
            </a:r>
          </a:p>
        </p:txBody>
      </p:sp>
      <p:sp>
        <p:nvSpPr>
          <p:cNvPr id="7" name="TextBox 4">
            <a:extLst>
              <a:ext uri="{FF2B5EF4-FFF2-40B4-BE49-F238E27FC236}">
                <a16:creationId xmlns:a16="http://schemas.microsoft.com/office/drawing/2014/main" id="{D5E86904-8F1A-EC65-1931-5A66408F6404}"/>
              </a:ext>
            </a:extLst>
          </p:cNvPr>
          <p:cNvSpPr txBox="1"/>
          <p:nvPr/>
        </p:nvSpPr>
        <p:spPr>
          <a:xfrm>
            <a:off x="-2072186" y="1132219"/>
            <a:ext cx="1585169" cy="5465302"/>
          </a:xfrm>
          <a:prstGeom prst="rect">
            <a:avLst/>
          </a:prstGeom>
          <a:noFill/>
        </p:spPr>
        <p:txBody>
          <a:bodyPr wrap="square">
            <a:noAutofit/>
          </a:bodyPr>
          <a:lstStyle/>
          <a:p>
            <a:pPr algn="l">
              <a:lnSpc>
                <a:spcPct val="150000"/>
              </a:lnSpc>
            </a:pPr>
            <a:endParaRPr lang="en-US" altLang="en-US" b="1" dirty="0"/>
          </a:p>
        </p:txBody>
      </p:sp>
      <p:sp>
        <p:nvSpPr>
          <p:cNvPr id="3" name="Content Placeholder 2">
            <a:extLst>
              <a:ext uri="{FF2B5EF4-FFF2-40B4-BE49-F238E27FC236}">
                <a16:creationId xmlns:a16="http://schemas.microsoft.com/office/drawing/2014/main" id="{61984E08-D906-6765-A315-C4D5008F4C49}"/>
              </a:ext>
            </a:extLst>
          </p:cNvPr>
          <p:cNvSpPr>
            <a:spLocks noGrp="1"/>
          </p:cNvSpPr>
          <p:nvPr>
            <p:ph idx="1"/>
          </p:nvPr>
        </p:nvSpPr>
        <p:spPr>
          <a:xfrm>
            <a:off x="0" y="1023730"/>
            <a:ext cx="12192000" cy="5649953"/>
          </a:xfrm>
        </p:spPr>
        <p:txBody>
          <a:bodyPr/>
          <a:lstStyle/>
          <a:p>
            <a:pPr algn="l">
              <a:lnSpc>
                <a:spcPts val="2143"/>
              </a:lnSpc>
              <a:spcBef>
                <a:spcPts val="1029"/>
              </a:spcBef>
              <a:spcAft>
                <a:spcPts val="1029"/>
              </a:spcAft>
              <a:buFont typeface="+mj-lt"/>
              <a:buAutoNum type="arabicPeriod"/>
            </a:pPr>
            <a:endParaRPr lang="en-US" b="0" i="1" dirty="0">
              <a:solidFill>
                <a:srgbClr val="404040"/>
              </a:solidFill>
              <a:effectLst/>
              <a:latin typeface="quote-cjk-patch"/>
            </a:endParaRPr>
          </a:p>
          <a:p>
            <a:pPr algn="l">
              <a:lnSpc>
                <a:spcPts val="2143"/>
              </a:lnSpc>
              <a:spcBef>
                <a:spcPts val="1029"/>
              </a:spcBef>
              <a:spcAft>
                <a:spcPts val="1029"/>
              </a:spcAft>
              <a:buFont typeface="+mj-lt"/>
              <a:buAutoNum type="arabicPeriod"/>
            </a:pPr>
            <a:r>
              <a:rPr lang="en-US" b="0" i="1" dirty="0">
                <a:solidFill>
                  <a:srgbClr val="404040"/>
                </a:solidFill>
                <a:effectLst/>
                <a:latin typeface="quote-cjk-patch"/>
              </a:rPr>
              <a:t>Two processes need to exchange data on the same machine. One is a parent process, the other is its child. Which IPC tool should they use? Explain why.</a:t>
            </a:r>
          </a:p>
          <a:p>
            <a:pPr algn="l">
              <a:lnSpc>
                <a:spcPts val="2143"/>
              </a:lnSpc>
              <a:spcBef>
                <a:spcPts val="1029"/>
              </a:spcBef>
              <a:spcAft>
                <a:spcPts val="1029"/>
              </a:spcAft>
              <a:buFont typeface="+mj-lt"/>
              <a:buAutoNum type="arabicPeriod"/>
            </a:pPr>
            <a:endParaRPr lang="en-US" i="1" dirty="0">
              <a:solidFill>
                <a:srgbClr val="404040"/>
              </a:solidFill>
              <a:latin typeface="quote-cjk-patch"/>
            </a:endParaRPr>
          </a:p>
          <a:p>
            <a:pPr marL="0" indent="0" algn="l">
              <a:lnSpc>
                <a:spcPts val="2143"/>
              </a:lnSpc>
              <a:spcBef>
                <a:spcPts val="1029"/>
              </a:spcBef>
              <a:spcAft>
                <a:spcPts val="1029"/>
              </a:spcAft>
              <a:buNone/>
            </a:pPr>
            <a:endParaRPr lang="en-US" i="1" dirty="0">
              <a:solidFill>
                <a:srgbClr val="404040"/>
              </a:solidFill>
              <a:latin typeface="quote-cjk-patch"/>
            </a:endParaRPr>
          </a:p>
          <a:p>
            <a:pPr marL="0" indent="0" algn="l">
              <a:lnSpc>
                <a:spcPts val="2143"/>
              </a:lnSpc>
              <a:spcBef>
                <a:spcPts val="1029"/>
              </a:spcBef>
              <a:spcAft>
                <a:spcPts val="1029"/>
              </a:spcAft>
              <a:buNone/>
            </a:pPr>
            <a:r>
              <a:rPr lang="en-US" b="0" i="1" dirty="0">
                <a:solidFill>
                  <a:srgbClr val="404040"/>
                </a:solidFill>
                <a:effectLst/>
                <a:latin typeface="quote-cjk-patch"/>
              </a:rPr>
              <a:t>2.A critical resource (e.g., a printer) can only serve one process at a time. Which synchronization tool ensures exclusive access? How does it work?</a:t>
            </a:r>
          </a:p>
          <a:p>
            <a:pPr algn="l">
              <a:lnSpc>
                <a:spcPts val="2143"/>
              </a:lnSpc>
              <a:spcBef>
                <a:spcPts val="1029"/>
              </a:spcBef>
              <a:spcAft>
                <a:spcPts val="1029"/>
              </a:spcAft>
              <a:buFont typeface="+mj-lt"/>
              <a:buAutoNum type="arabicPeriod"/>
            </a:pPr>
            <a:endParaRPr lang="en-US" i="1" dirty="0">
              <a:solidFill>
                <a:srgbClr val="404040"/>
              </a:solidFill>
              <a:latin typeface="quote-cjk-patch"/>
            </a:endParaRPr>
          </a:p>
          <a:p>
            <a:pPr algn="l">
              <a:lnSpc>
                <a:spcPts val="2143"/>
              </a:lnSpc>
              <a:spcBef>
                <a:spcPts val="1029"/>
              </a:spcBef>
              <a:spcAft>
                <a:spcPts val="1029"/>
              </a:spcAft>
              <a:buFont typeface="+mj-lt"/>
              <a:buAutoNum type="arabicPeriod"/>
            </a:pPr>
            <a:endParaRPr lang="en-US" i="1" dirty="0">
              <a:solidFill>
                <a:srgbClr val="404040"/>
              </a:solidFill>
              <a:latin typeface="quote-cjk-patch"/>
            </a:endParaRPr>
          </a:p>
          <a:p>
            <a:pPr marL="0" indent="0" algn="l">
              <a:lnSpc>
                <a:spcPts val="2143"/>
              </a:lnSpc>
              <a:spcBef>
                <a:spcPts val="1029"/>
              </a:spcBef>
              <a:spcAft>
                <a:spcPts val="1029"/>
              </a:spcAft>
              <a:buNone/>
            </a:pPr>
            <a:r>
              <a:rPr lang="en-US" b="0" i="1" dirty="0">
                <a:solidFill>
                  <a:srgbClr val="404040"/>
                </a:solidFill>
                <a:effectLst/>
                <a:latin typeface="quote-cjk-patch"/>
              </a:rPr>
              <a:t>3.Two processes use Shared Memory (🔵) to edit the same file. Why might they corrupt data? Which synchronization tool (🟢) fixes this?</a:t>
            </a:r>
            <a:endParaRPr lang="en-IN" dirty="0"/>
          </a:p>
          <a:p>
            <a:endParaRPr lang="en-IN" dirty="0"/>
          </a:p>
        </p:txBody>
      </p:sp>
    </p:spTree>
    <p:extLst>
      <p:ext uri="{BB962C8B-B14F-4D97-AF65-F5344CB8AC3E}">
        <p14:creationId xmlns:p14="http://schemas.microsoft.com/office/powerpoint/2010/main" val="1860542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6A6D7DF-F768-B3C4-7F61-3843E6CBB2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245528F-111B-426F-9909-4158D53A30C8}"/>
              </a:ext>
            </a:extLst>
          </p:cNvPr>
          <p:cNvSpPr txBox="1"/>
          <p:nvPr/>
        </p:nvSpPr>
        <p:spPr>
          <a:xfrm>
            <a:off x="1702403" y="184317"/>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Activity Slow Learner</a:t>
            </a:r>
          </a:p>
        </p:txBody>
      </p:sp>
      <p:sp>
        <p:nvSpPr>
          <p:cNvPr id="7" name="TextBox 4">
            <a:extLst>
              <a:ext uri="{FF2B5EF4-FFF2-40B4-BE49-F238E27FC236}">
                <a16:creationId xmlns:a16="http://schemas.microsoft.com/office/drawing/2014/main" id="{8E9B020B-B117-44EF-E1D9-0306579F1ACB}"/>
              </a:ext>
            </a:extLst>
          </p:cNvPr>
          <p:cNvSpPr txBox="1"/>
          <p:nvPr/>
        </p:nvSpPr>
        <p:spPr>
          <a:xfrm>
            <a:off x="-2072186" y="1132219"/>
            <a:ext cx="1585169" cy="5465302"/>
          </a:xfrm>
          <a:prstGeom prst="rect">
            <a:avLst/>
          </a:prstGeom>
          <a:noFill/>
        </p:spPr>
        <p:txBody>
          <a:bodyPr wrap="square">
            <a:noAutofit/>
          </a:bodyPr>
          <a:lstStyle/>
          <a:p>
            <a:pPr algn="l">
              <a:lnSpc>
                <a:spcPct val="150000"/>
              </a:lnSpc>
            </a:pPr>
            <a:endParaRPr lang="en-US" altLang="en-US" b="1" dirty="0"/>
          </a:p>
        </p:txBody>
      </p:sp>
      <p:sp>
        <p:nvSpPr>
          <p:cNvPr id="3" name="Content Placeholder 2">
            <a:extLst>
              <a:ext uri="{FF2B5EF4-FFF2-40B4-BE49-F238E27FC236}">
                <a16:creationId xmlns:a16="http://schemas.microsoft.com/office/drawing/2014/main" id="{C7C8CAC7-9816-6CF5-D31B-D54801F27AFC}"/>
              </a:ext>
            </a:extLst>
          </p:cNvPr>
          <p:cNvSpPr>
            <a:spLocks noGrp="1"/>
          </p:cNvSpPr>
          <p:nvPr>
            <p:ph idx="1"/>
          </p:nvPr>
        </p:nvSpPr>
        <p:spPr>
          <a:xfrm>
            <a:off x="0" y="1132219"/>
            <a:ext cx="6096000" cy="5059018"/>
          </a:xfrm>
        </p:spPr>
        <p:txBody>
          <a:bodyPr/>
          <a:lstStyle/>
          <a:p>
            <a:pPr marL="0" indent="0">
              <a:buNone/>
            </a:pPr>
            <a:r>
              <a:rPr lang="en-US" sz="2400" b="1" dirty="0"/>
              <a:t> 1</a:t>
            </a:r>
            <a:r>
              <a:rPr lang="en-US" dirty="0"/>
              <a:t>.</a:t>
            </a:r>
            <a:r>
              <a:rPr lang="en-IN" sz="2800" i="1" dirty="0">
                <a:effectLst/>
                <a:latin typeface="Calibri" panose="020F0502020204030204" pitchFamily="34" charset="0"/>
                <a:ea typeface="Calibri" panose="020F0502020204030204" pitchFamily="34" charset="0"/>
                <a:cs typeface="Times New Roman" panose="02020603050405020304" pitchFamily="18" charset="0"/>
              </a:rPr>
              <a:t> Process A locks a mutex to access a shared printer. What happens when Process B attempts to lock the same mutex?</a:t>
            </a:r>
            <a:br>
              <a:rPr lang="en-IN" sz="28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800" dirty="0">
                <a:latin typeface="Calibri" panose="020F0502020204030204" pitchFamily="34" charset="0"/>
                <a:ea typeface="Calibri" panose="020F0502020204030204" pitchFamily="34" charset="0"/>
                <a:cs typeface="Times New Roman" panose="02020603050405020304" pitchFamily="18" charset="0"/>
              </a:rPr>
              <a:t>2.</a:t>
            </a:r>
            <a:r>
              <a:rPr lang="en-IN" sz="2800" i="1" dirty="0">
                <a:effectLst/>
                <a:latin typeface="Calibri" panose="020F0502020204030204" pitchFamily="34" charset="0"/>
                <a:ea typeface="Calibri" panose="020F0502020204030204" pitchFamily="34" charset="0"/>
                <a:cs typeface="Times New Roman" panose="02020603050405020304" pitchFamily="18" charset="0"/>
              </a:rPr>
              <a:t> Why must a printer use a mutex instead of allowing concurrent access? What happens without it?</a:t>
            </a:r>
            <a:endParaRPr lang="en-IN" dirty="0"/>
          </a:p>
        </p:txBody>
      </p:sp>
      <p:pic>
        <p:nvPicPr>
          <p:cNvPr id="5" name="Content Placeholder 4">
            <a:extLst>
              <a:ext uri="{FF2B5EF4-FFF2-40B4-BE49-F238E27FC236}">
                <a16:creationId xmlns:a16="http://schemas.microsoft.com/office/drawing/2014/main" id="{8D5D79BB-53D8-93BC-54DC-80B1B553C1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2199" y="1033669"/>
            <a:ext cx="5933661" cy="5465302"/>
          </a:xfrm>
          <a:prstGeom prst="rect">
            <a:avLst/>
          </a:prstGeom>
        </p:spPr>
      </p:pic>
    </p:spTree>
    <p:extLst>
      <p:ext uri="{BB962C8B-B14F-4D97-AF65-F5344CB8AC3E}">
        <p14:creationId xmlns:p14="http://schemas.microsoft.com/office/powerpoint/2010/main" val="1087931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ED5EBA6-BDB0-AD16-EC38-06F715A23B3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E6C81E3-F2A9-DB9B-DC92-61BAB52E4EF9}"/>
              </a:ext>
            </a:extLst>
          </p:cNvPr>
          <p:cNvSpPr txBox="1"/>
          <p:nvPr/>
        </p:nvSpPr>
        <p:spPr>
          <a:xfrm>
            <a:off x="1732221" y="115205"/>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Activity </a:t>
            </a:r>
            <a:r>
              <a:rPr lang="en-US" altLang="en-IN" sz="3600" dirty="0">
                <a:solidFill>
                  <a:prstClr val="black"/>
                </a:solidFill>
                <a:latin typeface="Bahnschrift SemiBold" panose="020B0502040204020203" pitchFamily="34" charset="0"/>
              </a:rPr>
              <a:t>Moderate</a:t>
            </a: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 Learner</a:t>
            </a:r>
          </a:p>
        </p:txBody>
      </p:sp>
      <p:sp>
        <p:nvSpPr>
          <p:cNvPr id="7" name="TextBox 4">
            <a:extLst>
              <a:ext uri="{FF2B5EF4-FFF2-40B4-BE49-F238E27FC236}">
                <a16:creationId xmlns:a16="http://schemas.microsoft.com/office/drawing/2014/main" id="{6C011138-D493-D1A1-236B-351BEC7386A6}"/>
              </a:ext>
            </a:extLst>
          </p:cNvPr>
          <p:cNvSpPr txBox="1"/>
          <p:nvPr/>
        </p:nvSpPr>
        <p:spPr>
          <a:xfrm>
            <a:off x="-2072186" y="1132219"/>
            <a:ext cx="1585169" cy="5465302"/>
          </a:xfrm>
          <a:prstGeom prst="rect">
            <a:avLst/>
          </a:prstGeom>
          <a:noFill/>
        </p:spPr>
        <p:txBody>
          <a:bodyPr wrap="square">
            <a:noAutofit/>
          </a:bodyPr>
          <a:lstStyle/>
          <a:p>
            <a:pPr algn="l">
              <a:lnSpc>
                <a:spcPct val="150000"/>
              </a:lnSpc>
            </a:pPr>
            <a:endParaRPr lang="en-US" altLang="en-US" b="1" dirty="0"/>
          </a:p>
        </p:txBody>
      </p:sp>
      <p:sp>
        <p:nvSpPr>
          <p:cNvPr id="3" name="Content Placeholder 2">
            <a:extLst>
              <a:ext uri="{FF2B5EF4-FFF2-40B4-BE49-F238E27FC236}">
                <a16:creationId xmlns:a16="http://schemas.microsoft.com/office/drawing/2014/main" id="{131E5A36-5205-ED63-3995-F83D4781F3ED}"/>
              </a:ext>
            </a:extLst>
          </p:cNvPr>
          <p:cNvSpPr>
            <a:spLocks noGrp="1"/>
          </p:cNvSpPr>
          <p:nvPr>
            <p:ph idx="1"/>
          </p:nvPr>
        </p:nvSpPr>
        <p:spPr>
          <a:xfrm>
            <a:off x="0" y="1132219"/>
            <a:ext cx="5436704" cy="5059018"/>
          </a:xfrm>
        </p:spPr>
        <p:txBody>
          <a:bodyPr>
            <a:normAutofit lnSpcReduction="10000"/>
          </a:bodyPr>
          <a:lstStyle/>
          <a:p>
            <a:pPr marL="0" indent="0" algn="just">
              <a:buNone/>
            </a:pPr>
            <a:r>
              <a:rPr lang="en-US" sz="3600" b="1" dirty="0"/>
              <a:t> </a:t>
            </a:r>
            <a:r>
              <a:rPr lang="en-US" sz="2400" b="1" dirty="0"/>
              <a:t>1</a:t>
            </a:r>
            <a:r>
              <a:rPr lang="en-US" dirty="0"/>
              <a:t>.</a:t>
            </a:r>
            <a:r>
              <a:rPr lang="en-US" i="1" dirty="0">
                <a:effectLst/>
                <a:latin typeface="Calibri" panose="020F0502020204030204" pitchFamily="34" charset="0"/>
                <a:ea typeface="Calibri" panose="020F0502020204030204" pitchFamily="34" charset="0"/>
                <a:cs typeface="Times New Roman" panose="02020603050405020304" pitchFamily="18" charset="0"/>
              </a:rPr>
              <a:t>The semaphore starts with 3 resources. After Processes 1, 2, and 3 each acquire a resource via wait(), how many resources remain? What happens when Process 4 tries to acquire one?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IN" dirty="0">
                <a:latin typeface="Calibri" panose="020F0502020204030204" pitchFamily="34" charset="0"/>
                <a:ea typeface="Calibri" panose="020F0502020204030204" pitchFamily="34" charset="0"/>
                <a:cs typeface="Times New Roman" panose="02020603050405020304" pitchFamily="18" charset="0"/>
              </a:rPr>
              <a:t>2.</a:t>
            </a:r>
            <a:r>
              <a:rPr lang="en-IN" i="1" dirty="0">
                <a:effectLst/>
                <a:latin typeface="Calibri" panose="020F0502020204030204" pitchFamily="34" charset="0"/>
                <a:ea typeface="Calibri" panose="020F0502020204030204" pitchFamily="34" charset="0"/>
                <a:cs typeface="Times New Roman" panose="02020603050405020304" pitchFamily="18" charset="0"/>
              </a:rPr>
              <a:t> </a:t>
            </a:r>
            <a:r>
              <a:rPr lang="en-US" i="1" dirty="0">
                <a:effectLst/>
                <a:latin typeface="Calibri" panose="020F0502020204030204" pitchFamily="34" charset="0"/>
                <a:ea typeface="Calibri" panose="020F0502020204030204" pitchFamily="34" charset="0"/>
                <a:cs typeface="Times New Roman" panose="02020603050405020304" pitchFamily="18" charset="0"/>
              </a:rPr>
              <a:t>After Process 4 is blocked, Process 1 releases its resource with signal(). Why does the semaphore count temporarily become 1 but then drop to 0? What happens to Process 4?</a:t>
            </a:r>
            <a:endParaRPr lang="en-IN" dirty="0"/>
          </a:p>
        </p:txBody>
      </p:sp>
      <p:pic>
        <p:nvPicPr>
          <p:cNvPr id="2" name="Picture 1">
            <a:extLst>
              <a:ext uri="{FF2B5EF4-FFF2-40B4-BE49-F238E27FC236}">
                <a16:creationId xmlns:a16="http://schemas.microsoft.com/office/drawing/2014/main" id="{FD9C3D68-EF56-E28D-6E29-77B2912E2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704" y="1023731"/>
            <a:ext cx="6755296" cy="5465302"/>
          </a:xfrm>
          <a:prstGeom prst="rect">
            <a:avLst/>
          </a:prstGeom>
        </p:spPr>
      </p:pic>
    </p:spTree>
    <p:extLst>
      <p:ext uri="{BB962C8B-B14F-4D97-AF65-F5344CB8AC3E}">
        <p14:creationId xmlns:p14="http://schemas.microsoft.com/office/powerpoint/2010/main" val="30028156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C4D7FAE-5148-4404-D598-BF47930DF37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61A04AF-914A-BA6B-0156-DBE460AB47CA}"/>
              </a:ext>
            </a:extLst>
          </p:cNvPr>
          <p:cNvSpPr txBox="1"/>
          <p:nvPr/>
        </p:nvSpPr>
        <p:spPr>
          <a:xfrm>
            <a:off x="1732221" y="115205"/>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Activity </a:t>
            </a:r>
            <a:r>
              <a:rPr lang="en-US" altLang="en-IN" sz="3600" dirty="0">
                <a:solidFill>
                  <a:prstClr val="black"/>
                </a:solidFill>
                <a:latin typeface="Bahnschrift SemiBold" panose="020B0502040204020203" pitchFamily="34" charset="0"/>
              </a:rPr>
              <a:t>Moderate</a:t>
            </a: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 Learner</a:t>
            </a:r>
          </a:p>
        </p:txBody>
      </p:sp>
      <p:sp>
        <p:nvSpPr>
          <p:cNvPr id="7" name="TextBox 4">
            <a:extLst>
              <a:ext uri="{FF2B5EF4-FFF2-40B4-BE49-F238E27FC236}">
                <a16:creationId xmlns:a16="http://schemas.microsoft.com/office/drawing/2014/main" id="{BBC38EFC-062A-5614-103D-4ADA1FAEAD6C}"/>
              </a:ext>
            </a:extLst>
          </p:cNvPr>
          <p:cNvSpPr txBox="1"/>
          <p:nvPr/>
        </p:nvSpPr>
        <p:spPr>
          <a:xfrm>
            <a:off x="-2072186" y="1132219"/>
            <a:ext cx="1585169" cy="5465302"/>
          </a:xfrm>
          <a:prstGeom prst="rect">
            <a:avLst/>
          </a:prstGeom>
          <a:noFill/>
        </p:spPr>
        <p:txBody>
          <a:bodyPr wrap="square">
            <a:noAutofit/>
          </a:bodyPr>
          <a:lstStyle/>
          <a:p>
            <a:pPr algn="l">
              <a:lnSpc>
                <a:spcPct val="150000"/>
              </a:lnSpc>
            </a:pPr>
            <a:endParaRPr lang="en-US" altLang="en-US" b="1" dirty="0"/>
          </a:p>
        </p:txBody>
      </p:sp>
      <p:sp>
        <p:nvSpPr>
          <p:cNvPr id="3" name="Content Placeholder 2">
            <a:extLst>
              <a:ext uri="{FF2B5EF4-FFF2-40B4-BE49-F238E27FC236}">
                <a16:creationId xmlns:a16="http://schemas.microsoft.com/office/drawing/2014/main" id="{B887183F-79DF-42D5-A4A4-0B999C7803D6}"/>
              </a:ext>
            </a:extLst>
          </p:cNvPr>
          <p:cNvSpPr>
            <a:spLocks noGrp="1"/>
          </p:cNvSpPr>
          <p:nvPr>
            <p:ph idx="1"/>
          </p:nvPr>
        </p:nvSpPr>
        <p:spPr>
          <a:xfrm>
            <a:off x="0" y="1132219"/>
            <a:ext cx="12115800" cy="5059018"/>
          </a:xfrm>
        </p:spPr>
        <p:txBody>
          <a:bodyPr>
            <a:normAutofit/>
          </a:bodyPr>
          <a:lstStyle/>
          <a:p>
            <a:pPr marL="0" indent="0" algn="just">
              <a:buNone/>
            </a:pPr>
            <a:endParaRPr lang="en-IN" dirty="0"/>
          </a:p>
        </p:txBody>
      </p:sp>
      <p:pic>
        <p:nvPicPr>
          <p:cNvPr id="6" name="Picture 5">
            <a:extLst>
              <a:ext uri="{FF2B5EF4-FFF2-40B4-BE49-F238E27FC236}">
                <a16:creationId xmlns:a16="http://schemas.microsoft.com/office/drawing/2014/main" id="{E752C993-54C5-4C5C-4CDA-E620A13A5E91}"/>
              </a:ext>
            </a:extLst>
          </p:cNvPr>
          <p:cNvPicPr>
            <a:picLocks noChangeAspect="1"/>
          </p:cNvPicPr>
          <p:nvPr/>
        </p:nvPicPr>
        <p:blipFill>
          <a:blip r:embed="rId3"/>
          <a:stretch>
            <a:fillRect/>
          </a:stretch>
        </p:blipFill>
        <p:spPr>
          <a:xfrm>
            <a:off x="76200" y="1132219"/>
            <a:ext cx="12115801" cy="5377911"/>
          </a:xfrm>
          <a:prstGeom prst="rect">
            <a:avLst/>
          </a:prstGeom>
        </p:spPr>
      </p:pic>
    </p:spTree>
    <p:extLst>
      <p:ext uri="{BB962C8B-B14F-4D97-AF65-F5344CB8AC3E}">
        <p14:creationId xmlns:p14="http://schemas.microsoft.com/office/powerpoint/2010/main" val="1702776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F6C2525-DAB9-F87E-982C-AA2EF6D71A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952C120-372E-55A3-7523-B551A81F4827}"/>
              </a:ext>
            </a:extLst>
          </p:cNvPr>
          <p:cNvSpPr txBox="1"/>
          <p:nvPr/>
        </p:nvSpPr>
        <p:spPr>
          <a:xfrm>
            <a:off x="1732221" y="115205"/>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Activity </a:t>
            </a:r>
            <a:r>
              <a:rPr lang="en-US" altLang="en-IN" sz="3600" dirty="0">
                <a:solidFill>
                  <a:prstClr val="black"/>
                </a:solidFill>
                <a:latin typeface="Bahnschrift SemiBold" panose="020B0502040204020203" pitchFamily="34" charset="0"/>
              </a:rPr>
              <a:t>Moderate</a:t>
            </a: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 Learner</a:t>
            </a:r>
          </a:p>
        </p:txBody>
      </p:sp>
      <p:sp>
        <p:nvSpPr>
          <p:cNvPr id="7" name="TextBox 4">
            <a:extLst>
              <a:ext uri="{FF2B5EF4-FFF2-40B4-BE49-F238E27FC236}">
                <a16:creationId xmlns:a16="http://schemas.microsoft.com/office/drawing/2014/main" id="{79582D73-88BB-FA98-6FA0-7AA9F9F0BDAE}"/>
              </a:ext>
            </a:extLst>
          </p:cNvPr>
          <p:cNvSpPr txBox="1"/>
          <p:nvPr/>
        </p:nvSpPr>
        <p:spPr>
          <a:xfrm>
            <a:off x="-2072186" y="1132219"/>
            <a:ext cx="1585169" cy="5465302"/>
          </a:xfrm>
          <a:prstGeom prst="rect">
            <a:avLst/>
          </a:prstGeom>
          <a:noFill/>
        </p:spPr>
        <p:txBody>
          <a:bodyPr wrap="square">
            <a:noAutofit/>
          </a:bodyPr>
          <a:lstStyle/>
          <a:p>
            <a:pPr algn="l">
              <a:lnSpc>
                <a:spcPct val="150000"/>
              </a:lnSpc>
            </a:pPr>
            <a:endParaRPr lang="en-US" altLang="en-US" b="1" dirty="0"/>
          </a:p>
        </p:txBody>
      </p:sp>
      <p:sp>
        <p:nvSpPr>
          <p:cNvPr id="3" name="Content Placeholder 2">
            <a:extLst>
              <a:ext uri="{FF2B5EF4-FFF2-40B4-BE49-F238E27FC236}">
                <a16:creationId xmlns:a16="http://schemas.microsoft.com/office/drawing/2014/main" id="{B9B4B171-7885-AD41-7DDC-E6D8287103D3}"/>
              </a:ext>
            </a:extLst>
          </p:cNvPr>
          <p:cNvSpPr>
            <a:spLocks noGrp="1"/>
          </p:cNvSpPr>
          <p:nvPr>
            <p:ph idx="1"/>
          </p:nvPr>
        </p:nvSpPr>
        <p:spPr>
          <a:xfrm>
            <a:off x="0" y="1132219"/>
            <a:ext cx="12115800" cy="5059018"/>
          </a:xfrm>
        </p:spPr>
        <p:txBody>
          <a:bodyPr>
            <a:normAutofit/>
          </a:bodyPr>
          <a:lstStyle/>
          <a:p>
            <a:pPr marL="0" indent="0" algn="just">
              <a:buNone/>
            </a:pPr>
            <a:r>
              <a:rPr lang="en-IN" sz="1800" kern="100" dirty="0">
                <a:latin typeface="Calibri" panose="020F0502020204030204" pitchFamily="34" charset="0"/>
                <a:ea typeface="Calibri" panose="020F0502020204030204" pitchFamily="34" charset="0"/>
                <a:cs typeface="Times New Roman" panose="02020603050405020304" pitchFamily="18" charset="0"/>
              </a:rPr>
              <a:t>1.</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 the shared memory diagram, if Process A writes data </a:t>
            </a:r>
          </a:p>
          <a:p>
            <a:pPr marL="0" indent="0" algn="jus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and Process B reads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at the same time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without synchronization,</a:t>
            </a:r>
          </a:p>
          <a:p>
            <a:pPr marL="0" indent="0" algn="jus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what problem occurs?</a:t>
            </a:r>
          </a:p>
          <a:p>
            <a:pPr marL="0" indent="0" algn="just">
              <a:buNone/>
            </a:pPr>
            <a:endParaRPr lang="en-IN" dirty="0"/>
          </a:p>
        </p:txBody>
      </p:sp>
      <p:pic>
        <p:nvPicPr>
          <p:cNvPr id="2" name="Picture 1">
            <a:extLst>
              <a:ext uri="{FF2B5EF4-FFF2-40B4-BE49-F238E27FC236}">
                <a16:creationId xmlns:a16="http://schemas.microsoft.com/office/drawing/2014/main" id="{305908CE-CE9F-E691-10E5-02F899AB49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81700" y="929077"/>
            <a:ext cx="6134100" cy="5465302"/>
          </a:xfrm>
          <a:prstGeom prst="rect">
            <a:avLst/>
          </a:prstGeom>
          <a:noFill/>
        </p:spPr>
      </p:pic>
    </p:spTree>
    <p:extLst>
      <p:ext uri="{BB962C8B-B14F-4D97-AF65-F5344CB8AC3E}">
        <p14:creationId xmlns:p14="http://schemas.microsoft.com/office/powerpoint/2010/main" val="130626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36D493B-5422-CD5A-24DD-B76F55D5703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377A3C2-0C55-EB2D-1170-F8F5895B46C5}"/>
              </a:ext>
            </a:extLst>
          </p:cNvPr>
          <p:cNvSpPr txBox="1"/>
          <p:nvPr/>
        </p:nvSpPr>
        <p:spPr>
          <a:xfrm>
            <a:off x="1702404" y="141041"/>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Fast Learner Activity</a:t>
            </a:r>
          </a:p>
        </p:txBody>
      </p:sp>
      <p:sp>
        <p:nvSpPr>
          <p:cNvPr id="7" name="TextBox 4">
            <a:extLst>
              <a:ext uri="{FF2B5EF4-FFF2-40B4-BE49-F238E27FC236}">
                <a16:creationId xmlns:a16="http://schemas.microsoft.com/office/drawing/2014/main" id="{731CF4DC-8661-4B7E-65BC-36A8342C5684}"/>
              </a:ext>
            </a:extLst>
          </p:cNvPr>
          <p:cNvSpPr txBox="1"/>
          <p:nvPr/>
        </p:nvSpPr>
        <p:spPr>
          <a:xfrm>
            <a:off x="-2072186" y="1132219"/>
            <a:ext cx="1585169" cy="5465302"/>
          </a:xfrm>
          <a:prstGeom prst="rect">
            <a:avLst/>
          </a:prstGeom>
          <a:noFill/>
        </p:spPr>
        <p:txBody>
          <a:bodyPr wrap="square">
            <a:noAutofit/>
          </a:bodyPr>
          <a:lstStyle/>
          <a:p>
            <a:pPr algn="l">
              <a:lnSpc>
                <a:spcPct val="150000"/>
              </a:lnSpc>
            </a:pPr>
            <a:endParaRPr lang="en-US" altLang="en-US" b="1" dirty="0"/>
          </a:p>
        </p:txBody>
      </p:sp>
      <p:pic>
        <p:nvPicPr>
          <p:cNvPr id="5" name="Content Placeholder 4">
            <a:extLst>
              <a:ext uri="{FF2B5EF4-FFF2-40B4-BE49-F238E27FC236}">
                <a16:creationId xmlns:a16="http://schemas.microsoft.com/office/drawing/2014/main" id="{1B8243FD-830F-2616-4AB9-F451313E0D89}"/>
              </a:ext>
            </a:extLst>
          </p:cNvPr>
          <p:cNvPicPr>
            <a:picLocks noGrp="1" noChangeAspect="1"/>
          </p:cNvPicPr>
          <p:nvPr>
            <p:ph idx="1"/>
          </p:nvPr>
        </p:nvPicPr>
        <p:blipFill>
          <a:blip r:embed="rId3"/>
          <a:stretch>
            <a:fillRect/>
          </a:stretch>
        </p:blipFill>
        <p:spPr>
          <a:xfrm>
            <a:off x="0" y="983974"/>
            <a:ext cx="12115800" cy="5465302"/>
          </a:xfrm>
          <a:prstGeom prst="rect">
            <a:avLst/>
          </a:prstGeom>
        </p:spPr>
      </p:pic>
    </p:spTree>
    <p:extLst>
      <p:ext uri="{BB962C8B-B14F-4D97-AF65-F5344CB8AC3E}">
        <p14:creationId xmlns:p14="http://schemas.microsoft.com/office/powerpoint/2010/main" val="300576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688107" y="185462"/>
            <a:ext cx="10207486" cy="6451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Inter Process Communication (IPC)</a:t>
            </a:r>
          </a:p>
        </p:txBody>
      </p:sp>
      <p:sp>
        <p:nvSpPr>
          <p:cNvPr id="3" name="Title 2">
            <a:extLst>
              <a:ext uri="{FF2B5EF4-FFF2-40B4-BE49-F238E27FC236}">
                <a16:creationId xmlns:a16="http://schemas.microsoft.com/office/drawing/2014/main" id="{1F13EF94-EABF-909E-A485-1C5D67333EF8}"/>
              </a:ext>
            </a:extLst>
          </p:cNvPr>
          <p:cNvSpPr>
            <a:spLocks noGrp="1"/>
          </p:cNvSpPr>
          <p:nvPr>
            <p:ph type="title"/>
          </p:nvPr>
        </p:nvSpPr>
        <p:spPr>
          <a:xfrm>
            <a:off x="838199" y="1412188"/>
            <a:ext cx="10515600" cy="1325563"/>
          </a:xfrm>
        </p:spPr>
        <p:txBody>
          <a:bodyPr>
            <a:normAutofit/>
          </a:bodyPr>
          <a:lstStyle/>
          <a:p>
            <a:pPr algn="just"/>
            <a:r>
              <a:rPr lang="en-US" sz="2400" b="1" i="0" dirty="0">
                <a:latin typeface="+mn-lt"/>
                <a:cs typeface="Times New Roman" panose="02020603050405020304" pitchFamily="18" charset="0"/>
              </a:rPr>
              <a:t>Inter-Process Communication</a:t>
            </a:r>
            <a:r>
              <a:rPr lang="en-US" sz="2400" b="1" dirty="0">
                <a:latin typeface="+mn-lt"/>
                <a:cs typeface="Times New Roman" panose="02020603050405020304" pitchFamily="18" charset="0"/>
              </a:rPr>
              <a:t> </a:t>
            </a:r>
            <a:r>
              <a:rPr lang="en-US" sz="2400" i="0" dirty="0">
                <a:latin typeface="+mn-lt"/>
                <a:cs typeface="Times New Roman" panose="02020603050405020304" pitchFamily="18" charset="0"/>
              </a:rPr>
              <a:t>or </a:t>
            </a:r>
            <a:r>
              <a:rPr lang="en-US" sz="2400" b="1" i="0" dirty="0">
                <a:latin typeface="+mn-lt"/>
                <a:cs typeface="Times New Roman" panose="02020603050405020304" pitchFamily="18" charset="0"/>
              </a:rPr>
              <a:t>IPC</a:t>
            </a:r>
            <a:r>
              <a:rPr lang="en-US" sz="2400" i="0" dirty="0">
                <a:latin typeface="+mn-lt"/>
                <a:cs typeface="Times New Roman" panose="02020603050405020304" pitchFamily="18" charset="0"/>
              </a:rPr>
              <a:t> is a mechanism that allows processes to communicate. It helps processes synchronize their activities, share information, and avoid conflicts while accessing shared resources</a:t>
            </a:r>
            <a:r>
              <a:rPr lang="en-US" sz="2400" i="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D2030D8-A9F5-8D40-3ABA-6407C188A864}"/>
              </a:ext>
            </a:extLst>
          </p:cNvPr>
          <p:cNvPicPr>
            <a:picLocks noChangeAspect="1"/>
          </p:cNvPicPr>
          <p:nvPr/>
        </p:nvPicPr>
        <p:blipFill>
          <a:blip r:embed="rId3"/>
          <a:stretch>
            <a:fillRect/>
          </a:stretch>
        </p:blipFill>
        <p:spPr>
          <a:xfrm>
            <a:off x="838199" y="2814320"/>
            <a:ext cx="10723881" cy="326135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98ACB05-9868-C91A-06D7-FD6647891FC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25CADD-7318-15BC-F460-91A0ECEAAC25}"/>
              </a:ext>
            </a:extLst>
          </p:cNvPr>
          <p:cNvSpPr txBox="1"/>
          <p:nvPr/>
        </p:nvSpPr>
        <p:spPr>
          <a:xfrm>
            <a:off x="1702404" y="141041"/>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Fast Learner Activity</a:t>
            </a:r>
          </a:p>
        </p:txBody>
      </p:sp>
      <p:pic>
        <p:nvPicPr>
          <p:cNvPr id="12" name="Content Placeholder 11">
            <a:extLst>
              <a:ext uri="{FF2B5EF4-FFF2-40B4-BE49-F238E27FC236}">
                <a16:creationId xmlns:a16="http://schemas.microsoft.com/office/drawing/2014/main" id="{FC4184F4-38B5-C2B0-E5C4-ED2FFC827C45}"/>
              </a:ext>
            </a:extLst>
          </p:cNvPr>
          <p:cNvPicPr>
            <a:picLocks noGrp="1" noChangeAspect="1"/>
          </p:cNvPicPr>
          <p:nvPr>
            <p:ph idx="1"/>
          </p:nvPr>
        </p:nvPicPr>
        <p:blipFill>
          <a:blip r:embed="rId3"/>
          <a:stretch>
            <a:fillRect/>
          </a:stretch>
        </p:blipFill>
        <p:spPr>
          <a:xfrm>
            <a:off x="0" y="1132218"/>
            <a:ext cx="12192000" cy="5358033"/>
          </a:xfrm>
          <a:prstGeom prst="rect">
            <a:avLst/>
          </a:prstGeom>
        </p:spPr>
      </p:pic>
    </p:spTree>
    <p:extLst>
      <p:ext uri="{BB962C8B-B14F-4D97-AF65-F5344CB8AC3E}">
        <p14:creationId xmlns:p14="http://schemas.microsoft.com/office/powerpoint/2010/main" val="208011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73A7DD5-0E5F-2EBB-0360-5EC1BB05B2C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486D56-7AEF-68D9-30DB-FAB720450EC3}"/>
              </a:ext>
            </a:extLst>
          </p:cNvPr>
          <p:cNvSpPr txBox="1"/>
          <p:nvPr/>
        </p:nvSpPr>
        <p:spPr>
          <a:xfrm>
            <a:off x="1702404" y="141041"/>
            <a:ext cx="10207486" cy="6451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Fast Learner Activity</a:t>
            </a:r>
          </a:p>
        </p:txBody>
      </p:sp>
      <p:pic>
        <p:nvPicPr>
          <p:cNvPr id="5" name="Content Placeholder 4">
            <a:extLst>
              <a:ext uri="{FF2B5EF4-FFF2-40B4-BE49-F238E27FC236}">
                <a16:creationId xmlns:a16="http://schemas.microsoft.com/office/drawing/2014/main" id="{555099F3-9384-77A7-06AB-49FB9A94E73B}"/>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310082"/>
            <a:ext cx="6231835" cy="3172466"/>
          </a:xfrm>
          <a:prstGeom prst="rect">
            <a:avLst/>
          </a:prstGeom>
        </p:spPr>
      </p:pic>
      <p:pic>
        <p:nvPicPr>
          <p:cNvPr id="7" name="Picture 6">
            <a:extLst>
              <a:ext uri="{FF2B5EF4-FFF2-40B4-BE49-F238E27FC236}">
                <a16:creationId xmlns:a16="http://schemas.microsoft.com/office/drawing/2014/main" id="{C271BF73-E5E4-2500-1C24-5FB57746C29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1835" y="1310082"/>
            <a:ext cx="5870009" cy="3053196"/>
          </a:xfrm>
          <a:prstGeom prst="rect">
            <a:avLst/>
          </a:prstGeom>
        </p:spPr>
      </p:pic>
      <p:sp>
        <p:nvSpPr>
          <p:cNvPr id="9" name="TextBox 8">
            <a:extLst>
              <a:ext uri="{FF2B5EF4-FFF2-40B4-BE49-F238E27FC236}">
                <a16:creationId xmlns:a16="http://schemas.microsoft.com/office/drawing/2014/main" id="{9140E6F8-8DDB-0244-32F9-430F68848B33}"/>
              </a:ext>
            </a:extLst>
          </p:cNvPr>
          <p:cNvSpPr txBox="1"/>
          <p:nvPr/>
        </p:nvSpPr>
        <p:spPr>
          <a:xfrm>
            <a:off x="99391" y="4684006"/>
            <a:ext cx="11810499" cy="1572418"/>
          </a:xfrm>
          <a:prstGeom prst="rect">
            <a:avLst/>
          </a:prstGeom>
          <a:noFill/>
        </p:spPr>
        <p:txBody>
          <a:bodyPr wrap="square">
            <a:spAutoFit/>
          </a:bodyPr>
          <a:lstStyle/>
          <a:p>
            <a:pPr marL="0" marR="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Based on the diagrams: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Why does the first diagram result in ticket=-1 and double booking?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How does the mutex in the second diagram prevent this?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Font typeface="+mj-lt"/>
              <a:buAutoNum type="arabicPeriod"/>
              <a:tabLst>
                <a:tab pos="4572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What synchronization principle does this scenario demonstrate?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08813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E56833C-D447-B1EF-814A-205669C6C28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C9E46FE-A0AC-DD4D-AA2D-B8634E099AEC}"/>
              </a:ext>
            </a:extLst>
          </p:cNvPr>
          <p:cNvSpPr txBox="1"/>
          <p:nvPr/>
        </p:nvSpPr>
        <p:spPr>
          <a:xfrm>
            <a:off x="1732220" y="130722"/>
            <a:ext cx="10207486" cy="6451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Shared Memory in IPC</a:t>
            </a:r>
          </a:p>
        </p:txBody>
      </p:sp>
      <p:sp>
        <p:nvSpPr>
          <p:cNvPr id="5" name="TextBox 4">
            <a:extLst>
              <a:ext uri="{FF2B5EF4-FFF2-40B4-BE49-F238E27FC236}">
                <a16:creationId xmlns:a16="http://schemas.microsoft.com/office/drawing/2014/main" id="{EDCBDE90-FA40-6614-18D9-5F194A35EBC4}"/>
              </a:ext>
            </a:extLst>
          </p:cNvPr>
          <p:cNvSpPr txBox="1"/>
          <p:nvPr/>
        </p:nvSpPr>
        <p:spPr>
          <a:xfrm>
            <a:off x="404866" y="1037967"/>
            <a:ext cx="6600092" cy="5195685"/>
          </a:xfrm>
          <a:prstGeom prst="rect">
            <a:avLst/>
          </a:prstGeom>
          <a:noFill/>
        </p:spPr>
        <p:txBody>
          <a:bodyPr wrap="square">
            <a:noAutofit/>
          </a:bodyPr>
          <a:lstStyle/>
          <a:p>
            <a:pPr algn="just"/>
            <a:r>
              <a:rPr lang="en-US" sz="2000" b="1" i="0" dirty="0">
                <a:solidFill>
                  <a:srgbClr val="273239"/>
                </a:solidFill>
                <a:effectLst/>
              </a:rPr>
              <a:t>The Shared memory is a memory segment that multiple processes can access concurrently. It is one of the fastest method because the processes communicate by the reading and writing to a shared block of the memory. </a:t>
            </a:r>
            <a:endParaRPr lang="en-US" altLang="en-US" sz="2000" b="1" dirty="0"/>
          </a:p>
        </p:txBody>
      </p:sp>
      <p:graphicFrame>
        <p:nvGraphicFramePr>
          <p:cNvPr id="3" name="Table 2">
            <a:extLst>
              <a:ext uri="{FF2B5EF4-FFF2-40B4-BE49-F238E27FC236}">
                <a16:creationId xmlns:a16="http://schemas.microsoft.com/office/drawing/2014/main" id="{418E3BCC-0ACF-B935-EA7F-8E45FD23C3C0}"/>
              </a:ext>
            </a:extLst>
          </p:cNvPr>
          <p:cNvGraphicFramePr>
            <a:graphicFrameLocks noGrp="1"/>
          </p:cNvGraphicFramePr>
          <p:nvPr>
            <p:extLst>
              <p:ext uri="{D42A27DB-BD31-4B8C-83A1-F6EECF244321}">
                <p14:modId xmlns:p14="http://schemas.microsoft.com/office/powerpoint/2010/main" val="193549953"/>
              </p:ext>
            </p:extLst>
          </p:nvPr>
        </p:nvGraphicFramePr>
        <p:xfrm>
          <a:off x="478859" y="2367301"/>
          <a:ext cx="6375024" cy="3658527"/>
        </p:xfrm>
        <a:graphic>
          <a:graphicData uri="http://schemas.openxmlformats.org/drawingml/2006/table">
            <a:tbl>
              <a:tblPr firstRow="1" bandRow="1">
                <a:tableStyleId>{5C22544A-7EE6-4342-B048-85BDC9FD1C3A}</a:tableStyleId>
              </a:tblPr>
              <a:tblGrid>
                <a:gridCol w="3187512">
                  <a:extLst>
                    <a:ext uri="{9D8B030D-6E8A-4147-A177-3AD203B41FA5}">
                      <a16:colId xmlns:a16="http://schemas.microsoft.com/office/drawing/2014/main" val="1089934184"/>
                    </a:ext>
                  </a:extLst>
                </a:gridCol>
                <a:gridCol w="3187512">
                  <a:extLst>
                    <a:ext uri="{9D8B030D-6E8A-4147-A177-3AD203B41FA5}">
                      <a16:colId xmlns:a16="http://schemas.microsoft.com/office/drawing/2014/main" val="1749282515"/>
                    </a:ext>
                  </a:extLst>
                </a:gridCol>
              </a:tblGrid>
              <a:tr h="383547">
                <a:tc>
                  <a:txBody>
                    <a:bodyPr/>
                    <a:lstStyle/>
                    <a:p>
                      <a:pPr algn="ctr"/>
                      <a:r>
                        <a:rPr lang="en-US" dirty="0"/>
                        <a:t>Advantages</a:t>
                      </a:r>
                      <a:endParaRPr lang="en-IN" dirty="0"/>
                    </a:p>
                  </a:txBody>
                  <a:tcPr/>
                </a:tc>
                <a:tc>
                  <a:txBody>
                    <a:bodyPr/>
                    <a:lstStyle/>
                    <a:p>
                      <a:pPr algn="ctr"/>
                      <a:r>
                        <a:rPr lang="en-US" dirty="0"/>
                        <a:t>Disadvantages</a:t>
                      </a:r>
                      <a:endParaRPr lang="en-IN" dirty="0"/>
                    </a:p>
                  </a:txBody>
                  <a:tcPr/>
                </a:tc>
                <a:extLst>
                  <a:ext uri="{0D108BD9-81ED-4DB2-BD59-A6C34878D82A}">
                    <a16:rowId xmlns:a16="http://schemas.microsoft.com/office/drawing/2014/main" val="1031984302"/>
                  </a:ext>
                </a:extLst>
              </a:tr>
              <a:tr h="594625">
                <a:tc>
                  <a:txBody>
                    <a:bodyPr/>
                    <a:lstStyle/>
                    <a:p>
                      <a:r>
                        <a:rPr lang="en-US" dirty="0"/>
                        <a:t>Shared memory is the fastest IPC method</a:t>
                      </a:r>
                      <a:endParaRPr lang="en-IN" dirty="0"/>
                    </a:p>
                  </a:txBody>
                  <a:tcPr/>
                </a:tc>
                <a:tc>
                  <a:txBody>
                    <a:bodyPr/>
                    <a:lstStyle/>
                    <a:p>
                      <a:r>
                        <a:rPr lang="en-IN" dirty="0"/>
                        <a:t>Concurrency Issues</a:t>
                      </a:r>
                    </a:p>
                  </a:txBody>
                  <a:tcPr/>
                </a:tc>
                <a:extLst>
                  <a:ext uri="{0D108BD9-81ED-4DB2-BD59-A6C34878D82A}">
                    <a16:rowId xmlns:a16="http://schemas.microsoft.com/office/drawing/2014/main" val="366465480"/>
                  </a:ext>
                </a:extLst>
              </a:tr>
              <a:tr h="596186">
                <a:tc>
                  <a:txBody>
                    <a:bodyPr/>
                    <a:lstStyle/>
                    <a:p>
                      <a:r>
                        <a:rPr lang="en-IN" dirty="0"/>
                        <a:t>No Kernel Intervention</a:t>
                      </a:r>
                    </a:p>
                  </a:txBody>
                  <a:tcPr/>
                </a:tc>
                <a:tc>
                  <a:txBody>
                    <a:bodyPr/>
                    <a:lstStyle/>
                    <a:p>
                      <a:r>
                        <a:rPr lang="en-IN" dirty="0"/>
                        <a:t>Complexity</a:t>
                      </a:r>
                    </a:p>
                  </a:txBody>
                  <a:tcPr/>
                </a:tc>
                <a:extLst>
                  <a:ext uri="{0D108BD9-81ED-4DB2-BD59-A6C34878D82A}">
                    <a16:rowId xmlns:a16="http://schemas.microsoft.com/office/drawing/2014/main" val="2881884265"/>
                  </a:ext>
                </a:extLst>
              </a:tr>
              <a:tr h="594625">
                <a:tc>
                  <a:txBody>
                    <a:bodyPr/>
                    <a:lstStyle/>
                    <a:p>
                      <a:r>
                        <a:rPr lang="en-US" dirty="0"/>
                        <a:t>Ideal for Large Data Transfers</a:t>
                      </a:r>
                      <a:endParaRPr lang="en-IN" dirty="0"/>
                    </a:p>
                  </a:txBody>
                  <a:tcPr/>
                </a:tc>
                <a:tc>
                  <a:txBody>
                    <a:bodyPr/>
                    <a:lstStyle/>
                    <a:p>
                      <a:r>
                        <a:rPr lang="en-IN" dirty="0"/>
                        <a:t>Debugging Difficulties</a:t>
                      </a:r>
                    </a:p>
                  </a:txBody>
                  <a:tcPr/>
                </a:tc>
                <a:extLst>
                  <a:ext uri="{0D108BD9-81ED-4DB2-BD59-A6C34878D82A}">
                    <a16:rowId xmlns:a16="http://schemas.microsoft.com/office/drawing/2014/main" val="725351100"/>
                  </a:ext>
                </a:extLst>
              </a:tr>
              <a:tr h="594625">
                <a:tc>
                  <a:txBody>
                    <a:bodyPr/>
                    <a:lstStyle/>
                    <a:p>
                      <a:r>
                        <a:rPr lang="en-IN" dirty="0"/>
                        <a:t>Lower Latency</a:t>
                      </a:r>
                    </a:p>
                  </a:txBody>
                  <a:tcPr/>
                </a:tc>
                <a:tc>
                  <a:txBody>
                    <a:bodyPr/>
                    <a:lstStyle/>
                    <a:p>
                      <a:r>
                        <a:rPr lang="en-IN" dirty="0"/>
                        <a:t>No Built-in Synchronization</a:t>
                      </a:r>
                    </a:p>
                  </a:txBody>
                  <a:tcPr/>
                </a:tc>
                <a:extLst>
                  <a:ext uri="{0D108BD9-81ED-4DB2-BD59-A6C34878D82A}">
                    <a16:rowId xmlns:a16="http://schemas.microsoft.com/office/drawing/2014/main" val="326460341"/>
                  </a:ext>
                </a:extLst>
              </a:tr>
              <a:tr h="849464">
                <a:tc>
                  <a:txBody>
                    <a:bodyPr/>
                    <a:lstStyle/>
                    <a:p>
                      <a:r>
                        <a:rPr lang="en-IN" dirty="0"/>
                        <a:t>No Network Stack Involved</a:t>
                      </a:r>
                    </a:p>
                  </a:txBody>
                  <a:tcPr/>
                </a:tc>
                <a:tc>
                  <a:txBody>
                    <a:bodyPr/>
                    <a:lstStyle/>
                    <a:p>
                      <a:r>
                        <a:rPr lang="en-IN" dirty="0"/>
                        <a:t>Limited Portability</a:t>
                      </a:r>
                    </a:p>
                  </a:txBody>
                  <a:tcPr/>
                </a:tc>
                <a:extLst>
                  <a:ext uri="{0D108BD9-81ED-4DB2-BD59-A6C34878D82A}">
                    <a16:rowId xmlns:a16="http://schemas.microsoft.com/office/drawing/2014/main" val="2437037945"/>
                  </a:ext>
                </a:extLst>
              </a:tr>
            </a:tbl>
          </a:graphicData>
        </a:graphic>
      </p:graphicFrame>
      <p:pic>
        <p:nvPicPr>
          <p:cNvPr id="6146" name="Picture 2" descr="What is Shared Memory System in IPC (Interprocess Communication)?  Definition, Working, Need, and Advantages - Binary Terms">
            <a:extLst>
              <a:ext uri="{FF2B5EF4-FFF2-40B4-BE49-F238E27FC236}">
                <a16:creationId xmlns:a16="http://schemas.microsoft.com/office/drawing/2014/main" id="{4F596DAB-BAAF-FB40-72EA-A4337A412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8951" y="1038741"/>
            <a:ext cx="4973006" cy="5456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75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96CE101-F627-2937-5D5F-5B23BF1D5D7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2E7C6FD-FBCC-C316-0CEF-FFE4C687482C}"/>
              </a:ext>
            </a:extLst>
          </p:cNvPr>
          <p:cNvSpPr txBox="1"/>
          <p:nvPr/>
        </p:nvSpPr>
        <p:spPr>
          <a:xfrm>
            <a:off x="1732220" y="130722"/>
            <a:ext cx="10207486" cy="6451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IN" sz="3600" dirty="0">
                <a:solidFill>
                  <a:prstClr val="black"/>
                </a:solidFill>
                <a:latin typeface="Bahnschrift SemiBold" panose="020B0502040204020203" pitchFamily="34" charset="0"/>
              </a:rPr>
              <a:t>Message Passing</a:t>
            </a: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 in IPC</a:t>
            </a:r>
          </a:p>
        </p:txBody>
      </p:sp>
      <p:sp>
        <p:nvSpPr>
          <p:cNvPr id="5" name="TextBox 4">
            <a:extLst>
              <a:ext uri="{FF2B5EF4-FFF2-40B4-BE49-F238E27FC236}">
                <a16:creationId xmlns:a16="http://schemas.microsoft.com/office/drawing/2014/main" id="{F68F4E47-4D88-122A-93EC-3BE4CF329914}"/>
              </a:ext>
            </a:extLst>
          </p:cNvPr>
          <p:cNvSpPr txBox="1"/>
          <p:nvPr/>
        </p:nvSpPr>
        <p:spPr>
          <a:xfrm>
            <a:off x="404866" y="1037967"/>
            <a:ext cx="7165708" cy="5466748"/>
          </a:xfrm>
          <a:prstGeom prst="rect">
            <a:avLst/>
          </a:prstGeom>
          <a:noFill/>
        </p:spPr>
        <p:txBody>
          <a:bodyPr wrap="square">
            <a:noAutofit/>
          </a:bodyPr>
          <a:lstStyle/>
          <a:p>
            <a:pPr algn="just"/>
            <a:r>
              <a:rPr lang="en-US" sz="2000" b="1" i="0" dirty="0">
                <a:solidFill>
                  <a:srgbClr val="000000"/>
                </a:solidFill>
                <a:effectLst/>
                <a:ea typeface="Tahoma" panose="020B0604030504040204" pitchFamily="34" charset="0"/>
                <a:cs typeface="Tahoma" panose="020B0604030504040204" pitchFamily="34" charset="0"/>
              </a:rPr>
              <a:t>In this method, processes communicate with each other without using any kind of shared memory. </a:t>
            </a:r>
            <a:endParaRPr lang="en-US" altLang="en-US" sz="2000" b="1" dirty="0">
              <a:ea typeface="Tahoma" panose="020B0604030504040204" pitchFamily="34" charset="0"/>
              <a:cs typeface="Tahoma" panose="020B0604030504040204" pitchFamily="34" charset="0"/>
            </a:endParaRPr>
          </a:p>
        </p:txBody>
      </p:sp>
      <p:graphicFrame>
        <p:nvGraphicFramePr>
          <p:cNvPr id="3" name="Table 2">
            <a:extLst>
              <a:ext uri="{FF2B5EF4-FFF2-40B4-BE49-F238E27FC236}">
                <a16:creationId xmlns:a16="http://schemas.microsoft.com/office/drawing/2014/main" id="{71FDE76A-0F79-0215-C5E6-23C17DE6BAC4}"/>
              </a:ext>
            </a:extLst>
          </p:cNvPr>
          <p:cNvGraphicFramePr>
            <a:graphicFrameLocks noGrp="1"/>
          </p:cNvGraphicFramePr>
          <p:nvPr>
            <p:extLst>
              <p:ext uri="{D42A27DB-BD31-4B8C-83A1-F6EECF244321}">
                <p14:modId xmlns:p14="http://schemas.microsoft.com/office/powerpoint/2010/main" val="263809234"/>
              </p:ext>
            </p:extLst>
          </p:nvPr>
        </p:nvGraphicFramePr>
        <p:xfrm>
          <a:off x="411509" y="1791848"/>
          <a:ext cx="7109636" cy="4689885"/>
        </p:xfrm>
        <a:graphic>
          <a:graphicData uri="http://schemas.openxmlformats.org/drawingml/2006/table">
            <a:tbl>
              <a:tblPr firstRow="1" bandRow="1">
                <a:tableStyleId>{5C22544A-7EE6-4342-B048-85BDC9FD1C3A}</a:tableStyleId>
              </a:tblPr>
              <a:tblGrid>
                <a:gridCol w="3554818">
                  <a:extLst>
                    <a:ext uri="{9D8B030D-6E8A-4147-A177-3AD203B41FA5}">
                      <a16:colId xmlns:a16="http://schemas.microsoft.com/office/drawing/2014/main" val="1089934184"/>
                    </a:ext>
                  </a:extLst>
                </a:gridCol>
                <a:gridCol w="3554818">
                  <a:extLst>
                    <a:ext uri="{9D8B030D-6E8A-4147-A177-3AD203B41FA5}">
                      <a16:colId xmlns:a16="http://schemas.microsoft.com/office/drawing/2014/main" val="1749282515"/>
                    </a:ext>
                  </a:extLst>
                </a:gridCol>
              </a:tblGrid>
              <a:tr h="363180">
                <a:tc>
                  <a:txBody>
                    <a:bodyPr/>
                    <a:lstStyle/>
                    <a:p>
                      <a:pPr algn="ctr"/>
                      <a:r>
                        <a:rPr lang="en-US" sz="1800" dirty="0"/>
                        <a:t>Advantages</a:t>
                      </a:r>
                      <a:endParaRPr lang="en-IN" sz="1800" dirty="0"/>
                    </a:p>
                  </a:txBody>
                  <a:tcPr/>
                </a:tc>
                <a:tc>
                  <a:txBody>
                    <a:bodyPr/>
                    <a:lstStyle/>
                    <a:p>
                      <a:pPr algn="ctr"/>
                      <a:r>
                        <a:rPr lang="en-US" sz="1800" dirty="0"/>
                        <a:t>Disadvantages</a:t>
                      </a:r>
                      <a:endParaRPr lang="en-IN" sz="1800" dirty="0"/>
                    </a:p>
                  </a:txBody>
                  <a:tcPr/>
                </a:tc>
                <a:extLst>
                  <a:ext uri="{0D108BD9-81ED-4DB2-BD59-A6C34878D82A}">
                    <a16:rowId xmlns:a16="http://schemas.microsoft.com/office/drawing/2014/main" val="1031984302"/>
                  </a:ext>
                </a:extLst>
              </a:tr>
              <a:tr h="907950">
                <a:tc>
                  <a:txBody>
                    <a:bodyPr/>
                    <a:lstStyle/>
                    <a:p>
                      <a:r>
                        <a:rPr lang="en-US" sz="1800" dirty="0"/>
                        <a:t>Processes easily sending and receiving messages. </a:t>
                      </a:r>
                      <a:endParaRPr lang="en-IN" sz="1800" dirty="0"/>
                    </a:p>
                  </a:txBody>
                  <a:tcPr/>
                </a:tc>
                <a:tc>
                  <a:txBody>
                    <a:bodyPr/>
                    <a:lstStyle/>
                    <a:p>
                      <a:r>
                        <a:rPr lang="en-US" sz="1800" dirty="0"/>
                        <a:t>Message passing can introduce significant overhead and latency, especially</a:t>
                      </a:r>
                      <a:endParaRPr lang="en-IN" sz="1800" dirty="0"/>
                    </a:p>
                  </a:txBody>
                  <a:tcPr/>
                </a:tc>
                <a:extLst>
                  <a:ext uri="{0D108BD9-81ED-4DB2-BD59-A6C34878D82A}">
                    <a16:rowId xmlns:a16="http://schemas.microsoft.com/office/drawing/2014/main" val="366465480"/>
                  </a:ext>
                </a:extLst>
              </a:tr>
              <a:tr h="1180335">
                <a:tc>
                  <a:txBody>
                    <a:bodyPr/>
                    <a:lstStyle/>
                    <a:p>
                      <a:r>
                        <a:rPr lang="en-IN" sz="1800" dirty="0"/>
                        <a:t>Asynchronous Communication</a:t>
                      </a:r>
                    </a:p>
                  </a:txBody>
                  <a:tcPr/>
                </a:tc>
                <a:tc>
                  <a:txBody>
                    <a:bodyPr/>
                    <a:lstStyle/>
                    <a:p>
                      <a:pPr algn="just"/>
                      <a:r>
                        <a:rPr lang="en-US" sz="1800" b="0" i="0" kern="1200" dirty="0">
                          <a:solidFill>
                            <a:schemeClr val="dk1"/>
                          </a:solidFill>
                          <a:effectLst/>
                          <a:latin typeface="+mn-lt"/>
                          <a:ea typeface="+mn-ea"/>
                          <a:cs typeface="+mn-cs"/>
                        </a:rPr>
                        <a:t>The asynchronous nature of message passing can make debugging and testing more challenging.</a:t>
                      </a:r>
                      <a:endParaRPr lang="en-IN" sz="1800" dirty="0"/>
                    </a:p>
                  </a:txBody>
                  <a:tcPr/>
                </a:tc>
                <a:extLst>
                  <a:ext uri="{0D108BD9-81ED-4DB2-BD59-A6C34878D82A}">
                    <a16:rowId xmlns:a16="http://schemas.microsoft.com/office/drawing/2014/main" val="2881884265"/>
                  </a:ext>
                </a:extLst>
              </a:tr>
              <a:tr h="940845">
                <a:tc>
                  <a:txBody>
                    <a:bodyPr/>
                    <a:lstStyle/>
                    <a:p>
                      <a:pPr algn="just"/>
                      <a:r>
                        <a:rPr lang="en-US" sz="1800" dirty="0"/>
                        <a:t>Message passing can ensure message delivery through mechanisms like retransmission. </a:t>
                      </a:r>
                      <a:endParaRPr lang="en-IN" sz="1800" dirty="0"/>
                    </a:p>
                  </a:txBody>
                  <a:tcPr/>
                </a:tc>
                <a:tc>
                  <a:txBody>
                    <a:bodyPr/>
                    <a:lstStyle/>
                    <a:p>
                      <a:r>
                        <a:rPr lang="en-IN" sz="1800" dirty="0"/>
                        <a:t>Potential for Deadlocks</a:t>
                      </a:r>
                    </a:p>
                  </a:txBody>
                  <a:tcPr/>
                </a:tc>
                <a:extLst>
                  <a:ext uri="{0D108BD9-81ED-4DB2-BD59-A6C34878D82A}">
                    <a16:rowId xmlns:a16="http://schemas.microsoft.com/office/drawing/2014/main" val="725351100"/>
                  </a:ext>
                </a:extLst>
              </a:tr>
              <a:tr h="635565">
                <a:tc>
                  <a:txBody>
                    <a:bodyPr/>
                    <a:lstStyle/>
                    <a:p>
                      <a:pPr algn="just"/>
                      <a:r>
                        <a:rPr lang="en-US" sz="1800" dirty="0"/>
                        <a:t>Well-suited for large-scale systems and distributed architectures</a:t>
                      </a:r>
                      <a:endParaRPr lang="en-IN" sz="1800" dirty="0"/>
                    </a:p>
                  </a:txBody>
                  <a:tcPr/>
                </a:tc>
                <a:tc>
                  <a:txBody>
                    <a:bodyPr/>
                    <a:lstStyle/>
                    <a:p>
                      <a:r>
                        <a:rPr lang="en-IN" sz="1800" dirty="0"/>
                        <a:t>Performance Bottlenecks for high-performance applications. </a:t>
                      </a:r>
                    </a:p>
                  </a:txBody>
                  <a:tcPr/>
                </a:tc>
                <a:extLst>
                  <a:ext uri="{0D108BD9-81ED-4DB2-BD59-A6C34878D82A}">
                    <a16:rowId xmlns:a16="http://schemas.microsoft.com/office/drawing/2014/main" val="326460341"/>
                  </a:ext>
                </a:extLst>
              </a:tr>
              <a:tr h="635565">
                <a:tc>
                  <a:txBody>
                    <a:bodyPr/>
                    <a:lstStyle/>
                    <a:p>
                      <a:pPr algn="just"/>
                      <a:r>
                        <a:rPr lang="en-US" sz="1800" dirty="0"/>
                        <a:t>reducing the risk of synchronization problems. </a:t>
                      </a:r>
                      <a:endParaRPr lang="en-IN" sz="1800" dirty="0"/>
                    </a:p>
                  </a:txBody>
                  <a:tcPr/>
                </a:tc>
                <a:tc>
                  <a:txBody>
                    <a:bodyPr/>
                    <a:lstStyle/>
                    <a:p>
                      <a:r>
                        <a:rPr lang="en-IN" sz="1800" dirty="0"/>
                        <a:t>Increased System Complexity</a:t>
                      </a:r>
                    </a:p>
                  </a:txBody>
                  <a:tcPr/>
                </a:tc>
                <a:extLst>
                  <a:ext uri="{0D108BD9-81ED-4DB2-BD59-A6C34878D82A}">
                    <a16:rowId xmlns:a16="http://schemas.microsoft.com/office/drawing/2014/main" val="2437037945"/>
                  </a:ext>
                </a:extLst>
              </a:tr>
            </a:tbl>
          </a:graphicData>
        </a:graphic>
      </p:graphicFrame>
      <p:pic>
        <p:nvPicPr>
          <p:cNvPr id="7170" name="Picture 2" descr="What is Interprocess Communication (IPC)? Method - Binary Terms">
            <a:extLst>
              <a:ext uri="{FF2B5EF4-FFF2-40B4-BE49-F238E27FC236}">
                <a16:creationId xmlns:a16="http://schemas.microsoft.com/office/drawing/2014/main" id="{2315901D-8616-3104-2A84-CDDC2BB10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8285" y="1276865"/>
            <a:ext cx="4237369" cy="522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316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732220" y="130722"/>
            <a:ext cx="10207486" cy="64516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rPr>
              <a:t>Processes Vs Thread </a:t>
            </a:r>
          </a:p>
        </p:txBody>
      </p:sp>
      <p:sp>
        <p:nvSpPr>
          <p:cNvPr id="7" name="TextBox 4"/>
          <p:cNvSpPr txBox="1"/>
          <p:nvPr/>
        </p:nvSpPr>
        <p:spPr>
          <a:xfrm>
            <a:off x="-2072186" y="1139823"/>
            <a:ext cx="2996641" cy="5457697"/>
          </a:xfrm>
          <a:prstGeom prst="rect">
            <a:avLst/>
          </a:prstGeom>
          <a:noFill/>
        </p:spPr>
        <p:txBody>
          <a:bodyPr wrap="square">
            <a:noAutofit/>
          </a:bodyPr>
          <a:lstStyle/>
          <a:p>
            <a:pPr algn="l">
              <a:lnSpc>
                <a:spcPct val="150000"/>
              </a:lnSpc>
            </a:pPr>
            <a:endParaRPr lang="en-US" altLang="en-US" b="1" dirty="0"/>
          </a:p>
        </p:txBody>
      </p:sp>
      <p:pic>
        <p:nvPicPr>
          <p:cNvPr id="1028" name="Picture 4">
            <a:extLst>
              <a:ext uri="{FF2B5EF4-FFF2-40B4-BE49-F238E27FC236}">
                <a16:creationId xmlns:a16="http://schemas.microsoft.com/office/drawing/2014/main" id="{D8CA81C4-2080-CB3C-10C6-31C2A051C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02307"/>
            <a:ext cx="5843706" cy="515135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520D80A-EA06-7643-91CC-3420C06220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703" y="1010551"/>
            <a:ext cx="5610225" cy="5151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E09445E-4ED5-189C-B9A3-DF8A816DBA1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23E5729-14A5-CA9E-DD04-5EDCE3F92EA4}"/>
              </a:ext>
            </a:extLst>
          </p:cNvPr>
          <p:cNvSpPr txBox="1"/>
          <p:nvPr/>
        </p:nvSpPr>
        <p:spPr>
          <a:xfrm>
            <a:off x="1732220" y="130722"/>
            <a:ext cx="9779535"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IN" sz="3600" dirty="0">
                <a:solidFill>
                  <a:prstClr val="black"/>
                </a:solidFill>
                <a:latin typeface="Bahnschrift SemiBold" panose="020B0502040204020203" pitchFamily="34" charset="0"/>
              </a:rPr>
              <a:t>Process Synchronization</a:t>
            </a:r>
            <a:endPar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endParaRPr>
          </a:p>
        </p:txBody>
      </p:sp>
      <p:sp>
        <p:nvSpPr>
          <p:cNvPr id="7" name="TextBox 4">
            <a:extLst>
              <a:ext uri="{FF2B5EF4-FFF2-40B4-BE49-F238E27FC236}">
                <a16:creationId xmlns:a16="http://schemas.microsoft.com/office/drawing/2014/main" id="{805AB5CC-5F06-8E64-86B0-20D909FDD62F}"/>
              </a:ext>
            </a:extLst>
          </p:cNvPr>
          <p:cNvSpPr txBox="1"/>
          <p:nvPr/>
        </p:nvSpPr>
        <p:spPr>
          <a:xfrm>
            <a:off x="124621" y="1071777"/>
            <a:ext cx="11844957" cy="646331"/>
          </a:xfrm>
          <a:prstGeom prst="rect">
            <a:avLst/>
          </a:prstGeom>
          <a:noFill/>
        </p:spPr>
        <p:txBody>
          <a:bodyPr wrap="square">
            <a:noAutofit/>
          </a:bodyPr>
          <a:lstStyle/>
          <a:p>
            <a:pPr>
              <a:buNone/>
            </a:pPr>
            <a:r>
              <a:rPr lang="en-US" sz="1800" b="1" i="0" dirty="0">
                <a:solidFill>
                  <a:srgbClr val="000000"/>
                </a:solidFill>
                <a:effectLst/>
              </a:rPr>
              <a:t>Process Synchronization means sharing system resources by processes in a such a way that, Concurrent access to shared data is handled thereby minimizing the chance of inconsistent data.</a:t>
            </a:r>
            <a:r>
              <a:rPr lang="en-US" b="1" dirty="0"/>
              <a:t> </a:t>
            </a:r>
            <a:endParaRPr lang="en-US" sz="1800" b="1" i="0" dirty="0">
              <a:solidFill>
                <a:srgbClr val="000000"/>
              </a:solidFill>
              <a:effectLst/>
            </a:endParaRPr>
          </a:p>
        </p:txBody>
      </p:sp>
      <p:sp>
        <p:nvSpPr>
          <p:cNvPr id="2" name="TextBox 4">
            <a:extLst>
              <a:ext uri="{FF2B5EF4-FFF2-40B4-BE49-F238E27FC236}">
                <a16:creationId xmlns:a16="http://schemas.microsoft.com/office/drawing/2014/main" id="{1FF90F0A-FA81-318C-178C-DD6E1DE48D33}"/>
              </a:ext>
            </a:extLst>
          </p:cNvPr>
          <p:cNvSpPr txBox="1"/>
          <p:nvPr/>
        </p:nvSpPr>
        <p:spPr>
          <a:xfrm>
            <a:off x="124621" y="1812325"/>
            <a:ext cx="5221736" cy="4481383"/>
          </a:xfrm>
          <a:prstGeom prst="rect">
            <a:avLst/>
          </a:prstGeom>
          <a:noFill/>
        </p:spPr>
        <p:txBody>
          <a:bodyPr wrap="square">
            <a:noAutofit/>
          </a:bodyPr>
          <a:lstStyle/>
          <a:p>
            <a:pPr algn="just">
              <a:buNone/>
            </a:pPr>
            <a:r>
              <a:rPr lang="en-US" sz="1800" b="1" i="0" dirty="0">
                <a:solidFill>
                  <a:srgbClr val="000000"/>
                </a:solidFill>
                <a:effectLst/>
              </a:rPr>
              <a:t>Critical Section is a code segment that accesses shared variables and has to be executed as an atomic action. </a:t>
            </a:r>
            <a:endParaRPr lang="en-US" altLang="en-US" b="1" dirty="0"/>
          </a:p>
        </p:txBody>
      </p:sp>
      <p:pic>
        <p:nvPicPr>
          <p:cNvPr id="11" name="Picture 10">
            <a:extLst>
              <a:ext uri="{FF2B5EF4-FFF2-40B4-BE49-F238E27FC236}">
                <a16:creationId xmlns:a16="http://schemas.microsoft.com/office/drawing/2014/main" id="{229975D5-5B38-31C0-168E-7237DD6AA3ED}"/>
              </a:ext>
            </a:extLst>
          </p:cNvPr>
          <p:cNvPicPr>
            <a:picLocks noChangeAspect="1"/>
          </p:cNvPicPr>
          <p:nvPr/>
        </p:nvPicPr>
        <p:blipFill>
          <a:blip r:embed="rId3"/>
          <a:stretch>
            <a:fillRect/>
          </a:stretch>
        </p:blipFill>
        <p:spPr>
          <a:xfrm>
            <a:off x="181759" y="2718484"/>
            <a:ext cx="5107460" cy="3212756"/>
          </a:xfrm>
          <a:prstGeom prst="rect">
            <a:avLst/>
          </a:prstGeom>
        </p:spPr>
      </p:pic>
      <p:sp>
        <p:nvSpPr>
          <p:cNvPr id="13" name="TextBox 4">
            <a:extLst>
              <a:ext uri="{FF2B5EF4-FFF2-40B4-BE49-F238E27FC236}">
                <a16:creationId xmlns:a16="http://schemas.microsoft.com/office/drawing/2014/main" id="{B08F40C9-5D1C-3457-AB9D-9E66AE3A3C83}"/>
              </a:ext>
            </a:extLst>
          </p:cNvPr>
          <p:cNvSpPr txBox="1"/>
          <p:nvPr/>
        </p:nvSpPr>
        <p:spPr>
          <a:xfrm>
            <a:off x="5917305" y="1892292"/>
            <a:ext cx="6000219" cy="4327276"/>
          </a:xfrm>
          <a:prstGeom prst="rect">
            <a:avLst/>
          </a:prstGeom>
          <a:noFill/>
        </p:spPr>
        <p:txBody>
          <a:bodyPr wrap="square">
            <a:noAutofit/>
          </a:bodyPr>
          <a:lstStyle/>
          <a:p>
            <a:pPr algn="just">
              <a:buNone/>
            </a:pPr>
            <a:r>
              <a:rPr lang="en-US" dirty="0"/>
              <a:t> </a:t>
            </a:r>
            <a:r>
              <a:rPr lang="en-US" b="1" dirty="0"/>
              <a:t>A race condition occurs when multiple threads or processes access shared data concurrently, and the program’s outcome depends on the execution order.</a:t>
            </a:r>
            <a:endParaRPr lang="en-US" altLang="en-US" b="1" dirty="0"/>
          </a:p>
        </p:txBody>
      </p:sp>
      <p:pic>
        <p:nvPicPr>
          <p:cNvPr id="16" name="Picture 2" descr="Race condition - Fork My Brain">
            <a:extLst>
              <a:ext uri="{FF2B5EF4-FFF2-40B4-BE49-F238E27FC236}">
                <a16:creationId xmlns:a16="http://schemas.microsoft.com/office/drawing/2014/main" id="{AF1EC248-53E2-0884-886B-CF289EB76F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1859" y="2866768"/>
            <a:ext cx="5895665" cy="3426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709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61DDDB8-99A3-AD5F-7AB3-6B945757B75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8ACDA2E-0D6D-F794-191C-3C06ED63D420}"/>
              </a:ext>
            </a:extLst>
          </p:cNvPr>
          <p:cNvSpPr txBox="1"/>
          <p:nvPr/>
        </p:nvSpPr>
        <p:spPr>
          <a:xfrm>
            <a:off x="1732220" y="130722"/>
            <a:ext cx="9779535"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IN" sz="3600" dirty="0">
                <a:solidFill>
                  <a:prstClr val="black"/>
                </a:solidFill>
                <a:latin typeface="Bahnschrift SemiBold" panose="020B0502040204020203" pitchFamily="34" charset="0"/>
              </a:rPr>
              <a:t>  Synchronization Criteria</a:t>
            </a:r>
            <a:endPar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endParaRPr>
          </a:p>
        </p:txBody>
      </p:sp>
      <p:sp>
        <p:nvSpPr>
          <p:cNvPr id="8" name="Title 7">
            <a:extLst>
              <a:ext uri="{FF2B5EF4-FFF2-40B4-BE49-F238E27FC236}">
                <a16:creationId xmlns:a16="http://schemas.microsoft.com/office/drawing/2014/main" id="{7CB92804-EDAE-B802-F2BA-0E680DE56B17}"/>
              </a:ext>
            </a:extLst>
          </p:cNvPr>
          <p:cNvSpPr>
            <a:spLocks noGrp="1"/>
          </p:cNvSpPr>
          <p:nvPr>
            <p:ph type="title"/>
          </p:nvPr>
        </p:nvSpPr>
        <p:spPr>
          <a:xfrm>
            <a:off x="621506" y="1421721"/>
            <a:ext cx="10969308" cy="646331"/>
          </a:xfrm>
        </p:spPr>
        <p:txBody>
          <a:bodyPr>
            <a:normAutofit/>
          </a:bodyPr>
          <a:lstStyle/>
          <a:p>
            <a:r>
              <a:rPr kumimoji="0" lang="en-US" sz="1800" b="1" i="1" u="none" strike="noStrike" kern="1200" cap="none" spc="0" normalizeH="0" baseline="0" noProof="0" dirty="0">
                <a:ln>
                  <a:noFill/>
                </a:ln>
                <a:solidFill>
                  <a:srgbClr val="000000"/>
                </a:solidFill>
                <a:effectLst/>
                <a:uLnTx/>
                <a:uFillTx/>
                <a:latin typeface="+mn-lt"/>
                <a:ea typeface="+mj-ea"/>
                <a:cs typeface="+mj-cs"/>
              </a:rPr>
              <a:t>Mutual Exclusion: </a:t>
            </a:r>
            <a:r>
              <a:rPr kumimoji="0" lang="en-US" sz="1800" b="0" i="0" u="none" strike="noStrike" kern="1200" cap="none" spc="0" normalizeH="0" baseline="0" noProof="0" dirty="0">
                <a:ln>
                  <a:noFill/>
                </a:ln>
                <a:solidFill>
                  <a:srgbClr val="000000"/>
                </a:solidFill>
                <a:effectLst/>
                <a:uLnTx/>
                <a:uFillTx/>
                <a:latin typeface="+mn-lt"/>
                <a:ea typeface="+mj-ea"/>
                <a:cs typeface="+mj-cs"/>
              </a:rPr>
              <a:t>Out of a group of cooperating processes, only one process can be in its critical section at a given point of time</a:t>
            </a:r>
            <a:endParaRPr lang="en-IN" sz="1800" dirty="0">
              <a:latin typeface="+mn-lt"/>
            </a:endParaRPr>
          </a:p>
        </p:txBody>
      </p:sp>
      <p:sp>
        <p:nvSpPr>
          <p:cNvPr id="34" name="Text Placeholder 32">
            <a:extLst>
              <a:ext uri="{FF2B5EF4-FFF2-40B4-BE49-F238E27FC236}">
                <a16:creationId xmlns:a16="http://schemas.microsoft.com/office/drawing/2014/main" id="{3EDFC41A-9C38-5095-011F-1F50325AF9C6}"/>
              </a:ext>
            </a:extLst>
          </p:cNvPr>
          <p:cNvSpPr>
            <a:spLocks noGrp="1"/>
          </p:cNvSpPr>
          <p:nvPr>
            <p:ph type="body" sz="half" idx="2"/>
          </p:nvPr>
        </p:nvSpPr>
        <p:spPr>
          <a:xfrm>
            <a:off x="773906" y="2712720"/>
            <a:ext cx="10473214" cy="1143000"/>
          </a:xfrm>
        </p:spPr>
        <p:txBody>
          <a:bodyPr>
            <a:noAutofit/>
          </a:bodyPr>
          <a:lstStyle/>
          <a:p>
            <a:r>
              <a:rPr lang="en-US" sz="2000" b="1" i="1" dirty="0">
                <a:solidFill>
                  <a:srgbClr val="000000"/>
                </a:solidFill>
                <a:effectLst/>
              </a:rPr>
              <a:t>Progress:    </a:t>
            </a:r>
            <a:r>
              <a:rPr lang="en-US" sz="2000" dirty="0">
                <a:solidFill>
                  <a:srgbClr val="000000"/>
                </a:solidFill>
              </a:rPr>
              <a:t>a)</a:t>
            </a:r>
            <a:r>
              <a:rPr lang="en-US" sz="2000" b="1" i="1" dirty="0">
                <a:solidFill>
                  <a:srgbClr val="000000"/>
                </a:solidFill>
              </a:rPr>
              <a:t> </a:t>
            </a:r>
            <a:r>
              <a:rPr lang="en-US" sz="2000" dirty="0">
                <a:solidFill>
                  <a:srgbClr val="000000"/>
                </a:solidFill>
              </a:rPr>
              <a:t>Satisfy Mutual Exclusion</a:t>
            </a:r>
          </a:p>
          <a:p>
            <a:r>
              <a:rPr lang="en-US" sz="2000" dirty="0">
                <a:solidFill>
                  <a:srgbClr val="000000"/>
                </a:solidFill>
              </a:rPr>
              <a:t>                     b) Willing process will enter in critical section</a:t>
            </a:r>
          </a:p>
          <a:p>
            <a:r>
              <a:rPr lang="en-US" sz="2000" dirty="0">
                <a:solidFill>
                  <a:srgbClr val="000000"/>
                </a:solidFill>
              </a:rPr>
              <a:t>                     c) No deadlock in remainder section</a:t>
            </a:r>
            <a:br>
              <a:rPr lang="en-US" sz="2000" dirty="0"/>
            </a:br>
            <a:endParaRPr lang="en-IN" sz="2000" dirty="0"/>
          </a:p>
        </p:txBody>
      </p:sp>
      <p:sp>
        <p:nvSpPr>
          <p:cNvPr id="35" name="Text Placeholder 32">
            <a:extLst>
              <a:ext uri="{FF2B5EF4-FFF2-40B4-BE49-F238E27FC236}">
                <a16:creationId xmlns:a16="http://schemas.microsoft.com/office/drawing/2014/main" id="{6D0C128B-507F-A70E-EE0A-CBC83A7A375B}"/>
              </a:ext>
            </a:extLst>
          </p:cNvPr>
          <p:cNvSpPr txBox="1">
            <a:spLocks/>
          </p:cNvSpPr>
          <p:nvPr/>
        </p:nvSpPr>
        <p:spPr>
          <a:xfrm>
            <a:off x="621506" y="4419600"/>
            <a:ext cx="10778014" cy="114300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r>
              <a:rPr lang="en-US" sz="2000" b="1" i="1" dirty="0">
                <a:solidFill>
                  <a:srgbClr val="000000"/>
                </a:solidFill>
              </a:rPr>
              <a:t>Bounded Wait:  </a:t>
            </a:r>
            <a:r>
              <a:rPr lang="en-US" sz="1800" b="0" i="0" dirty="0">
                <a:solidFill>
                  <a:srgbClr val="000000"/>
                </a:solidFill>
                <a:effectLst/>
                <a:latin typeface="TimesNewRomanPSMT"/>
              </a:rPr>
              <a:t>After a process makes a request for getting into its critical section, there is a limit for how many other processes can get into their critical section, before this process's request is granted. So, after the limit is reached, system must grant the process permission to get into its critical section.</a:t>
            </a:r>
            <a:r>
              <a:rPr lang="en-US" sz="2400" dirty="0"/>
              <a:t> </a:t>
            </a:r>
            <a:br>
              <a:rPr lang="en-US" sz="2400" dirty="0"/>
            </a:br>
            <a:r>
              <a:rPr lang="en-US" sz="2000" b="1" i="1" dirty="0">
                <a:solidFill>
                  <a:srgbClr val="000000"/>
                </a:solidFill>
              </a:rPr>
              <a:t> </a:t>
            </a:r>
            <a:endParaRPr lang="en-US" sz="2000" dirty="0">
              <a:solidFill>
                <a:srgbClr val="000000"/>
              </a:solidFill>
            </a:endParaRPr>
          </a:p>
          <a:p>
            <a:pPr algn="just"/>
            <a:r>
              <a:rPr lang="en-US" sz="2000" dirty="0">
                <a:solidFill>
                  <a:srgbClr val="000000"/>
                </a:solidFill>
              </a:rPr>
              <a:t>                     </a:t>
            </a:r>
            <a:endParaRPr lang="en-IN" sz="2000" dirty="0"/>
          </a:p>
        </p:txBody>
      </p:sp>
    </p:spTree>
    <p:extLst>
      <p:ext uri="{BB962C8B-B14F-4D97-AF65-F5344CB8AC3E}">
        <p14:creationId xmlns:p14="http://schemas.microsoft.com/office/powerpoint/2010/main" val="155067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E228099-934C-1F7C-6294-001C50A5FA1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452301E-4942-CB34-3D6A-DC55A79F1DE1}"/>
              </a:ext>
            </a:extLst>
          </p:cNvPr>
          <p:cNvSpPr txBox="1"/>
          <p:nvPr/>
        </p:nvSpPr>
        <p:spPr>
          <a:xfrm>
            <a:off x="1732220" y="130722"/>
            <a:ext cx="9779535"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en-IN" sz="3600" dirty="0">
                <a:solidFill>
                  <a:prstClr val="black"/>
                </a:solidFill>
                <a:latin typeface="Bahnschrift SemiBold" panose="020B0502040204020203" pitchFamily="34" charset="0"/>
              </a:rPr>
              <a:t> Semaphore</a:t>
            </a:r>
            <a:endPar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endParaRPr>
          </a:p>
        </p:txBody>
      </p:sp>
      <p:sp>
        <p:nvSpPr>
          <p:cNvPr id="3" name="Text Placeholder 2">
            <a:extLst>
              <a:ext uri="{FF2B5EF4-FFF2-40B4-BE49-F238E27FC236}">
                <a16:creationId xmlns:a16="http://schemas.microsoft.com/office/drawing/2014/main" id="{C60AE865-EF50-27BE-131A-2CD1C16633BB}"/>
              </a:ext>
            </a:extLst>
          </p:cNvPr>
          <p:cNvSpPr>
            <a:spLocks noGrp="1"/>
          </p:cNvSpPr>
          <p:nvPr>
            <p:ph type="body" sz="half" idx="2"/>
          </p:nvPr>
        </p:nvSpPr>
        <p:spPr>
          <a:xfrm>
            <a:off x="839788" y="1112520"/>
            <a:ext cx="10417492" cy="929640"/>
          </a:xfrm>
        </p:spPr>
        <p:txBody>
          <a:bodyPr>
            <a:noAutofit/>
          </a:bodyPr>
          <a:lstStyle/>
          <a:p>
            <a:pPr algn="just"/>
            <a:r>
              <a:rPr lang="en-US" sz="2000" b="1" dirty="0">
                <a:solidFill>
                  <a:srgbClr val="000000"/>
                </a:solidFill>
              </a:rPr>
              <a:t>S</a:t>
            </a:r>
            <a:r>
              <a:rPr lang="en-US" sz="2000" b="1" i="0" dirty="0">
                <a:solidFill>
                  <a:srgbClr val="000000"/>
                </a:solidFill>
                <a:effectLst/>
              </a:rPr>
              <a:t>emaphore is a </a:t>
            </a:r>
            <a:r>
              <a:rPr lang="en-US" sz="2000" b="1" dirty="0">
                <a:solidFill>
                  <a:srgbClr val="000000"/>
                </a:solidFill>
              </a:rPr>
              <a:t>synchronization tools. It </a:t>
            </a:r>
            <a:r>
              <a:rPr lang="en-US" sz="2000" b="1" i="0" dirty="0">
                <a:solidFill>
                  <a:srgbClr val="000000"/>
                </a:solidFill>
                <a:effectLst/>
              </a:rPr>
              <a:t>is a variable which can hold only a non-negative Integer value, shared between all the threads, with operations wait and signal.</a:t>
            </a:r>
            <a:r>
              <a:rPr lang="en-US" sz="2000" b="1" dirty="0"/>
              <a:t> </a:t>
            </a:r>
            <a:br>
              <a:rPr lang="en-US" sz="2000" b="1" dirty="0"/>
            </a:br>
            <a:endParaRPr lang="en-IN" sz="2000" b="1" dirty="0"/>
          </a:p>
        </p:txBody>
      </p:sp>
      <p:sp>
        <p:nvSpPr>
          <p:cNvPr id="5" name="Text Placeholder 2">
            <a:extLst>
              <a:ext uri="{FF2B5EF4-FFF2-40B4-BE49-F238E27FC236}">
                <a16:creationId xmlns:a16="http://schemas.microsoft.com/office/drawing/2014/main" id="{776EBBAB-6454-CEBE-431B-320F1CD90D84}"/>
              </a:ext>
            </a:extLst>
          </p:cNvPr>
          <p:cNvSpPr txBox="1">
            <a:spLocks/>
          </p:cNvSpPr>
          <p:nvPr/>
        </p:nvSpPr>
        <p:spPr>
          <a:xfrm>
            <a:off x="284322" y="2042160"/>
            <a:ext cx="5764212" cy="42875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br>
              <a:rPr lang="en-US" sz="2000" b="1" dirty="0"/>
            </a:br>
            <a:endParaRPr lang="en-IN" sz="2000" b="1" dirty="0"/>
          </a:p>
        </p:txBody>
      </p:sp>
      <p:sp>
        <p:nvSpPr>
          <p:cNvPr id="6" name="Text Placeholder 2">
            <a:extLst>
              <a:ext uri="{FF2B5EF4-FFF2-40B4-BE49-F238E27FC236}">
                <a16:creationId xmlns:a16="http://schemas.microsoft.com/office/drawing/2014/main" id="{1F50ECC4-AF1E-21E0-6786-96CBEBB6E8FB}"/>
              </a:ext>
            </a:extLst>
          </p:cNvPr>
          <p:cNvSpPr txBox="1">
            <a:spLocks/>
          </p:cNvSpPr>
          <p:nvPr/>
        </p:nvSpPr>
        <p:spPr>
          <a:xfrm>
            <a:off x="660400" y="2250440"/>
            <a:ext cx="4104640" cy="40995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buNone/>
            </a:pPr>
            <a:r>
              <a:rPr lang="en-US" sz="1800" b="1" i="0" dirty="0">
                <a:solidFill>
                  <a:srgbClr val="000000"/>
                </a:solidFill>
                <a:effectLst/>
                <a:latin typeface="TimesNewRomanPS-BoldMT"/>
              </a:rPr>
              <a:t>Wait</a:t>
            </a:r>
            <a:r>
              <a:rPr lang="en-US" sz="1800" b="0" i="0" dirty="0">
                <a:solidFill>
                  <a:srgbClr val="000000"/>
                </a:solidFill>
                <a:effectLst/>
                <a:latin typeface="TimesNewRomanPSMT"/>
              </a:rPr>
              <a:t>: Decrements the value of its argument S, as soon as it would become nonnegative (greater than or equal to 1).</a:t>
            </a:r>
          </a:p>
          <a:p>
            <a:pPr algn="just">
              <a:buNone/>
            </a:pPr>
            <a:endParaRPr lang="en-US" sz="1800" b="1" i="0" dirty="0">
              <a:solidFill>
                <a:srgbClr val="000000"/>
              </a:solidFill>
              <a:effectLst/>
              <a:latin typeface="TimesNewRomanPS-BoldMT"/>
            </a:endParaRPr>
          </a:p>
          <a:p>
            <a:pPr algn="just">
              <a:buNone/>
            </a:pPr>
            <a:r>
              <a:rPr lang="en-US" sz="1800" b="1" i="0" dirty="0">
                <a:solidFill>
                  <a:srgbClr val="000000"/>
                </a:solidFill>
                <a:effectLst/>
                <a:latin typeface="TimesNewRomanPS-BoldMT"/>
              </a:rPr>
              <a:t>Signal</a:t>
            </a:r>
            <a:r>
              <a:rPr lang="en-US" sz="1800" b="0" i="0" dirty="0">
                <a:solidFill>
                  <a:srgbClr val="000000"/>
                </a:solidFill>
                <a:effectLst/>
                <a:latin typeface="TimesNewRomanPSMT"/>
              </a:rPr>
              <a:t>: Increments the value of its argument S, as there is no more process blocked on the queue.</a:t>
            </a:r>
          </a:p>
          <a:p>
            <a:pPr>
              <a:buNone/>
            </a:pPr>
            <a:endParaRPr lang="en-US" sz="1800" dirty="0">
              <a:solidFill>
                <a:srgbClr val="000000"/>
              </a:solidFill>
              <a:latin typeface="TimesNewRomanPSMT"/>
            </a:endParaRPr>
          </a:p>
          <a:p>
            <a:pPr>
              <a:buNone/>
            </a:pPr>
            <a:r>
              <a:rPr lang="en-US" sz="2400" dirty="0"/>
              <a:t> </a:t>
            </a:r>
            <a:br>
              <a:rPr lang="en-US" sz="2400" dirty="0"/>
            </a:br>
            <a:endParaRPr lang="en-IN" sz="2000" b="1" dirty="0"/>
          </a:p>
        </p:txBody>
      </p:sp>
      <p:sp>
        <p:nvSpPr>
          <p:cNvPr id="7" name="Text Placeholder 2">
            <a:extLst>
              <a:ext uri="{FF2B5EF4-FFF2-40B4-BE49-F238E27FC236}">
                <a16:creationId xmlns:a16="http://schemas.microsoft.com/office/drawing/2014/main" id="{5CEB9F2A-CC9E-81C0-AC81-5996DE19E8C8}"/>
              </a:ext>
            </a:extLst>
          </p:cNvPr>
          <p:cNvSpPr txBox="1">
            <a:spLocks/>
          </p:cNvSpPr>
          <p:nvPr/>
        </p:nvSpPr>
        <p:spPr>
          <a:xfrm>
            <a:off x="477362" y="2021840"/>
            <a:ext cx="5764212" cy="42875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br>
              <a:rPr lang="en-US" sz="2400" dirty="0"/>
            </a:br>
            <a:br>
              <a:rPr lang="en-US" sz="2000" b="1" dirty="0"/>
            </a:br>
            <a:endParaRPr lang="en-IN" sz="2000" b="1" dirty="0"/>
          </a:p>
        </p:txBody>
      </p:sp>
      <p:pic>
        <p:nvPicPr>
          <p:cNvPr id="10242" name="Picture 2">
            <a:extLst>
              <a:ext uri="{FF2B5EF4-FFF2-40B4-BE49-F238E27FC236}">
                <a16:creationId xmlns:a16="http://schemas.microsoft.com/office/drawing/2014/main" id="{C8E0C67B-4FE3-9DC6-9591-AC5CC1A678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1" y="1871873"/>
            <a:ext cx="6380638" cy="4559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806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BD7A39E-68AA-32BD-C55A-D23B0393E24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1C2E96F-704C-E93A-4DB3-A567F51A5F13}"/>
              </a:ext>
            </a:extLst>
          </p:cNvPr>
          <p:cNvSpPr txBox="1"/>
          <p:nvPr/>
        </p:nvSpPr>
        <p:spPr>
          <a:xfrm>
            <a:off x="1732220" y="130722"/>
            <a:ext cx="9779535"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3600" b="1" dirty="0">
                <a:solidFill>
                  <a:srgbClr val="000000"/>
                </a:solidFill>
                <a:effectLst/>
                <a:latin typeface="TimesNewRomanPS-BoldItalicMT"/>
              </a:rPr>
              <a:t>Properties</a:t>
            </a:r>
            <a:r>
              <a:rPr lang="en-US" altLang="en-IN" sz="3600" dirty="0">
                <a:solidFill>
                  <a:prstClr val="black"/>
                </a:solidFill>
                <a:latin typeface="Bahnschrift SemiBold" panose="020B0502040204020203" pitchFamily="34" charset="0"/>
              </a:rPr>
              <a:t> &amp; Types Semaphore</a:t>
            </a:r>
            <a:endParaRPr kumimoji="0" lang="en-US" altLang="en-IN" sz="3600" b="0" i="0" u="none" strike="noStrike" kern="1200" cap="none" spc="0" normalizeH="0" baseline="0" noProof="0" dirty="0">
              <a:ln>
                <a:noFill/>
              </a:ln>
              <a:solidFill>
                <a:prstClr val="black"/>
              </a:solidFill>
              <a:effectLst/>
              <a:uLnTx/>
              <a:uFillTx/>
              <a:latin typeface="Bahnschrift SemiBold" panose="020B0502040204020203" pitchFamily="34" charset="0"/>
              <a:ea typeface="+mn-ea"/>
              <a:cs typeface="+mn-cs"/>
            </a:endParaRPr>
          </a:p>
        </p:txBody>
      </p:sp>
      <p:sp>
        <p:nvSpPr>
          <p:cNvPr id="3" name="Text Placeholder 2">
            <a:extLst>
              <a:ext uri="{FF2B5EF4-FFF2-40B4-BE49-F238E27FC236}">
                <a16:creationId xmlns:a16="http://schemas.microsoft.com/office/drawing/2014/main" id="{CD1267B2-A531-A578-CD00-304751744A1B}"/>
              </a:ext>
            </a:extLst>
          </p:cNvPr>
          <p:cNvSpPr>
            <a:spLocks noGrp="1"/>
          </p:cNvSpPr>
          <p:nvPr>
            <p:ph type="body" sz="half" idx="2"/>
          </p:nvPr>
        </p:nvSpPr>
        <p:spPr>
          <a:xfrm>
            <a:off x="365760" y="1581278"/>
            <a:ext cx="5151120" cy="3691762"/>
          </a:xfrm>
        </p:spPr>
        <p:txBody>
          <a:bodyPr>
            <a:noAutofit/>
          </a:bodyPr>
          <a:lstStyle/>
          <a:p>
            <a:pPr>
              <a:buNone/>
            </a:pPr>
            <a:r>
              <a:rPr lang="en-US" sz="2000" b="1" dirty="0">
                <a:solidFill>
                  <a:srgbClr val="000000"/>
                </a:solidFill>
                <a:effectLst/>
              </a:rPr>
              <a:t>Properties of Semaphores</a:t>
            </a:r>
            <a:r>
              <a:rPr lang="en-US" sz="2000" b="0" i="0" dirty="0">
                <a:solidFill>
                  <a:srgbClr val="000000"/>
                </a:solidFill>
                <a:effectLst/>
              </a:rPr>
              <a:t>:</a:t>
            </a:r>
          </a:p>
          <a:p>
            <a:pPr algn="just">
              <a:buNone/>
            </a:pPr>
            <a:r>
              <a:rPr lang="en-US" sz="2000" b="0" i="0" dirty="0">
                <a:solidFill>
                  <a:srgbClr val="000000"/>
                </a:solidFill>
                <a:effectLst/>
              </a:rPr>
              <a:t>1. It's simple and always have a non-negative Integer value.</a:t>
            </a:r>
          </a:p>
          <a:p>
            <a:pPr algn="just">
              <a:buNone/>
            </a:pPr>
            <a:r>
              <a:rPr lang="en-US" sz="2000" b="0" i="0" dirty="0">
                <a:solidFill>
                  <a:srgbClr val="000000"/>
                </a:solidFill>
                <a:effectLst/>
              </a:rPr>
              <a:t>2. Works with many processes.</a:t>
            </a:r>
          </a:p>
          <a:p>
            <a:pPr algn="just">
              <a:buNone/>
            </a:pPr>
            <a:r>
              <a:rPr lang="en-US" sz="2000" b="0" i="0" dirty="0">
                <a:solidFill>
                  <a:srgbClr val="000000"/>
                </a:solidFill>
                <a:effectLst/>
              </a:rPr>
              <a:t>3. Can have many different critical sections with different semaphores.</a:t>
            </a:r>
          </a:p>
          <a:p>
            <a:pPr algn="just">
              <a:buNone/>
            </a:pPr>
            <a:r>
              <a:rPr lang="en-US" sz="2000" b="0" i="0" dirty="0">
                <a:solidFill>
                  <a:srgbClr val="000000"/>
                </a:solidFill>
                <a:effectLst/>
              </a:rPr>
              <a:t>4. Each critical section has unique access semaphores.</a:t>
            </a:r>
          </a:p>
          <a:p>
            <a:pPr algn="just">
              <a:buNone/>
            </a:pPr>
            <a:r>
              <a:rPr lang="en-US" sz="2000" b="0" i="0" dirty="0">
                <a:solidFill>
                  <a:srgbClr val="000000"/>
                </a:solidFill>
                <a:effectLst/>
              </a:rPr>
              <a:t>5. Can permit multiple processes into the critical section at once, if desirable</a:t>
            </a:r>
            <a:r>
              <a:rPr lang="en-US" sz="2000" dirty="0"/>
              <a:t> </a:t>
            </a:r>
            <a:br>
              <a:rPr lang="en-US" sz="2000" dirty="0"/>
            </a:br>
            <a:endParaRPr lang="en-IN" sz="2000" b="1" dirty="0"/>
          </a:p>
        </p:txBody>
      </p:sp>
      <p:sp>
        <p:nvSpPr>
          <p:cNvPr id="5" name="Text Placeholder 2">
            <a:extLst>
              <a:ext uri="{FF2B5EF4-FFF2-40B4-BE49-F238E27FC236}">
                <a16:creationId xmlns:a16="http://schemas.microsoft.com/office/drawing/2014/main" id="{69C1BC25-04E6-A6BB-17D6-844EDB27D896}"/>
              </a:ext>
            </a:extLst>
          </p:cNvPr>
          <p:cNvSpPr txBox="1">
            <a:spLocks/>
          </p:cNvSpPr>
          <p:nvPr/>
        </p:nvSpPr>
        <p:spPr>
          <a:xfrm>
            <a:off x="125175" y="2255520"/>
            <a:ext cx="5764212" cy="42875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just"/>
            <a:br>
              <a:rPr lang="en-US" sz="2000" b="1" dirty="0"/>
            </a:br>
            <a:endParaRPr lang="en-IN" sz="2000" b="1" dirty="0"/>
          </a:p>
        </p:txBody>
      </p:sp>
      <p:sp>
        <p:nvSpPr>
          <p:cNvPr id="6" name="Text Placeholder 2">
            <a:extLst>
              <a:ext uri="{FF2B5EF4-FFF2-40B4-BE49-F238E27FC236}">
                <a16:creationId xmlns:a16="http://schemas.microsoft.com/office/drawing/2014/main" id="{446FE49D-0CBB-AB70-35CB-F5152B48151A}"/>
              </a:ext>
            </a:extLst>
          </p:cNvPr>
          <p:cNvSpPr txBox="1">
            <a:spLocks/>
          </p:cNvSpPr>
          <p:nvPr/>
        </p:nvSpPr>
        <p:spPr>
          <a:xfrm>
            <a:off x="6631453" y="2042160"/>
            <a:ext cx="4961414" cy="428752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buNone/>
            </a:pPr>
            <a:endParaRPr lang="en-US" sz="1800" dirty="0">
              <a:solidFill>
                <a:srgbClr val="000000"/>
              </a:solidFill>
              <a:latin typeface="TimesNewRomanPSMT"/>
            </a:endParaRPr>
          </a:p>
          <a:p>
            <a:pPr>
              <a:buNone/>
            </a:pPr>
            <a:r>
              <a:rPr lang="en-US" sz="2400" dirty="0"/>
              <a:t> </a:t>
            </a:r>
            <a:br>
              <a:rPr lang="en-US" sz="2400" dirty="0"/>
            </a:br>
            <a:endParaRPr lang="en-IN" sz="2000" b="1" dirty="0"/>
          </a:p>
        </p:txBody>
      </p:sp>
      <p:sp>
        <p:nvSpPr>
          <p:cNvPr id="8" name="TextBox 7">
            <a:extLst>
              <a:ext uri="{FF2B5EF4-FFF2-40B4-BE49-F238E27FC236}">
                <a16:creationId xmlns:a16="http://schemas.microsoft.com/office/drawing/2014/main" id="{06589BE2-28F3-35DC-34B2-98348A64A273}"/>
              </a:ext>
            </a:extLst>
          </p:cNvPr>
          <p:cNvSpPr txBox="1"/>
          <p:nvPr/>
        </p:nvSpPr>
        <p:spPr>
          <a:xfrm>
            <a:off x="5984239" y="1581278"/>
            <a:ext cx="5689601" cy="3785652"/>
          </a:xfrm>
          <a:prstGeom prst="rect">
            <a:avLst/>
          </a:prstGeom>
          <a:noFill/>
        </p:spPr>
        <p:txBody>
          <a:bodyPr wrap="square">
            <a:spAutoFit/>
          </a:bodyPr>
          <a:lstStyle/>
          <a:p>
            <a:pPr>
              <a:buNone/>
            </a:pPr>
            <a:r>
              <a:rPr lang="en-US" sz="2000" b="1" dirty="0">
                <a:solidFill>
                  <a:srgbClr val="000000"/>
                </a:solidFill>
                <a:effectLst/>
              </a:rPr>
              <a:t>Types of Semaphores</a:t>
            </a:r>
            <a:r>
              <a:rPr lang="en-US" sz="2000" b="0" i="0" dirty="0">
                <a:solidFill>
                  <a:srgbClr val="000000"/>
                </a:solidFill>
                <a:effectLst/>
              </a:rPr>
              <a:t>: Semaphores are mainly of two types:</a:t>
            </a:r>
          </a:p>
          <a:p>
            <a:pPr>
              <a:buNone/>
            </a:pPr>
            <a:endParaRPr lang="en-US" sz="2000" b="0" i="0" dirty="0">
              <a:solidFill>
                <a:srgbClr val="000000"/>
              </a:solidFill>
              <a:effectLst/>
            </a:endParaRPr>
          </a:p>
          <a:p>
            <a:pPr algn="just"/>
            <a:r>
              <a:rPr lang="en-US" sz="2000" b="1" i="0" dirty="0">
                <a:solidFill>
                  <a:srgbClr val="000000"/>
                </a:solidFill>
                <a:effectLst/>
              </a:rPr>
              <a:t>Binary Semaphore: </a:t>
            </a:r>
            <a:r>
              <a:rPr lang="en-US" sz="2000" b="0" i="0" dirty="0">
                <a:solidFill>
                  <a:srgbClr val="000000"/>
                </a:solidFill>
                <a:effectLst/>
              </a:rPr>
              <a:t>It is a special form of semaphore used for implementing mutual exclusion, hence it is often called a </a:t>
            </a:r>
            <a:r>
              <a:rPr lang="en-US" sz="2000" b="1" i="0" dirty="0">
                <a:solidFill>
                  <a:srgbClr val="000000"/>
                </a:solidFill>
                <a:effectLst/>
              </a:rPr>
              <a:t>Mutex</a:t>
            </a:r>
            <a:r>
              <a:rPr lang="en-US" sz="2000" b="0" i="0" dirty="0">
                <a:solidFill>
                  <a:srgbClr val="000000"/>
                </a:solidFill>
                <a:effectLst/>
              </a:rPr>
              <a:t>. A binary semaphore is initialized to 1 and only takes the values 0 and 1 during execution of a program.</a:t>
            </a:r>
          </a:p>
          <a:p>
            <a:pPr marL="342900" indent="-342900" algn="just">
              <a:buAutoNum type="arabicPeriod"/>
            </a:pPr>
            <a:endParaRPr lang="en-US" sz="2000" b="0" i="0" dirty="0">
              <a:solidFill>
                <a:srgbClr val="000000"/>
              </a:solidFill>
              <a:effectLst/>
            </a:endParaRPr>
          </a:p>
          <a:p>
            <a:pPr algn="just">
              <a:buNone/>
            </a:pPr>
            <a:r>
              <a:rPr lang="en-US" sz="2000" b="1" i="0" dirty="0">
                <a:solidFill>
                  <a:srgbClr val="000000"/>
                </a:solidFill>
                <a:effectLst/>
              </a:rPr>
              <a:t>Counting Semaphores: </a:t>
            </a:r>
            <a:r>
              <a:rPr lang="en-US" sz="2000" b="0" i="0" dirty="0">
                <a:solidFill>
                  <a:srgbClr val="000000"/>
                </a:solidFill>
                <a:effectLst/>
              </a:rPr>
              <a:t>These are used to implement bounded concurrency</a:t>
            </a:r>
            <a:r>
              <a:rPr lang="en-US" sz="2000" dirty="0"/>
              <a:t> </a:t>
            </a:r>
            <a:br>
              <a:rPr lang="en-US" sz="2000" dirty="0"/>
            </a:br>
            <a:endParaRPr lang="en-IN" sz="2000" dirty="0"/>
          </a:p>
        </p:txBody>
      </p:sp>
    </p:spTree>
    <p:extLst>
      <p:ext uri="{BB962C8B-B14F-4D97-AF65-F5344CB8AC3E}">
        <p14:creationId xmlns:p14="http://schemas.microsoft.com/office/powerpoint/2010/main" val="394817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977</Words>
  <Application>Microsoft Office PowerPoint</Application>
  <PresentationFormat>Widescreen</PresentationFormat>
  <Paragraphs>112</Paragraphs>
  <Slides>21</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21</vt:i4>
      </vt:variant>
    </vt:vector>
  </HeadingPairs>
  <TitlesOfParts>
    <vt:vector size="35" baseType="lpstr">
      <vt:lpstr>Arial</vt:lpstr>
      <vt:lpstr>Bahnschrift SemiBold</vt:lpstr>
      <vt:lpstr>Bahnschrift SemiBold SemiCondensed</vt:lpstr>
      <vt:lpstr>Calibri</vt:lpstr>
      <vt:lpstr>Calibri Light</vt:lpstr>
      <vt:lpstr>quote-cjk-patch</vt:lpstr>
      <vt:lpstr>Tahoma</vt:lpstr>
      <vt:lpstr>Times New Roman</vt:lpstr>
      <vt:lpstr>TimesNewRomanPS-BoldItalicMT</vt:lpstr>
      <vt:lpstr>TimesNewRomanPS-BoldMT</vt:lpstr>
      <vt:lpstr>TimesNewRomanPSMT</vt:lpstr>
      <vt:lpstr>Wingdings</vt:lpstr>
      <vt:lpstr>Office Theme</vt:lpstr>
      <vt:lpstr>1_Office Theme</vt:lpstr>
      <vt:lpstr>PowerPoint Presentation</vt:lpstr>
      <vt:lpstr>Inter-Process Communication or IPC is a mechanism that allows processes to communicate. It helps processes synchronize their activities, share information, and avoid conflicts while accessing shared resources.</vt:lpstr>
      <vt:lpstr>PowerPoint Presentation</vt:lpstr>
      <vt:lpstr>PowerPoint Presentation</vt:lpstr>
      <vt:lpstr>PowerPoint Presentation</vt:lpstr>
      <vt:lpstr>PowerPoint Presentation</vt:lpstr>
      <vt:lpstr>Mutual Exclusion: Out of a group of cooperating processes, only one process can be in its critical section at a given point of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Rajdeep Deb</dc:creator>
  <cp:lastModifiedBy>Rick Chatterjee</cp:lastModifiedBy>
  <cp:revision>9</cp:revision>
  <dcterms:created xsi:type="dcterms:W3CDTF">2025-05-07T07:26:00Z</dcterms:created>
  <dcterms:modified xsi:type="dcterms:W3CDTF">2025-05-29T10:16:44Z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AD17A065D59A419BA1740AB6A0B710A0_12</vt:lpwstr>
  </property>
  <property fmtid="{D5CDD505-2E9C-101B-9397-08002B2CF9AE}" pid="3" name="KSOProductBuildVer">
    <vt:lpwstr>1033-12.2.0.21179</vt:lpwstr>
  </property>
</Properties>
</file>