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147472878" r:id="rId2"/>
    <p:sldId id="2147472879" r:id="rId3"/>
    <p:sldId id="2147472884" r:id="rId4"/>
    <p:sldId id="2147472885" r:id="rId5"/>
    <p:sldId id="2147472886" r:id="rId6"/>
    <p:sldId id="2147472887" r:id="rId7"/>
    <p:sldId id="2147472892" r:id="rId8"/>
    <p:sldId id="2147472888" r:id="rId9"/>
    <p:sldId id="2147472889" r:id="rId10"/>
    <p:sldId id="2147472893" r:id="rId11"/>
    <p:sldId id="2147472894" r:id="rId12"/>
    <p:sldId id="2147472891" r:id="rId13"/>
    <p:sldId id="2147472895" r:id="rId14"/>
    <p:sldId id="2147472896" r:id="rId15"/>
    <p:sldId id="2147472897" r:id="rId16"/>
    <p:sldId id="2147472898" r:id="rId17"/>
    <p:sldId id="2147472899" r:id="rId18"/>
    <p:sldId id="2147472900" r:id="rId19"/>
    <p:sldId id="2147472901" r:id="rId20"/>
    <p:sldId id="2147472902" r:id="rId21"/>
    <p:sldId id="2147472903" r:id="rId22"/>
    <p:sldId id="2147472904" r:id="rId23"/>
    <p:sldId id="2147472905" r:id="rId24"/>
    <p:sldId id="2147472906" r:id="rId25"/>
    <p:sldId id="2147472961" r:id="rId26"/>
    <p:sldId id="2147472907" r:id="rId27"/>
    <p:sldId id="2147472962" r:id="rId28"/>
    <p:sldId id="2147472908" r:id="rId29"/>
    <p:sldId id="2147472909" r:id="rId30"/>
    <p:sldId id="2147472910" r:id="rId31"/>
    <p:sldId id="2147472911" r:id="rId32"/>
    <p:sldId id="2147472912" r:id="rId33"/>
    <p:sldId id="2147472963" r:id="rId34"/>
    <p:sldId id="2147472913" r:id="rId35"/>
    <p:sldId id="2147472964" r:id="rId36"/>
    <p:sldId id="2147472914" r:id="rId37"/>
    <p:sldId id="2147472915" r:id="rId38"/>
    <p:sldId id="2147472916" r:id="rId39"/>
    <p:sldId id="2147472917" r:id="rId40"/>
    <p:sldId id="2147472918" r:id="rId41"/>
    <p:sldId id="2147472919" r:id="rId42"/>
    <p:sldId id="2147472920" r:id="rId43"/>
    <p:sldId id="2147472921" r:id="rId44"/>
    <p:sldId id="2147472922" r:id="rId45"/>
    <p:sldId id="2147472923" r:id="rId46"/>
    <p:sldId id="2147472924" r:id="rId47"/>
    <p:sldId id="2147472925" r:id="rId48"/>
    <p:sldId id="2147472926" r:id="rId49"/>
    <p:sldId id="2147472927" r:id="rId50"/>
    <p:sldId id="2147472928" r:id="rId51"/>
    <p:sldId id="2147472929" r:id="rId52"/>
    <p:sldId id="2147472930" r:id="rId53"/>
    <p:sldId id="2147472931" r:id="rId54"/>
    <p:sldId id="2147472932" r:id="rId55"/>
    <p:sldId id="2147472933" r:id="rId56"/>
    <p:sldId id="2147472934" r:id="rId57"/>
    <p:sldId id="2147472935" r:id="rId58"/>
    <p:sldId id="2147472936" r:id="rId59"/>
    <p:sldId id="2147472937" r:id="rId60"/>
    <p:sldId id="2147472938" r:id="rId61"/>
    <p:sldId id="2147472941" r:id="rId62"/>
    <p:sldId id="2147472942" r:id="rId63"/>
    <p:sldId id="2147472944" r:id="rId64"/>
    <p:sldId id="2147472943" r:id="rId65"/>
    <p:sldId id="2147472945" r:id="rId66"/>
    <p:sldId id="2147472946" r:id="rId67"/>
    <p:sldId id="2147472947" r:id="rId68"/>
    <p:sldId id="2147472948" r:id="rId69"/>
    <p:sldId id="2147472949" r:id="rId70"/>
    <p:sldId id="2147472950" r:id="rId71"/>
    <p:sldId id="2147472951" r:id="rId72"/>
    <p:sldId id="2147472952" r:id="rId73"/>
    <p:sldId id="2147472953" r:id="rId74"/>
    <p:sldId id="2147472954" r:id="rId75"/>
    <p:sldId id="2147472955" r:id="rId76"/>
    <p:sldId id="2147472956" r:id="rId77"/>
    <p:sldId id="2147472957" r:id="rId78"/>
    <p:sldId id="2147472958" r:id="rId79"/>
    <p:sldId id="2147472959" r:id="rId80"/>
    <p:sldId id="259" r:id="rId81"/>
    <p:sldId id="267" r:id="rId82"/>
    <p:sldId id="268" r:id="rId83"/>
    <p:sldId id="269" r:id="rId84"/>
    <p:sldId id="270" r:id="rId85"/>
    <p:sldId id="271" r:id="rId86"/>
    <p:sldId id="272" r:id="rId87"/>
    <p:sldId id="273" r:id="rId88"/>
    <p:sldId id="281" r:id="rId89"/>
    <p:sldId id="282" r:id="rId90"/>
    <p:sldId id="283" r:id="rId91"/>
    <p:sldId id="284" r:id="rId92"/>
    <p:sldId id="285" r:id="rId93"/>
    <p:sldId id="293" r:id="rId94"/>
    <p:sldId id="294" r:id="rId95"/>
    <p:sldId id="295" r:id="rId96"/>
    <p:sldId id="296" r:id="rId97"/>
    <p:sldId id="297" r:id="rId98"/>
    <p:sldId id="289" r:id="rId99"/>
    <p:sldId id="290" r:id="rId100"/>
    <p:sldId id="291" r:id="rId101"/>
    <p:sldId id="292" r:id="rId102"/>
    <p:sldId id="2147472960" r:id="rId103"/>
    <p:sldId id="306" r:id="rId104"/>
    <p:sldId id="307" r:id="rId105"/>
    <p:sldId id="308" r:id="rId106"/>
    <p:sldId id="309" r:id="rId107"/>
    <p:sldId id="310" r:id="rId108"/>
    <p:sldId id="311" r:id="rId109"/>
    <p:sldId id="312"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1070D1-BC8C-4ADF-A6E5-82999A30550F}" v="2" dt="2025-05-07T09:54:15.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660"/>
  </p:normalViewPr>
  <p:slideViewPr>
    <p:cSldViewPr snapToGrid="0">
      <p:cViewPr varScale="1">
        <p:scale>
          <a:sx n="67" d="100"/>
          <a:sy n="67"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5/10/relationships/revisionInfo" Target="revisionInfo.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deep Deb" userId="f7fbc3b4ed630359" providerId="LiveId" clId="{5C1070D1-BC8C-4ADF-A6E5-82999A30550F}"/>
    <pc:docChg chg="modSld">
      <pc:chgData name="Rajdeep Deb" userId="f7fbc3b4ed630359" providerId="LiveId" clId="{5C1070D1-BC8C-4ADF-A6E5-82999A30550F}" dt="2025-05-07T09:54:23.481" v="4" actId="1076"/>
      <pc:docMkLst>
        <pc:docMk/>
      </pc:docMkLst>
      <pc:sldChg chg="addSp delSp modSp mod">
        <pc:chgData name="Rajdeep Deb" userId="f7fbc3b4ed630359" providerId="LiveId" clId="{5C1070D1-BC8C-4ADF-A6E5-82999A30550F}" dt="2025-05-07T09:54:23.481" v="4" actId="1076"/>
        <pc:sldMkLst>
          <pc:docMk/>
          <pc:sldMk cId="3283147858" sldId="2147472880"/>
        </pc:sldMkLst>
        <pc:grpChg chg="del">
          <ac:chgData name="Rajdeep Deb" userId="f7fbc3b4ed630359" providerId="LiveId" clId="{5C1070D1-BC8C-4ADF-A6E5-82999A30550F}" dt="2025-05-07T09:54:15.825" v="3" actId="478"/>
          <ac:grpSpMkLst>
            <pc:docMk/>
            <pc:sldMk cId="3283147858" sldId="2147472880"/>
            <ac:grpSpMk id="16" creationId="{6AFD1EE2-A07A-C90C-6D6B-90EE5012809B}"/>
          </ac:grpSpMkLst>
        </pc:grpChg>
        <pc:picChg chg="add mod ord">
          <ac:chgData name="Rajdeep Deb" userId="f7fbc3b4ed630359" providerId="LiveId" clId="{5C1070D1-BC8C-4ADF-A6E5-82999A30550F}" dt="2025-05-07T09:54:23.481" v="4" actId="1076"/>
          <ac:picMkLst>
            <pc:docMk/>
            <pc:sldMk cId="3283147858" sldId="2147472880"/>
            <ac:picMk id="2" creationId="{10749180-87F9-7B9F-1A81-F80D804FEE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0990D-BEE7-428F-BEA7-CD132BB126CB}" type="datetimeFigureOut">
              <a:rPr lang="en-IN" smtClean="0"/>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3E916-9206-4359-A5EC-4DC511DE931C}" type="slidenum">
              <a:rPr lang="en-IN" smtClean="0"/>
              <a:t>‹#›</a:t>
            </a:fld>
            <a:endParaRPr lang="en-IN"/>
          </a:p>
        </p:txBody>
      </p:sp>
    </p:spTree>
    <p:extLst>
      <p:ext uri="{BB962C8B-B14F-4D97-AF65-F5344CB8AC3E}">
        <p14:creationId xmlns:p14="http://schemas.microsoft.com/office/powerpoint/2010/main" val="63819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23E916-9206-4359-A5EC-4DC511DE931C}" type="slidenum">
              <a:rPr lang="en-IN" smtClean="0"/>
              <a:t>62</a:t>
            </a:fld>
            <a:endParaRPr lang="en-IN" dirty="0"/>
          </a:p>
        </p:txBody>
      </p:sp>
    </p:spTree>
    <p:extLst>
      <p:ext uri="{BB962C8B-B14F-4D97-AF65-F5344CB8AC3E}">
        <p14:creationId xmlns:p14="http://schemas.microsoft.com/office/powerpoint/2010/main" val="3748767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B442-9600-58A6-083C-FEAF89FA3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3367D5-41DC-FF60-847F-17B75FF6C4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03BB34-556E-0966-6F92-343A2AC25EAA}"/>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5" name="Footer Placeholder 4">
            <a:extLst>
              <a:ext uri="{FF2B5EF4-FFF2-40B4-BE49-F238E27FC236}">
                <a16:creationId xmlns:a16="http://schemas.microsoft.com/office/drawing/2014/main" id="{492DDED5-CD05-6E65-1985-D622F59D8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8FDCA-3B05-FA1B-062B-D23F7C93FA3B}"/>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945072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617D8-E625-A649-4103-CB6BE3C236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A0F85F-006C-0F23-3CF0-D408E8DEF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D156EB-1553-6534-93E7-6C12019D383F}"/>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5" name="Footer Placeholder 4">
            <a:extLst>
              <a:ext uri="{FF2B5EF4-FFF2-40B4-BE49-F238E27FC236}">
                <a16:creationId xmlns:a16="http://schemas.microsoft.com/office/drawing/2014/main" id="{9810FE81-665C-0E1F-8D03-825ECDD77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CC882C-61C6-DF94-5DFA-DB18C5671931}"/>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281920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2C739E-F6FA-8D18-8930-B4FA8BD007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DAE97F-0C61-37D7-EF29-9962B3C5CB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347168-4B40-C3D8-6697-8CF6A2A0133E}"/>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5" name="Footer Placeholder 4">
            <a:extLst>
              <a:ext uri="{FF2B5EF4-FFF2-40B4-BE49-F238E27FC236}">
                <a16:creationId xmlns:a16="http://schemas.microsoft.com/office/drawing/2014/main" id="{F690AE27-A8C0-8242-EAE3-A0AE6D100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7364D-0A4F-C89E-73CD-43D9452D289B}"/>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3128404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716F-7201-0CB5-B8AB-EFDCA83F83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BF5C2C-AD2D-3C26-9B54-DDA497A814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8E6A1-12C1-7C20-9B2B-65639F0DB16F}"/>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5" name="Footer Placeholder 4">
            <a:extLst>
              <a:ext uri="{FF2B5EF4-FFF2-40B4-BE49-F238E27FC236}">
                <a16:creationId xmlns:a16="http://schemas.microsoft.com/office/drawing/2014/main" id="{F3EE0D12-0E22-0FB7-1391-492751A5B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2111FD-D7C0-F51C-9805-08AEB4C73948}"/>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15583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3BE3-659C-CD66-BCA4-9E0A8AEFCA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ECCA4C-AFBF-AB79-CDC0-9D7CD33601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020718-294B-4182-26D4-6EF5DC261825}"/>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5" name="Footer Placeholder 4">
            <a:extLst>
              <a:ext uri="{FF2B5EF4-FFF2-40B4-BE49-F238E27FC236}">
                <a16:creationId xmlns:a16="http://schemas.microsoft.com/office/drawing/2014/main" id="{3AA1E70B-566B-5FFC-CF93-C50D0693EC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91533-A6F2-7B20-6B2A-51208DA29CAD}"/>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296838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920CA-CA81-5391-DBDC-37D39E9070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45DF10-60AA-6CBD-D262-0286E3CF5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E78AE9-E06C-B75C-4C7A-CAF21E8250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E6C3E8-63CF-0ADA-76DC-0ADB1C1AAE26}"/>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6" name="Footer Placeholder 5">
            <a:extLst>
              <a:ext uri="{FF2B5EF4-FFF2-40B4-BE49-F238E27FC236}">
                <a16:creationId xmlns:a16="http://schemas.microsoft.com/office/drawing/2014/main" id="{54D92FC2-7DFD-7FBA-DD89-B2236764E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4998A7-8965-2228-1304-FF77A6A7C879}"/>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95483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94D3-791D-C891-471C-79EB71D670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AB38BE-7CEB-05E7-809D-AB17148233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4EE680-0624-BF11-7E4E-C78412D023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042697-CE99-B4AF-24CF-BDB1CE42E7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6091B4-0D12-EC55-7F77-3C8359AE7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012F8D-6B04-FCBF-10DF-33FA531EF7B8}"/>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8" name="Footer Placeholder 7">
            <a:extLst>
              <a:ext uri="{FF2B5EF4-FFF2-40B4-BE49-F238E27FC236}">
                <a16:creationId xmlns:a16="http://schemas.microsoft.com/office/drawing/2014/main" id="{DD77E168-5B1B-3EC2-3498-1CE3F60E3F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753F28-FAE5-8422-A041-BCB86185BE63}"/>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2268338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6749-CC26-6235-01AC-4488121119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16E708-0854-F520-80EC-2941A4F1CC13}"/>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4" name="Footer Placeholder 3">
            <a:extLst>
              <a:ext uri="{FF2B5EF4-FFF2-40B4-BE49-F238E27FC236}">
                <a16:creationId xmlns:a16="http://schemas.microsoft.com/office/drawing/2014/main" id="{F8704F4D-0A54-103E-12BE-C420D71D20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D56405-5921-2191-F877-D4F95A11BF45}"/>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172039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A82B95-8AE6-1067-D102-C7C843E3BECB}"/>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3" name="Footer Placeholder 2">
            <a:extLst>
              <a:ext uri="{FF2B5EF4-FFF2-40B4-BE49-F238E27FC236}">
                <a16:creationId xmlns:a16="http://schemas.microsoft.com/office/drawing/2014/main" id="{B6EB5CA8-122D-50B8-9376-77C3FB8F15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FA49215-2E39-61B5-66AF-4A7C18F31ECC}"/>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4142996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B6169-B55A-F156-7A53-712C909DA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9210D9-5ED6-258C-9F23-7119F60D03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3FDAC52-984A-7958-BB57-C528177E4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D48AD-271A-E5B9-9733-EA2DFBACFBDA}"/>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6" name="Footer Placeholder 5">
            <a:extLst>
              <a:ext uri="{FF2B5EF4-FFF2-40B4-BE49-F238E27FC236}">
                <a16:creationId xmlns:a16="http://schemas.microsoft.com/office/drawing/2014/main" id="{9F049782-4D31-F8F3-D2A6-89627CAA8E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82C30F-9999-DC12-5922-D9C3CD4305CC}"/>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1603912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03B51-1F8D-1A06-067E-A3A0C7F08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290E75-A00D-547F-C47B-9E582F427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D1BBA9-859E-55CA-7EFB-8AA65EFF3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EFC35F-AD5E-6693-80D4-8D6C2C3B9447}"/>
              </a:ext>
            </a:extLst>
          </p:cNvPr>
          <p:cNvSpPr>
            <a:spLocks noGrp="1"/>
          </p:cNvSpPr>
          <p:nvPr>
            <p:ph type="dt" sz="half" idx="10"/>
          </p:nvPr>
        </p:nvSpPr>
        <p:spPr/>
        <p:txBody>
          <a:bodyPr/>
          <a:lstStyle/>
          <a:p>
            <a:fld id="{35481072-5C7B-4C40-8165-76D9C36DE56C}" type="datetimeFigureOut">
              <a:rPr lang="en-IN" smtClean="0"/>
              <a:t>30-05-2025</a:t>
            </a:fld>
            <a:endParaRPr lang="en-IN"/>
          </a:p>
        </p:txBody>
      </p:sp>
      <p:sp>
        <p:nvSpPr>
          <p:cNvPr id="6" name="Footer Placeholder 5">
            <a:extLst>
              <a:ext uri="{FF2B5EF4-FFF2-40B4-BE49-F238E27FC236}">
                <a16:creationId xmlns:a16="http://schemas.microsoft.com/office/drawing/2014/main" id="{C3897E06-BF9A-A5E9-3CF6-734A85607A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3CAE4C-9D46-7D8B-8A82-F05776F18733}"/>
              </a:ext>
            </a:extLst>
          </p:cNvPr>
          <p:cNvSpPr>
            <a:spLocks noGrp="1"/>
          </p:cNvSpPr>
          <p:nvPr>
            <p:ph type="sldNum" sz="quarter" idx="12"/>
          </p:nvPr>
        </p:nvSpPr>
        <p:spPr/>
        <p:txBody>
          <a:bodyPr/>
          <a:lstStyle/>
          <a:p>
            <a:fld id="{CBAFD556-015B-4EF7-A85F-E45387836465}" type="slidenum">
              <a:rPr lang="en-IN" smtClean="0"/>
              <a:t>‹#›</a:t>
            </a:fld>
            <a:endParaRPr lang="en-IN"/>
          </a:p>
        </p:txBody>
      </p:sp>
    </p:spTree>
    <p:extLst>
      <p:ext uri="{BB962C8B-B14F-4D97-AF65-F5344CB8AC3E}">
        <p14:creationId xmlns:p14="http://schemas.microsoft.com/office/powerpoint/2010/main" val="3157072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776DAD-1FC4-CCB8-53E6-A84C007F46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13D253-F1F9-89E3-E3D7-4575EEBC9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8AFA3-748A-E9EE-E51E-D8E82AEF00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81072-5C7B-4C40-8165-76D9C36DE56C}" type="datetimeFigureOut">
              <a:rPr lang="en-IN" smtClean="0"/>
              <a:t>30-05-2025</a:t>
            </a:fld>
            <a:endParaRPr lang="en-IN"/>
          </a:p>
        </p:txBody>
      </p:sp>
      <p:sp>
        <p:nvSpPr>
          <p:cNvPr id="5" name="Footer Placeholder 4">
            <a:extLst>
              <a:ext uri="{FF2B5EF4-FFF2-40B4-BE49-F238E27FC236}">
                <a16:creationId xmlns:a16="http://schemas.microsoft.com/office/drawing/2014/main" id="{5DB17BA2-5D7C-F3B5-E4E0-B575D1F31C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036C372-1016-6DEC-B705-388795BE9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FD556-015B-4EF7-A85F-E45387836465}" type="slidenum">
              <a:rPr lang="en-IN" smtClean="0"/>
              <a:t>‹#›</a:t>
            </a:fld>
            <a:endParaRPr lang="en-IN"/>
          </a:p>
        </p:txBody>
      </p:sp>
    </p:spTree>
    <p:extLst>
      <p:ext uri="{BB962C8B-B14F-4D97-AF65-F5344CB8AC3E}">
        <p14:creationId xmlns:p14="http://schemas.microsoft.com/office/powerpoint/2010/main" val="2432664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jpg"/><Relationship Id="rId7" Type="http://schemas.openxmlformats.org/officeDocument/2006/relationships/image" Target="../media/image45.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jpg"/></Relationships>
</file>

<file path=ppt/slides/_rels/slide91.xml.rels><?xml version="1.0" encoding="UTF-8" standalone="yes"?>
<Relationships xmlns="http://schemas.openxmlformats.org/package/2006/relationships"><Relationship Id="rId2" Type="http://schemas.openxmlformats.org/officeDocument/2006/relationships/image" Target="../media/image53.jp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0A2213-9191-FA18-A9D2-8F712EE7D87D}"/>
              </a:ext>
            </a:extLst>
          </p:cNvPr>
          <p:cNvSpPr txBox="1"/>
          <p:nvPr/>
        </p:nvSpPr>
        <p:spPr>
          <a:xfrm>
            <a:off x="574978" y="1085486"/>
            <a:ext cx="10798514" cy="4824719"/>
          </a:xfrm>
          <a:prstGeom prst="rect">
            <a:avLst/>
          </a:prstGeom>
          <a:noFill/>
        </p:spPr>
        <p:txBody>
          <a:bodyPr wrap="square">
            <a:spAutoFit/>
          </a:bodyPr>
          <a:lstStyle/>
          <a:p>
            <a:pPr rtl="0">
              <a:lnSpc>
                <a:spcPct val="125000"/>
              </a:lnSpc>
              <a:buNone/>
            </a:pPr>
            <a:r>
              <a:rPr lang="en-US" sz="6000" b="0" i="0" u="none" strike="noStrike" dirty="0">
                <a:solidFill>
                  <a:srgbClr val="262626"/>
                </a:solidFill>
                <a:effectLst/>
                <a:latin typeface="Bahnschrift SemiBold SemiConden" panose="020B0502040204020203" pitchFamily="34" charset="0"/>
              </a:rPr>
              <a:t>Lecture-1</a:t>
            </a:r>
            <a:endParaRPr lang="en-US" sz="2000" b="0" dirty="0">
              <a:effectLst/>
              <a:latin typeface="Bahnschrift SemiBold SemiConden" panose="020B0502040204020203" pitchFamily="34" charset="0"/>
            </a:endParaRPr>
          </a:p>
          <a:p>
            <a:pPr>
              <a:lnSpc>
                <a:spcPct val="125000"/>
              </a:lnSpc>
            </a:pPr>
            <a:r>
              <a:rPr lang="en-US" sz="3200" b="1" dirty="0">
                <a:latin typeface="Bahnschrift SemiBold SemiConden" panose="020B0502040204020203" pitchFamily="34" charset="0"/>
              </a:rPr>
              <a:t>Introduction to </a:t>
            </a:r>
            <a:r>
              <a:rPr lang="en-US" sz="3200" b="1" dirty="0">
                <a:solidFill>
                  <a:srgbClr val="000000"/>
                </a:solidFill>
                <a:effectLst/>
                <a:latin typeface="Bahnschrift SemiBold SemiConden" panose="020B0502040204020203" pitchFamily="34" charset="0"/>
              </a:rPr>
              <a:t>Computer Networks &amp; Network Models</a:t>
            </a:r>
            <a:endParaRPr lang="en-US" sz="3200" b="1" dirty="0">
              <a:solidFill>
                <a:srgbClr val="434343"/>
              </a:solidFill>
              <a:effectLst/>
              <a:latin typeface="Bahnschrift SemiBold SemiConden" panose="020B0502040204020203" pitchFamily="34" charset="0"/>
            </a:endParaRPr>
          </a:p>
          <a:p>
            <a:pPr>
              <a:lnSpc>
                <a:spcPct val="125000"/>
              </a:lnSpc>
              <a:buNone/>
            </a:pPr>
            <a:endParaRPr lang="en-US" sz="3200" b="1" dirty="0">
              <a:latin typeface="Bahnschrift SemiBold SemiConden" panose="020B0502040204020203" pitchFamily="34" charset="0"/>
            </a:endParaRPr>
          </a:p>
          <a:p>
            <a:pPr>
              <a:lnSpc>
                <a:spcPct val="125000"/>
              </a:lnSpc>
              <a:buNone/>
            </a:pPr>
            <a:r>
              <a:rPr lang="en-US" sz="2400" dirty="0">
                <a:latin typeface="Bahnschrift SemiBold SemiConden" panose="020B0502040204020203" pitchFamily="34" charset="0"/>
              </a:rPr>
              <a:t>Core Topics: </a:t>
            </a:r>
          </a:p>
          <a:p>
            <a:pPr marL="342900" marR="0" lvl="0" indent="-342900">
              <a:lnSpc>
                <a:spcPct val="115000"/>
              </a:lnSpc>
              <a:spcBef>
                <a:spcPts val="300"/>
              </a:spcBef>
              <a:spcAft>
                <a:spcPts val="300"/>
              </a:spcAft>
              <a:buFont typeface="Arial" panose="020B0604020202020204" pitchFamily="34" charset="0"/>
              <a:buChar char="●"/>
            </a:pPr>
            <a:r>
              <a:rPr lang="en-US" sz="2400" u="none" strike="noStrike" dirty="0">
                <a:effectLst/>
                <a:latin typeface="Bahnschrift SemiBold SemiConden" panose="020B0502040204020203" pitchFamily="34" charset="0"/>
                <a:ea typeface="Arial" panose="020B0604020202020204" pitchFamily="34" charset="0"/>
              </a:rPr>
              <a:t>Definition and Goals of Networking</a:t>
            </a:r>
          </a:p>
          <a:p>
            <a:pPr marL="342900" indent="-342900">
              <a:lnSpc>
                <a:spcPct val="125000"/>
              </a:lnSpc>
              <a:buFont typeface="Wingdings" panose="05000000000000000000" pitchFamily="2" charset="2"/>
              <a:buChar char="§"/>
            </a:pPr>
            <a:r>
              <a:rPr lang="en-US" sz="2400" dirty="0">
                <a:effectLst/>
                <a:latin typeface="Bahnschrift SemiBold SemiConden" panose="020B0502040204020203" pitchFamily="34" charset="0"/>
                <a:ea typeface="Arial" panose="020B0604020202020204" pitchFamily="34" charset="0"/>
              </a:rPr>
              <a:t>Types: LAN, WAN, PAN</a:t>
            </a:r>
          </a:p>
          <a:p>
            <a:pPr marL="342900" marR="0" lvl="0" indent="-342900">
              <a:lnSpc>
                <a:spcPct val="115000"/>
              </a:lnSpc>
              <a:spcBef>
                <a:spcPts val="300"/>
              </a:spcBef>
              <a:spcAft>
                <a:spcPts val="300"/>
              </a:spcAft>
              <a:buFont typeface="Arial" panose="020B0604020202020204" pitchFamily="34" charset="0"/>
              <a:buChar char="●"/>
            </a:pPr>
            <a:r>
              <a:rPr lang="en-US" sz="2400" u="none" strike="noStrike" dirty="0">
                <a:effectLst/>
                <a:latin typeface="Bahnschrift SemiBold SemiConden" panose="020B0502040204020203" pitchFamily="34" charset="0"/>
                <a:ea typeface="Arial" panose="020B0604020202020204" pitchFamily="34" charset="0"/>
              </a:rPr>
              <a:t>OSI and TCP/IP Models: Layer-wise Responsibilities</a:t>
            </a:r>
          </a:p>
          <a:p>
            <a:pPr marL="342900" marR="0" lvl="0" indent="-342900">
              <a:lnSpc>
                <a:spcPct val="115000"/>
              </a:lnSpc>
              <a:spcBef>
                <a:spcPts val="300"/>
              </a:spcBef>
              <a:spcAft>
                <a:spcPts val="300"/>
              </a:spcAft>
              <a:buFont typeface="Arial" panose="020B0604020202020204" pitchFamily="34" charset="0"/>
              <a:buChar char="●"/>
            </a:pPr>
            <a:r>
              <a:rPr lang="en-US" sz="2400" u="none" strike="noStrike" dirty="0">
                <a:effectLst/>
                <a:latin typeface="Bahnschrift SemiBold SemiConden" panose="020B0502040204020203" pitchFamily="34" charset="0"/>
                <a:ea typeface="Arial" panose="020B0604020202020204" pitchFamily="34" charset="0"/>
              </a:rPr>
              <a:t>Protocols Overview (IP, TCP, UDP, HTTP, FTP)</a:t>
            </a:r>
          </a:p>
        </p:txBody>
      </p:sp>
    </p:spTree>
    <p:extLst>
      <p:ext uri="{BB962C8B-B14F-4D97-AF65-F5344CB8AC3E}">
        <p14:creationId xmlns:p14="http://schemas.microsoft.com/office/powerpoint/2010/main" val="4250947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13AC7-579E-FB3C-0E0D-9F844F028E8A}"/>
              </a:ext>
            </a:extLst>
          </p:cNvPr>
          <p:cNvSpPr>
            <a:spLocks noGrp="1"/>
          </p:cNvSpPr>
          <p:nvPr>
            <p:ph type="title"/>
          </p:nvPr>
        </p:nvSpPr>
        <p:spPr/>
        <p:txBody>
          <a:bodyPr/>
          <a:lstStyle/>
          <a:p>
            <a:r>
              <a:rPr lang="en-US" altLang="en-US" sz="3600" b="1" dirty="0">
                <a:latin typeface="Times New Roman" panose="02020603050405020304" pitchFamily="18" charset="0"/>
                <a:cs typeface="Times New Roman" panose="02020603050405020304" pitchFamily="18" charset="0"/>
              </a:rPr>
              <a:t>Computers: Clients and Servers</a:t>
            </a:r>
            <a:br>
              <a:rPr lang="en-US" altLang="en-US" sz="4400" b="1" dirty="0">
                <a:solidFill>
                  <a:srgbClr val="E4005C"/>
                </a:solidFill>
              </a:rPr>
            </a:br>
            <a:endParaRPr lang="en-US" dirty="0"/>
          </a:p>
        </p:txBody>
      </p:sp>
      <p:sp>
        <p:nvSpPr>
          <p:cNvPr id="3" name="Content Placeholder 2">
            <a:extLst>
              <a:ext uri="{FF2B5EF4-FFF2-40B4-BE49-F238E27FC236}">
                <a16:creationId xmlns:a16="http://schemas.microsoft.com/office/drawing/2014/main" id="{F17BAD91-9ADE-54B5-8E14-F4C930906C4E}"/>
              </a:ext>
            </a:extLst>
          </p:cNvPr>
          <p:cNvSpPr>
            <a:spLocks noGrp="1"/>
          </p:cNvSpPr>
          <p:nvPr>
            <p:ph idx="1"/>
          </p:nvPr>
        </p:nvSpPr>
        <p:spPr/>
        <p:txBody>
          <a:bodyPr/>
          <a:lstStyle/>
          <a:p>
            <a:pPr marL="555625" indent="-457200" algn="just" defTabSz="414338">
              <a:lnSpc>
                <a:spcPct val="80000"/>
              </a:lnSpc>
              <a:spcBef>
                <a:spcPct val="50000"/>
              </a:spcBef>
              <a:buClr>
                <a:schemeClr val="tx1"/>
              </a:buClr>
            </a:pPr>
            <a:r>
              <a:rPr lang="en-US" altLang="en-US" sz="2800" dirty="0">
                <a:latin typeface="Times New Roman" panose="02020603050405020304" pitchFamily="18" charset="0"/>
                <a:cs typeface="Times New Roman" panose="02020603050405020304" pitchFamily="18" charset="0"/>
              </a:rPr>
              <a:t>In a client/server network arrangement, network services are located in a dedicated computer whose only function is to respond to the requests of clients. </a:t>
            </a:r>
          </a:p>
          <a:p>
            <a:pPr marL="555625" indent="-457200" algn="just" defTabSz="414338">
              <a:lnSpc>
                <a:spcPct val="80000"/>
              </a:lnSpc>
              <a:buClr>
                <a:schemeClr val="tx1"/>
              </a:buClr>
            </a:pPr>
            <a:endParaRPr lang="en-US" altLang="en-US" sz="2800" dirty="0">
              <a:latin typeface="Times New Roman" panose="02020603050405020304" pitchFamily="18" charset="0"/>
              <a:cs typeface="Times New Roman" panose="02020603050405020304" pitchFamily="18" charset="0"/>
            </a:endParaRPr>
          </a:p>
          <a:p>
            <a:pPr marL="555625" indent="-457200" algn="just" defTabSz="414338">
              <a:lnSpc>
                <a:spcPct val="80000"/>
              </a:lnSpc>
              <a:buClr>
                <a:schemeClr val="tx1"/>
              </a:buClr>
            </a:pPr>
            <a:r>
              <a:rPr lang="en-US" altLang="en-US" sz="2800" dirty="0">
                <a:latin typeface="Times New Roman" panose="02020603050405020304" pitchFamily="18" charset="0"/>
                <a:cs typeface="Times New Roman" panose="02020603050405020304" pitchFamily="18" charset="0"/>
              </a:rPr>
              <a:t>The server contains the file, print, application, security, and other services in a central computer that is continuously available to respond to client requests. </a:t>
            </a:r>
          </a:p>
          <a:p>
            <a:pPr marL="0" indent="0">
              <a:buNone/>
            </a:pPr>
            <a:endParaRPr lang="en-US" dirty="0"/>
          </a:p>
        </p:txBody>
      </p:sp>
    </p:spTree>
    <p:extLst>
      <p:ext uri="{BB962C8B-B14F-4D97-AF65-F5344CB8AC3E}">
        <p14:creationId xmlns:p14="http://schemas.microsoft.com/office/powerpoint/2010/main" val="24688511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7" y="280179"/>
            <a:ext cx="11374967" cy="3539430"/>
          </a:xfrm>
          <a:prstGeom prst="rect">
            <a:avLst/>
          </a:prstGeom>
        </p:spPr>
        <p:txBody>
          <a:bodyPr vert="horz" wrap="square" lIns="0" tIns="17780" rIns="0" bIns="0" rtlCol="0">
            <a:spAutoFit/>
          </a:bodyPr>
          <a:lstStyle/>
          <a:p>
            <a:pPr marL="16933">
              <a:spcBef>
                <a:spcPts val="140"/>
              </a:spcBef>
            </a:pPr>
            <a:r>
              <a:rPr sz="3600" b="1" dirty="0">
                <a:latin typeface="Times New Roman"/>
                <a:cs typeface="Times New Roman"/>
              </a:rPr>
              <a:t>FTP</a:t>
            </a:r>
          </a:p>
          <a:p>
            <a:pPr>
              <a:spcBef>
                <a:spcPts val="53"/>
              </a:spcBef>
            </a:pPr>
            <a:endParaRPr sz="4200" dirty="0">
              <a:latin typeface="Times New Roman"/>
              <a:cs typeface="Times New Roman"/>
            </a:endParaRPr>
          </a:p>
          <a:p>
            <a:pPr marL="388610" indent="-372524">
              <a:spcBef>
                <a:spcPts val="7"/>
              </a:spcBef>
              <a:buFont typeface="Arial MT"/>
              <a:buChar char="•"/>
              <a:tabLst>
                <a:tab pos="388610" algn="l"/>
                <a:tab pos="389457" algn="l"/>
              </a:tabLst>
            </a:pPr>
            <a:r>
              <a:rPr sz="2800" dirty="0">
                <a:latin typeface="Times New Roman"/>
                <a:cs typeface="Times New Roman"/>
              </a:rPr>
              <a:t>FTP</a:t>
            </a:r>
            <a:r>
              <a:rPr sz="2800" spc="-113" dirty="0">
                <a:latin typeface="Times New Roman"/>
                <a:cs typeface="Times New Roman"/>
              </a:rPr>
              <a:t> </a:t>
            </a:r>
            <a:r>
              <a:rPr sz="2800" dirty="0">
                <a:latin typeface="Times New Roman"/>
                <a:cs typeface="Times New Roman"/>
              </a:rPr>
              <a:t>uses</a:t>
            </a:r>
            <a:r>
              <a:rPr sz="2800" spc="-40" dirty="0">
                <a:latin typeface="Times New Roman"/>
                <a:cs typeface="Times New Roman"/>
              </a:rPr>
              <a:t> </a:t>
            </a:r>
            <a:r>
              <a:rPr sz="2800" dirty="0">
                <a:latin typeface="Times New Roman"/>
                <a:cs typeface="Times New Roman"/>
              </a:rPr>
              <a:t>the</a:t>
            </a:r>
            <a:r>
              <a:rPr sz="2800" spc="-27" dirty="0">
                <a:latin typeface="Times New Roman"/>
                <a:cs typeface="Times New Roman"/>
              </a:rPr>
              <a:t> </a:t>
            </a:r>
            <a:r>
              <a:rPr sz="2800" dirty="0">
                <a:latin typeface="Times New Roman"/>
                <a:cs typeface="Times New Roman"/>
              </a:rPr>
              <a:t>services</a:t>
            </a:r>
            <a:r>
              <a:rPr sz="2800" spc="-53" dirty="0">
                <a:latin typeface="Times New Roman"/>
                <a:cs typeface="Times New Roman"/>
              </a:rPr>
              <a:t> </a:t>
            </a:r>
            <a:r>
              <a:rPr sz="2800" dirty="0">
                <a:latin typeface="Times New Roman"/>
                <a:cs typeface="Times New Roman"/>
              </a:rPr>
              <a:t>of</a:t>
            </a:r>
            <a:r>
              <a:rPr sz="2800" spc="-87" dirty="0">
                <a:latin typeface="Times New Roman"/>
                <a:cs typeface="Times New Roman"/>
              </a:rPr>
              <a:t> </a:t>
            </a:r>
            <a:r>
              <a:rPr sz="2800" dirty="0">
                <a:latin typeface="Times New Roman"/>
                <a:cs typeface="Times New Roman"/>
              </a:rPr>
              <a:t>TCP</a:t>
            </a:r>
          </a:p>
          <a:p>
            <a:pPr marL="388610" indent="-372524">
              <a:spcBef>
                <a:spcPts val="640"/>
              </a:spcBef>
              <a:buFont typeface="Arial MT"/>
              <a:buChar char="•"/>
              <a:tabLst>
                <a:tab pos="388610" algn="l"/>
                <a:tab pos="389457" algn="l"/>
              </a:tabLst>
            </a:pPr>
            <a:r>
              <a:rPr sz="2800" dirty="0">
                <a:latin typeface="Times New Roman"/>
                <a:cs typeface="Times New Roman"/>
              </a:rPr>
              <a:t>It</a:t>
            </a:r>
            <a:r>
              <a:rPr sz="2800" spc="-40" dirty="0">
                <a:latin typeface="Times New Roman"/>
                <a:cs typeface="Times New Roman"/>
              </a:rPr>
              <a:t> </a:t>
            </a:r>
            <a:r>
              <a:rPr sz="2800" dirty="0">
                <a:latin typeface="Times New Roman"/>
                <a:cs typeface="Times New Roman"/>
              </a:rPr>
              <a:t>needs</a:t>
            </a:r>
            <a:r>
              <a:rPr sz="2800" spc="-33" dirty="0">
                <a:latin typeface="Times New Roman"/>
                <a:cs typeface="Times New Roman"/>
              </a:rPr>
              <a:t> </a:t>
            </a:r>
            <a:r>
              <a:rPr sz="2800" dirty="0">
                <a:latin typeface="Times New Roman"/>
                <a:cs typeface="Times New Roman"/>
              </a:rPr>
              <a:t>two</a:t>
            </a:r>
            <a:r>
              <a:rPr sz="2800" spc="-80" dirty="0">
                <a:latin typeface="Times New Roman"/>
                <a:cs typeface="Times New Roman"/>
              </a:rPr>
              <a:t> </a:t>
            </a:r>
            <a:r>
              <a:rPr sz="2800" dirty="0">
                <a:latin typeface="Times New Roman"/>
                <a:cs typeface="Times New Roman"/>
              </a:rPr>
              <a:t>TCP</a:t>
            </a:r>
            <a:r>
              <a:rPr sz="2800" spc="-113" dirty="0">
                <a:latin typeface="Times New Roman"/>
                <a:cs typeface="Times New Roman"/>
              </a:rPr>
              <a:t> </a:t>
            </a:r>
            <a:r>
              <a:rPr sz="2800" dirty="0">
                <a:latin typeface="Times New Roman"/>
                <a:cs typeface="Times New Roman"/>
              </a:rPr>
              <a:t>connections</a:t>
            </a:r>
          </a:p>
          <a:p>
            <a:pPr marL="388610" indent="-372524">
              <a:spcBef>
                <a:spcPts val="640"/>
              </a:spcBef>
              <a:buFont typeface="Arial MT"/>
              <a:buChar char="•"/>
              <a:tabLst>
                <a:tab pos="388610" algn="l"/>
                <a:tab pos="389457" algn="l"/>
              </a:tabLst>
            </a:pPr>
            <a:r>
              <a:rPr sz="2800" dirty="0">
                <a:latin typeface="Times New Roman"/>
                <a:cs typeface="Times New Roman"/>
              </a:rPr>
              <a:t>The</a:t>
            </a:r>
            <a:r>
              <a:rPr sz="2800" spc="213" dirty="0">
                <a:latin typeface="Times New Roman"/>
                <a:cs typeface="Times New Roman"/>
              </a:rPr>
              <a:t> </a:t>
            </a:r>
            <a:r>
              <a:rPr sz="2800" spc="-7" dirty="0">
                <a:latin typeface="Times New Roman"/>
                <a:cs typeface="Times New Roman"/>
              </a:rPr>
              <a:t>well-known</a:t>
            </a:r>
            <a:r>
              <a:rPr sz="2800" spc="213" dirty="0">
                <a:latin typeface="Times New Roman"/>
                <a:cs typeface="Times New Roman"/>
              </a:rPr>
              <a:t> </a:t>
            </a:r>
            <a:r>
              <a:rPr sz="2800" spc="-7" dirty="0">
                <a:latin typeface="Times New Roman"/>
                <a:cs typeface="Times New Roman"/>
              </a:rPr>
              <a:t>port</a:t>
            </a:r>
            <a:r>
              <a:rPr sz="2800" spc="207" dirty="0">
                <a:latin typeface="Times New Roman"/>
                <a:cs typeface="Times New Roman"/>
              </a:rPr>
              <a:t> </a:t>
            </a:r>
            <a:r>
              <a:rPr sz="2800" spc="-7" dirty="0">
                <a:latin typeface="Times New Roman"/>
                <a:cs typeface="Times New Roman"/>
              </a:rPr>
              <a:t>21</a:t>
            </a:r>
            <a:r>
              <a:rPr sz="2800" spc="220" dirty="0">
                <a:latin typeface="Times New Roman"/>
                <a:cs typeface="Times New Roman"/>
              </a:rPr>
              <a:t> </a:t>
            </a:r>
            <a:r>
              <a:rPr sz="2800" spc="-13" dirty="0">
                <a:latin typeface="Times New Roman"/>
                <a:cs typeface="Times New Roman"/>
              </a:rPr>
              <a:t>is</a:t>
            </a:r>
            <a:r>
              <a:rPr sz="2800" spc="200" dirty="0">
                <a:latin typeface="Times New Roman"/>
                <a:cs typeface="Times New Roman"/>
              </a:rPr>
              <a:t> </a:t>
            </a:r>
            <a:r>
              <a:rPr sz="2800" dirty="0">
                <a:latin typeface="Times New Roman"/>
                <a:cs typeface="Times New Roman"/>
              </a:rPr>
              <a:t>used</a:t>
            </a:r>
            <a:r>
              <a:rPr sz="2800" spc="207" dirty="0">
                <a:latin typeface="Times New Roman"/>
                <a:cs typeface="Times New Roman"/>
              </a:rPr>
              <a:t> </a:t>
            </a:r>
            <a:r>
              <a:rPr sz="2800" spc="-7" dirty="0">
                <a:latin typeface="Times New Roman"/>
                <a:cs typeface="Times New Roman"/>
              </a:rPr>
              <a:t>for</a:t>
            </a:r>
            <a:r>
              <a:rPr sz="2800" spc="220" dirty="0">
                <a:latin typeface="Times New Roman"/>
                <a:cs typeface="Times New Roman"/>
              </a:rPr>
              <a:t> </a:t>
            </a:r>
            <a:r>
              <a:rPr sz="2800" spc="-7" dirty="0">
                <a:latin typeface="Times New Roman"/>
                <a:cs typeface="Times New Roman"/>
              </a:rPr>
              <a:t>the</a:t>
            </a:r>
            <a:r>
              <a:rPr sz="2800" spc="207" dirty="0">
                <a:latin typeface="Times New Roman"/>
                <a:cs typeface="Times New Roman"/>
              </a:rPr>
              <a:t> </a:t>
            </a:r>
            <a:r>
              <a:rPr sz="2800" spc="-7" dirty="0">
                <a:latin typeface="Times New Roman"/>
                <a:cs typeface="Times New Roman"/>
              </a:rPr>
              <a:t>control</a:t>
            </a:r>
            <a:r>
              <a:rPr sz="2800" spc="193" dirty="0">
                <a:latin typeface="Times New Roman"/>
                <a:cs typeface="Times New Roman"/>
              </a:rPr>
              <a:t> </a:t>
            </a:r>
            <a:r>
              <a:rPr sz="2800" spc="-7" dirty="0">
                <a:latin typeface="Times New Roman"/>
                <a:cs typeface="Times New Roman"/>
              </a:rPr>
              <a:t>connection</a:t>
            </a:r>
            <a:r>
              <a:rPr sz="2800" spc="233" dirty="0">
                <a:latin typeface="Times New Roman"/>
                <a:cs typeface="Times New Roman"/>
              </a:rPr>
              <a:t> </a:t>
            </a:r>
            <a:r>
              <a:rPr sz="2800" spc="-13" dirty="0">
                <a:latin typeface="Times New Roman"/>
                <a:cs typeface="Times New Roman"/>
              </a:rPr>
              <a:t>and</a:t>
            </a:r>
            <a:r>
              <a:rPr sz="2800" spc="227" dirty="0">
                <a:latin typeface="Times New Roman"/>
                <a:cs typeface="Times New Roman"/>
              </a:rPr>
              <a:t> </a:t>
            </a:r>
            <a:r>
              <a:rPr sz="2800" spc="-7" dirty="0">
                <a:latin typeface="Times New Roman"/>
                <a:cs typeface="Times New Roman"/>
              </a:rPr>
              <a:t>the</a:t>
            </a:r>
            <a:r>
              <a:rPr sz="2800" spc="207" dirty="0">
                <a:latin typeface="Times New Roman"/>
                <a:cs typeface="Times New Roman"/>
              </a:rPr>
              <a:t> </a:t>
            </a:r>
            <a:r>
              <a:rPr sz="2800" spc="-7" dirty="0">
                <a:latin typeface="Times New Roman"/>
                <a:cs typeface="Times New Roman"/>
              </a:rPr>
              <a:t>well-known</a:t>
            </a:r>
            <a:endParaRPr sz="2800" dirty="0">
              <a:latin typeface="Times New Roman"/>
              <a:cs typeface="Times New Roman"/>
            </a:endParaRPr>
          </a:p>
          <a:p>
            <a:pPr marL="388610"/>
            <a:r>
              <a:rPr sz="2800" dirty="0">
                <a:latin typeface="Times New Roman"/>
                <a:cs typeface="Times New Roman"/>
              </a:rPr>
              <a:t>port</a:t>
            </a:r>
            <a:r>
              <a:rPr sz="2800" spc="-53" dirty="0">
                <a:latin typeface="Times New Roman"/>
                <a:cs typeface="Times New Roman"/>
              </a:rPr>
              <a:t> </a:t>
            </a:r>
            <a:r>
              <a:rPr sz="2800" dirty="0">
                <a:latin typeface="Times New Roman"/>
                <a:cs typeface="Times New Roman"/>
              </a:rPr>
              <a:t>20</a:t>
            </a:r>
            <a:r>
              <a:rPr sz="2800" spc="-13" dirty="0">
                <a:latin typeface="Times New Roman"/>
                <a:cs typeface="Times New Roman"/>
              </a:rPr>
              <a:t> </a:t>
            </a:r>
            <a:r>
              <a:rPr sz="2800" dirty="0">
                <a:latin typeface="Times New Roman"/>
                <a:cs typeface="Times New Roman"/>
              </a:rPr>
              <a:t>for</a:t>
            </a:r>
            <a:r>
              <a:rPr sz="2800" spc="-4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data</a:t>
            </a:r>
            <a:r>
              <a:rPr sz="2800" spc="-20" dirty="0">
                <a:latin typeface="Times New Roman"/>
                <a:cs typeface="Times New Roman"/>
              </a:rPr>
              <a:t> </a:t>
            </a:r>
            <a:r>
              <a:rPr sz="2800" dirty="0">
                <a:latin typeface="Times New Roman"/>
                <a:cs typeface="Times New Roman"/>
              </a:rPr>
              <a:t>connection</a:t>
            </a:r>
          </a:p>
        </p:txBody>
      </p:sp>
      <p:pic>
        <p:nvPicPr>
          <p:cNvPr id="3" name="object 3"/>
          <p:cNvPicPr/>
          <p:nvPr/>
        </p:nvPicPr>
        <p:blipFill>
          <a:blip r:embed="rId2" cstate="print"/>
          <a:stretch>
            <a:fillRect/>
          </a:stretch>
        </p:blipFill>
        <p:spPr>
          <a:xfrm>
            <a:off x="2557462" y="4371974"/>
            <a:ext cx="7801673" cy="1929257"/>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26511" y="1475232"/>
            <a:ext cx="6224016" cy="4834128"/>
          </a:xfrm>
          <a:prstGeom prst="rect">
            <a:avLst/>
          </a:prstGeom>
        </p:spPr>
      </p:pic>
      <p:sp>
        <p:nvSpPr>
          <p:cNvPr id="3" name="object 3"/>
          <p:cNvSpPr txBox="1">
            <a:spLocks noGrp="1"/>
          </p:cNvSpPr>
          <p:nvPr>
            <p:ph type="title"/>
          </p:nvPr>
        </p:nvSpPr>
        <p:spPr>
          <a:xfrm>
            <a:off x="409788" y="-855"/>
            <a:ext cx="5597313"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Opening</a:t>
            </a:r>
            <a:r>
              <a:rPr sz="3600" b="1" spc="-67" dirty="0">
                <a:latin typeface="Times New Roman"/>
                <a:cs typeface="Times New Roman"/>
              </a:rPr>
              <a:t> </a:t>
            </a:r>
            <a:r>
              <a:rPr sz="3600" b="1" dirty="0">
                <a:latin typeface="Times New Roman"/>
                <a:cs typeface="Times New Roman"/>
              </a:rPr>
              <a:t>the</a:t>
            </a:r>
            <a:r>
              <a:rPr sz="3600" b="1" spc="-33" dirty="0">
                <a:latin typeface="Times New Roman"/>
                <a:cs typeface="Times New Roman"/>
              </a:rPr>
              <a:t> </a:t>
            </a:r>
            <a:r>
              <a:rPr sz="3600" b="1" dirty="0">
                <a:latin typeface="Times New Roman"/>
                <a:cs typeface="Times New Roman"/>
              </a:rPr>
              <a:t>control</a:t>
            </a:r>
            <a:r>
              <a:rPr sz="3600" b="1" spc="-60" dirty="0">
                <a:latin typeface="Times New Roman"/>
                <a:cs typeface="Times New Roman"/>
              </a:rPr>
              <a:t> </a:t>
            </a:r>
            <a:r>
              <a:rPr sz="3600" b="1" dirty="0">
                <a:latin typeface="Times New Roman"/>
                <a:cs typeface="Times New Roman"/>
              </a:rPr>
              <a:t>connection</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984751" y="1408176"/>
            <a:ext cx="4446016" cy="5031232"/>
          </a:xfrm>
          <a:prstGeom prst="rect">
            <a:avLst/>
          </a:prstGeom>
        </p:spPr>
      </p:pic>
      <p:sp>
        <p:nvSpPr>
          <p:cNvPr id="3" name="object 3"/>
          <p:cNvSpPr txBox="1">
            <a:spLocks noGrp="1"/>
          </p:cNvSpPr>
          <p:nvPr>
            <p:ph type="title"/>
          </p:nvPr>
        </p:nvSpPr>
        <p:spPr>
          <a:xfrm>
            <a:off x="409787" y="-855"/>
            <a:ext cx="5082539" cy="1125949"/>
          </a:xfrm>
          <a:prstGeom prst="rect">
            <a:avLst/>
          </a:prstGeom>
        </p:spPr>
        <p:txBody>
          <a:bodyPr vert="horz" wrap="square" lIns="0" tIns="17780" rIns="0" bIns="0" rtlCol="0" anchor="ctr">
            <a:spAutoFit/>
          </a:bodyPr>
          <a:lstStyle/>
          <a:p>
            <a:pPr marL="16933">
              <a:lnSpc>
                <a:spcPct val="100000"/>
              </a:lnSpc>
              <a:spcBef>
                <a:spcPts val="140"/>
              </a:spcBef>
            </a:pPr>
            <a:r>
              <a:rPr sz="3600" b="1" spc="-7" dirty="0">
                <a:latin typeface="Times New Roman"/>
                <a:cs typeface="Times New Roman"/>
              </a:rPr>
              <a:t>Creating</a:t>
            </a:r>
            <a:r>
              <a:rPr sz="3600" b="1" spc="-33" dirty="0">
                <a:latin typeface="Times New Roman"/>
                <a:cs typeface="Times New Roman"/>
              </a:rPr>
              <a:t> </a:t>
            </a:r>
            <a:r>
              <a:rPr sz="3600" b="1" dirty="0">
                <a:latin typeface="Times New Roman"/>
                <a:cs typeface="Times New Roman"/>
              </a:rPr>
              <a:t>the</a:t>
            </a:r>
            <a:r>
              <a:rPr sz="3600" b="1" spc="-33" dirty="0">
                <a:latin typeface="Times New Roman"/>
                <a:cs typeface="Times New Roman"/>
              </a:rPr>
              <a:t> </a:t>
            </a:r>
            <a:r>
              <a:rPr sz="3600" b="1" dirty="0">
                <a:latin typeface="Times New Roman"/>
                <a:cs typeface="Times New Roman"/>
              </a:rPr>
              <a:t>data</a:t>
            </a:r>
            <a:r>
              <a:rPr sz="3600" b="1" spc="-53" dirty="0">
                <a:latin typeface="Times New Roman"/>
                <a:cs typeface="Times New Roman"/>
              </a:rPr>
              <a:t> </a:t>
            </a:r>
            <a:r>
              <a:rPr sz="3600" b="1" dirty="0">
                <a:latin typeface="Times New Roman"/>
                <a:cs typeface="Times New Roman"/>
              </a:rPr>
              <a:t>connection</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6400" y="2277872"/>
            <a:ext cx="11066272" cy="3194304"/>
          </a:xfrm>
          <a:prstGeom prst="rect">
            <a:avLst/>
          </a:prstGeom>
        </p:spPr>
      </p:pic>
      <p:sp>
        <p:nvSpPr>
          <p:cNvPr id="3" name="object 3"/>
          <p:cNvSpPr txBox="1">
            <a:spLocks noGrp="1"/>
          </p:cNvSpPr>
          <p:nvPr>
            <p:ph type="title"/>
          </p:nvPr>
        </p:nvSpPr>
        <p:spPr>
          <a:xfrm>
            <a:off x="409787" y="-855"/>
            <a:ext cx="3160607"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HT</a:t>
            </a:r>
            <a:r>
              <a:rPr sz="3600" b="1" spc="7" dirty="0">
                <a:latin typeface="Times New Roman"/>
                <a:cs typeface="Times New Roman"/>
              </a:rPr>
              <a:t>T</a:t>
            </a:r>
            <a:r>
              <a:rPr sz="3600" b="1" dirty="0">
                <a:latin typeface="Times New Roman"/>
                <a:cs typeface="Times New Roman"/>
              </a:rPr>
              <a:t>P</a:t>
            </a:r>
            <a:r>
              <a:rPr sz="3600" b="1" spc="-167" dirty="0">
                <a:latin typeface="Times New Roman"/>
                <a:cs typeface="Times New Roman"/>
              </a:rPr>
              <a:t> </a:t>
            </a:r>
            <a:r>
              <a:rPr sz="3600" b="1" dirty="0">
                <a:latin typeface="Times New Roman"/>
                <a:cs typeface="Times New Roman"/>
              </a:rPr>
              <a:t>t</a:t>
            </a:r>
            <a:r>
              <a:rPr sz="3600" b="1" spc="-13" dirty="0">
                <a:latin typeface="Times New Roman"/>
                <a:cs typeface="Times New Roman"/>
              </a:rPr>
              <a:t>r</a:t>
            </a:r>
            <a:r>
              <a:rPr sz="3600" b="1" dirty="0">
                <a:latin typeface="Times New Roman"/>
                <a:cs typeface="Times New Roman"/>
              </a:rPr>
              <a:t>ans</a:t>
            </a:r>
            <a:r>
              <a:rPr sz="3600" b="1" spc="-20" dirty="0">
                <a:latin typeface="Times New Roman"/>
                <a:cs typeface="Times New Roman"/>
              </a:rPr>
              <a:t>a</a:t>
            </a:r>
            <a:r>
              <a:rPr sz="3600" b="1" dirty="0">
                <a:latin typeface="Times New Roman"/>
                <a:cs typeface="Times New Roman"/>
              </a:rPr>
              <a:t>c</a:t>
            </a:r>
            <a:r>
              <a:rPr sz="3600" b="1" spc="-20" dirty="0">
                <a:latin typeface="Times New Roman"/>
                <a:cs typeface="Times New Roman"/>
              </a:rPr>
              <a:t>t</a:t>
            </a:r>
            <a:r>
              <a:rPr sz="3600" b="1" dirty="0">
                <a:latin typeface="Times New Roman"/>
                <a:cs typeface="Times New Roman"/>
              </a:rPr>
              <a:t>ion</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9327" y="1747520"/>
            <a:ext cx="10761472" cy="3968496"/>
          </a:xfrm>
          <a:prstGeom prst="rect">
            <a:avLst/>
          </a:prstGeom>
        </p:spPr>
      </p:pic>
      <p:sp>
        <p:nvSpPr>
          <p:cNvPr id="3" name="object 3"/>
          <p:cNvSpPr txBox="1">
            <a:spLocks noGrp="1"/>
          </p:cNvSpPr>
          <p:nvPr>
            <p:ph type="title"/>
          </p:nvPr>
        </p:nvSpPr>
        <p:spPr>
          <a:xfrm>
            <a:off x="409787" y="-855"/>
            <a:ext cx="5615940"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Request</a:t>
            </a:r>
            <a:r>
              <a:rPr sz="3600" b="1" spc="-53" dirty="0">
                <a:latin typeface="Times New Roman"/>
                <a:cs typeface="Times New Roman"/>
              </a:rPr>
              <a:t> </a:t>
            </a:r>
            <a:r>
              <a:rPr sz="3600" b="1" dirty="0">
                <a:latin typeface="Times New Roman"/>
                <a:cs typeface="Times New Roman"/>
              </a:rPr>
              <a:t>and</a:t>
            </a:r>
            <a:r>
              <a:rPr sz="3600" b="1" spc="-33" dirty="0">
                <a:latin typeface="Times New Roman"/>
                <a:cs typeface="Times New Roman"/>
              </a:rPr>
              <a:t> </a:t>
            </a:r>
            <a:r>
              <a:rPr sz="3600" b="1" dirty="0">
                <a:latin typeface="Times New Roman"/>
                <a:cs typeface="Times New Roman"/>
              </a:rPr>
              <a:t>response</a:t>
            </a:r>
            <a:r>
              <a:rPr sz="3600" b="1" spc="-67" dirty="0">
                <a:latin typeface="Times New Roman"/>
                <a:cs typeface="Times New Roman"/>
              </a:rPr>
              <a:t> </a:t>
            </a:r>
            <a:r>
              <a:rPr sz="3600" b="1" spc="-7" dirty="0">
                <a:latin typeface="Times New Roman"/>
                <a:cs typeface="Times New Roman"/>
              </a:rPr>
              <a:t>messages</a:t>
            </a:r>
            <a:endParaRPr sz="3600" b="1" dirty="0">
              <a:latin typeface="Times New Roman"/>
              <a:cs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9327" y="1875536"/>
            <a:ext cx="10761472" cy="3383280"/>
          </a:xfrm>
          <a:prstGeom prst="rect">
            <a:avLst/>
          </a:prstGeom>
        </p:spPr>
      </p:pic>
      <p:sp>
        <p:nvSpPr>
          <p:cNvPr id="3" name="object 3"/>
          <p:cNvSpPr txBox="1">
            <a:spLocks noGrp="1"/>
          </p:cNvSpPr>
          <p:nvPr>
            <p:ph type="title"/>
          </p:nvPr>
        </p:nvSpPr>
        <p:spPr>
          <a:xfrm>
            <a:off x="409787" y="-855"/>
            <a:ext cx="4253653"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Request</a:t>
            </a:r>
            <a:r>
              <a:rPr sz="3600" b="1" spc="-53" dirty="0">
                <a:latin typeface="Times New Roman"/>
                <a:cs typeface="Times New Roman"/>
              </a:rPr>
              <a:t> </a:t>
            </a:r>
            <a:r>
              <a:rPr sz="3600" b="1" dirty="0">
                <a:latin typeface="Times New Roman"/>
                <a:cs typeface="Times New Roman"/>
              </a:rPr>
              <a:t>and</a:t>
            </a:r>
            <a:r>
              <a:rPr sz="3600" b="1" spc="-33" dirty="0">
                <a:latin typeface="Times New Roman"/>
                <a:cs typeface="Times New Roman"/>
              </a:rPr>
              <a:t> </a:t>
            </a:r>
            <a:r>
              <a:rPr sz="3600" b="1" spc="-7" dirty="0">
                <a:latin typeface="Times New Roman"/>
                <a:cs typeface="Times New Roman"/>
              </a:rPr>
              <a:t>status</a:t>
            </a:r>
            <a:r>
              <a:rPr sz="3600" b="1" spc="-20" dirty="0">
                <a:latin typeface="Times New Roman"/>
                <a:cs typeface="Times New Roman"/>
              </a:rPr>
              <a:t> </a:t>
            </a:r>
            <a:r>
              <a:rPr sz="3600" b="1" dirty="0">
                <a:latin typeface="Times New Roman"/>
                <a:cs typeface="Times New Roman"/>
              </a:rPr>
              <a:t>lines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8000" y="2194559"/>
            <a:ext cx="11041888" cy="3369055"/>
          </a:xfrm>
          <a:prstGeom prst="rect">
            <a:avLst/>
          </a:prstGeom>
        </p:spPr>
      </p:pic>
      <p:sp>
        <p:nvSpPr>
          <p:cNvPr id="3" name="object 3"/>
          <p:cNvSpPr txBox="1">
            <a:spLocks noGrp="1"/>
          </p:cNvSpPr>
          <p:nvPr>
            <p:ph type="title"/>
          </p:nvPr>
        </p:nvSpPr>
        <p:spPr>
          <a:xfrm>
            <a:off x="409787" y="276144"/>
            <a:ext cx="2047663" cy="571951"/>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Me</a:t>
            </a:r>
            <a:r>
              <a:rPr sz="3600" b="1" spc="-20" dirty="0">
                <a:latin typeface="Times New Roman"/>
                <a:cs typeface="Times New Roman"/>
              </a:rPr>
              <a:t>t</a:t>
            </a:r>
            <a:r>
              <a:rPr sz="3600" b="1" dirty="0">
                <a:latin typeface="Times New Roman"/>
                <a:cs typeface="Times New Roman"/>
              </a:rPr>
              <a:t>h</a:t>
            </a:r>
            <a:r>
              <a:rPr sz="3600" b="1" spc="7" dirty="0">
                <a:latin typeface="Times New Roman"/>
                <a:cs typeface="Times New Roman"/>
              </a:rPr>
              <a:t>o</a:t>
            </a:r>
            <a:r>
              <a:rPr sz="3600" b="1" dirty="0">
                <a:latin typeface="Times New Roman"/>
                <a:cs typeface="Times New Roman"/>
              </a:rPr>
              <a:t>ds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51327" y="3045967"/>
            <a:ext cx="6689344" cy="1251712"/>
          </a:xfrm>
          <a:prstGeom prst="rect">
            <a:avLst/>
          </a:prstGeom>
        </p:spPr>
      </p:pic>
      <p:sp>
        <p:nvSpPr>
          <p:cNvPr id="3" name="object 3"/>
          <p:cNvSpPr txBox="1">
            <a:spLocks noGrp="1"/>
          </p:cNvSpPr>
          <p:nvPr>
            <p:ph type="title"/>
          </p:nvPr>
        </p:nvSpPr>
        <p:spPr>
          <a:xfrm>
            <a:off x="409787" y="-855"/>
            <a:ext cx="2585719"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Header</a:t>
            </a:r>
            <a:r>
              <a:rPr sz="3600" b="1" spc="-120" dirty="0">
                <a:latin typeface="Times New Roman"/>
                <a:cs typeface="Times New Roman"/>
              </a:rPr>
              <a:t> </a:t>
            </a:r>
            <a:r>
              <a:rPr sz="3600" b="1" spc="-7" dirty="0">
                <a:latin typeface="Times New Roman"/>
                <a:cs typeface="Times New Roman"/>
              </a:rPr>
              <a:t>format</a:t>
            </a:r>
            <a:endParaRPr sz="3600" b="1" dirty="0">
              <a:latin typeface="Times New Roman"/>
              <a:cs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8" y="1429512"/>
            <a:ext cx="9562887" cy="448841"/>
          </a:xfrm>
          <a:prstGeom prst="rect">
            <a:avLst/>
          </a:prstGeom>
        </p:spPr>
        <p:txBody>
          <a:bodyPr vert="horz" wrap="square" lIns="0" tIns="17780" rIns="0" bIns="0" rtlCol="0">
            <a:spAutoFit/>
          </a:bodyPr>
          <a:lstStyle/>
          <a:p>
            <a:pPr marL="388610" indent="-372524">
              <a:spcBef>
                <a:spcPts val="140"/>
              </a:spcBef>
              <a:buFont typeface="Arial MT"/>
              <a:buChar char="•"/>
              <a:tabLst>
                <a:tab pos="388610" algn="l"/>
                <a:tab pos="389457" algn="l"/>
              </a:tabLst>
            </a:pPr>
            <a:r>
              <a:rPr sz="2800" dirty="0">
                <a:latin typeface="Times New Roman"/>
                <a:cs typeface="Times New Roman"/>
              </a:rPr>
              <a:t>HTTP</a:t>
            </a:r>
            <a:r>
              <a:rPr sz="2800" spc="-107" dirty="0">
                <a:latin typeface="Times New Roman"/>
                <a:cs typeface="Times New Roman"/>
              </a:rPr>
              <a:t> </a:t>
            </a:r>
            <a:r>
              <a:rPr sz="2800" dirty="0">
                <a:latin typeface="Times New Roman"/>
                <a:cs typeface="Times New Roman"/>
              </a:rPr>
              <a:t>version</a:t>
            </a:r>
            <a:r>
              <a:rPr sz="2800" spc="-53" dirty="0">
                <a:latin typeface="Times New Roman"/>
                <a:cs typeface="Times New Roman"/>
              </a:rPr>
              <a:t> </a:t>
            </a:r>
            <a:r>
              <a:rPr sz="2800" dirty="0">
                <a:latin typeface="Times New Roman"/>
                <a:cs typeface="Times New Roman"/>
              </a:rPr>
              <a:t>1.1</a:t>
            </a:r>
            <a:r>
              <a:rPr sz="2800" spc="-27" dirty="0">
                <a:latin typeface="Times New Roman"/>
                <a:cs typeface="Times New Roman"/>
              </a:rPr>
              <a:t> </a:t>
            </a:r>
            <a:r>
              <a:rPr sz="2800" dirty="0">
                <a:latin typeface="Times New Roman"/>
                <a:cs typeface="Times New Roman"/>
              </a:rPr>
              <a:t>specifies</a:t>
            </a:r>
            <a:r>
              <a:rPr sz="2800" spc="-47" dirty="0">
                <a:latin typeface="Times New Roman"/>
                <a:cs typeface="Times New Roman"/>
              </a:rPr>
              <a:t> </a:t>
            </a:r>
            <a:r>
              <a:rPr sz="2800" dirty="0">
                <a:latin typeface="Times New Roman"/>
                <a:cs typeface="Times New Roman"/>
              </a:rPr>
              <a:t>a persistent</a:t>
            </a:r>
            <a:r>
              <a:rPr sz="2800" spc="-67" dirty="0">
                <a:latin typeface="Times New Roman"/>
                <a:cs typeface="Times New Roman"/>
              </a:rPr>
              <a:t> </a:t>
            </a:r>
            <a:r>
              <a:rPr sz="2800" dirty="0">
                <a:latin typeface="Times New Roman"/>
                <a:cs typeface="Times New Roman"/>
              </a:rPr>
              <a:t>connection</a:t>
            </a:r>
            <a:r>
              <a:rPr sz="2800" spc="-47" dirty="0">
                <a:latin typeface="Times New Roman"/>
                <a:cs typeface="Times New Roman"/>
              </a:rPr>
              <a:t> </a:t>
            </a:r>
            <a:r>
              <a:rPr sz="2800" dirty="0">
                <a:latin typeface="Times New Roman"/>
                <a:cs typeface="Times New Roman"/>
              </a:rPr>
              <a:t>by</a:t>
            </a:r>
            <a:r>
              <a:rPr sz="2800" spc="-20" dirty="0">
                <a:latin typeface="Times New Roman"/>
                <a:cs typeface="Times New Roman"/>
              </a:rPr>
              <a:t> </a:t>
            </a:r>
            <a:r>
              <a:rPr sz="2800" dirty="0">
                <a:latin typeface="Times New Roman"/>
                <a:cs typeface="Times New Roman"/>
              </a:rPr>
              <a:t>default</a:t>
            </a:r>
          </a:p>
        </p:txBody>
      </p:sp>
      <p:sp>
        <p:nvSpPr>
          <p:cNvPr id="3" name="object 3"/>
          <p:cNvSpPr txBox="1">
            <a:spLocks noGrp="1"/>
          </p:cNvSpPr>
          <p:nvPr>
            <p:ph type="title"/>
          </p:nvPr>
        </p:nvSpPr>
        <p:spPr>
          <a:xfrm>
            <a:off x="409787" y="-855"/>
            <a:ext cx="1601047"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E</a:t>
            </a:r>
            <a:r>
              <a:rPr sz="3600" b="1" spc="7" dirty="0">
                <a:latin typeface="Times New Roman"/>
                <a:cs typeface="Times New Roman"/>
              </a:rPr>
              <a:t>x</a:t>
            </a:r>
            <a:r>
              <a:rPr sz="3600" b="1" dirty="0">
                <a:latin typeface="Times New Roman"/>
                <a:cs typeface="Times New Roman"/>
              </a:rPr>
              <a:t>a</a:t>
            </a:r>
            <a:r>
              <a:rPr sz="3600" b="1" spc="-20" dirty="0">
                <a:latin typeface="Times New Roman"/>
                <a:cs typeface="Times New Roman"/>
              </a:rPr>
              <a:t>m</a:t>
            </a:r>
            <a:r>
              <a:rPr sz="3600" b="1" dirty="0">
                <a:latin typeface="Times New Roman"/>
                <a:cs typeface="Times New Roman"/>
              </a:rPr>
              <a:t>ple</a:t>
            </a:r>
          </a:p>
        </p:txBody>
      </p:sp>
      <p:pic>
        <p:nvPicPr>
          <p:cNvPr id="4" name="object 4"/>
          <p:cNvPicPr/>
          <p:nvPr/>
        </p:nvPicPr>
        <p:blipFill>
          <a:blip r:embed="rId2" cstate="print"/>
          <a:stretch>
            <a:fillRect/>
          </a:stretch>
        </p:blipFill>
        <p:spPr>
          <a:xfrm>
            <a:off x="1855215" y="2180335"/>
            <a:ext cx="8268207" cy="4183888"/>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91488" y="1312671"/>
            <a:ext cx="9213088" cy="5187696"/>
          </a:xfrm>
          <a:prstGeom prst="rect">
            <a:avLst/>
          </a:prstGeom>
        </p:spPr>
      </p:pic>
      <p:sp>
        <p:nvSpPr>
          <p:cNvPr id="3" name="object 3"/>
          <p:cNvSpPr txBox="1">
            <a:spLocks noGrp="1"/>
          </p:cNvSpPr>
          <p:nvPr>
            <p:ph type="title"/>
          </p:nvPr>
        </p:nvSpPr>
        <p:spPr>
          <a:xfrm>
            <a:off x="409787" y="-855"/>
            <a:ext cx="1601047"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E</a:t>
            </a:r>
            <a:r>
              <a:rPr sz="3600" b="1" spc="7" dirty="0">
                <a:latin typeface="Times New Roman"/>
                <a:cs typeface="Times New Roman"/>
              </a:rPr>
              <a:t>x</a:t>
            </a:r>
            <a:r>
              <a:rPr sz="3600" b="1" dirty="0">
                <a:latin typeface="Times New Roman"/>
                <a:cs typeface="Times New Roman"/>
              </a:rPr>
              <a:t>a</a:t>
            </a:r>
            <a:r>
              <a:rPr sz="3600" b="1" spc="-20" dirty="0">
                <a:latin typeface="Times New Roman"/>
                <a:cs typeface="Times New Roman"/>
              </a:rPr>
              <a:t>m</a:t>
            </a:r>
            <a:r>
              <a:rPr sz="3600" b="1" dirty="0">
                <a:latin typeface="Times New Roman"/>
                <a:cs typeface="Times New Roman"/>
              </a:rPr>
              <a:t>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1A54-19D3-4C7B-26E2-17FDAEB2DC42}"/>
              </a:ext>
            </a:extLst>
          </p:cNvPr>
          <p:cNvSpPr>
            <a:spLocks noGrp="1"/>
          </p:cNvSpPr>
          <p:nvPr>
            <p:ph type="title"/>
          </p:nvPr>
        </p:nvSpPr>
        <p:spPr/>
        <p:txBody>
          <a:bodyPr/>
          <a:lstStyle/>
          <a:p>
            <a:endParaRPr lang="en-US" dirty="0"/>
          </a:p>
        </p:txBody>
      </p:sp>
      <p:pic>
        <p:nvPicPr>
          <p:cNvPr id="4" name="Picture 10">
            <a:extLst>
              <a:ext uri="{FF2B5EF4-FFF2-40B4-BE49-F238E27FC236}">
                <a16:creationId xmlns:a16="http://schemas.microsoft.com/office/drawing/2014/main" id="{08C9CBE9-63D1-52CD-F88F-27DCD09F5A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8105" t="13675" r="10100" b="6552"/>
          <a:stretch>
            <a:fillRect/>
          </a:stretch>
        </p:blipFill>
        <p:spPr>
          <a:xfrm>
            <a:off x="1614488" y="2667945"/>
            <a:ext cx="9101137" cy="266669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70360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42B1-0947-C7A0-CC08-49F756D4626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LAN, MAN, PAN and WAN</a:t>
            </a:r>
          </a:p>
        </p:txBody>
      </p:sp>
      <p:pic>
        <p:nvPicPr>
          <p:cNvPr id="6146" name="Picture 2" descr="Different types of network- PAN, LAN, MAN, WAN - Radhika Classes">
            <a:extLst>
              <a:ext uri="{FF2B5EF4-FFF2-40B4-BE49-F238E27FC236}">
                <a16:creationId xmlns:a16="http://schemas.microsoft.com/office/drawing/2014/main" id="{DF61B2CB-9556-3AF9-FE0E-DD1735166C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1677" y="1825625"/>
            <a:ext cx="92086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75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C337-266F-6DF3-0CD2-24DEC5C33B3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LAN</a:t>
            </a:r>
          </a:p>
        </p:txBody>
      </p:sp>
      <p:sp>
        <p:nvSpPr>
          <p:cNvPr id="3" name="Content Placeholder 2">
            <a:extLst>
              <a:ext uri="{FF2B5EF4-FFF2-40B4-BE49-F238E27FC236}">
                <a16:creationId xmlns:a16="http://schemas.microsoft.com/office/drawing/2014/main" id="{7908ACB1-8BF5-8738-4026-320B13C092E9}"/>
              </a:ext>
            </a:extLst>
          </p:cNvPr>
          <p:cNvSpPr>
            <a:spLocks noGrp="1"/>
          </p:cNvSpPr>
          <p:nvPr>
            <p:ph idx="1"/>
          </p:nvPr>
        </p:nvSpPr>
        <p:spPr/>
        <p:txBody>
          <a:bodyPr>
            <a:normAutofit fontScale="55000" lnSpcReduction="20000"/>
          </a:bodyPr>
          <a:lstStyle/>
          <a:p>
            <a:pPr algn="l" fontAlgn="ctr">
              <a:spcAft>
                <a:spcPts val="1500"/>
              </a:spcAft>
            </a:pPr>
            <a:r>
              <a:rPr lang="en-US" sz="4000" i="0" dirty="0">
                <a:solidFill>
                  <a:srgbClr val="001D35"/>
                </a:solidFill>
                <a:effectLst/>
                <a:latin typeface="Times New Roman" panose="02020603050405020304" pitchFamily="18" charset="0"/>
                <a:cs typeface="Times New Roman" panose="02020603050405020304" pitchFamily="18" charset="0"/>
              </a:rPr>
              <a:t>LAN (Local Area Network) connects devices in a small area like a home or office, MAN (Metropolitan Area Network) spans a city or large campus, and WAN (Wide Area Network) covers broader geographical areas like the Internet, connecting multiple MANs and LANs. </a:t>
            </a:r>
            <a:endParaRPr lang="en-US" sz="4000" i="0" dirty="0">
              <a:solidFill>
                <a:srgbClr val="0B57D0"/>
              </a:solidFill>
              <a:effectLst/>
              <a:latin typeface="Times New Roman" panose="02020603050405020304" pitchFamily="18" charset="0"/>
              <a:cs typeface="Times New Roman" panose="02020603050405020304" pitchFamily="18" charset="0"/>
            </a:endParaRPr>
          </a:p>
          <a:p>
            <a:pPr algn="l">
              <a:lnSpc>
                <a:spcPts val="1950"/>
              </a:lnSpc>
              <a:spcBef>
                <a:spcPts val="1500"/>
              </a:spcBef>
              <a:spcAft>
                <a:spcPts val="750"/>
              </a:spcAft>
            </a:pPr>
            <a:r>
              <a:rPr lang="en-US" sz="4000" i="0" dirty="0">
                <a:solidFill>
                  <a:srgbClr val="001D35"/>
                </a:solidFill>
                <a:effectLst/>
                <a:latin typeface="Times New Roman" panose="02020603050405020304" pitchFamily="18" charset="0"/>
                <a:cs typeface="Times New Roman" panose="02020603050405020304" pitchFamily="18" charset="0"/>
              </a:rPr>
              <a:t>LAN (Local Area Network):</a:t>
            </a:r>
          </a:p>
          <a:p>
            <a:pPr algn="l">
              <a:lnSpc>
                <a:spcPts val="1650"/>
              </a:lnSpc>
              <a:spcBef>
                <a:spcPts val="750"/>
              </a:spcBef>
              <a:spcAft>
                <a:spcPts val="600"/>
              </a:spcAft>
              <a:buFont typeface="Arial" panose="020B0604020202020204" pitchFamily="34" charset="0"/>
              <a:buChar char="•"/>
            </a:pPr>
            <a:r>
              <a:rPr lang="en-US" sz="4000" i="0" dirty="0">
                <a:solidFill>
                  <a:srgbClr val="001D35"/>
                </a:solidFill>
                <a:effectLst/>
                <a:latin typeface="Times New Roman" panose="02020603050405020304" pitchFamily="18" charset="0"/>
                <a:cs typeface="Times New Roman" panose="02020603050405020304" pitchFamily="18" charset="0"/>
              </a:rPr>
              <a:t>Definition: A network that connects devices within a small geographical area.</a:t>
            </a:r>
          </a:p>
          <a:p>
            <a:pPr algn="l">
              <a:lnSpc>
                <a:spcPts val="1650"/>
              </a:lnSpc>
              <a:spcBef>
                <a:spcPts val="750"/>
              </a:spcBef>
              <a:spcAft>
                <a:spcPts val="600"/>
              </a:spcAft>
              <a:buFont typeface="Arial" panose="020B0604020202020204" pitchFamily="34" charset="0"/>
              <a:buChar char="•"/>
            </a:pPr>
            <a:r>
              <a:rPr lang="en-US" sz="4000" i="0" dirty="0">
                <a:solidFill>
                  <a:srgbClr val="001D35"/>
                </a:solidFill>
                <a:effectLst/>
                <a:latin typeface="Times New Roman" panose="02020603050405020304" pitchFamily="18" charset="0"/>
                <a:cs typeface="Times New Roman" panose="02020603050405020304" pitchFamily="18" charset="0"/>
              </a:rPr>
              <a:t>Examples: Home network, office network, school network.</a:t>
            </a:r>
          </a:p>
          <a:p>
            <a:pPr algn="l">
              <a:lnSpc>
                <a:spcPts val="1650"/>
              </a:lnSpc>
              <a:spcBef>
                <a:spcPts val="750"/>
              </a:spcBef>
              <a:spcAft>
                <a:spcPts val="600"/>
              </a:spcAft>
              <a:buFont typeface="Arial" panose="020B0604020202020204" pitchFamily="34" charset="0"/>
              <a:buChar char="•"/>
            </a:pPr>
            <a:r>
              <a:rPr lang="en-US" sz="4000" i="0" dirty="0">
                <a:solidFill>
                  <a:srgbClr val="001D35"/>
                </a:solidFill>
                <a:effectLst/>
                <a:latin typeface="Times New Roman" panose="02020603050405020304" pitchFamily="18" charset="0"/>
                <a:cs typeface="Times New Roman" panose="02020603050405020304" pitchFamily="18" charset="0"/>
              </a:rPr>
              <a:t>Characteristics: Private, high speed, easy maintenance.</a:t>
            </a:r>
          </a:p>
          <a:p>
            <a:pPr algn="l">
              <a:lnSpc>
                <a:spcPts val="1650"/>
              </a:lnSpc>
              <a:spcBef>
                <a:spcPts val="750"/>
              </a:spcBef>
              <a:spcAft>
                <a:spcPts val="600"/>
              </a:spcAft>
              <a:buFont typeface="Arial" panose="020B0604020202020204" pitchFamily="34" charset="0"/>
              <a:buChar char="•"/>
            </a:pPr>
            <a:r>
              <a:rPr lang="en-US" sz="4000" i="0" dirty="0">
                <a:solidFill>
                  <a:srgbClr val="001D35"/>
                </a:solidFill>
                <a:effectLst/>
                <a:latin typeface="Times New Roman" panose="02020603050405020304" pitchFamily="18" charset="0"/>
                <a:cs typeface="Times New Roman" panose="02020603050405020304" pitchFamily="18" charset="0"/>
              </a:rPr>
              <a:t>Ownership: Typically private, owned by individuals or organizations.</a:t>
            </a:r>
          </a:p>
          <a:p>
            <a:pPr algn="l">
              <a:lnSpc>
                <a:spcPts val="1650"/>
              </a:lnSpc>
              <a:spcBef>
                <a:spcPts val="750"/>
              </a:spcBef>
              <a:spcAft>
                <a:spcPts val="600"/>
              </a:spcAft>
              <a:buFont typeface="Arial" panose="020B0604020202020204" pitchFamily="34" charset="0"/>
              <a:buChar char="•"/>
            </a:pPr>
            <a:r>
              <a:rPr lang="en-US" sz="4000" i="0" dirty="0">
                <a:solidFill>
                  <a:srgbClr val="001D35"/>
                </a:solidFill>
                <a:effectLst/>
                <a:latin typeface="Times New Roman" panose="02020603050405020304" pitchFamily="18" charset="0"/>
                <a:cs typeface="Times New Roman" panose="02020603050405020304" pitchFamily="18" charset="0"/>
              </a:rPr>
              <a:t>Cost: Least expensive to implement.</a:t>
            </a:r>
          </a:p>
          <a:p>
            <a:pPr algn="l">
              <a:lnSpc>
                <a:spcPts val="1650"/>
              </a:lnSpc>
              <a:spcBef>
                <a:spcPts val="750"/>
              </a:spcBef>
              <a:spcAft>
                <a:spcPts val="1500"/>
              </a:spcAft>
              <a:buFont typeface="Arial" panose="020B0604020202020204" pitchFamily="34" charset="0"/>
              <a:buChar char="•"/>
            </a:pPr>
            <a:r>
              <a:rPr lang="en-US" sz="4000" i="0" dirty="0">
                <a:solidFill>
                  <a:srgbClr val="001D35"/>
                </a:solidFill>
                <a:effectLst/>
                <a:latin typeface="Times New Roman" panose="02020603050405020304" pitchFamily="18" charset="0"/>
                <a:cs typeface="Times New Roman" panose="02020603050405020304" pitchFamily="18" charset="0"/>
              </a:rPr>
              <a:t>Speed: Fast, with transmission rates up to 800 to 1000 </a:t>
            </a:r>
            <a:r>
              <a:rPr lang="en-US" sz="4000" i="0" dirty="0" err="1">
                <a:solidFill>
                  <a:srgbClr val="001D35"/>
                </a:solidFill>
                <a:effectLst/>
                <a:latin typeface="Times New Roman" panose="02020603050405020304" pitchFamily="18" charset="0"/>
                <a:cs typeface="Times New Roman" panose="02020603050405020304" pitchFamily="18" charset="0"/>
              </a:rPr>
              <a:t>mbps</a:t>
            </a:r>
            <a:r>
              <a:rPr lang="en-US" sz="4000" i="0" dirty="0">
                <a:solidFill>
                  <a:srgbClr val="001D35"/>
                </a:solidFill>
                <a:effectLst/>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3781120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C403-8B52-8178-4A2B-E7FE54EBDCA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MAN</a:t>
            </a:r>
            <a:r>
              <a:rPr lang="en-US" sz="2000" b="0" i="0" dirty="0">
                <a:solidFill>
                  <a:srgbClr val="001D35"/>
                </a:solidFill>
                <a:effectLst/>
                <a:latin typeface="Google Sans"/>
              </a:rPr>
              <a:t> </a:t>
            </a:r>
            <a:br>
              <a:rPr lang="en-US" sz="2000" b="0" i="0" dirty="0">
                <a:solidFill>
                  <a:srgbClr val="001D35"/>
                </a:solidFill>
                <a:effectLst/>
                <a:latin typeface="Google Sans"/>
              </a:rPr>
            </a:b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19C341-C81B-3980-7278-52EE5E4DF2C3}"/>
              </a:ext>
            </a:extLst>
          </p:cNvPr>
          <p:cNvSpPr>
            <a:spLocks noGrp="1"/>
          </p:cNvSpPr>
          <p:nvPr>
            <p:ph idx="1"/>
          </p:nvPr>
        </p:nvSpPr>
        <p:spPr>
          <a:xfrm>
            <a:off x="681038" y="1690688"/>
            <a:ext cx="10515600" cy="4610100"/>
          </a:xfrm>
        </p:spPr>
        <p:txBody>
          <a:bodyPr/>
          <a:lstStyle/>
          <a:p>
            <a:pPr algn="l" fontAlgn="ctr">
              <a:lnSpc>
                <a:spcPts val="1650"/>
              </a:lnSpc>
              <a:spcBef>
                <a:spcPts val="750"/>
              </a:spcBef>
              <a:spcAft>
                <a:spcPts val="600"/>
              </a:spcAft>
              <a:buFont typeface="Arial" panose="020B0604020202020204" pitchFamily="34" charset="0"/>
              <a:buChar char="•"/>
            </a:pPr>
            <a:endParaRPr lang="en-US" i="0" dirty="0">
              <a:solidFill>
                <a:srgbClr val="001D35"/>
              </a:solidFill>
              <a:effectLst/>
              <a:latin typeface="Times New Roman" panose="02020603050405020304" pitchFamily="18" charset="0"/>
              <a:cs typeface="Times New Roman" panose="02020603050405020304" pitchFamily="18" charset="0"/>
            </a:endParaRPr>
          </a:p>
          <a:p>
            <a:pPr algn="l" fontAlgn="ctr">
              <a:lnSpc>
                <a:spcPts val="1650"/>
              </a:lnSpc>
              <a:spcBef>
                <a:spcPts val="750"/>
              </a:spcBef>
              <a:spcAft>
                <a:spcPts val="600"/>
              </a:spcAft>
              <a:buFont typeface="Arial" panose="020B0604020202020204" pitchFamily="34" charset="0"/>
              <a:buChar char="•"/>
            </a:pPr>
            <a:endParaRPr lang="en-US" dirty="0">
              <a:solidFill>
                <a:srgbClr val="001D35"/>
              </a:solidFill>
              <a:latin typeface="Times New Roman" panose="02020603050405020304" pitchFamily="18" charset="0"/>
              <a:cs typeface="Times New Roman" panose="02020603050405020304" pitchFamily="18" charset="0"/>
            </a:endParaRPr>
          </a:p>
          <a:p>
            <a:pPr algn="l" fontAlgn="ctr">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Definition: A network that connects devices within a metropolitan area, such as a city or a large campus. </a:t>
            </a:r>
            <a:endParaRPr lang="en-US" i="0" dirty="0">
              <a:solidFill>
                <a:srgbClr val="0B57D0"/>
              </a:solidFill>
              <a:effectLst/>
              <a:latin typeface="Times New Roman" panose="02020603050405020304" pitchFamily="18" charset="0"/>
              <a:cs typeface="Times New Roman" panose="02020603050405020304" pitchFamily="18" charset="0"/>
            </a:endParaRPr>
          </a:p>
          <a:p>
            <a:pPr algn="l" fontAlgn="ctr">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Examples: City-wide telecommunications network, university campus network. </a:t>
            </a:r>
            <a:endParaRPr lang="en-US" i="0" dirty="0">
              <a:solidFill>
                <a:srgbClr val="0B57D0"/>
              </a:solidFill>
              <a:effectLst/>
              <a:latin typeface="Times New Roman" panose="02020603050405020304" pitchFamily="18" charset="0"/>
              <a:cs typeface="Times New Roman" panose="02020603050405020304" pitchFamily="18" charset="0"/>
            </a:endParaRPr>
          </a:p>
          <a:p>
            <a:pPr algn="l" fontAlgn="ctr">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Characteristics: Larger than a LAN, smaller than a WAN. </a:t>
            </a:r>
            <a:endParaRPr lang="en-US" i="0" dirty="0">
              <a:solidFill>
                <a:srgbClr val="0B57D0"/>
              </a:solidFill>
              <a:effectLst/>
              <a:latin typeface="Times New Roman" panose="02020603050405020304" pitchFamily="18" charset="0"/>
              <a:cs typeface="Times New Roman" panose="02020603050405020304" pitchFamily="18" charset="0"/>
            </a:endParaRPr>
          </a:p>
          <a:p>
            <a:pPr algn="l" fontAlgn="ctr">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Ownership: Can be private or public. </a:t>
            </a:r>
            <a:endParaRPr lang="en-US" i="0" dirty="0">
              <a:solidFill>
                <a:srgbClr val="0B57D0"/>
              </a:solidFill>
              <a:effectLst/>
              <a:latin typeface="Times New Roman" panose="02020603050405020304" pitchFamily="18" charset="0"/>
              <a:cs typeface="Times New Roman" panose="02020603050405020304" pitchFamily="18" charset="0"/>
            </a:endParaRPr>
          </a:p>
          <a:p>
            <a:pPr algn="l" fontAlgn="ctr">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Cost: More expensive than LAN but less expensive than WAN. </a:t>
            </a:r>
            <a:endParaRPr lang="en-US" i="0" dirty="0">
              <a:solidFill>
                <a:srgbClr val="0B57D0"/>
              </a:solidFill>
              <a:effectLst/>
              <a:latin typeface="Times New Roman" panose="02020603050405020304" pitchFamily="18" charset="0"/>
              <a:cs typeface="Times New Roman" panose="02020603050405020304" pitchFamily="18" charset="0"/>
            </a:endParaRPr>
          </a:p>
          <a:p>
            <a:pPr algn="l">
              <a:lnSpc>
                <a:spcPts val="1650"/>
              </a:lnSpc>
              <a:spcBef>
                <a:spcPts val="750"/>
              </a:spcBef>
              <a:spcAft>
                <a:spcPts val="15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Speed: Moderate, with transmission rates up to 50 to 100 </a:t>
            </a:r>
            <a:r>
              <a:rPr lang="en-US" i="0" dirty="0" err="1">
                <a:solidFill>
                  <a:srgbClr val="001D35"/>
                </a:solidFill>
                <a:effectLst/>
                <a:latin typeface="Times New Roman" panose="02020603050405020304" pitchFamily="18" charset="0"/>
                <a:cs typeface="Times New Roman" panose="02020603050405020304" pitchFamily="18" charset="0"/>
              </a:rPr>
              <a:t>mbps</a:t>
            </a:r>
            <a:r>
              <a:rPr lang="en-US" i="0" dirty="0">
                <a:solidFill>
                  <a:srgbClr val="001D35"/>
                </a:solidFill>
                <a:effectLst/>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429008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77F5-3FBA-0800-7D61-70CA8EE00B1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WAN</a:t>
            </a:r>
          </a:p>
        </p:txBody>
      </p:sp>
      <p:sp>
        <p:nvSpPr>
          <p:cNvPr id="3" name="Content Placeholder 2">
            <a:extLst>
              <a:ext uri="{FF2B5EF4-FFF2-40B4-BE49-F238E27FC236}">
                <a16:creationId xmlns:a16="http://schemas.microsoft.com/office/drawing/2014/main" id="{7EF7C6FD-E8D0-D092-74F4-97AF6E580822}"/>
              </a:ext>
            </a:extLst>
          </p:cNvPr>
          <p:cNvSpPr>
            <a:spLocks noGrp="1"/>
          </p:cNvSpPr>
          <p:nvPr>
            <p:ph idx="1"/>
          </p:nvPr>
        </p:nvSpPr>
        <p:spPr/>
        <p:txBody>
          <a:bodyPr>
            <a:normAutofit/>
          </a:bodyPr>
          <a:lstStyle/>
          <a:p>
            <a:pPr algn="l">
              <a:lnSpc>
                <a:spcPts val="1950"/>
              </a:lnSpc>
              <a:spcBef>
                <a:spcPts val="1500"/>
              </a:spcBef>
              <a:spcAft>
                <a:spcPts val="750"/>
              </a:spcAft>
            </a:pPr>
            <a:endParaRPr lang="en-US" i="0" dirty="0">
              <a:solidFill>
                <a:srgbClr val="001D35"/>
              </a:solidFill>
              <a:effectLst/>
              <a:latin typeface="Times New Roman" panose="02020603050405020304" pitchFamily="18" charset="0"/>
              <a:cs typeface="Times New Roman" panose="02020603050405020304" pitchFamily="18" charset="0"/>
            </a:endParaRPr>
          </a:p>
          <a:p>
            <a:pPr algn="l">
              <a:lnSpc>
                <a:spcPts val="1950"/>
              </a:lnSpc>
              <a:spcBef>
                <a:spcPts val="1500"/>
              </a:spcBef>
              <a:spcAft>
                <a:spcPts val="750"/>
              </a:spcAft>
            </a:pPr>
            <a:r>
              <a:rPr lang="en-US" i="0" dirty="0">
                <a:solidFill>
                  <a:srgbClr val="001D35"/>
                </a:solidFill>
                <a:effectLst/>
                <a:latin typeface="Times New Roman" panose="02020603050405020304" pitchFamily="18" charset="0"/>
                <a:cs typeface="Times New Roman" panose="02020603050405020304" pitchFamily="18" charset="0"/>
              </a:rPr>
              <a:t>WAN (Wide Area Network):</a:t>
            </a:r>
          </a:p>
          <a:p>
            <a:pPr>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Definition: A network that connects devices across a large geographical area, such as a country or continent.</a:t>
            </a:r>
          </a:p>
          <a:p>
            <a:pPr algn="l">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Examples: The Internet, a network connecting offices across different countries.</a:t>
            </a:r>
          </a:p>
          <a:p>
            <a:pPr algn="l">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Characteristics: Global in scope, connects multiple MANs and LANs.</a:t>
            </a:r>
          </a:p>
          <a:p>
            <a:pPr algn="l">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Ownership: Can be private or public.</a:t>
            </a:r>
          </a:p>
          <a:p>
            <a:pPr algn="l">
              <a:lnSpc>
                <a:spcPts val="1650"/>
              </a:lnSpc>
              <a:spcBef>
                <a:spcPts val="750"/>
              </a:spcBef>
              <a:spcAft>
                <a:spcPts val="6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Cost: Most expensive to implement.</a:t>
            </a:r>
          </a:p>
          <a:p>
            <a:pPr algn="l">
              <a:lnSpc>
                <a:spcPts val="1650"/>
              </a:lnSpc>
              <a:spcBef>
                <a:spcPts val="750"/>
              </a:spcBef>
              <a:spcAft>
                <a:spcPts val="1500"/>
              </a:spcAft>
              <a:buFont typeface="Arial" panose="020B0604020202020204" pitchFamily="34" charset="0"/>
              <a:buChar char="•"/>
            </a:pPr>
            <a:r>
              <a:rPr lang="en-US" i="0" dirty="0">
                <a:solidFill>
                  <a:srgbClr val="001D35"/>
                </a:solidFill>
                <a:effectLst/>
                <a:latin typeface="Times New Roman" panose="02020603050405020304" pitchFamily="18" charset="0"/>
                <a:cs typeface="Times New Roman" panose="02020603050405020304" pitchFamily="18" charset="0"/>
              </a:rPr>
              <a:t>Speed: Slower than LAN and MAN, transmission rates typically below 100 </a:t>
            </a:r>
            <a:r>
              <a:rPr lang="en-US" i="0" dirty="0" err="1">
                <a:solidFill>
                  <a:srgbClr val="001D35"/>
                </a:solidFill>
                <a:effectLst/>
                <a:latin typeface="Times New Roman" panose="02020603050405020304" pitchFamily="18" charset="0"/>
                <a:cs typeface="Times New Roman" panose="02020603050405020304" pitchFamily="18" charset="0"/>
              </a:rPr>
              <a:t>mbps</a:t>
            </a:r>
            <a:r>
              <a:rPr lang="en-US" i="0" dirty="0">
                <a:solidFill>
                  <a:srgbClr val="001D35"/>
                </a:solidFill>
                <a:effectLst/>
                <a:latin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1180777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E454-3637-CF30-C99E-425E629C20E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PAN</a:t>
            </a:r>
          </a:p>
        </p:txBody>
      </p:sp>
      <p:sp>
        <p:nvSpPr>
          <p:cNvPr id="4" name="Rectangle 1">
            <a:extLst>
              <a:ext uri="{FF2B5EF4-FFF2-40B4-BE49-F238E27FC236}">
                <a16:creationId xmlns:a16="http://schemas.microsoft.com/office/drawing/2014/main" id="{59B4711F-B08B-F483-9708-8FBBFEF625BB}"/>
              </a:ext>
            </a:extLst>
          </p:cNvPr>
          <p:cNvSpPr>
            <a:spLocks noGrp="1" noChangeArrowheads="1"/>
          </p:cNvSpPr>
          <p:nvPr>
            <p:ph idx="1"/>
          </p:nvPr>
        </p:nvSpPr>
        <p:spPr bwMode="auto">
          <a:xfrm>
            <a:off x="414338" y="2278148"/>
            <a:ext cx="12011073" cy="22713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PAN (Personal Area Network):</a:t>
            </a: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Connects devices within a small radius, typically around 30 feet.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Examples: Bluetooth, Wi-Fi for personal devices.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rgbClr val="001D35"/>
                </a:solidFill>
                <a:effectLst/>
                <a:latin typeface="Times New Roman" panose="02020603050405020304" pitchFamily="18" charset="0"/>
                <a:cs typeface="Times New Roman" panose="02020603050405020304" pitchFamily="18" charset="0"/>
              </a:rPr>
              <a:t>Used for communication between devices within a person's immediate vicinity.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6802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CEC0F-888C-D9EC-80EA-7378A3ECF1EB}"/>
              </a:ext>
            </a:extLst>
          </p:cNvPr>
          <p:cNvSpPr>
            <a:spLocks noGrp="1"/>
          </p:cNvSpPr>
          <p:nvPr>
            <p:ph type="title"/>
          </p:nvPr>
        </p:nvSpPr>
        <p:spPr/>
        <p:txBody>
          <a:bodyPr/>
          <a:lstStyle/>
          <a:p>
            <a:endParaRPr lang="en-US"/>
          </a:p>
        </p:txBody>
      </p:sp>
      <p:pic>
        <p:nvPicPr>
          <p:cNvPr id="9218" name="Picture 2" descr="What are the differences between LAN, WAN, MAN and PAN? - Quora">
            <a:extLst>
              <a:ext uri="{FF2B5EF4-FFF2-40B4-BE49-F238E27FC236}">
                <a16:creationId xmlns:a16="http://schemas.microsoft.com/office/drawing/2014/main" id="{32BCAC2E-2717-EAA3-95CB-5268B12A03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0188" y="2362994"/>
            <a:ext cx="9458325"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35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8B15-D0AB-9389-38BA-30FC95964D6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OSI Model</a:t>
            </a:r>
          </a:p>
        </p:txBody>
      </p:sp>
      <p:sp>
        <p:nvSpPr>
          <p:cNvPr id="3" name="Content Placeholder 2">
            <a:extLst>
              <a:ext uri="{FF2B5EF4-FFF2-40B4-BE49-F238E27FC236}">
                <a16:creationId xmlns:a16="http://schemas.microsoft.com/office/drawing/2014/main" id="{612C117C-5058-60A8-4202-A56D44555860}"/>
              </a:ext>
            </a:extLst>
          </p:cNvPr>
          <p:cNvSpPr>
            <a:spLocks noGrp="1"/>
          </p:cNvSpPr>
          <p:nvPr>
            <p:ph idx="1"/>
          </p:nvPr>
        </p:nvSpPr>
        <p:spPr/>
        <p:txBody>
          <a:bodyPr>
            <a:normAutofit lnSpcReduction="10000"/>
          </a:bodyPr>
          <a:lstStyle/>
          <a:p>
            <a:pPr algn="just" rtl="0"/>
            <a:r>
              <a:rPr lang="en-US" dirty="0">
                <a:latin typeface="Times New Roman" panose="02020603050405020304" pitchFamily="18" charset="0"/>
                <a:cs typeface="Times New Roman" panose="02020603050405020304" pitchFamily="18" charset="0"/>
              </a:rPr>
              <a:t>This model is based on a proposal developed by the International Standards Organization (ISO) as a first step toward international standardization of the protocols used in the various layers.</a:t>
            </a:r>
          </a:p>
          <a:p>
            <a:pPr algn="just" rtl="0"/>
            <a:endParaRPr lang="en-US" dirty="0">
              <a:latin typeface="Times New Roman" panose="02020603050405020304" pitchFamily="18" charset="0"/>
              <a:cs typeface="Times New Roman" panose="02020603050405020304" pitchFamily="18" charset="0"/>
            </a:endParaRPr>
          </a:p>
          <a:p>
            <a:pPr algn="just" rtl="0"/>
            <a:r>
              <a:rPr lang="en-US" dirty="0">
                <a:latin typeface="Times New Roman" panose="02020603050405020304" pitchFamily="18" charset="0"/>
                <a:cs typeface="Times New Roman" panose="02020603050405020304" pitchFamily="18" charset="0"/>
              </a:rPr>
              <a:t>The model is called the Open Systems Interconnection (OSI) Reference Model because it deals with connecting open systems. It was first introduced in the late 1970s.</a:t>
            </a:r>
          </a:p>
          <a:p>
            <a:pPr algn="just" rtl="0"/>
            <a:endParaRPr lang="en-US" dirty="0">
              <a:latin typeface="Times New Roman" panose="02020603050405020304" pitchFamily="18" charset="0"/>
              <a:cs typeface="Times New Roman" panose="02020603050405020304" pitchFamily="18" charset="0"/>
            </a:endParaRPr>
          </a:p>
          <a:p>
            <a:pPr algn="just" rtl="0"/>
            <a:r>
              <a:rPr lang="en-US" dirty="0">
                <a:latin typeface="Times New Roman" panose="02020603050405020304" pitchFamily="18" charset="0"/>
                <a:cs typeface="Times New Roman" panose="02020603050405020304" pitchFamily="18" charset="0"/>
              </a:rPr>
              <a:t>An open system is a set of protocols that allows any two different systems to communicate regardless of their underlying architecture.</a:t>
            </a:r>
          </a:p>
          <a:p>
            <a:pPr marL="0" indent="0">
              <a:buNone/>
            </a:pPr>
            <a:endParaRPr lang="en-US" dirty="0"/>
          </a:p>
        </p:txBody>
      </p:sp>
    </p:spTree>
    <p:extLst>
      <p:ext uri="{BB962C8B-B14F-4D97-AF65-F5344CB8AC3E}">
        <p14:creationId xmlns:p14="http://schemas.microsoft.com/office/powerpoint/2010/main" val="70176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7771-7971-0425-FB60-4F6079B5E8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B990405-3F26-2A11-EB53-AF19D3354B9E}"/>
              </a:ext>
            </a:extLst>
          </p:cNvPr>
          <p:cNvSpPr>
            <a:spLocks noGrp="1"/>
          </p:cNvSpPr>
          <p:nvPr>
            <p:ph idx="1"/>
          </p:nvPr>
        </p:nvSpPr>
        <p:spPr/>
        <p:txBody>
          <a:bodyPr/>
          <a:lstStyle/>
          <a:p>
            <a:pPr algn="just" rtl="0"/>
            <a:r>
              <a:rPr lang="en-US" sz="2800" dirty="0">
                <a:latin typeface="Times New Roman" panose="02020603050405020304" pitchFamily="18" charset="0"/>
                <a:cs typeface="Times New Roman" panose="02020603050405020304" pitchFamily="18" charset="0"/>
              </a:rPr>
              <a:t>The purpose of the OSI model is to show how to facilitate communication between different systems without requiring changes to the logic of the underlying hardware and software. </a:t>
            </a:r>
          </a:p>
          <a:p>
            <a:pPr algn="just" rtl="0"/>
            <a:r>
              <a:rPr lang="en-US" sz="2800" dirty="0">
                <a:latin typeface="Times New Roman" panose="02020603050405020304" pitchFamily="18" charset="0"/>
                <a:cs typeface="Times New Roman" panose="02020603050405020304" pitchFamily="18" charset="0"/>
              </a:rPr>
              <a:t>The OSI model is not a protocol; it is a model for understanding and designing a network architecture that is flexible, robust, and interoperable.</a:t>
            </a:r>
          </a:p>
          <a:p>
            <a:pPr algn="just" rtl="0"/>
            <a:r>
              <a:rPr lang="en-US" sz="2800" dirty="0">
                <a:latin typeface="Times New Roman" panose="02020603050405020304" pitchFamily="18" charset="0"/>
                <a:cs typeface="Times New Roman" panose="02020603050405020304" pitchFamily="18" charset="0"/>
              </a:rPr>
              <a:t>The OSI model is a layered framework for the design of network systems that allows communication between all types of computer systems.</a:t>
            </a:r>
          </a:p>
          <a:p>
            <a:pPr marL="0" indent="0">
              <a:buNone/>
            </a:pPr>
            <a:endParaRPr lang="en-US" dirty="0"/>
          </a:p>
        </p:txBody>
      </p:sp>
    </p:spTree>
    <p:extLst>
      <p:ext uri="{BB962C8B-B14F-4D97-AF65-F5344CB8AC3E}">
        <p14:creationId xmlns:p14="http://schemas.microsoft.com/office/powerpoint/2010/main" val="67677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0CAE4-133B-51EC-F4DF-B74792C6FC1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A26997B-7E21-B01D-06D7-0EE9C1767983}"/>
              </a:ext>
            </a:extLst>
          </p:cNvPr>
          <p:cNvSpPr txBox="1"/>
          <p:nvPr/>
        </p:nvSpPr>
        <p:spPr>
          <a:xfrm>
            <a:off x="671513" y="130722"/>
            <a:ext cx="11268193"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Computer Networks</a:t>
            </a:r>
          </a:p>
        </p:txBody>
      </p:sp>
      <p:sp>
        <p:nvSpPr>
          <p:cNvPr id="3" name="TextBox 2">
            <a:extLst>
              <a:ext uri="{FF2B5EF4-FFF2-40B4-BE49-F238E27FC236}">
                <a16:creationId xmlns:a16="http://schemas.microsoft.com/office/drawing/2014/main" id="{198AC87D-7166-0770-0E8A-0A800A96200E}"/>
              </a:ext>
            </a:extLst>
          </p:cNvPr>
          <p:cNvSpPr txBox="1"/>
          <p:nvPr/>
        </p:nvSpPr>
        <p:spPr>
          <a:xfrm>
            <a:off x="1157287" y="1371600"/>
            <a:ext cx="9172575" cy="5983433"/>
          </a:xfrm>
          <a:prstGeom prst="rect">
            <a:avLst/>
          </a:prstGeom>
          <a:noFill/>
        </p:spPr>
        <p:txBody>
          <a:bodyPr wrap="square">
            <a:spAutoFit/>
          </a:bodyPr>
          <a:lstStyle/>
          <a:p>
            <a:pPr marL="0" marR="0" algn="just">
              <a:lnSpc>
                <a:spcPct val="115000"/>
              </a:lnSpc>
              <a:spcBef>
                <a:spcPts val="300"/>
              </a:spcBef>
              <a:spcAft>
                <a:spcPts val="3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Definition</a:t>
            </a:r>
          </a:p>
          <a:p>
            <a:pPr marL="0" marR="0" algn="just">
              <a:lnSpc>
                <a:spcPct val="115000"/>
              </a:lnSpc>
              <a:spcBef>
                <a:spcPts val="300"/>
              </a:spcBef>
              <a:spcAft>
                <a:spcPts val="300"/>
              </a:spcAf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A computer network is a collection of interconnected devices (computers, servers, network devices) that communicate and share resources.</a:t>
            </a:r>
          </a:p>
          <a:p>
            <a:pPr marL="0" marR="0" algn="just">
              <a:lnSpc>
                <a:spcPct val="115000"/>
              </a:lnSpc>
              <a:spcBef>
                <a:spcPts val="300"/>
              </a:spcBef>
              <a:spcAft>
                <a:spcPts val="300"/>
              </a:spcAft>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Key Elements:</a:t>
            </a:r>
            <a:endParaRPr lang="en-US" sz="2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Computers/Devices</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Communication links</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Network devices (routers, switches)</a:t>
            </a:r>
          </a:p>
          <a:p>
            <a:pPr marL="742950" lvl="1"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Network protocols</a:t>
            </a:r>
          </a:p>
          <a:p>
            <a:pPr marL="0" marR="0" algn="just">
              <a:lnSpc>
                <a:spcPct val="115000"/>
              </a:lnSpc>
              <a:spcBef>
                <a:spcPts val="300"/>
              </a:spcBef>
              <a:spcAft>
                <a:spcPts val="300"/>
              </a:spcAft>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Bef>
                <a:spcPts val="300"/>
              </a:spcBef>
              <a:spcAft>
                <a:spcPts val="3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A28062DF-7B7E-B263-957A-55C1B3056243}"/>
              </a:ext>
            </a:extLst>
          </p:cNvPr>
          <p:cNvPicPr>
            <a:picLocks noChangeAspect="1"/>
          </p:cNvPicPr>
          <p:nvPr/>
        </p:nvPicPr>
        <p:blipFill>
          <a:blip r:embed="rId2"/>
          <a:stretch>
            <a:fillRect/>
          </a:stretch>
        </p:blipFill>
        <p:spPr>
          <a:xfrm>
            <a:off x="837744" y="1252539"/>
            <a:ext cx="10516511" cy="4352921"/>
          </a:xfrm>
          <a:prstGeom prst="rect">
            <a:avLst/>
          </a:prstGeom>
        </p:spPr>
      </p:pic>
    </p:spTree>
    <p:extLst>
      <p:ext uri="{BB962C8B-B14F-4D97-AF65-F5344CB8AC3E}">
        <p14:creationId xmlns:p14="http://schemas.microsoft.com/office/powerpoint/2010/main" val="1467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607C56-9E3B-A584-EE37-FEBB22B07C6B}"/>
              </a:ext>
            </a:extLst>
          </p:cNvPr>
          <p:cNvSpPr txBox="1"/>
          <p:nvPr/>
        </p:nvSpPr>
        <p:spPr>
          <a:xfrm>
            <a:off x="428625" y="1825625"/>
            <a:ext cx="8711803" cy="138499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It consists of seven separate but related layers, each of which defines a part of the process of moving information across a network </a:t>
            </a:r>
          </a:p>
        </p:txBody>
      </p:sp>
      <p:pic>
        <p:nvPicPr>
          <p:cNvPr id="6" name="Picture 2">
            <a:extLst>
              <a:ext uri="{FF2B5EF4-FFF2-40B4-BE49-F238E27FC236}">
                <a16:creationId xmlns:a16="http://schemas.microsoft.com/office/drawing/2014/main" id="{0CFD8A8D-264D-7FFD-8D83-92B0C2844AB4}"/>
              </a:ext>
            </a:extLst>
          </p:cNvPr>
          <p:cNvPicPr>
            <a:picLocks noGrp="1" noChangeAspect="1" noChangeArrowheads="1"/>
          </p:cNvPicPr>
          <p:nvPr>
            <p:ph idx="1"/>
          </p:nvPr>
        </p:nvPicPr>
        <p:blipFill>
          <a:blip r:embed="rId2"/>
          <a:srcRect/>
          <a:stretch>
            <a:fillRect/>
          </a:stretch>
        </p:blipFill>
        <p:spPr bwMode="auto">
          <a:xfrm>
            <a:off x="2600325" y="3647382"/>
            <a:ext cx="5576887" cy="2845494"/>
          </a:xfrm>
          <a:prstGeom prst="rect">
            <a:avLst/>
          </a:prstGeom>
          <a:noFill/>
          <a:ln w="9525">
            <a:noFill/>
            <a:miter lim="800000"/>
            <a:headEnd/>
            <a:tailEnd/>
          </a:ln>
          <a:effectLst/>
        </p:spPr>
      </p:pic>
    </p:spTree>
    <p:extLst>
      <p:ext uri="{BB962C8B-B14F-4D97-AF65-F5344CB8AC3E}">
        <p14:creationId xmlns:p14="http://schemas.microsoft.com/office/powerpoint/2010/main" val="4217379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F1267D2-1535-0885-1B14-CF02D168E6AE}"/>
              </a:ext>
            </a:extLst>
          </p:cNvPr>
          <p:cNvPicPr>
            <a:picLocks noGrp="1" noChangeAspect="1" noChangeArrowheads="1"/>
          </p:cNvPicPr>
          <p:nvPr>
            <p:ph idx="1"/>
          </p:nvPr>
        </p:nvPicPr>
        <p:blipFill>
          <a:blip r:embed="rId2"/>
          <a:srcRect/>
          <a:stretch>
            <a:fillRect/>
          </a:stretch>
        </p:blipFill>
        <p:spPr bwMode="auto">
          <a:xfrm>
            <a:off x="1771651" y="1800225"/>
            <a:ext cx="7434262" cy="5057775"/>
          </a:xfrm>
          <a:prstGeom prst="rect">
            <a:avLst/>
          </a:prstGeom>
          <a:noFill/>
          <a:ln w="9525">
            <a:noFill/>
            <a:miter lim="800000"/>
            <a:headEnd/>
            <a:tailEnd/>
          </a:ln>
          <a:effectLst/>
        </p:spPr>
      </p:pic>
    </p:spTree>
    <p:extLst>
      <p:ext uri="{BB962C8B-B14F-4D97-AF65-F5344CB8AC3E}">
        <p14:creationId xmlns:p14="http://schemas.microsoft.com/office/powerpoint/2010/main" val="3009052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C3CB-DB28-C72F-86A2-CE42EF238D9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2AC511-1A4F-DD56-71C9-22C2851F006E}"/>
              </a:ext>
            </a:extLst>
          </p:cNvPr>
          <p:cNvSpPr>
            <a:spLocks noGrp="1"/>
          </p:cNvSpPr>
          <p:nvPr>
            <p:ph idx="1"/>
          </p:nvPr>
        </p:nvSpPr>
        <p:spPr/>
        <p:txBody>
          <a:bodyPr/>
          <a:lstStyle/>
          <a:p>
            <a:pPr algn="just" rtl="0">
              <a:buFont typeface="Arial" pitchFamily="34" charset="0"/>
              <a:buChar char="•"/>
            </a:pPr>
            <a:r>
              <a:rPr lang="en-US" sz="2800" dirty="0">
                <a:latin typeface="Times New Roman" panose="02020603050405020304" pitchFamily="18" charset="0"/>
                <a:cs typeface="Times New Roman" panose="02020603050405020304" pitchFamily="18" charset="0"/>
              </a:rPr>
              <a:t>As the message travels from A to B, it may pass through many intermediate nodes. These intermediate nodes usually involve only the first three  layers of the OSI model.</a:t>
            </a:r>
          </a:p>
          <a:p>
            <a:pPr algn="just" rtl="0">
              <a:buFont typeface="Arial" pitchFamily="34" charset="0"/>
              <a:buChar char="•"/>
            </a:pPr>
            <a:r>
              <a:rPr lang="en-US" sz="2800" dirty="0">
                <a:latin typeface="Times New Roman" panose="02020603050405020304" pitchFamily="18" charset="0"/>
                <a:cs typeface="Times New Roman" panose="02020603050405020304" pitchFamily="18" charset="0"/>
              </a:rPr>
              <a:t>Each layer defines a family of functions distinct from those of the other layers.</a:t>
            </a:r>
          </a:p>
          <a:p>
            <a:pPr algn="just" rtl="0"/>
            <a:r>
              <a:rPr lang="en-US" sz="2800" dirty="0">
                <a:latin typeface="Times New Roman" panose="02020603050405020304" pitchFamily="18" charset="0"/>
                <a:cs typeface="Times New Roman" panose="02020603050405020304" pitchFamily="18" charset="0"/>
              </a:rPr>
              <a:t>Within a single machine, each layer calls upon the services of the layer just below it. Layer 3, for example, uses the services provided by layer 2 and provides services for layer 4.</a:t>
            </a:r>
          </a:p>
          <a:p>
            <a:pPr marL="0" indent="0">
              <a:buNone/>
            </a:pPr>
            <a:endParaRPr lang="en-US" dirty="0"/>
          </a:p>
        </p:txBody>
      </p:sp>
    </p:spTree>
    <p:extLst>
      <p:ext uri="{BB962C8B-B14F-4D97-AF65-F5344CB8AC3E}">
        <p14:creationId xmlns:p14="http://schemas.microsoft.com/office/powerpoint/2010/main" val="1138891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AEA65-5337-BD6C-A47E-A97802BF65B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Physical Layer</a:t>
            </a:r>
          </a:p>
        </p:txBody>
      </p:sp>
      <p:sp>
        <p:nvSpPr>
          <p:cNvPr id="3" name="Content Placeholder 2">
            <a:extLst>
              <a:ext uri="{FF2B5EF4-FFF2-40B4-BE49-F238E27FC236}">
                <a16:creationId xmlns:a16="http://schemas.microsoft.com/office/drawing/2014/main" id="{84DD5677-1B9C-A795-0E37-8C6957642A3A}"/>
              </a:ext>
            </a:extLst>
          </p:cNvPr>
          <p:cNvSpPr>
            <a:spLocks noGrp="1"/>
          </p:cNvSpPr>
          <p:nvPr>
            <p:ph idx="1"/>
          </p:nvPr>
        </p:nvSpPr>
        <p:spPr/>
        <p:txBody>
          <a:bodyPr/>
          <a:lstStyle/>
          <a:p>
            <a:pPr algn="just" rtl="0"/>
            <a:r>
              <a:rPr lang="en-US" dirty="0">
                <a:latin typeface="Times New Roman" panose="02020603050405020304" pitchFamily="18" charset="0"/>
                <a:cs typeface="Times New Roman" panose="02020603050405020304" pitchFamily="18" charset="0"/>
              </a:rPr>
              <a:t>The physical layer coordinates the functions required to carry a bit stream over a physical medium. </a:t>
            </a:r>
          </a:p>
          <a:p>
            <a:pPr algn="just" rtl="0"/>
            <a:r>
              <a:rPr lang="en-US" dirty="0">
                <a:latin typeface="Times New Roman" panose="02020603050405020304" pitchFamily="18" charset="0"/>
                <a:cs typeface="Times New Roman" panose="02020603050405020304" pitchFamily="18" charset="0"/>
              </a:rPr>
              <a:t>It deals with the mechanical and electrical specifications of the interface and transmission media. </a:t>
            </a:r>
          </a:p>
          <a:p>
            <a:pPr algn="just" rtl="0"/>
            <a:r>
              <a:rPr lang="en-US" dirty="0">
                <a:latin typeface="Times New Roman" panose="02020603050405020304" pitchFamily="18" charset="0"/>
                <a:cs typeface="Times New Roman" panose="02020603050405020304" pitchFamily="18" charset="0"/>
              </a:rPr>
              <a:t>It also defines the procedures and functions that physical devices and interfaces have to perform for transmission to occur.</a:t>
            </a:r>
            <a:endParaRPr lang="ar-SA"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02406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370DD-439F-D374-686C-AAD91F67894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210E7A3-13EE-D690-A055-2DF807D253E9}"/>
              </a:ext>
            </a:extLst>
          </p:cNvPr>
          <p:cNvSpPr>
            <a:spLocks noGrp="1"/>
          </p:cNvSpPr>
          <p:nvPr>
            <p:ph idx="1"/>
          </p:nvPr>
        </p:nvSpPr>
        <p:spPr/>
        <p:txBody>
          <a:bodyPr>
            <a:normAutofit fontScale="47500" lnSpcReduction="20000"/>
          </a:bodyPr>
          <a:lstStyle/>
          <a:p>
            <a:pPr algn="l" rtl="0"/>
            <a:r>
              <a:rPr lang="en-US" sz="5900" dirty="0">
                <a:latin typeface="Times New Roman" panose="02020603050405020304" pitchFamily="18" charset="0"/>
                <a:cs typeface="Times New Roman" panose="02020603050405020304" pitchFamily="18" charset="0"/>
              </a:rPr>
              <a:t>Physical characteristics of interfaces and media. </a:t>
            </a:r>
          </a:p>
          <a:p>
            <a:pPr lvl="1" algn="just" rtl="0"/>
            <a:r>
              <a:rPr lang="en-US" sz="5900" dirty="0">
                <a:latin typeface="Times New Roman" panose="02020603050405020304" pitchFamily="18" charset="0"/>
                <a:cs typeface="Times New Roman" panose="02020603050405020304" pitchFamily="18" charset="0"/>
              </a:rPr>
              <a:t>The physical layer defines the characteristics of  the interface between the devices and the transmission media. </a:t>
            </a:r>
          </a:p>
          <a:p>
            <a:pPr lvl="1" algn="just" rtl="0"/>
            <a:r>
              <a:rPr lang="en-US" sz="5900" dirty="0">
                <a:latin typeface="Times New Roman" panose="02020603050405020304" pitchFamily="18" charset="0"/>
                <a:cs typeface="Times New Roman" panose="02020603050405020304" pitchFamily="18" charset="0"/>
              </a:rPr>
              <a:t>It also defines the type of transmission media.</a:t>
            </a:r>
          </a:p>
          <a:p>
            <a:pPr algn="l" rtl="0"/>
            <a:r>
              <a:rPr lang="en-US" sz="5900" dirty="0">
                <a:latin typeface="Times New Roman" panose="02020603050405020304" pitchFamily="18" charset="0"/>
                <a:cs typeface="Times New Roman" panose="02020603050405020304" pitchFamily="18" charset="0"/>
              </a:rPr>
              <a:t> Representation of bits. </a:t>
            </a:r>
          </a:p>
          <a:p>
            <a:pPr lvl="1" algn="just" rtl="0"/>
            <a:r>
              <a:rPr lang="en-US" sz="5900" dirty="0">
                <a:latin typeface="Times New Roman" panose="02020603050405020304" pitchFamily="18" charset="0"/>
                <a:cs typeface="Times New Roman" panose="02020603050405020304" pitchFamily="18" charset="0"/>
              </a:rPr>
              <a:t> To be transmitted, bits must be encoded into signals—electrical or optical. The physical layer defines the type of encoding (how 0s and 1s are changed to signals).</a:t>
            </a:r>
          </a:p>
          <a:p>
            <a:pPr algn="just" rtl="0"/>
            <a:r>
              <a:rPr lang="en-US" sz="5900" dirty="0">
                <a:latin typeface="Times New Roman" panose="02020603050405020304" pitchFamily="18" charset="0"/>
                <a:cs typeface="Times New Roman" panose="02020603050405020304" pitchFamily="18" charset="0"/>
              </a:rPr>
              <a:t> Data rate. </a:t>
            </a:r>
          </a:p>
          <a:p>
            <a:pPr lvl="1" algn="just" rtl="0"/>
            <a:r>
              <a:rPr lang="en-US" sz="5900" dirty="0">
                <a:latin typeface="Times New Roman" panose="02020603050405020304" pitchFamily="18" charset="0"/>
                <a:cs typeface="Times New Roman" panose="02020603050405020304" pitchFamily="18" charset="0"/>
              </a:rPr>
              <a:t>The transmission rate—the number of bits sent each second.</a:t>
            </a:r>
          </a:p>
          <a:p>
            <a:pPr marL="0" indent="0">
              <a:buNone/>
            </a:pPr>
            <a:endParaRPr lang="en-US" dirty="0"/>
          </a:p>
        </p:txBody>
      </p:sp>
    </p:spTree>
    <p:extLst>
      <p:ext uri="{BB962C8B-B14F-4D97-AF65-F5344CB8AC3E}">
        <p14:creationId xmlns:p14="http://schemas.microsoft.com/office/powerpoint/2010/main" val="462780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8BBF-AFCD-4947-34A5-2B198A424D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8905881-721A-3D38-25EB-09C2BD64A3BC}"/>
              </a:ext>
            </a:extLst>
          </p:cNvPr>
          <p:cNvSpPr>
            <a:spLocks noGrp="1"/>
          </p:cNvSpPr>
          <p:nvPr>
            <p:ph idx="1"/>
          </p:nvPr>
        </p:nvSpPr>
        <p:spPr/>
        <p:txBody>
          <a:bodyPr>
            <a:normAutofit/>
          </a:bodyPr>
          <a:lstStyle/>
          <a:p>
            <a:pPr algn="l" rtl="0"/>
            <a:r>
              <a:rPr lang="en-US" dirty="0">
                <a:latin typeface="Times New Roman" panose="02020603050405020304" pitchFamily="18" charset="0"/>
                <a:cs typeface="Times New Roman" panose="02020603050405020304" pitchFamily="18" charset="0"/>
              </a:rPr>
              <a:t>Synchronization of bits -</a:t>
            </a:r>
            <a:r>
              <a:rPr lang="en-US" sz="2800" dirty="0">
                <a:latin typeface="Times New Roman" panose="02020603050405020304" pitchFamily="18" charset="0"/>
                <a:cs typeface="Times New Roman" panose="02020603050405020304" pitchFamily="18" charset="0"/>
              </a:rPr>
              <a:t>the sender and the receiver clocks must be synchronized.</a:t>
            </a:r>
          </a:p>
          <a:p>
            <a:pPr algn="l" rtl="0"/>
            <a:r>
              <a:rPr lang="en-US" dirty="0">
                <a:latin typeface="Times New Roman" panose="02020603050405020304" pitchFamily="18" charset="0"/>
                <a:cs typeface="Times New Roman" panose="02020603050405020304" pitchFamily="18" charset="0"/>
              </a:rPr>
              <a:t>Line configuration (point-to-point, multipoint).</a:t>
            </a:r>
          </a:p>
          <a:p>
            <a:pPr algn="l" rtl="0"/>
            <a:r>
              <a:rPr lang="en-US" dirty="0">
                <a:latin typeface="Times New Roman" panose="02020603050405020304" pitchFamily="18" charset="0"/>
                <a:cs typeface="Times New Roman" panose="02020603050405020304" pitchFamily="18" charset="0"/>
              </a:rPr>
              <a:t> Physical topology (mesh, bus, star, ring)</a:t>
            </a:r>
          </a:p>
          <a:p>
            <a:pPr algn="l" rtl="0"/>
            <a:r>
              <a:rPr lang="en-US" dirty="0">
                <a:latin typeface="Times New Roman" panose="02020603050405020304" pitchFamily="18" charset="0"/>
                <a:cs typeface="Times New Roman" panose="02020603050405020304" pitchFamily="18" charset="0"/>
              </a:rPr>
              <a:t>Transmission mode (simplex mode, half-duplex, full-duplex)</a:t>
            </a:r>
          </a:p>
          <a:p>
            <a:pPr marL="0" indent="0">
              <a:buNone/>
            </a:pPr>
            <a:endParaRPr lang="en-US" dirty="0"/>
          </a:p>
        </p:txBody>
      </p:sp>
    </p:spTree>
    <p:extLst>
      <p:ext uri="{BB962C8B-B14F-4D97-AF65-F5344CB8AC3E}">
        <p14:creationId xmlns:p14="http://schemas.microsoft.com/office/powerpoint/2010/main" val="1748321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5549-8822-7778-21DD-5B9C0A02E44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Link Layer</a:t>
            </a:r>
          </a:p>
        </p:txBody>
      </p:sp>
      <p:sp>
        <p:nvSpPr>
          <p:cNvPr id="3" name="Content Placeholder 2">
            <a:extLst>
              <a:ext uri="{FF2B5EF4-FFF2-40B4-BE49-F238E27FC236}">
                <a16:creationId xmlns:a16="http://schemas.microsoft.com/office/drawing/2014/main" id="{1C033F7A-6C74-B10A-4E6B-7287E885F428}"/>
              </a:ext>
            </a:extLst>
          </p:cNvPr>
          <p:cNvSpPr>
            <a:spLocks noGrp="1"/>
          </p:cNvSpPr>
          <p:nvPr>
            <p:ph idx="1"/>
          </p:nvPr>
        </p:nvSpPr>
        <p:spPr/>
        <p:txBody>
          <a:bodyPr/>
          <a:lstStyle/>
          <a:p>
            <a:pPr algn="just" rtl="0"/>
            <a:r>
              <a:rPr lang="en-US" dirty="0">
                <a:latin typeface="Times New Roman" panose="02020603050405020304" pitchFamily="18" charset="0"/>
                <a:cs typeface="Times New Roman" panose="02020603050405020304" pitchFamily="18" charset="0"/>
              </a:rPr>
              <a:t>The data link layer transforms the physical layer, a raw transmission facility, to a reliable link. It makes the physical layer appear error-free to the upper layer (network layer).</a:t>
            </a:r>
          </a:p>
          <a:p>
            <a:pPr algn="just" rtl="0"/>
            <a:r>
              <a:rPr lang="en-US" dirty="0">
                <a:latin typeface="Times New Roman" panose="02020603050405020304" pitchFamily="18" charset="0"/>
                <a:cs typeface="Times New Roman" panose="02020603050405020304" pitchFamily="18" charset="0"/>
              </a:rPr>
              <a:t>Framing. -</a:t>
            </a:r>
            <a:r>
              <a:rPr lang="en-US" sz="2800" dirty="0">
                <a:latin typeface="Times New Roman" panose="02020603050405020304" pitchFamily="18" charset="0"/>
                <a:cs typeface="Times New Roman" panose="02020603050405020304" pitchFamily="18" charset="0"/>
              </a:rPr>
              <a:t>The data link layer divides the stream of bits received from the network layer into manageable data units called frames.</a:t>
            </a:r>
          </a:p>
          <a:p>
            <a:pPr lvl="1" algn="just" rtl="0"/>
            <a:endParaRPr lang="en-US"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15122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A45E-5B8F-635B-D46B-9A56427DA3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A04C93-D2A4-5347-088B-CB0056C6D50E}"/>
              </a:ext>
            </a:extLst>
          </p:cNvPr>
          <p:cNvSpPr>
            <a:spLocks noGrp="1"/>
          </p:cNvSpPr>
          <p:nvPr>
            <p:ph idx="1"/>
          </p:nvPr>
        </p:nvSpPr>
        <p:spPr/>
        <p:txBody>
          <a:bodyPr/>
          <a:lstStyle/>
          <a:p>
            <a:pPr algn="l" rtl="0"/>
            <a:r>
              <a:rPr lang="en-US" dirty="0">
                <a:latin typeface="Times New Roman" panose="02020603050405020304" pitchFamily="18" charset="0"/>
                <a:cs typeface="Times New Roman" panose="02020603050405020304" pitchFamily="18" charset="0"/>
              </a:rPr>
              <a:t>Physical addressing. </a:t>
            </a:r>
          </a:p>
          <a:p>
            <a:pPr marL="457200" lvl="1" indent="0" algn="just" rtl="0">
              <a:buNone/>
            </a:pPr>
            <a:r>
              <a:rPr lang="en-US" sz="2800" dirty="0">
                <a:latin typeface="Times New Roman" panose="02020603050405020304" pitchFamily="18" charset="0"/>
                <a:cs typeface="Times New Roman" panose="02020603050405020304" pitchFamily="18" charset="0"/>
              </a:rPr>
              <a:t>If frames are to be distributed to different systems on the network, the data link layer adds a header to the frame to define the sender and/or receiver of the frame. If the frame is intended for a system outside the sender’s network, the receiver address is the address of the connecting device that connects the network to the next one.</a:t>
            </a:r>
            <a:endParaRPr lang="ar-SA"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0295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478A5C-76ED-343A-E256-E52FB99CB121}"/>
              </a:ext>
            </a:extLst>
          </p:cNvPr>
          <p:cNvSpPr>
            <a:spLocks noGrp="1"/>
          </p:cNvSpPr>
          <p:nvPr>
            <p:ph idx="1"/>
          </p:nvPr>
        </p:nvSpPr>
        <p:spPr>
          <a:xfrm>
            <a:off x="838200" y="1042988"/>
            <a:ext cx="10515600" cy="5643561"/>
          </a:xfrm>
        </p:spPr>
        <p:txBody>
          <a:bodyPr>
            <a:normAutofit fontScale="85000" lnSpcReduction="10000"/>
          </a:bodyPr>
          <a:lstStyle/>
          <a:p>
            <a:pPr algn="l" rtl="0"/>
            <a:r>
              <a:rPr lang="en-US" sz="3300" dirty="0">
                <a:latin typeface="Times New Roman" panose="02020603050405020304" pitchFamily="18" charset="0"/>
                <a:cs typeface="Times New Roman" panose="02020603050405020304" pitchFamily="18" charset="0"/>
              </a:rPr>
              <a:t>Flow control. </a:t>
            </a:r>
          </a:p>
          <a:p>
            <a:pPr algn="just" rtl="0"/>
            <a:r>
              <a:rPr lang="en-US" sz="3300" dirty="0">
                <a:latin typeface="Times New Roman" panose="02020603050405020304" pitchFamily="18" charset="0"/>
                <a:cs typeface="Times New Roman" panose="02020603050405020304" pitchFamily="18" charset="0"/>
              </a:rPr>
              <a:t>If the rate at which the data is absorbed by the receiver is less than the rate produced at the sender, the data link layer imposes a flow control mechanism to prevent overwhelming the receiver.</a:t>
            </a:r>
          </a:p>
          <a:p>
            <a:pPr algn="l" rtl="0"/>
            <a:r>
              <a:rPr lang="en-US" sz="3300" dirty="0">
                <a:latin typeface="Times New Roman" panose="02020603050405020304" pitchFamily="18" charset="0"/>
                <a:cs typeface="Times New Roman" panose="02020603050405020304" pitchFamily="18" charset="0"/>
              </a:rPr>
              <a:t>Error control. </a:t>
            </a:r>
          </a:p>
          <a:p>
            <a:pPr algn="just" rtl="0"/>
            <a:r>
              <a:rPr lang="en-US" sz="3300" dirty="0">
                <a:latin typeface="Times New Roman" panose="02020603050405020304" pitchFamily="18" charset="0"/>
                <a:cs typeface="Times New Roman" panose="02020603050405020304" pitchFamily="18" charset="0"/>
              </a:rPr>
              <a:t>The data link layer adds reliability to the physical layer by adding mechanisms to detect and retransmit damaged or lost frames. It also uses a mechanism to recognize duplicate frames. Error control is normally achieved through a trailer added to the end of the frame.</a:t>
            </a:r>
          </a:p>
          <a:p>
            <a:pPr algn="l" rtl="0"/>
            <a:r>
              <a:rPr lang="en-US" sz="3300" dirty="0">
                <a:latin typeface="Times New Roman" panose="02020603050405020304" pitchFamily="18" charset="0"/>
                <a:cs typeface="Times New Roman" panose="02020603050405020304" pitchFamily="18" charset="0"/>
              </a:rPr>
              <a:t>Access control. </a:t>
            </a:r>
          </a:p>
          <a:p>
            <a:pPr algn="just" rtl="0"/>
            <a:r>
              <a:rPr lang="en-US" sz="3300" dirty="0">
                <a:latin typeface="Times New Roman" panose="02020603050405020304" pitchFamily="18" charset="0"/>
                <a:cs typeface="Times New Roman" panose="02020603050405020304" pitchFamily="18" charset="0"/>
              </a:rPr>
              <a:t>When two or more devices are connected to the same link, data link layer protocols are necessary to determine which device has control over the link at any given time.</a:t>
            </a:r>
            <a:endParaRPr lang="ar-SA" sz="33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58683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BDCE-7E7B-CC00-8058-D817132F2F40}"/>
              </a:ext>
            </a:extLst>
          </p:cNvPr>
          <p:cNvSpPr>
            <a:spLocks noGrp="1"/>
          </p:cNvSpPr>
          <p:nvPr>
            <p:ph type="title"/>
          </p:nvPr>
        </p:nvSpPr>
        <p:spPr>
          <a:xfrm>
            <a:off x="838200" y="365126"/>
            <a:ext cx="10515600" cy="577850"/>
          </a:xfrm>
        </p:spPr>
        <p:txBody>
          <a:bodyPr>
            <a:noAutofit/>
          </a:bodyPr>
          <a:lstStyle/>
          <a:p>
            <a:r>
              <a:rPr lang="en-US" sz="3600" b="1" dirty="0">
                <a:latin typeface="Times New Roman" panose="02020603050405020304" pitchFamily="18" charset="0"/>
                <a:cs typeface="Times New Roman" panose="02020603050405020304" pitchFamily="18" charset="0"/>
              </a:rPr>
              <a:t>Network Layer</a:t>
            </a:r>
          </a:p>
        </p:txBody>
      </p:sp>
      <p:sp>
        <p:nvSpPr>
          <p:cNvPr id="3" name="Content Placeholder 2">
            <a:extLst>
              <a:ext uri="{FF2B5EF4-FFF2-40B4-BE49-F238E27FC236}">
                <a16:creationId xmlns:a16="http://schemas.microsoft.com/office/drawing/2014/main" id="{49E2C331-6F64-C579-469F-A8822EEDCD56}"/>
              </a:ext>
            </a:extLst>
          </p:cNvPr>
          <p:cNvSpPr>
            <a:spLocks noGrp="1"/>
          </p:cNvSpPr>
          <p:nvPr>
            <p:ph idx="1"/>
          </p:nvPr>
        </p:nvSpPr>
        <p:spPr>
          <a:xfrm>
            <a:off x="838200" y="1071563"/>
            <a:ext cx="10515600" cy="5105400"/>
          </a:xfrm>
        </p:spPr>
        <p:txBody>
          <a:bodyPr>
            <a:normAutofit fontScale="92500" lnSpcReduction="10000"/>
          </a:bodyPr>
          <a:lstStyle/>
          <a:p>
            <a:pPr algn="just" rtl="0"/>
            <a:r>
              <a:rPr lang="en-US" sz="3000" dirty="0">
                <a:latin typeface="Times New Roman" panose="02020603050405020304" pitchFamily="18" charset="0"/>
                <a:cs typeface="Times New Roman" panose="02020603050405020304" pitchFamily="18" charset="0"/>
              </a:rPr>
              <a:t>The network layer is responsible for the source-to-destination delivery of a packet, possibly across multiple networks (links).</a:t>
            </a:r>
          </a:p>
          <a:p>
            <a:pPr algn="just" rtl="0">
              <a:buNone/>
            </a:pPr>
            <a:endParaRPr lang="en-US" sz="3000" dirty="0">
              <a:latin typeface="Times New Roman" panose="02020603050405020304" pitchFamily="18" charset="0"/>
              <a:cs typeface="Times New Roman" panose="02020603050405020304" pitchFamily="18" charset="0"/>
            </a:endParaRPr>
          </a:p>
          <a:p>
            <a:pPr algn="just" rtl="0"/>
            <a:r>
              <a:rPr lang="en-US" sz="3000" dirty="0">
                <a:latin typeface="Times New Roman" panose="02020603050405020304" pitchFamily="18" charset="0"/>
                <a:cs typeface="Times New Roman" panose="02020603050405020304" pitchFamily="18" charset="0"/>
              </a:rPr>
              <a:t>Whereas the data link layer oversees the delivery of the packet between two systems on the same network (link), the network layer ensures that each packet gets from its point of origin to its final destination.</a:t>
            </a:r>
          </a:p>
          <a:p>
            <a:pPr algn="just" rtl="0">
              <a:buNone/>
            </a:pPr>
            <a:endParaRPr lang="en-US" sz="3000" dirty="0">
              <a:latin typeface="Times New Roman" panose="02020603050405020304" pitchFamily="18" charset="0"/>
              <a:cs typeface="Times New Roman" panose="02020603050405020304" pitchFamily="18" charset="0"/>
            </a:endParaRPr>
          </a:p>
          <a:p>
            <a:pPr algn="just" rtl="0"/>
            <a:r>
              <a:rPr lang="en-US" sz="3000" dirty="0">
                <a:latin typeface="Times New Roman" panose="02020603050405020304" pitchFamily="18" charset="0"/>
                <a:cs typeface="Times New Roman" panose="02020603050405020304" pitchFamily="18" charset="0"/>
              </a:rPr>
              <a:t>If two systems are connected to the same link, there is usually no need for a network layer. However, if the two systems are attached to different networks (links) with connecting devices between the networks (links), there is often a need for the network layer to accomplish source-to-destination delivery.</a:t>
            </a:r>
          </a:p>
          <a:p>
            <a:pPr marL="0" indent="0">
              <a:buNone/>
            </a:pPr>
            <a:endParaRPr lang="en-US" dirty="0"/>
          </a:p>
        </p:txBody>
      </p:sp>
    </p:spTree>
    <p:extLst>
      <p:ext uri="{BB962C8B-B14F-4D97-AF65-F5344CB8AC3E}">
        <p14:creationId xmlns:p14="http://schemas.microsoft.com/office/powerpoint/2010/main" val="4384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F112-53D1-1D6D-0B12-545E8AE59DA1}"/>
              </a:ext>
            </a:extLst>
          </p:cNvPr>
          <p:cNvSpPr>
            <a:spLocks noGrp="1"/>
          </p:cNvSpPr>
          <p:nvPr>
            <p:ph type="title"/>
          </p:nvPr>
        </p:nvSpPr>
        <p:spPr/>
        <p:txBody>
          <a:bodyPr/>
          <a:lstStyle/>
          <a:p>
            <a:r>
              <a:rPr lang="en-IN" sz="3600" b="1" kern="100" dirty="0">
                <a:effectLst/>
                <a:latin typeface="Times New Roman" panose="02020603050405020304" pitchFamily="18" charset="0"/>
                <a:ea typeface="Calibri" panose="020F0502020204030204" pitchFamily="34" charset="0"/>
                <a:cs typeface="Cordia New" panose="020B0304020202020204" pitchFamily="34" charset="-34"/>
              </a:rPr>
              <a:t>Importance</a:t>
            </a:r>
            <a:br>
              <a:rPr lang="en-US" sz="4400" kern="100" dirty="0">
                <a:effectLst/>
                <a:latin typeface="Calibri" panose="020F0502020204030204" pitchFamily="34" charset="0"/>
                <a:ea typeface="Calibri" panose="020F0502020204030204" pitchFamily="34" charset="0"/>
                <a:cs typeface="Cordia New" panose="020B0304020202020204" pitchFamily="34" charset="-34"/>
              </a:rPr>
            </a:br>
            <a:endParaRPr lang="en-US" dirty="0"/>
          </a:p>
        </p:txBody>
      </p:sp>
      <p:sp>
        <p:nvSpPr>
          <p:cNvPr id="3" name="Content Placeholder 2">
            <a:extLst>
              <a:ext uri="{FF2B5EF4-FFF2-40B4-BE49-F238E27FC236}">
                <a16:creationId xmlns:a16="http://schemas.microsoft.com/office/drawing/2014/main" id="{298914C0-FBB2-A226-2617-21589A41CCDF}"/>
              </a:ext>
            </a:extLst>
          </p:cNvPr>
          <p:cNvSpPr>
            <a:spLocks noGrp="1"/>
          </p:cNvSpPr>
          <p:nvPr>
            <p:ph idx="1"/>
          </p:nvPr>
        </p:nvSpPr>
        <p:spPr>
          <a:xfrm>
            <a:off x="838200" y="1414463"/>
            <a:ext cx="10515600" cy="4762500"/>
          </a:xfrm>
        </p:spPr>
        <p:txBody>
          <a:bodyPr/>
          <a:lstStyle/>
          <a:p>
            <a:pPr marL="0" marR="0" indent="0" algn="just">
              <a:lnSpc>
                <a:spcPct val="115000"/>
              </a:lnSpc>
              <a:spcBef>
                <a:spcPts val="300"/>
              </a:spcBef>
              <a:spcAft>
                <a:spcPts val="300"/>
              </a:spcAft>
              <a:buNone/>
            </a:pPr>
            <a:r>
              <a:rPr lang="en-IN" sz="2000" kern="100" dirty="0">
                <a:effectLst/>
                <a:latin typeface="Times New Roman" panose="02020603050405020304" pitchFamily="18" charset="0"/>
                <a:ea typeface="Calibri" panose="020F0502020204030204" pitchFamily="34" charset="0"/>
                <a:cs typeface="Cordia New" panose="020B0304020202020204" pitchFamily="34" charset="-34"/>
              </a:rPr>
              <a:t> </a:t>
            </a:r>
            <a:endParaRPr lang="en-US" sz="105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gn="just">
              <a:lnSpc>
                <a:spcPct val="115000"/>
              </a:lnSpc>
              <a:spcBef>
                <a:spcPts val="300"/>
              </a:spcBef>
              <a:spcAft>
                <a:spcPts val="300"/>
              </a:spcAft>
              <a:buSzPts val="1000"/>
              <a:buFont typeface="Wingdings" panose="05000000000000000000" pitchFamily="2" charset="2"/>
              <a:buChar char=""/>
              <a:tabLst>
                <a:tab pos="457200" algn="l"/>
              </a:tabLst>
            </a:pPr>
            <a:r>
              <a:rPr lang="en-IN" sz="2800" kern="100" dirty="0">
                <a:effectLst/>
                <a:latin typeface="Times New Roman" panose="02020603050405020304" pitchFamily="18" charset="0"/>
                <a:ea typeface="Calibri" panose="020F0502020204030204" pitchFamily="34" charset="0"/>
                <a:cs typeface="Cordia New" panose="020B0304020202020204" pitchFamily="34" charset="-34"/>
              </a:rPr>
              <a:t>Resource Sharing: Enables sharing of resources such as printers, files, and internet connections.</a:t>
            </a: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gn="just">
              <a:lnSpc>
                <a:spcPct val="115000"/>
              </a:lnSpc>
              <a:spcBef>
                <a:spcPts val="300"/>
              </a:spcBef>
              <a:spcAft>
                <a:spcPts val="300"/>
              </a:spcAft>
              <a:buSzPts val="1000"/>
              <a:buFont typeface="Wingdings" panose="05000000000000000000" pitchFamily="2" charset="2"/>
              <a:buChar char=""/>
              <a:tabLst>
                <a:tab pos="457200" algn="l"/>
              </a:tabLst>
            </a:pPr>
            <a:r>
              <a:rPr lang="en-IN" sz="2800" kern="100" dirty="0">
                <a:effectLst/>
                <a:latin typeface="Times New Roman" panose="02020603050405020304" pitchFamily="18" charset="0"/>
                <a:ea typeface="Calibri" panose="020F0502020204030204" pitchFamily="34" charset="0"/>
                <a:cs typeface="Cordia New" panose="020B0304020202020204" pitchFamily="34" charset="-34"/>
              </a:rPr>
              <a:t>Communication: Facilitates communication through emails, instant messaging, and video conferencing.</a:t>
            </a: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gn="just">
              <a:lnSpc>
                <a:spcPct val="115000"/>
              </a:lnSpc>
              <a:spcBef>
                <a:spcPts val="300"/>
              </a:spcBef>
              <a:spcAft>
                <a:spcPts val="300"/>
              </a:spcAft>
              <a:buSzPts val="1000"/>
              <a:buFont typeface="Wingdings" panose="05000000000000000000" pitchFamily="2" charset="2"/>
              <a:buChar char=""/>
              <a:tabLst>
                <a:tab pos="457200" algn="l"/>
              </a:tabLst>
            </a:pPr>
            <a:r>
              <a:rPr lang="en-IN" sz="2800" kern="100" dirty="0">
                <a:effectLst/>
                <a:latin typeface="Times New Roman" panose="02020603050405020304" pitchFamily="18" charset="0"/>
                <a:ea typeface="Calibri" panose="020F0502020204030204" pitchFamily="34" charset="0"/>
                <a:cs typeface="Cordia New" panose="020B0304020202020204" pitchFamily="34" charset="-34"/>
              </a:rPr>
              <a:t>Data Exchange: Allows for the exchange of data and information between devices.</a:t>
            </a:r>
            <a:endParaRPr lang="en-US" sz="2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en-US" dirty="0"/>
          </a:p>
        </p:txBody>
      </p:sp>
    </p:spTree>
    <p:extLst>
      <p:ext uri="{BB962C8B-B14F-4D97-AF65-F5344CB8AC3E}">
        <p14:creationId xmlns:p14="http://schemas.microsoft.com/office/powerpoint/2010/main" val="8794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7D7AB-86AF-97C0-42A9-6C60A3C54DA3}"/>
              </a:ext>
            </a:extLst>
          </p:cNvPr>
          <p:cNvSpPr>
            <a:spLocks noGrp="1"/>
          </p:cNvSpPr>
          <p:nvPr>
            <p:ph idx="1"/>
          </p:nvPr>
        </p:nvSpPr>
        <p:spPr>
          <a:xfrm>
            <a:off x="838200" y="828675"/>
            <a:ext cx="10515600" cy="5348288"/>
          </a:xfrm>
        </p:spPr>
        <p:txBody>
          <a:bodyPr>
            <a:normAutofit fontScale="92500" lnSpcReduction="10000"/>
          </a:bodyPr>
          <a:lstStyle/>
          <a:p>
            <a:pPr marL="0" indent="0" algn="l" rtl="0">
              <a:buNone/>
            </a:pPr>
            <a:r>
              <a:rPr lang="en-US" sz="3000" dirty="0">
                <a:latin typeface="Times New Roman" panose="02020603050405020304" pitchFamily="18" charset="0"/>
                <a:cs typeface="Times New Roman" panose="02020603050405020304" pitchFamily="18" charset="0"/>
              </a:rPr>
              <a:t>Logical addressing. </a:t>
            </a:r>
          </a:p>
          <a:p>
            <a:pPr algn="just" rtl="0"/>
            <a:r>
              <a:rPr lang="en-US" sz="3000" dirty="0">
                <a:latin typeface="Times New Roman" panose="02020603050405020304" pitchFamily="18" charset="0"/>
                <a:cs typeface="Times New Roman" panose="02020603050405020304" pitchFamily="18" charset="0"/>
              </a:rPr>
              <a:t>The physical addressing implemented by the data link  layer handles the addressing problem locally. If a packet passes the network boundary, we need another addressing system to help distinguish the source and destination systems. The network layer adds a header to the packet coming from the upper layer that, among other things, includes the logical addresses of the sender and receiver.</a:t>
            </a:r>
          </a:p>
          <a:p>
            <a:pPr algn="l" rtl="0"/>
            <a:r>
              <a:rPr lang="en-US" sz="3000" dirty="0">
                <a:latin typeface="Times New Roman" panose="02020603050405020304" pitchFamily="18" charset="0"/>
                <a:cs typeface="Times New Roman" panose="02020603050405020304" pitchFamily="18" charset="0"/>
              </a:rPr>
              <a:t> Routing. </a:t>
            </a:r>
          </a:p>
          <a:p>
            <a:pPr algn="just" rtl="0"/>
            <a:r>
              <a:rPr lang="en-US" sz="3000" dirty="0">
                <a:latin typeface="Times New Roman" panose="02020603050405020304" pitchFamily="18" charset="0"/>
                <a:cs typeface="Times New Roman" panose="02020603050405020304" pitchFamily="18" charset="0"/>
              </a:rPr>
              <a:t>When independent networks or links are connected together to create internetworks (network of networks) or a large network, the connecting devices (called routers or switches) route or switch the packets to their final destination. One of the functions of the network layer is to provide this mechanism.</a:t>
            </a:r>
            <a:endParaRPr lang="ar-SA" sz="3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01543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09-5F20-BCFF-AD85-72CFCEB99E2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Transport Layer</a:t>
            </a:r>
          </a:p>
        </p:txBody>
      </p:sp>
      <p:sp>
        <p:nvSpPr>
          <p:cNvPr id="3" name="Content Placeholder 2">
            <a:extLst>
              <a:ext uri="{FF2B5EF4-FFF2-40B4-BE49-F238E27FC236}">
                <a16:creationId xmlns:a16="http://schemas.microsoft.com/office/drawing/2014/main" id="{3D5C8767-780C-A81F-D550-41BBFDC3022A}"/>
              </a:ext>
            </a:extLst>
          </p:cNvPr>
          <p:cNvSpPr>
            <a:spLocks noGrp="1"/>
          </p:cNvSpPr>
          <p:nvPr>
            <p:ph idx="1"/>
          </p:nvPr>
        </p:nvSpPr>
        <p:spPr/>
        <p:txBody>
          <a:bodyPr/>
          <a:lstStyle/>
          <a:p>
            <a:pPr algn="just" rtl="0"/>
            <a:r>
              <a:rPr lang="en-US" dirty="0">
                <a:latin typeface="Times New Roman" panose="02020603050405020304" pitchFamily="18" charset="0"/>
                <a:cs typeface="Times New Roman" panose="02020603050405020304" pitchFamily="18" charset="0"/>
              </a:rPr>
              <a:t>The transport layer is responsible for process-to-process delivery of the entire message. A process is an application program running on the host.</a:t>
            </a:r>
          </a:p>
          <a:p>
            <a:pPr algn="just" rtl="0"/>
            <a:r>
              <a:rPr lang="en-US" dirty="0">
                <a:latin typeface="Times New Roman" panose="02020603050405020304" pitchFamily="18" charset="0"/>
                <a:cs typeface="Times New Roman" panose="02020603050405020304" pitchFamily="18" charset="0"/>
              </a:rPr>
              <a:t>The transport layer, ensures that the whole message arrives intact and in order.</a:t>
            </a:r>
          </a:p>
          <a:p>
            <a:pPr algn="just" rtl="0"/>
            <a:r>
              <a:rPr lang="en-US" sz="2800" dirty="0">
                <a:latin typeface="Times New Roman" panose="02020603050405020304" pitchFamily="18" charset="0"/>
                <a:cs typeface="Times New Roman" panose="02020603050405020304" pitchFamily="18" charset="0"/>
              </a:rPr>
              <a:t> Service-point addressing.</a:t>
            </a:r>
          </a:p>
          <a:p>
            <a:pPr algn="just" rtl="0"/>
            <a:r>
              <a:rPr lang="en-US" sz="2800" dirty="0">
                <a:latin typeface="Times New Roman" panose="02020603050405020304" pitchFamily="18" charset="0"/>
                <a:cs typeface="Times New Roman" panose="02020603050405020304" pitchFamily="18" charset="0"/>
              </a:rPr>
              <a:t>The transport layer header must add a type of address called a service-point address (or port address). The network layer gets each packet to the correct computer; the transport layer gets the entire message to the correct process on that computer</a:t>
            </a:r>
            <a:r>
              <a:rPr lang="en-US" sz="2800" dirty="0"/>
              <a:t>.</a:t>
            </a:r>
            <a:endParaRPr lang="ar-SA" sz="2800" dirty="0"/>
          </a:p>
          <a:p>
            <a:pPr marL="0" indent="0">
              <a:buNone/>
            </a:pPr>
            <a:endParaRPr lang="en-US" dirty="0"/>
          </a:p>
        </p:txBody>
      </p:sp>
    </p:spTree>
    <p:extLst>
      <p:ext uri="{BB962C8B-B14F-4D97-AF65-F5344CB8AC3E}">
        <p14:creationId xmlns:p14="http://schemas.microsoft.com/office/powerpoint/2010/main" val="991690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1706D0-ECFD-526E-7802-1F6A4CDE16DF}"/>
              </a:ext>
            </a:extLst>
          </p:cNvPr>
          <p:cNvSpPr txBox="1"/>
          <p:nvPr/>
        </p:nvSpPr>
        <p:spPr>
          <a:xfrm>
            <a:off x="528638" y="889844"/>
            <a:ext cx="11187112" cy="3539430"/>
          </a:xfrm>
          <a:prstGeom prst="rect">
            <a:avLst/>
          </a:prstGeom>
          <a:noFill/>
        </p:spPr>
        <p:txBody>
          <a:bodyPr wrap="square">
            <a:spAutoFit/>
          </a:bodyPr>
          <a:lstStyle/>
          <a:p>
            <a:pPr marL="457200" indent="-457200" algn="l" rt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Segmentation and reassembly. </a:t>
            </a:r>
          </a:p>
          <a:p>
            <a:pPr marL="457200" indent="-457200" algn="just" rt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message is divided into transmittable segments, with each segment containing a sequence number. These numbers enable the transport layer to reassemble the message correctly upon arriving at the destination and to identify and replace packets that were lost in transmission.</a:t>
            </a:r>
          </a:p>
          <a:p>
            <a:pPr marL="457200" indent="-457200" algn="just" rt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Connection control. </a:t>
            </a:r>
          </a:p>
          <a:p>
            <a:pPr marL="457200" indent="-457200" algn="just" rt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transport layer can be either connectionless or connection-oriented.</a:t>
            </a:r>
          </a:p>
          <a:p>
            <a:pPr marL="457200" indent="-457200" algn="l" rt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Flow control. </a:t>
            </a:r>
          </a:p>
        </p:txBody>
      </p:sp>
    </p:spTree>
    <p:extLst>
      <p:ext uri="{BB962C8B-B14F-4D97-AF65-F5344CB8AC3E}">
        <p14:creationId xmlns:p14="http://schemas.microsoft.com/office/powerpoint/2010/main" val="4186592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73A52-9775-9B56-478C-F7E27A0BC0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507759-2712-DC61-F5F7-513BF6F90932}"/>
              </a:ext>
            </a:extLst>
          </p:cNvPr>
          <p:cNvSpPr>
            <a:spLocks noGrp="1"/>
          </p:cNvSpPr>
          <p:nvPr>
            <p:ph idx="1"/>
          </p:nvPr>
        </p:nvSpPr>
        <p:spPr/>
        <p:txBody>
          <a:bodyPr/>
          <a:lstStyle/>
          <a:p>
            <a:pPr marL="457200" indent="-457200" algn="l" rt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Like the data link layer, the transport layer is responsible for flow control. However, flow control at this layer is performed end to end rather than across a single link.</a:t>
            </a:r>
          </a:p>
          <a:p>
            <a:pPr marL="457200" indent="-457200" algn="l" rt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Error control.</a:t>
            </a:r>
          </a:p>
          <a:p>
            <a:pPr marL="457200" indent="-457200" algn="just" rtl="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Like the data link layer, the transport layer is responsible for error control. However, error control at this layer is performed process-to-process rather than across a single link. Error correction is usually achieved through retransmission.</a:t>
            </a:r>
          </a:p>
          <a:p>
            <a:pPr marL="0" indent="0">
              <a:buNone/>
            </a:pPr>
            <a:endParaRPr lang="en-US" dirty="0"/>
          </a:p>
        </p:txBody>
      </p:sp>
    </p:spTree>
    <p:extLst>
      <p:ext uri="{BB962C8B-B14F-4D97-AF65-F5344CB8AC3E}">
        <p14:creationId xmlns:p14="http://schemas.microsoft.com/office/powerpoint/2010/main" val="2596471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59B41-C78E-DD2C-BEF3-29D697799EC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Session Layer</a:t>
            </a:r>
          </a:p>
        </p:txBody>
      </p:sp>
      <p:sp>
        <p:nvSpPr>
          <p:cNvPr id="3" name="Content Placeholder 2">
            <a:extLst>
              <a:ext uri="{FF2B5EF4-FFF2-40B4-BE49-F238E27FC236}">
                <a16:creationId xmlns:a16="http://schemas.microsoft.com/office/drawing/2014/main" id="{6A3DD2CD-1389-4039-7B2B-726B45C836CA}"/>
              </a:ext>
            </a:extLst>
          </p:cNvPr>
          <p:cNvSpPr>
            <a:spLocks noGrp="1"/>
          </p:cNvSpPr>
          <p:nvPr>
            <p:ph idx="1"/>
          </p:nvPr>
        </p:nvSpPr>
        <p:spPr>
          <a:xfrm>
            <a:off x="838200" y="1443037"/>
            <a:ext cx="10515600" cy="5049837"/>
          </a:xfrm>
        </p:spPr>
        <p:txBody>
          <a:bodyPr>
            <a:normAutofit/>
          </a:bodyPr>
          <a:lstStyle/>
          <a:p>
            <a:pPr algn="just" rtl="0"/>
            <a:r>
              <a:rPr lang="en-US" dirty="0">
                <a:latin typeface="Times New Roman" panose="02020603050405020304" pitchFamily="18" charset="0"/>
                <a:cs typeface="Times New Roman" panose="02020603050405020304" pitchFamily="18" charset="0"/>
              </a:rPr>
              <a:t>The session layer is the network dialog controller. It establishes, maintains, and synchronizes the interaction between communicating systems.</a:t>
            </a:r>
          </a:p>
          <a:p>
            <a:pPr algn="just" rtl="0"/>
            <a:r>
              <a:rPr lang="en-US" dirty="0">
                <a:latin typeface="Times New Roman" panose="02020603050405020304" pitchFamily="18" charset="0"/>
                <a:cs typeface="Times New Roman" panose="02020603050405020304" pitchFamily="18" charset="0"/>
              </a:rPr>
              <a:t> Dialog control. </a:t>
            </a:r>
          </a:p>
          <a:p>
            <a:pPr algn="just" rtl="0"/>
            <a:r>
              <a:rPr lang="en-US" dirty="0">
                <a:latin typeface="Times New Roman" panose="02020603050405020304" pitchFamily="18" charset="0"/>
                <a:cs typeface="Times New Roman" panose="02020603050405020304" pitchFamily="18" charset="0"/>
              </a:rPr>
              <a:t>The session layer allows two systems to enter into a dialog. It allows the communication between two processes to take place in either half-duplex or full-duplex mode.</a:t>
            </a:r>
          </a:p>
          <a:p>
            <a:pPr algn="just" rtl="0"/>
            <a:r>
              <a:rPr lang="en-US" dirty="0">
                <a:latin typeface="Times New Roman" panose="02020603050405020304" pitchFamily="18" charset="0"/>
                <a:cs typeface="Times New Roman" panose="02020603050405020304" pitchFamily="18" charset="0"/>
              </a:rPr>
              <a:t> Synchronization. </a:t>
            </a:r>
          </a:p>
          <a:p>
            <a:pPr marL="0" indent="0">
              <a:buNone/>
            </a:pPr>
            <a:endParaRPr lang="en-US" dirty="0"/>
          </a:p>
        </p:txBody>
      </p:sp>
    </p:spTree>
    <p:extLst>
      <p:ext uri="{BB962C8B-B14F-4D97-AF65-F5344CB8AC3E}">
        <p14:creationId xmlns:p14="http://schemas.microsoft.com/office/powerpoint/2010/main" val="670608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238FD-65B6-0BDA-83D0-D5F7165A2F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E1D00E-770E-2043-EEB6-C96BDD239EBB}"/>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The session layer allows a process to add checkpoints (synchronization points) into a stream of data. For example, if a system is sending a file of 2,000 pages, it is advisable to insert checkpoints after every 100 pages to ensure that each 100-page unit is received and acknowledged independently. In this case, if a crash happens during the transmission of page 523, the only pages that need to be resent after system recovery are pages 501 to 523. Pages previous to 501 need not be resent.</a:t>
            </a:r>
            <a:endParaRPr lang="ar-SA"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05381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6B17-754B-0AC4-60B2-135A18081B4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Presentation Layer</a:t>
            </a:r>
          </a:p>
        </p:txBody>
      </p:sp>
      <p:sp>
        <p:nvSpPr>
          <p:cNvPr id="3" name="Content Placeholder 2">
            <a:extLst>
              <a:ext uri="{FF2B5EF4-FFF2-40B4-BE49-F238E27FC236}">
                <a16:creationId xmlns:a16="http://schemas.microsoft.com/office/drawing/2014/main" id="{11252208-E299-90E5-85B0-4F2B3B3833C7}"/>
              </a:ext>
            </a:extLst>
          </p:cNvPr>
          <p:cNvSpPr>
            <a:spLocks noGrp="1"/>
          </p:cNvSpPr>
          <p:nvPr>
            <p:ph idx="1"/>
          </p:nvPr>
        </p:nvSpPr>
        <p:spPr/>
        <p:txBody>
          <a:bodyPr>
            <a:normAutofit fontScale="92500" lnSpcReduction="20000"/>
          </a:bodyPr>
          <a:lstStyle/>
          <a:p>
            <a:pPr algn="just" rtl="0"/>
            <a:r>
              <a:rPr lang="en-US" sz="3000" dirty="0">
                <a:latin typeface="Times New Roman" panose="02020603050405020304" pitchFamily="18" charset="0"/>
                <a:cs typeface="Times New Roman" panose="02020603050405020304" pitchFamily="18" charset="0"/>
              </a:rPr>
              <a:t>The presentation layer is concerned with the syntax and semantics of the information exchanged between two systems.</a:t>
            </a:r>
          </a:p>
          <a:p>
            <a:pPr algn="just" rtl="0"/>
            <a:r>
              <a:rPr lang="en-US" sz="3000" dirty="0">
                <a:latin typeface="Times New Roman" panose="02020603050405020304" pitchFamily="18" charset="0"/>
                <a:cs typeface="Times New Roman" panose="02020603050405020304" pitchFamily="18" charset="0"/>
              </a:rPr>
              <a:t> Translation.</a:t>
            </a:r>
          </a:p>
          <a:p>
            <a:pPr algn="just" rtl="0"/>
            <a:r>
              <a:rPr lang="en-US" sz="3000" dirty="0">
                <a:latin typeface="Times New Roman" panose="02020603050405020304" pitchFamily="18" charset="0"/>
                <a:cs typeface="Times New Roman" panose="02020603050405020304" pitchFamily="18" charset="0"/>
              </a:rPr>
              <a:t>The presentation layer is responsible for interoperability between these different encoding methods. </a:t>
            </a:r>
          </a:p>
          <a:p>
            <a:pPr algn="just" rtl="0"/>
            <a:r>
              <a:rPr lang="en-US" sz="3000" dirty="0">
                <a:latin typeface="Times New Roman" panose="02020603050405020304" pitchFamily="18" charset="0"/>
                <a:cs typeface="Times New Roman" panose="02020603050405020304" pitchFamily="18" charset="0"/>
              </a:rPr>
              <a:t>The presentation layer at the sender changes the information from its sender-dependent format into a common format. The presentation layer at the receiving machine changes the common format into its receiver-dependent format.</a:t>
            </a:r>
          </a:p>
          <a:p>
            <a:pPr algn="just" rtl="0"/>
            <a:r>
              <a:rPr lang="en-US" sz="3000" dirty="0">
                <a:latin typeface="Times New Roman" panose="02020603050405020304" pitchFamily="18" charset="0"/>
                <a:cs typeface="Times New Roman" panose="02020603050405020304" pitchFamily="18" charset="0"/>
              </a:rPr>
              <a:t> Encryption.</a:t>
            </a:r>
          </a:p>
          <a:p>
            <a:pPr algn="just" rtl="0"/>
            <a:r>
              <a:rPr lang="en-US" sz="3000" dirty="0">
                <a:latin typeface="Times New Roman" panose="02020603050405020304" pitchFamily="18" charset="0"/>
                <a:cs typeface="Times New Roman" panose="02020603050405020304" pitchFamily="18" charset="0"/>
              </a:rPr>
              <a:t> Compression.</a:t>
            </a:r>
          </a:p>
          <a:p>
            <a:pPr marL="0" indent="0">
              <a:buNone/>
            </a:pPr>
            <a:endParaRPr lang="en-US" dirty="0"/>
          </a:p>
        </p:txBody>
      </p:sp>
    </p:spTree>
    <p:extLst>
      <p:ext uri="{BB962C8B-B14F-4D97-AF65-F5344CB8AC3E}">
        <p14:creationId xmlns:p14="http://schemas.microsoft.com/office/powerpoint/2010/main" val="2857400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DA302-1711-2D93-0E76-D68C7679F50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Application Layer</a:t>
            </a:r>
          </a:p>
        </p:txBody>
      </p:sp>
      <p:sp>
        <p:nvSpPr>
          <p:cNvPr id="3" name="Content Placeholder 2">
            <a:extLst>
              <a:ext uri="{FF2B5EF4-FFF2-40B4-BE49-F238E27FC236}">
                <a16:creationId xmlns:a16="http://schemas.microsoft.com/office/drawing/2014/main" id="{B2AD307C-4566-A749-30B9-CF3C4DD7C14F}"/>
              </a:ext>
            </a:extLst>
          </p:cNvPr>
          <p:cNvSpPr>
            <a:spLocks noGrp="1"/>
          </p:cNvSpPr>
          <p:nvPr>
            <p:ph idx="1"/>
          </p:nvPr>
        </p:nvSpPr>
        <p:spPr/>
        <p:txBody>
          <a:bodyPr/>
          <a:lstStyle/>
          <a:p>
            <a:pPr algn="just" rtl="0"/>
            <a:r>
              <a:rPr lang="en-US" dirty="0">
                <a:latin typeface="Times New Roman" panose="02020603050405020304" pitchFamily="18" charset="0"/>
                <a:cs typeface="Times New Roman" panose="02020603050405020304" pitchFamily="18" charset="0"/>
              </a:rPr>
              <a:t>The application layer enables the user, whether human or software, to access the network.</a:t>
            </a:r>
          </a:p>
          <a:p>
            <a:pPr algn="just" rtl="0"/>
            <a:r>
              <a:rPr lang="en-US" dirty="0">
                <a:latin typeface="Times New Roman" panose="02020603050405020304" pitchFamily="18" charset="0"/>
                <a:cs typeface="Times New Roman" panose="02020603050405020304" pitchFamily="18" charset="0"/>
              </a:rPr>
              <a:t>It provides user interfaces and support for services such as electronic mail, remote file access and transfer, shared database management, and other types of distributed information services.</a:t>
            </a:r>
            <a:endParaRPr lang="ar-SA"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05109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266E-07AA-D069-90B2-1B74369BACB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Summary of OSI Layers</a:t>
            </a:r>
            <a:endParaRPr lang="en-US" sz="36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733381D0-E194-DDDD-0A15-033E6DD0457E}"/>
              </a:ext>
            </a:extLst>
          </p:cNvPr>
          <p:cNvPicPr>
            <a:picLocks noGrp="1" noChangeAspect="1" noChangeArrowheads="1"/>
          </p:cNvPicPr>
          <p:nvPr>
            <p:ph idx="1"/>
          </p:nvPr>
        </p:nvPicPr>
        <p:blipFill>
          <a:blip r:embed="rId2"/>
          <a:srcRect/>
          <a:stretch>
            <a:fillRect/>
          </a:stretch>
        </p:blipFill>
        <p:spPr bwMode="auto">
          <a:xfrm>
            <a:off x="3394477" y="1825625"/>
            <a:ext cx="5403045" cy="4351338"/>
          </a:xfrm>
          <a:prstGeom prst="rect">
            <a:avLst/>
          </a:prstGeom>
          <a:noFill/>
          <a:ln w="9525">
            <a:noFill/>
            <a:miter lim="800000"/>
            <a:headEnd/>
            <a:tailEnd/>
          </a:ln>
          <a:effectLst/>
        </p:spPr>
      </p:pic>
    </p:spTree>
    <p:extLst>
      <p:ext uri="{BB962C8B-B14F-4D97-AF65-F5344CB8AC3E}">
        <p14:creationId xmlns:p14="http://schemas.microsoft.com/office/powerpoint/2010/main" val="4240732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8A15-AA9E-B98E-1FD4-43B635108B3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TCP/IP PROTOCOL SUITE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C3016C-8775-9F48-0380-F3CE0B678EC2}"/>
              </a:ext>
            </a:extLst>
          </p:cNvPr>
          <p:cNvSpPr>
            <a:spLocks noGrp="1"/>
          </p:cNvSpPr>
          <p:nvPr>
            <p:ph idx="1"/>
          </p:nvPr>
        </p:nvSpPr>
        <p:spPr/>
        <p:txBody>
          <a:bodyPr/>
          <a:lstStyle/>
          <a:p>
            <a:pPr algn="just" rtl="0"/>
            <a:r>
              <a:rPr lang="en-US" sz="2800" dirty="0">
                <a:latin typeface="Times New Roman" panose="02020603050405020304" pitchFamily="18" charset="0"/>
                <a:cs typeface="Times New Roman" panose="02020603050405020304" pitchFamily="18" charset="0"/>
              </a:rPr>
              <a:t>The first layered protocol model for internetwork communications was created in the early 1970s and is referred to as the Internet model. It defines four categories of functions that must occur for communications to be successful. The architecture of the TCP/IP protocol suite follows the structure of this model. Because of this, the Internet model is commonly referred to as the TCP/IP model. </a:t>
            </a:r>
          </a:p>
          <a:p>
            <a:pPr algn="just" rtl="0"/>
            <a:r>
              <a:rPr lang="en-US" sz="2800" dirty="0">
                <a:latin typeface="Times New Roman" panose="02020603050405020304" pitchFamily="18" charset="0"/>
                <a:cs typeface="Times New Roman" panose="02020603050405020304" pitchFamily="18" charset="0"/>
              </a:rPr>
              <a:t>The TCP/IP protocol suite was developed prior to the OSI model. Therefore, the layers in the TCP/IP protocol suite do not match exactly with those in the OSI model. The original TCP/IP protocol suite was defined as four software layers built upon the hardware.</a:t>
            </a:r>
            <a:endParaRPr lang="ar-SA"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46560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F1B7-1496-F5DB-EA5F-C21EB64FD3B1}"/>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Goals of Networking</a:t>
            </a:r>
            <a:br>
              <a:rPr lang="en-US" b="1" dirty="0"/>
            </a:br>
            <a:endParaRPr lang="en-US" dirty="0"/>
          </a:p>
        </p:txBody>
      </p:sp>
      <p:sp>
        <p:nvSpPr>
          <p:cNvPr id="3" name="Content Placeholder 2">
            <a:extLst>
              <a:ext uri="{FF2B5EF4-FFF2-40B4-BE49-F238E27FC236}">
                <a16:creationId xmlns:a16="http://schemas.microsoft.com/office/drawing/2014/main" id="{FA7472A8-D681-B001-C98C-6A9F08ACC6CC}"/>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1. Resource Sharing: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Access shared hardware like printers, storage, or software.</a:t>
            </a:r>
          </a:p>
          <a:p>
            <a:pPr marL="0" indent="0">
              <a:buNone/>
            </a:pPr>
            <a:r>
              <a:rPr lang="en-US" b="1" dirty="0">
                <a:latin typeface="Times New Roman" panose="02020603050405020304" pitchFamily="18" charset="0"/>
                <a:cs typeface="Times New Roman" panose="02020603050405020304" pitchFamily="18" charset="0"/>
              </a:rPr>
              <a:t>2. Communication: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Exchange of information via email, messaging, video conferencing.</a:t>
            </a:r>
          </a:p>
          <a:p>
            <a:pPr marL="0" indent="0">
              <a:buNone/>
            </a:pPr>
            <a:r>
              <a:rPr lang="en-US" b="1" dirty="0">
                <a:latin typeface="Times New Roman" panose="02020603050405020304" pitchFamily="18" charset="0"/>
                <a:cs typeface="Times New Roman" panose="02020603050405020304" pitchFamily="18" charset="0"/>
              </a:rPr>
              <a:t>3. Remote Access: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Access resources and systems from different locations.</a:t>
            </a:r>
          </a:p>
          <a:p>
            <a:pPr marL="0" indent="0">
              <a:buNone/>
            </a:pPr>
            <a:r>
              <a:rPr lang="en-US" b="1" dirty="0">
                <a:latin typeface="Times New Roman" panose="02020603050405020304" pitchFamily="18" charset="0"/>
                <a:cs typeface="Times New Roman" panose="02020603050405020304" pitchFamily="18" charset="0"/>
              </a:rPr>
              <a:t>4. Scalability: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Easily add new devices or services.</a:t>
            </a:r>
          </a:p>
          <a:p>
            <a:pPr marL="0" indent="0">
              <a:buNone/>
            </a:pPr>
            <a:r>
              <a:rPr lang="en-US" b="1" dirty="0">
                <a:latin typeface="Times New Roman" panose="02020603050405020304" pitchFamily="18" charset="0"/>
                <a:cs typeface="Times New Roman" panose="02020603050405020304" pitchFamily="18" charset="0"/>
              </a:rPr>
              <a:t>5. Reliability and Redundancy: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Ensure continuous operation and data availability.</a:t>
            </a:r>
          </a:p>
          <a:p>
            <a:pPr marL="0" indent="0">
              <a:buNone/>
            </a:pPr>
            <a:endParaRPr lang="en-US" dirty="0"/>
          </a:p>
        </p:txBody>
      </p:sp>
    </p:spTree>
    <p:extLst>
      <p:ext uri="{BB962C8B-B14F-4D97-AF65-F5344CB8AC3E}">
        <p14:creationId xmlns:p14="http://schemas.microsoft.com/office/powerpoint/2010/main" val="12953271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4B8B-94B9-94CF-DE90-7693880BC11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TCP/IP PROTOCOL SUITE</a:t>
            </a:r>
            <a:endParaRPr lang="en-US" sz="36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FA5ED976-8FE6-6036-FBA9-98943641D3E6}"/>
              </a:ext>
            </a:extLst>
          </p:cNvPr>
          <p:cNvPicPr>
            <a:picLocks noGrp="1" noChangeAspect="1" noChangeArrowheads="1"/>
          </p:cNvPicPr>
          <p:nvPr>
            <p:ph idx="1"/>
          </p:nvPr>
        </p:nvPicPr>
        <p:blipFill>
          <a:blip r:embed="rId2"/>
          <a:srcRect/>
          <a:stretch>
            <a:fillRect/>
          </a:stretch>
        </p:blipFill>
        <p:spPr bwMode="auto">
          <a:xfrm>
            <a:off x="2377584" y="1825625"/>
            <a:ext cx="7436832" cy="4351338"/>
          </a:xfrm>
          <a:prstGeom prst="rect">
            <a:avLst/>
          </a:prstGeom>
          <a:noFill/>
          <a:ln w="9525">
            <a:noFill/>
            <a:miter lim="800000"/>
            <a:headEnd/>
            <a:tailEnd/>
          </a:ln>
          <a:effectLst/>
        </p:spPr>
      </p:pic>
    </p:spTree>
    <p:extLst>
      <p:ext uri="{BB962C8B-B14F-4D97-AF65-F5344CB8AC3E}">
        <p14:creationId xmlns:p14="http://schemas.microsoft.com/office/powerpoint/2010/main" val="591951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6BB2-0F17-7712-9808-BA863FDD832B}"/>
              </a:ext>
            </a:extLst>
          </p:cNvPr>
          <p:cNvSpPr>
            <a:spLocks noGrp="1"/>
          </p:cNvSpPr>
          <p:nvPr>
            <p:ph type="title"/>
          </p:nvPr>
        </p:nvSpPr>
        <p:spPr/>
        <p:txBody>
          <a:bodyPr/>
          <a:lstStyle/>
          <a:p>
            <a:endParaRPr lang="en-US" dirty="0"/>
          </a:p>
        </p:txBody>
      </p:sp>
      <p:pic>
        <p:nvPicPr>
          <p:cNvPr id="4" name="Content Placeholder 3">
            <a:extLst>
              <a:ext uri="{FF2B5EF4-FFF2-40B4-BE49-F238E27FC236}">
                <a16:creationId xmlns:a16="http://schemas.microsoft.com/office/drawing/2014/main" id="{9D82B551-674F-595B-0277-002F0A28B980}"/>
              </a:ext>
            </a:extLst>
          </p:cNvPr>
          <p:cNvPicPr>
            <a:picLocks noGrp="1" noChangeAspect="1" noChangeArrowheads="1"/>
          </p:cNvPicPr>
          <p:nvPr>
            <p:ph idx="1"/>
          </p:nvPr>
        </p:nvPicPr>
        <p:blipFill>
          <a:blip r:embed="rId2"/>
          <a:srcRect/>
          <a:stretch>
            <a:fillRect/>
          </a:stretch>
        </p:blipFill>
        <p:spPr bwMode="auto">
          <a:xfrm>
            <a:off x="2900362" y="2377281"/>
            <a:ext cx="6391275" cy="3248025"/>
          </a:xfrm>
          <a:prstGeom prst="rect">
            <a:avLst/>
          </a:prstGeom>
          <a:noFill/>
          <a:ln w="9525">
            <a:noFill/>
            <a:miter lim="800000"/>
            <a:headEnd/>
            <a:tailEnd/>
          </a:ln>
          <a:effectLst/>
        </p:spPr>
      </p:pic>
    </p:spTree>
    <p:extLst>
      <p:ext uri="{BB962C8B-B14F-4D97-AF65-F5344CB8AC3E}">
        <p14:creationId xmlns:p14="http://schemas.microsoft.com/office/powerpoint/2010/main" val="753065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C639-5F00-9A44-1DBB-97E619F89E45}"/>
              </a:ext>
            </a:extLst>
          </p:cNvPr>
          <p:cNvSpPr>
            <a:spLocks noGrp="1"/>
          </p:cNvSpPr>
          <p:nvPr>
            <p:ph type="title"/>
          </p:nvPr>
        </p:nvSpPr>
        <p:spPr/>
        <p:txBody>
          <a:bodyPr/>
          <a:lstStyle/>
          <a:p>
            <a:endParaRPr lang="en-US" dirty="0"/>
          </a:p>
        </p:txBody>
      </p:sp>
      <p:pic>
        <p:nvPicPr>
          <p:cNvPr id="4" name="Picture 2">
            <a:extLst>
              <a:ext uri="{FF2B5EF4-FFF2-40B4-BE49-F238E27FC236}">
                <a16:creationId xmlns:a16="http://schemas.microsoft.com/office/drawing/2014/main" id="{F2EDA301-F589-EF12-D958-3EB892D1EA33}"/>
              </a:ext>
            </a:extLst>
          </p:cNvPr>
          <p:cNvPicPr>
            <a:picLocks noGrp="1" noChangeAspect="1" noChangeArrowheads="1"/>
          </p:cNvPicPr>
          <p:nvPr>
            <p:ph idx="1"/>
          </p:nvPr>
        </p:nvPicPr>
        <p:blipFill>
          <a:blip r:embed="rId2"/>
          <a:srcRect/>
          <a:stretch>
            <a:fillRect/>
          </a:stretch>
        </p:blipFill>
        <p:spPr bwMode="auto">
          <a:xfrm>
            <a:off x="3986212" y="2158206"/>
            <a:ext cx="4219575" cy="3686175"/>
          </a:xfrm>
          <a:prstGeom prst="rect">
            <a:avLst/>
          </a:prstGeom>
          <a:noFill/>
          <a:ln w="9525">
            <a:noFill/>
            <a:miter lim="800000"/>
            <a:headEnd/>
            <a:tailEnd/>
          </a:ln>
          <a:effectLst/>
        </p:spPr>
      </p:pic>
    </p:spTree>
    <p:extLst>
      <p:ext uri="{BB962C8B-B14F-4D97-AF65-F5344CB8AC3E}">
        <p14:creationId xmlns:p14="http://schemas.microsoft.com/office/powerpoint/2010/main" val="1043401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B505D-AE9A-11A8-164E-D41C1821A306}"/>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Today, TCP/IP is thought of as a five-layer model with the layers named similarly to the ones in the OSI model. </a:t>
            </a:r>
            <a:endParaRPr lang="ar-SA" sz="2800"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4" name="Picture 2">
            <a:extLst>
              <a:ext uri="{FF2B5EF4-FFF2-40B4-BE49-F238E27FC236}">
                <a16:creationId xmlns:a16="http://schemas.microsoft.com/office/drawing/2014/main" id="{1E54F304-3704-0954-962D-EBAB804CA14D}"/>
              </a:ext>
            </a:extLst>
          </p:cNvPr>
          <p:cNvPicPr>
            <a:picLocks noChangeAspect="1" noChangeArrowheads="1"/>
          </p:cNvPicPr>
          <p:nvPr/>
        </p:nvPicPr>
        <p:blipFill>
          <a:blip r:embed="rId2"/>
          <a:srcRect/>
          <a:stretch>
            <a:fillRect/>
          </a:stretch>
        </p:blipFill>
        <p:spPr bwMode="auto">
          <a:xfrm>
            <a:off x="1641608" y="2943224"/>
            <a:ext cx="6197467" cy="3381375"/>
          </a:xfrm>
          <a:prstGeom prst="rect">
            <a:avLst/>
          </a:prstGeom>
          <a:noFill/>
          <a:ln w="9525">
            <a:noFill/>
            <a:miter lim="800000"/>
            <a:headEnd/>
            <a:tailEnd/>
          </a:ln>
          <a:effectLst/>
        </p:spPr>
      </p:pic>
    </p:spTree>
    <p:extLst>
      <p:ext uri="{BB962C8B-B14F-4D97-AF65-F5344CB8AC3E}">
        <p14:creationId xmlns:p14="http://schemas.microsoft.com/office/powerpoint/2010/main" val="3062108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85250-D09B-D842-4DB2-102928FDC6D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Comparison between OSI and TCP/IP Protocol Suite</a:t>
            </a:r>
          </a:p>
        </p:txBody>
      </p:sp>
      <p:pic>
        <p:nvPicPr>
          <p:cNvPr id="4" name="Picture 2">
            <a:extLst>
              <a:ext uri="{FF2B5EF4-FFF2-40B4-BE49-F238E27FC236}">
                <a16:creationId xmlns:a16="http://schemas.microsoft.com/office/drawing/2014/main" id="{AD5058EA-61C2-7D44-F0F0-6A918787EB1C}"/>
              </a:ext>
            </a:extLst>
          </p:cNvPr>
          <p:cNvPicPr>
            <a:picLocks noGrp="1" noChangeAspect="1" noChangeArrowheads="1"/>
          </p:cNvPicPr>
          <p:nvPr>
            <p:ph idx="1"/>
          </p:nvPr>
        </p:nvPicPr>
        <p:blipFill>
          <a:blip r:embed="rId2"/>
          <a:srcRect/>
          <a:stretch>
            <a:fillRect/>
          </a:stretch>
        </p:blipFill>
        <p:spPr bwMode="auto">
          <a:xfrm>
            <a:off x="2938462" y="2082006"/>
            <a:ext cx="6315075" cy="3838575"/>
          </a:xfrm>
          <a:prstGeom prst="rect">
            <a:avLst/>
          </a:prstGeom>
          <a:noFill/>
          <a:ln w="9525">
            <a:noFill/>
            <a:miter lim="800000"/>
            <a:headEnd/>
            <a:tailEnd/>
          </a:ln>
          <a:effectLst/>
        </p:spPr>
      </p:pic>
    </p:spTree>
    <p:extLst>
      <p:ext uri="{BB962C8B-B14F-4D97-AF65-F5344CB8AC3E}">
        <p14:creationId xmlns:p14="http://schemas.microsoft.com/office/powerpoint/2010/main" val="37068168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F9648-2F43-5547-FEF4-A5D110ADDBFF}"/>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Layers in the TCP/IP Protocol Suite</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63EA5E-C06F-D3C8-2F71-87E9F673E258}"/>
              </a:ext>
            </a:extLst>
          </p:cNvPr>
          <p:cNvSpPr>
            <a:spLocks noGrp="1"/>
          </p:cNvSpPr>
          <p:nvPr>
            <p:ph idx="1"/>
          </p:nvPr>
        </p:nvSpPr>
        <p:spPr/>
        <p:txBody>
          <a:bodyPr/>
          <a:lstStyle/>
          <a:p>
            <a:pPr marL="0" indent="0">
              <a:buNone/>
            </a:pPr>
            <a:endParaRPr lang="ar-SA" sz="2800" dirty="0"/>
          </a:p>
          <a:p>
            <a:pPr algn="just" rtl="0"/>
            <a:r>
              <a:rPr lang="en-US" sz="2800" dirty="0">
                <a:latin typeface="Times New Roman" panose="02020603050405020304" pitchFamily="18" charset="0"/>
                <a:cs typeface="Times New Roman" panose="02020603050405020304" pitchFamily="18" charset="0"/>
              </a:rPr>
              <a:t>When we study the purpose of each layer, it is easier to think of a private internet, instead of the global Internet. Such an internet is made up of several small networks called links. </a:t>
            </a:r>
          </a:p>
          <a:p>
            <a:pPr algn="just" rtl="0"/>
            <a:r>
              <a:rPr lang="en-US" sz="2800" dirty="0">
                <a:latin typeface="Times New Roman" panose="02020603050405020304" pitchFamily="18" charset="0"/>
                <a:cs typeface="Times New Roman" panose="02020603050405020304" pitchFamily="18" charset="0"/>
              </a:rPr>
              <a:t>A link is a network that allows a set of computers to communicate with each other. A link can be a LAN or WAN.</a:t>
            </a:r>
          </a:p>
          <a:p>
            <a:pPr algn="just" rtl="0"/>
            <a:r>
              <a:rPr lang="en-US" sz="2800" dirty="0">
                <a:latin typeface="Times New Roman" panose="02020603050405020304" pitchFamily="18" charset="0"/>
                <a:cs typeface="Times New Roman" panose="02020603050405020304" pitchFamily="18" charset="0"/>
              </a:rPr>
              <a:t>Our imaginary internet that is used to show the purpose of each layer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612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DFC1-E2E8-0202-93B7-51B56C081A53}"/>
              </a:ext>
            </a:extLst>
          </p:cNvPr>
          <p:cNvSpPr>
            <a:spLocks noGrp="1"/>
          </p:cNvSpPr>
          <p:nvPr>
            <p:ph type="title"/>
          </p:nvPr>
        </p:nvSpPr>
        <p:spPr/>
        <p:txBody>
          <a:bodyPr/>
          <a:lstStyle/>
          <a:p>
            <a:endParaRPr lang="en-US" dirty="0"/>
          </a:p>
        </p:txBody>
      </p:sp>
      <p:pic>
        <p:nvPicPr>
          <p:cNvPr id="4" name="Picture 2">
            <a:extLst>
              <a:ext uri="{FF2B5EF4-FFF2-40B4-BE49-F238E27FC236}">
                <a16:creationId xmlns:a16="http://schemas.microsoft.com/office/drawing/2014/main" id="{27DF52EE-5CD2-FAED-2C00-D0E012E4E518}"/>
              </a:ext>
            </a:extLst>
          </p:cNvPr>
          <p:cNvPicPr>
            <a:picLocks noGrp="1" noChangeAspect="1" noChangeArrowheads="1"/>
          </p:cNvPicPr>
          <p:nvPr>
            <p:ph idx="1"/>
          </p:nvPr>
        </p:nvPicPr>
        <p:blipFill>
          <a:blip r:embed="rId2"/>
          <a:srcRect/>
          <a:stretch>
            <a:fillRect/>
          </a:stretch>
        </p:blipFill>
        <p:spPr bwMode="auto">
          <a:xfrm>
            <a:off x="1285875" y="2071689"/>
            <a:ext cx="9958388" cy="2886868"/>
          </a:xfrm>
          <a:prstGeom prst="rect">
            <a:avLst/>
          </a:prstGeom>
          <a:noFill/>
          <a:ln w="9525">
            <a:noFill/>
            <a:miter lim="800000"/>
            <a:headEnd/>
            <a:tailEnd/>
          </a:ln>
          <a:effectLst/>
        </p:spPr>
      </p:pic>
    </p:spTree>
    <p:extLst>
      <p:ext uri="{BB962C8B-B14F-4D97-AF65-F5344CB8AC3E}">
        <p14:creationId xmlns:p14="http://schemas.microsoft.com/office/powerpoint/2010/main" val="747182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86DB-2571-0A5A-4E75-1A809AD8D0E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Physical Layer</a:t>
            </a:r>
          </a:p>
        </p:txBody>
      </p:sp>
      <p:sp>
        <p:nvSpPr>
          <p:cNvPr id="3" name="Content Placeholder 2">
            <a:extLst>
              <a:ext uri="{FF2B5EF4-FFF2-40B4-BE49-F238E27FC236}">
                <a16:creationId xmlns:a16="http://schemas.microsoft.com/office/drawing/2014/main" id="{A1B40094-CD3D-D729-871D-8176F8AF1DD2}"/>
              </a:ext>
            </a:extLst>
          </p:cNvPr>
          <p:cNvSpPr>
            <a:spLocks noGrp="1"/>
          </p:cNvSpPr>
          <p:nvPr>
            <p:ph idx="1"/>
          </p:nvPr>
        </p:nvSpPr>
        <p:spPr/>
        <p:txBody>
          <a:bodyPr>
            <a:normAutofit/>
          </a:bodyPr>
          <a:lstStyle/>
          <a:p>
            <a:pPr algn="just" rtl="0"/>
            <a:r>
              <a:rPr lang="en-US" sz="2800" dirty="0">
                <a:latin typeface="Times New Roman" panose="02020603050405020304" pitchFamily="18" charset="0"/>
                <a:cs typeface="Times New Roman" panose="02020603050405020304" pitchFamily="18" charset="0"/>
              </a:rPr>
              <a:t>TCP/IP does not define any specific protocol for the physical layer. It supports all of the standard and proprietary protocols.</a:t>
            </a:r>
          </a:p>
          <a:p>
            <a:pPr algn="just" rtl="0"/>
            <a:endParaRPr lang="en-US" sz="2800" dirty="0">
              <a:latin typeface="Times New Roman" panose="02020603050405020304" pitchFamily="18" charset="0"/>
              <a:cs typeface="Times New Roman" panose="02020603050405020304" pitchFamily="18" charset="0"/>
            </a:endParaRPr>
          </a:p>
          <a:p>
            <a:pPr algn="just" rtl="0"/>
            <a:r>
              <a:rPr lang="en-US" sz="2800" dirty="0">
                <a:latin typeface="Times New Roman" panose="02020603050405020304" pitchFamily="18" charset="0"/>
                <a:cs typeface="Times New Roman" panose="02020603050405020304" pitchFamily="18" charset="0"/>
              </a:rPr>
              <a:t>At this level, the communication is between two hops or nodes, either a computer or router.</a:t>
            </a:r>
          </a:p>
          <a:p>
            <a:pPr algn="just" rtl="0">
              <a:buNone/>
            </a:pPr>
            <a:r>
              <a:rPr lang="en-US" sz="2800" dirty="0">
                <a:latin typeface="Times New Roman" panose="02020603050405020304" pitchFamily="18" charset="0"/>
                <a:cs typeface="Times New Roman" panose="02020603050405020304" pitchFamily="18" charset="0"/>
              </a:rPr>
              <a:t> </a:t>
            </a:r>
          </a:p>
          <a:p>
            <a:pPr algn="just" rtl="0"/>
            <a:r>
              <a:rPr lang="en-US" sz="2800" dirty="0">
                <a:latin typeface="Times New Roman" panose="02020603050405020304" pitchFamily="18" charset="0"/>
                <a:cs typeface="Times New Roman" panose="02020603050405020304" pitchFamily="18" charset="0"/>
              </a:rPr>
              <a:t>The unit of communication is a single bit. When the connection is established between the two nodes, a stream of bits is flowing between them. The physical layer, however, treats each bit individually.</a:t>
            </a:r>
            <a:endParaRPr lang="ar-SA"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8912111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8BC903B-75EF-A786-BB8B-676DF2A1C51C}"/>
              </a:ext>
            </a:extLst>
          </p:cNvPr>
          <p:cNvSpPr txBox="1"/>
          <p:nvPr/>
        </p:nvSpPr>
        <p:spPr>
          <a:xfrm rot="10800000" flipV="1">
            <a:off x="838200" y="3659832"/>
            <a:ext cx="9420224" cy="1384995"/>
          </a:xfrm>
          <a:prstGeom prst="rect">
            <a:avLst/>
          </a:prstGeom>
          <a:noFill/>
        </p:spPr>
        <p:txBody>
          <a:bodyPr wrap="square">
            <a:spAutoFit/>
          </a:bodyPr>
          <a:lstStyle/>
          <a:p>
            <a:pPr marL="0" indent="0">
              <a:buNone/>
            </a:pPr>
            <a:r>
              <a:rPr lang="en-US" sz="2800" dirty="0">
                <a:latin typeface="Times New Roman" panose="02020603050405020304" pitchFamily="18" charset="0"/>
                <a:cs typeface="Times New Roman" panose="02020603050405020304" pitchFamily="18" charset="0"/>
              </a:rPr>
              <a:t>We are assuming that at this moment the two computers have discovered that the most efficient way to communicate with each other is via routers R1, R3, and R4.</a:t>
            </a:r>
            <a:endParaRPr lang="ar-SA" sz="2800" dirty="0">
              <a:latin typeface="Times New Roman" panose="02020603050405020304" pitchFamily="18" charset="0"/>
              <a:cs typeface="Times New Roman" panose="02020603050405020304" pitchFamily="18" charset="0"/>
            </a:endParaRPr>
          </a:p>
        </p:txBody>
      </p:sp>
      <p:pic>
        <p:nvPicPr>
          <p:cNvPr id="13" name="Picture 2">
            <a:extLst>
              <a:ext uri="{FF2B5EF4-FFF2-40B4-BE49-F238E27FC236}">
                <a16:creationId xmlns:a16="http://schemas.microsoft.com/office/drawing/2014/main" id="{BE82EDAA-D919-1BDC-E6FB-C7D3BE5625CD}"/>
              </a:ext>
            </a:extLst>
          </p:cNvPr>
          <p:cNvPicPr>
            <a:picLocks noGrp="1" noChangeAspect="1" noChangeArrowheads="1"/>
          </p:cNvPicPr>
          <p:nvPr>
            <p:ph idx="1"/>
          </p:nvPr>
        </p:nvPicPr>
        <p:blipFill>
          <a:blip r:embed="rId2"/>
          <a:srcRect/>
          <a:stretch>
            <a:fillRect/>
          </a:stretch>
        </p:blipFill>
        <p:spPr bwMode="auto">
          <a:xfrm>
            <a:off x="728663" y="742950"/>
            <a:ext cx="10072687" cy="2916882"/>
          </a:xfrm>
          <a:prstGeom prst="rect">
            <a:avLst/>
          </a:prstGeom>
          <a:noFill/>
          <a:ln w="9525">
            <a:noFill/>
            <a:miter lim="800000"/>
            <a:headEnd/>
            <a:tailEnd/>
          </a:ln>
          <a:effectLst/>
        </p:spPr>
      </p:pic>
    </p:spTree>
    <p:extLst>
      <p:ext uri="{BB962C8B-B14F-4D97-AF65-F5344CB8AC3E}">
        <p14:creationId xmlns:p14="http://schemas.microsoft.com/office/powerpoint/2010/main" val="2987131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BC0B833-0FB0-622F-D310-64AA9A8BB3F5}"/>
              </a:ext>
            </a:extLst>
          </p:cNvPr>
          <p:cNvPicPr>
            <a:picLocks noGrp="1" noChangeAspect="1" noChangeArrowheads="1"/>
          </p:cNvPicPr>
          <p:nvPr>
            <p:ph idx="1"/>
          </p:nvPr>
        </p:nvPicPr>
        <p:blipFill>
          <a:blip r:embed="rId2"/>
          <a:srcRect/>
          <a:stretch>
            <a:fillRect/>
          </a:stretch>
        </p:blipFill>
        <p:spPr bwMode="auto">
          <a:xfrm>
            <a:off x="1671639" y="457199"/>
            <a:ext cx="9229724" cy="2510135"/>
          </a:xfrm>
          <a:prstGeom prst="rect">
            <a:avLst/>
          </a:prstGeom>
          <a:noFill/>
          <a:ln w="9525">
            <a:noFill/>
            <a:miter lim="800000"/>
            <a:headEnd/>
            <a:tailEnd/>
          </a:ln>
          <a:effectLst/>
        </p:spPr>
      </p:pic>
      <p:sp>
        <p:nvSpPr>
          <p:cNvPr id="6" name="TextBox 5">
            <a:extLst>
              <a:ext uri="{FF2B5EF4-FFF2-40B4-BE49-F238E27FC236}">
                <a16:creationId xmlns:a16="http://schemas.microsoft.com/office/drawing/2014/main" id="{1838164C-72A1-82FB-4B3F-579E197E16D2}"/>
              </a:ext>
            </a:extLst>
          </p:cNvPr>
          <p:cNvSpPr txBox="1"/>
          <p:nvPr/>
        </p:nvSpPr>
        <p:spPr>
          <a:xfrm>
            <a:off x="814387" y="2967335"/>
            <a:ext cx="10987087" cy="1384995"/>
          </a:xfrm>
          <a:prstGeom prst="rect">
            <a:avLst/>
          </a:prstGeom>
          <a:noFill/>
        </p:spPr>
        <p:txBody>
          <a:bodyPr wrap="square">
            <a:spAutoFit/>
          </a:bodyPr>
          <a:lstStyle/>
          <a:p>
            <a:pPr algn="just" rtl="0"/>
            <a:r>
              <a:rPr lang="en-US" sz="2800" dirty="0">
                <a:latin typeface="Times New Roman" panose="02020603050405020304" pitchFamily="18" charset="0"/>
                <a:cs typeface="Times New Roman" panose="02020603050405020304" pitchFamily="18" charset="0"/>
              </a:rPr>
              <a:t>Computer A sends each bit to router R1 in the format of the protocol used by link 1. Router 1 sends each bit to router R3 in the format dictated by the protocol used by link 3. And so on.</a:t>
            </a:r>
          </a:p>
        </p:txBody>
      </p:sp>
    </p:spTree>
    <p:extLst>
      <p:ext uri="{BB962C8B-B14F-4D97-AF65-F5344CB8AC3E}">
        <p14:creationId xmlns:p14="http://schemas.microsoft.com/office/powerpoint/2010/main" val="3165860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99DE-83F0-CED8-D6EB-89B1066D1210}"/>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Benefits of Networking</a:t>
            </a:r>
            <a:br>
              <a:rPr lang="en-US" b="1" dirty="0"/>
            </a:br>
            <a:endParaRPr lang="en-US" dirty="0"/>
          </a:p>
        </p:txBody>
      </p:sp>
      <p:sp>
        <p:nvSpPr>
          <p:cNvPr id="3" name="Content Placeholder 2">
            <a:extLst>
              <a:ext uri="{FF2B5EF4-FFF2-40B4-BE49-F238E27FC236}">
                <a16:creationId xmlns:a16="http://schemas.microsoft.com/office/drawing/2014/main" id="{E3615A5B-E5AA-DB53-49D4-2789A9CA53AA}"/>
              </a:ext>
            </a:extLst>
          </p:cNvPr>
          <p:cNvSpPr>
            <a:spLocks noGrp="1"/>
          </p:cNvSpPr>
          <p:nvPr>
            <p:ph idx="1"/>
          </p:nvPr>
        </p:nvSpPr>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Cost efficiency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Centralized data management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productivity and collaboration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security and backup</a:t>
            </a:r>
          </a:p>
          <a:p>
            <a:pPr marL="0" indent="0">
              <a:buNone/>
            </a:pPr>
            <a:endParaRPr lang="en-US" dirty="0"/>
          </a:p>
        </p:txBody>
      </p:sp>
    </p:spTree>
    <p:extLst>
      <p:ext uri="{BB962C8B-B14F-4D97-AF65-F5344CB8AC3E}">
        <p14:creationId xmlns:p14="http://schemas.microsoft.com/office/powerpoint/2010/main" val="4217467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D5B5-5CF5-5DD3-0E3B-959C0235A46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 Link Layer</a:t>
            </a:r>
          </a:p>
        </p:txBody>
      </p:sp>
      <p:sp>
        <p:nvSpPr>
          <p:cNvPr id="3" name="Content Placeholder 2">
            <a:extLst>
              <a:ext uri="{FF2B5EF4-FFF2-40B4-BE49-F238E27FC236}">
                <a16:creationId xmlns:a16="http://schemas.microsoft.com/office/drawing/2014/main" id="{E6E89F5E-FA5A-ACF5-3F68-769A1F35FA9B}"/>
              </a:ext>
            </a:extLst>
          </p:cNvPr>
          <p:cNvSpPr>
            <a:spLocks noGrp="1"/>
          </p:cNvSpPr>
          <p:nvPr>
            <p:ph idx="1"/>
          </p:nvPr>
        </p:nvSpPr>
        <p:spPr/>
        <p:txBody>
          <a:bodyPr>
            <a:normAutofit/>
          </a:bodyPr>
          <a:lstStyle/>
          <a:p>
            <a:pPr algn="just" rtl="0"/>
            <a:r>
              <a:rPr lang="en-US" sz="2800" dirty="0">
                <a:latin typeface="Times New Roman" panose="02020603050405020304" pitchFamily="18" charset="0"/>
                <a:cs typeface="Times New Roman" panose="02020603050405020304" pitchFamily="18" charset="0"/>
              </a:rPr>
              <a:t>TCP/IP does not define any specific protocol for the data link layer either. It supports all of the standard and proprietary protocols. </a:t>
            </a:r>
          </a:p>
          <a:p>
            <a:pPr algn="just" rtl="0"/>
            <a:r>
              <a:rPr lang="en-US" sz="2800" dirty="0">
                <a:latin typeface="Times New Roman" panose="02020603050405020304" pitchFamily="18" charset="0"/>
                <a:cs typeface="Times New Roman" panose="02020603050405020304" pitchFamily="18" charset="0"/>
              </a:rPr>
              <a:t>At this level, the communication is also between two hops or nodes. The unit of communication however, is a packet called a frame.</a:t>
            </a:r>
          </a:p>
          <a:p>
            <a:pPr algn="just" rtl="0"/>
            <a:r>
              <a:rPr lang="en-US" sz="2800" dirty="0">
                <a:latin typeface="Times New Roman" panose="02020603050405020304" pitchFamily="18" charset="0"/>
                <a:cs typeface="Times New Roman" panose="02020603050405020304" pitchFamily="18" charset="0"/>
              </a:rPr>
              <a:t>A frame is a packet that encapsulates the data received from the network layer with an added header and sometimes a trailer. </a:t>
            </a:r>
          </a:p>
          <a:p>
            <a:pPr algn="just" rtl="0"/>
            <a:r>
              <a:rPr lang="en-US" sz="2800" dirty="0">
                <a:latin typeface="Times New Roman" panose="02020603050405020304" pitchFamily="18" charset="0"/>
                <a:cs typeface="Times New Roman" panose="02020603050405020304" pitchFamily="18" charset="0"/>
              </a:rPr>
              <a:t>The head includes the source and destination of frame. The destination address is needed to define the right recipient of the frame. The source address is needed for possible response or acknowledgment as may be required by some protocols.</a:t>
            </a:r>
            <a:endParaRPr lang="ar-SA"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899683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7F8F0-5472-6803-B014-2E89491E529B}"/>
              </a:ext>
            </a:extLst>
          </p:cNvPr>
          <p:cNvSpPr>
            <a:spLocks noGrp="1"/>
          </p:cNvSpPr>
          <p:nvPr>
            <p:ph type="title"/>
          </p:nvPr>
        </p:nvSpPr>
        <p:spPr/>
        <p:txBody>
          <a:bodyPr/>
          <a:lstStyle/>
          <a:p>
            <a:endParaRPr lang="en-US" dirty="0"/>
          </a:p>
        </p:txBody>
      </p:sp>
      <p:pic>
        <p:nvPicPr>
          <p:cNvPr id="4" name="Picture 2">
            <a:extLst>
              <a:ext uri="{FF2B5EF4-FFF2-40B4-BE49-F238E27FC236}">
                <a16:creationId xmlns:a16="http://schemas.microsoft.com/office/drawing/2014/main" id="{E9BE3463-BCCA-ADB0-8219-69266EDC4424}"/>
              </a:ext>
            </a:extLst>
          </p:cNvPr>
          <p:cNvPicPr>
            <a:picLocks noGrp="1" noChangeAspect="1" noChangeArrowheads="1"/>
          </p:cNvPicPr>
          <p:nvPr>
            <p:ph idx="1"/>
          </p:nvPr>
        </p:nvPicPr>
        <p:blipFill>
          <a:blip r:embed="rId2"/>
          <a:srcRect/>
          <a:stretch>
            <a:fillRect/>
          </a:stretch>
        </p:blipFill>
        <p:spPr bwMode="auto">
          <a:xfrm>
            <a:off x="2143126" y="2205831"/>
            <a:ext cx="6919912" cy="3533775"/>
          </a:xfrm>
          <a:prstGeom prst="rect">
            <a:avLst/>
          </a:prstGeom>
          <a:noFill/>
          <a:ln w="9525">
            <a:noFill/>
            <a:miter lim="800000"/>
            <a:headEnd/>
            <a:tailEnd/>
          </a:ln>
          <a:effectLst/>
        </p:spPr>
      </p:pic>
    </p:spTree>
    <p:extLst>
      <p:ext uri="{BB962C8B-B14F-4D97-AF65-F5344CB8AC3E}">
        <p14:creationId xmlns:p14="http://schemas.microsoft.com/office/powerpoint/2010/main" val="7763898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8895-F01E-33F6-A40F-FECA2448BE2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BA0A47-700D-4FE6-7E12-DA61500B977E}"/>
              </a:ext>
            </a:extLst>
          </p:cNvPr>
          <p:cNvSpPr>
            <a:spLocks noGrp="1"/>
          </p:cNvSpPr>
          <p:nvPr>
            <p:ph idx="1"/>
          </p:nvPr>
        </p:nvSpPr>
        <p:spPr/>
        <p:txBody>
          <a:bodyPr/>
          <a:lstStyle/>
          <a:p>
            <a:pPr algn="just" rtl="0"/>
            <a:r>
              <a:rPr lang="en-US" sz="2800" dirty="0">
                <a:latin typeface="Times New Roman" panose="02020603050405020304" pitchFamily="18" charset="0"/>
                <a:cs typeface="Times New Roman" panose="02020603050405020304" pitchFamily="18" charset="0"/>
              </a:rPr>
              <a:t>Note that the frame that is travelling between computer A and router R1 may be different from the one travelling between router R1 and R3. </a:t>
            </a:r>
          </a:p>
          <a:p>
            <a:pPr algn="just" rtl="0"/>
            <a:r>
              <a:rPr lang="en-US" sz="2800" dirty="0">
                <a:latin typeface="Times New Roman" panose="02020603050405020304" pitchFamily="18" charset="0"/>
                <a:cs typeface="Times New Roman" panose="02020603050405020304" pitchFamily="18" charset="0"/>
              </a:rPr>
              <a:t>When the frame is received by router R1, this router passes the frame to the data link layer protocol (left). The frame is opened, the data are removed. </a:t>
            </a:r>
          </a:p>
          <a:p>
            <a:pPr algn="just" rtl="0"/>
            <a:r>
              <a:rPr lang="en-US" sz="2800" dirty="0">
                <a:latin typeface="Times New Roman" panose="02020603050405020304" pitchFamily="18" charset="0"/>
                <a:cs typeface="Times New Roman" panose="02020603050405020304" pitchFamily="18" charset="0"/>
              </a:rPr>
              <a:t>The data are then passed to the data link layer protocol (right) to create a new frame to be sent to the router R3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1881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93D2C-FF60-D4FE-3537-F41C604BFD5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Network Layer</a:t>
            </a:r>
          </a:p>
        </p:txBody>
      </p:sp>
      <p:sp>
        <p:nvSpPr>
          <p:cNvPr id="3" name="Content Placeholder 2">
            <a:extLst>
              <a:ext uri="{FF2B5EF4-FFF2-40B4-BE49-F238E27FC236}">
                <a16:creationId xmlns:a16="http://schemas.microsoft.com/office/drawing/2014/main" id="{AAEC3CF0-7CF7-0D49-7E36-B465ECFE39EE}"/>
              </a:ext>
            </a:extLst>
          </p:cNvPr>
          <p:cNvSpPr>
            <a:spLocks noGrp="1"/>
          </p:cNvSpPr>
          <p:nvPr>
            <p:ph idx="1"/>
          </p:nvPr>
        </p:nvSpPr>
        <p:spPr/>
        <p:txBody>
          <a:bodyPr/>
          <a:lstStyle/>
          <a:p>
            <a:pPr algn="just" rtl="0"/>
            <a:r>
              <a:rPr lang="en-US" sz="2800" dirty="0">
                <a:latin typeface="Times New Roman" panose="02020603050405020304" pitchFamily="18" charset="0"/>
                <a:cs typeface="Times New Roman" panose="02020603050405020304" pitchFamily="18" charset="0"/>
              </a:rPr>
              <a:t>At the network layer (or, more accurately, the internetwork layer), TCP/IP supports the Internet Protocol (IP).</a:t>
            </a:r>
          </a:p>
          <a:p>
            <a:pPr algn="just" rtl="0"/>
            <a:r>
              <a:rPr lang="en-US" sz="2800" dirty="0">
                <a:latin typeface="Times New Roman" panose="02020603050405020304" pitchFamily="18" charset="0"/>
                <a:cs typeface="Times New Roman" panose="02020603050405020304" pitchFamily="18" charset="0"/>
              </a:rPr>
              <a:t>The Internet Protocol (IP) is the transmission mechanism used by the TCP/IP protocols. </a:t>
            </a:r>
          </a:p>
          <a:p>
            <a:pPr algn="just" rtl="0"/>
            <a:r>
              <a:rPr lang="en-US" sz="2800" dirty="0">
                <a:latin typeface="Times New Roman" panose="02020603050405020304" pitchFamily="18" charset="0"/>
                <a:cs typeface="Times New Roman" panose="02020603050405020304" pitchFamily="18" charset="0"/>
              </a:rPr>
              <a:t>IP transports data in packets called Datagrams, each of which is transported separately. Datagrams can travel along different routes and can arrive out of sequence or be duplicated. </a:t>
            </a:r>
          </a:p>
          <a:p>
            <a:pPr algn="just" rtl="0"/>
            <a:r>
              <a:rPr lang="en-US" sz="2800" dirty="0">
                <a:latin typeface="Times New Roman" panose="02020603050405020304" pitchFamily="18" charset="0"/>
                <a:cs typeface="Times New Roman" panose="02020603050405020304" pitchFamily="18" charset="0"/>
              </a:rPr>
              <a:t>IP does not keep track of the routes and has no facility for reordering datagrams once they arrive at their destination.</a:t>
            </a:r>
            <a:endParaRPr lang="ar-SA" sz="28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5991682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FC67-82D0-37B4-A695-BBFD6E091D9D}"/>
              </a:ext>
            </a:extLst>
          </p:cNvPr>
          <p:cNvSpPr>
            <a:spLocks noGrp="1"/>
          </p:cNvSpPr>
          <p:nvPr>
            <p:ph type="title"/>
          </p:nvPr>
        </p:nvSpPr>
        <p:spPr/>
        <p:txBody>
          <a:bodyPr/>
          <a:lstStyle/>
          <a:p>
            <a:endParaRPr lang="en-US" dirty="0"/>
          </a:p>
        </p:txBody>
      </p:sp>
      <p:pic>
        <p:nvPicPr>
          <p:cNvPr id="4" name="Picture 2">
            <a:extLst>
              <a:ext uri="{FF2B5EF4-FFF2-40B4-BE49-F238E27FC236}">
                <a16:creationId xmlns:a16="http://schemas.microsoft.com/office/drawing/2014/main" id="{39A3DAAE-95A4-2FCD-BA8C-5376CDCC8C60}"/>
              </a:ext>
            </a:extLst>
          </p:cNvPr>
          <p:cNvPicPr>
            <a:picLocks noGrp="1" noChangeAspect="1" noChangeArrowheads="1"/>
          </p:cNvPicPr>
          <p:nvPr>
            <p:ph idx="1"/>
          </p:nvPr>
        </p:nvPicPr>
        <p:blipFill>
          <a:blip r:embed="rId2"/>
          <a:srcRect/>
          <a:stretch>
            <a:fillRect/>
          </a:stretch>
        </p:blipFill>
        <p:spPr bwMode="auto">
          <a:xfrm>
            <a:off x="1685925" y="1825625"/>
            <a:ext cx="9001125" cy="4351338"/>
          </a:xfrm>
          <a:prstGeom prst="rect">
            <a:avLst/>
          </a:prstGeom>
          <a:noFill/>
          <a:ln w="9525">
            <a:noFill/>
            <a:miter lim="800000"/>
            <a:headEnd/>
            <a:tailEnd/>
          </a:ln>
          <a:effectLst/>
        </p:spPr>
      </p:pic>
    </p:spTree>
    <p:extLst>
      <p:ext uri="{BB962C8B-B14F-4D97-AF65-F5344CB8AC3E}">
        <p14:creationId xmlns:p14="http://schemas.microsoft.com/office/powerpoint/2010/main" val="1166930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3139E-C896-24DD-5538-474B0D0BC02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FD9D005-7B41-5F41-A0A5-CE94214067E6}"/>
              </a:ext>
            </a:extLst>
          </p:cNvPr>
          <p:cNvSpPr>
            <a:spLocks noGrp="1"/>
          </p:cNvSpPr>
          <p:nvPr>
            <p:ph idx="1"/>
          </p:nvPr>
        </p:nvSpPr>
        <p:spPr/>
        <p:txBody>
          <a:bodyPr/>
          <a:lstStyle/>
          <a:p>
            <a:pPr algn="just" rtl="0"/>
            <a:r>
              <a:rPr lang="en-US" sz="2800" dirty="0">
                <a:latin typeface="Times New Roman" panose="02020603050405020304" pitchFamily="18" charset="0"/>
                <a:cs typeface="Times New Roman" panose="02020603050405020304" pitchFamily="18" charset="0"/>
              </a:rPr>
              <a:t>Note that there is a main difference between the communication at the network layer and the communication at data link or physical layers:</a:t>
            </a:r>
          </a:p>
          <a:p>
            <a:pPr algn="just" rtl="0"/>
            <a:r>
              <a:rPr lang="en-US" sz="2800" dirty="0">
                <a:latin typeface="Times New Roman" panose="02020603050405020304" pitchFamily="18" charset="0"/>
                <a:cs typeface="Times New Roman" panose="02020603050405020304" pitchFamily="18" charset="0"/>
              </a:rPr>
              <a:t>   Communication at the network layer is end to end while the communication at the other two layers are node to node.</a:t>
            </a:r>
            <a:endParaRPr lang="ar-SA" sz="2800" dirty="0">
              <a:latin typeface="Times New Roman" panose="02020603050405020304" pitchFamily="18" charset="0"/>
              <a:cs typeface="Times New Roman" panose="02020603050405020304" pitchFamily="18" charset="0"/>
            </a:endParaRPr>
          </a:p>
          <a:p>
            <a:pPr algn="just" rtl="0"/>
            <a:endParaRPr lang="en-US" sz="2800" dirty="0">
              <a:latin typeface="Times New Roman" panose="02020603050405020304" pitchFamily="18" charset="0"/>
              <a:cs typeface="Times New Roman" panose="02020603050405020304" pitchFamily="18" charset="0"/>
            </a:endParaRPr>
          </a:p>
          <a:p>
            <a:pPr algn="just" rtl="0"/>
            <a:r>
              <a:rPr lang="en-US" sz="2800" dirty="0">
                <a:latin typeface="Times New Roman" panose="02020603050405020304" pitchFamily="18" charset="0"/>
                <a:cs typeface="Times New Roman" panose="02020603050405020304" pitchFamily="18" charset="0"/>
              </a:rPr>
              <a:t>The datagram started at computer A is the one that reaches computer B. The network layers of the routers can inspect (check) the source and destination of the packet for finding the best route, but they are not allowed to change the contents of the packet.</a:t>
            </a:r>
            <a:endParaRPr lang="ar-SA"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379229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3BA4-0EB4-C49B-470A-6534194D0E5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Transport Layer</a:t>
            </a:r>
          </a:p>
        </p:txBody>
      </p:sp>
      <p:sp>
        <p:nvSpPr>
          <p:cNvPr id="3" name="Content Placeholder 2">
            <a:extLst>
              <a:ext uri="{FF2B5EF4-FFF2-40B4-BE49-F238E27FC236}">
                <a16:creationId xmlns:a16="http://schemas.microsoft.com/office/drawing/2014/main" id="{B766DC40-F5E4-3792-183F-DC8A8550842C}"/>
              </a:ext>
            </a:extLst>
          </p:cNvPr>
          <p:cNvSpPr>
            <a:spLocks noGrp="1"/>
          </p:cNvSpPr>
          <p:nvPr>
            <p:ph idx="1"/>
          </p:nvPr>
        </p:nvSpPr>
        <p:spPr/>
        <p:txBody>
          <a:bodyPr>
            <a:normAutofit fontScale="92500"/>
          </a:bodyPr>
          <a:lstStyle/>
          <a:p>
            <a:pPr algn="just" rtl="0"/>
            <a:r>
              <a:rPr lang="en-US" sz="3000" dirty="0">
                <a:latin typeface="Times New Roman" panose="02020603050405020304" pitchFamily="18" charset="0"/>
                <a:cs typeface="Times New Roman" panose="02020603050405020304" pitchFamily="18" charset="0"/>
              </a:rPr>
              <a:t>There is a main difference between the transport layer and the network </a:t>
            </a:r>
            <a:r>
              <a:rPr lang="en-US" sz="3000" dirty="0" err="1">
                <a:latin typeface="Times New Roman" panose="02020603050405020304" pitchFamily="18" charset="0"/>
                <a:cs typeface="Times New Roman" panose="02020603050405020304" pitchFamily="18" charset="0"/>
              </a:rPr>
              <a:t>layer.Although</a:t>
            </a:r>
            <a:r>
              <a:rPr lang="en-US" sz="3000" dirty="0">
                <a:latin typeface="Times New Roman" panose="02020603050405020304" pitchFamily="18" charset="0"/>
                <a:cs typeface="Times New Roman" panose="02020603050405020304" pitchFamily="18" charset="0"/>
              </a:rPr>
              <a:t> all nodes in a network need to have the network layer, only the two end computers need to have the transport layer.</a:t>
            </a:r>
          </a:p>
          <a:p>
            <a:pPr algn="just" rtl="0">
              <a:buFont typeface="Arial" pitchFamily="34" charset="0"/>
              <a:buChar char="•"/>
            </a:pPr>
            <a:r>
              <a:rPr lang="en-US" sz="3000" dirty="0">
                <a:latin typeface="Times New Roman" panose="02020603050405020304" pitchFamily="18" charset="0"/>
                <a:cs typeface="Times New Roman" panose="02020603050405020304" pitchFamily="18" charset="0"/>
              </a:rPr>
              <a:t>The network layer is responsible for sending individual datagrams from computer A to computer B; the transport layer is responsible for delivering the whole message, which is called a Segment, a user datagram, or a packet, from A to B.</a:t>
            </a:r>
          </a:p>
          <a:p>
            <a:pPr algn="just" rtl="0">
              <a:buFont typeface="Arial" pitchFamily="34" charset="0"/>
              <a:buChar char="•"/>
            </a:pPr>
            <a:r>
              <a:rPr lang="en-US" sz="3000" dirty="0">
                <a:latin typeface="Times New Roman" panose="02020603050405020304" pitchFamily="18" charset="0"/>
                <a:cs typeface="Times New Roman" panose="02020603050405020304" pitchFamily="18" charset="0"/>
              </a:rPr>
              <a:t>A segment may consist of a few or tens of datagrams. The segments need to be broken into datagrams and each datagram has to be delivered to the network layer for transmission. </a:t>
            </a:r>
            <a:endParaRPr lang="ar-SA" sz="30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110927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CCB8-111F-7EAE-9949-64221D1153E4}"/>
              </a:ext>
            </a:extLst>
          </p:cNvPr>
          <p:cNvSpPr>
            <a:spLocks noGrp="1"/>
          </p:cNvSpPr>
          <p:nvPr>
            <p:ph type="title"/>
          </p:nvPr>
        </p:nvSpPr>
        <p:spPr/>
        <p:txBody>
          <a:bodyPr/>
          <a:lstStyle/>
          <a:p>
            <a:endParaRPr lang="en-US" dirty="0"/>
          </a:p>
        </p:txBody>
      </p:sp>
      <p:pic>
        <p:nvPicPr>
          <p:cNvPr id="4" name="Picture 2">
            <a:extLst>
              <a:ext uri="{FF2B5EF4-FFF2-40B4-BE49-F238E27FC236}">
                <a16:creationId xmlns:a16="http://schemas.microsoft.com/office/drawing/2014/main" id="{00AFE24D-DB2E-C826-0779-D12DBE7C52C4}"/>
              </a:ext>
            </a:extLst>
          </p:cNvPr>
          <p:cNvPicPr>
            <a:picLocks noGrp="1" noChangeAspect="1" noChangeArrowheads="1"/>
          </p:cNvPicPr>
          <p:nvPr>
            <p:ph idx="1"/>
          </p:nvPr>
        </p:nvPicPr>
        <p:blipFill>
          <a:blip r:embed="rId2"/>
          <a:srcRect/>
          <a:stretch>
            <a:fillRect/>
          </a:stretch>
        </p:blipFill>
        <p:spPr bwMode="auto">
          <a:xfrm>
            <a:off x="2794150" y="1825625"/>
            <a:ext cx="6603700" cy="4351338"/>
          </a:xfrm>
          <a:prstGeom prst="rect">
            <a:avLst/>
          </a:prstGeom>
          <a:noFill/>
          <a:ln w="9525">
            <a:noFill/>
            <a:miter lim="800000"/>
            <a:headEnd/>
            <a:tailEnd/>
          </a:ln>
          <a:effectLst/>
        </p:spPr>
      </p:pic>
    </p:spTree>
    <p:extLst>
      <p:ext uri="{BB962C8B-B14F-4D97-AF65-F5344CB8AC3E}">
        <p14:creationId xmlns:p14="http://schemas.microsoft.com/office/powerpoint/2010/main" val="28895155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0C00-68A1-D3D7-155C-26BB5FB7325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679AF0F-B6C2-D009-848D-B1339D0A7D17}"/>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Since the Internet defines a different route for each datagram, the datagrams may arrive out of order and may be lost. The transport layer at computer B needs to wait until all of these datagrams to arrive, assemble them and make a segment out of them.</a:t>
            </a:r>
            <a:endParaRPr lang="ar-SA" sz="2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686904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6A181A-2C78-A84C-47C3-028997F809AB}"/>
              </a:ext>
            </a:extLst>
          </p:cNvPr>
          <p:cNvSpPr>
            <a:spLocks noGrp="1"/>
          </p:cNvSpPr>
          <p:nvPr>
            <p:ph idx="1"/>
          </p:nvPr>
        </p:nvSpPr>
        <p:spPr>
          <a:xfrm>
            <a:off x="838200" y="614363"/>
            <a:ext cx="10515600" cy="5562600"/>
          </a:xfrm>
        </p:spPr>
        <p:txBody>
          <a:bodyPr>
            <a:normAutofit fontScale="92500"/>
          </a:bodyPr>
          <a:lstStyle/>
          <a:p>
            <a:pPr marL="0" indent="0" algn="just" rtl="0">
              <a:buNone/>
            </a:pPr>
            <a:r>
              <a:rPr lang="en-US" sz="3000" dirty="0">
                <a:latin typeface="Times New Roman" panose="02020603050405020304" pitchFamily="18" charset="0"/>
                <a:cs typeface="Times New Roman" panose="02020603050405020304" pitchFamily="18" charset="0"/>
              </a:rPr>
              <a:t>Traditionally, the transport layer was represented in the TCP/IP suite by two protocols:</a:t>
            </a:r>
          </a:p>
          <a:p>
            <a:pPr algn="just" rtl="0"/>
            <a:r>
              <a:rPr lang="en-US" sz="3000" dirty="0">
                <a:latin typeface="Times New Roman" panose="02020603050405020304" pitchFamily="18" charset="0"/>
                <a:cs typeface="Times New Roman" panose="02020603050405020304" pitchFamily="18" charset="0"/>
              </a:rPr>
              <a:t> Transmission Control Protocol (TCP): is a reliable connection-oriented protocol that allows a byte stream originating on one machine to be delivered without error on any other machine in the internet. TCP also handles flow control to make sure a fast sender cannot swamp a slow receiver with more messages than it can handle. </a:t>
            </a:r>
          </a:p>
          <a:p>
            <a:pPr algn="just" rtl="0"/>
            <a:r>
              <a:rPr lang="en-US" sz="3000" dirty="0">
                <a:latin typeface="Times New Roman" panose="02020603050405020304" pitchFamily="18" charset="0"/>
                <a:cs typeface="Times New Roman" panose="02020603050405020304" pitchFamily="18" charset="0"/>
              </a:rPr>
              <a:t> User Datagram Protocol (UDP): UDP is an unreliable, connectionless protocol for applications that do not want TCP’s sequencing or flow control and wish to provide their own. It is also widely used for one-shot, client-server-type request-reply queries and applications in which prompt delivery is more important than accurate delivery, such as transmitting speech or video. Its advantage low overhead.  </a:t>
            </a:r>
          </a:p>
          <a:p>
            <a:pPr marL="0" indent="0">
              <a:buNone/>
            </a:pPr>
            <a:endParaRPr lang="en-US" dirty="0"/>
          </a:p>
        </p:txBody>
      </p:sp>
    </p:spTree>
    <p:extLst>
      <p:ext uri="{BB962C8B-B14F-4D97-AF65-F5344CB8AC3E}">
        <p14:creationId xmlns:p14="http://schemas.microsoft.com/office/powerpoint/2010/main" val="4012527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B000-3F05-6169-0368-D8FF57700A69}"/>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Real-Life Applications</a:t>
            </a:r>
            <a:br>
              <a:rPr lang="en-US" b="1" dirty="0"/>
            </a:br>
            <a:endParaRPr lang="en-US" dirty="0"/>
          </a:p>
        </p:txBody>
      </p:sp>
      <p:sp>
        <p:nvSpPr>
          <p:cNvPr id="5" name="TextBox 4">
            <a:extLst>
              <a:ext uri="{FF2B5EF4-FFF2-40B4-BE49-F238E27FC236}">
                <a16:creationId xmlns:a16="http://schemas.microsoft.com/office/drawing/2014/main" id="{A8E61BF4-5540-0B16-DBDE-99A713D2E7E7}"/>
              </a:ext>
            </a:extLst>
          </p:cNvPr>
          <p:cNvSpPr txBox="1"/>
          <p:nvPr/>
        </p:nvSpPr>
        <p:spPr>
          <a:xfrm>
            <a:off x="838200" y="1825625"/>
            <a:ext cx="8287941" cy="1815882"/>
          </a:xfrm>
          <a:prstGeom prst="rect">
            <a:avLst/>
          </a:prstGeom>
          <a:noFill/>
        </p:spPr>
        <p:txBody>
          <a:bodyPr wrap="square">
            <a:spAutoFit/>
          </a:bodyPr>
          <a:lstStyle/>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Office and corporate networks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Educational institutions</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Cloud computing</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E-commerce and online services</a:t>
            </a:r>
          </a:p>
        </p:txBody>
      </p:sp>
    </p:spTree>
    <p:extLst>
      <p:ext uri="{BB962C8B-B14F-4D97-AF65-F5344CB8AC3E}">
        <p14:creationId xmlns:p14="http://schemas.microsoft.com/office/powerpoint/2010/main" val="2594840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D772-6716-2B38-8B65-30EFAC319DC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Application Layer</a:t>
            </a:r>
          </a:p>
        </p:txBody>
      </p:sp>
      <p:sp>
        <p:nvSpPr>
          <p:cNvPr id="3" name="Content Placeholder 2">
            <a:extLst>
              <a:ext uri="{FF2B5EF4-FFF2-40B4-BE49-F238E27FC236}">
                <a16:creationId xmlns:a16="http://schemas.microsoft.com/office/drawing/2014/main" id="{70EBE52A-DC46-DC7C-5C59-860A31520B49}"/>
              </a:ext>
            </a:extLst>
          </p:cNvPr>
          <p:cNvSpPr>
            <a:spLocks noGrp="1"/>
          </p:cNvSpPr>
          <p:nvPr>
            <p:ph idx="1"/>
          </p:nvPr>
        </p:nvSpPr>
        <p:spPr/>
        <p:txBody>
          <a:bodyPr>
            <a:normAutofit/>
          </a:bodyPr>
          <a:lstStyle/>
          <a:p>
            <a:pPr algn="just" rtl="0"/>
            <a:r>
              <a:rPr lang="en-US" sz="2800" dirty="0">
                <a:latin typeface="Times New Roman" panose="02020603050405020304" pitchFamily="18" charset="0"/>
                <a:cs typeface="Times New Roman" panose="02020603050405020304" pitchFamily="18" charset="0"/>
              </a:rPr>
              <a:t>The application layer in TCP/IP is equivalent to the combined session, presentation, and application layers in the OSI model. The application layer allows a user to access the services of our private internet or the global Internet. Many protocols are defined at this layer to provide services such as electronic mail, file transfer, accessing the World Wide Web, and so on.</a:t>
            </a:r>
          </a:p>
          <a:p>
            <a:pPr algn="just" rtl="0"/>
            <a:endParaRPr lang="en-US" sz="2800" dirty="0">
              <a:latin typeface="Times New Roman" panose="02020603050405020304" pitchFamily="18" charset="0"/>
              <a:cs typeface="Times New Roman" panose="02020603050405020304" pitchFamily="18" charset="0"/>
            </a:endParaRPr>
          </a:p>
          <a:p>
            <a:pPr algn="just" rtl="0"/>
            <a:r>
              <a:rPr lang="en-US" sz="2800" dirty="0">
                <a:latin typeface="Times New Roman" panose="02020603050405020304" pitchFamily="18" charset="0"/>
                <a:cs typeface="Times New Roman" panose="02020603050405020304" pitchFamily="18" charset="0"/>
              </a:rPr>
              <a:t>Note that the communication at the application layer, like the one at the transport layer, is end to end. A message generated at computer A is sent to computer B without being changed during the transmission.</a:t>
            </a:r>
          </a:p>
          <a:p>
            <a:pPr marL="0" indent="0">
              <a:buNone/>
            </a:pPr>
            <a:endParaRPr lang="en-US" dirty="0"/>
          </a:p>
        </p:txBody>
      </p:sp>
    </p:spTree>
    <p:extLst>
      <p:ext uri="{BB962C8B-B14F-4D97-AF65-F5344CB8AC3E}">
        <p14:creationId xmlns:p14="http://schemas.microsoft.com/office/powerpoint/2010/main" val="24326011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09972-F4EB-840A-2254-10BC746542D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Protocols Overview</a:t>
            </a:r>
          </a:p>
        </p:txBody>
      </p:sp>
      <p:sp>
        <p:nvSpPr>
          <p:cNvPr id="3" name="Content Placeholder 2">
            <a:extLst>
              <a:ext uri="{FF2B5EF4-FFF2-40B4-BE49-F238E27FC236}">
                <a16:creationId xmlns:a16="http://schemas.microsoft.com/office/drawing/2014/main" id="{21A7BCC4-9628-D3B8-EEF4-035D3A8ABD98}"/>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IP</a:t>
            </a:r>
          </a:p>
          <a:p>
            <a:pPr marL="0" indent="0">
              <a:buNone/>
            </a:pPr>
            <a:r>
              <a:rPr lang="en-US" dirty="0">
                <a:latin typeface="Times New Roman" panose="02020603050405020304" pitchFamily="18" charset="0"/>
                <a:cs typeface="Times New Roman" panose="02020603050405020304" pitchFamily="18" charset="0"/>
              </a:rPr>
              <a:t>TCP</a:t>
            </a:r>
          </a:p>
          <a:p>
            <a:pPr marL="0" indent="0">
              <a:buNone/>
            </a:pPr>
            <a:r>
              <a:rPr lang="en-US" dirty="0">
                <a:latin typeface="Times New Roman" panose="02020603050405020304" pitchFamily="18" charset="0"/>
                <a:cs typeface="Times New Roman" panose="02020603050405020304" pitchFamily="18" charset="0"/>
              </a:rPr>
              <a:t>UDP</a:t>
            </a:r>
          </a:p>
          <a:p>
            <a:pPr marL="0" indent="0">
              <a:buNone/>
            </a:pPr>
            <a:r>
              <a:rPr lang="en-US" dirty="0">
                <a:latin typeface="Times New Roman" panose="02020603050405020304" pitchFamily="18" charset="0"/>
                <a:cs typeface="Times New Roman" panose="02020603050405020304" pitchFamily="18" charset="0"/>
              </a:rPr>
              <a:t>HTTP</a:t>
            </a:r>
          </a:p>
          <a:p>
            <a:pPr marL="0" indent="0">
              <a:buNone/>
            </a:pPr>
            <a:r>
              <a:rPr lang="en-US" dirty="0">
                <a:latin typeface="Times New Roman" panose="02020603050405020304" pitchFamily="18" charset="0"/>
                <a:cs typeface="Times New Roman" panose="02020603050405020304" pitchFamily="18" charset="0"/>
              </a:rPr>
              <a:t>FTP</a:t>
            </a:r>
          </a:p>
        </p:txBody>
      </p:sp>
    </p:spTree>
    <p:extLst>
      <p:ext uri="{BB962C8B-B14F-4D97-AF65-F5344CB8AC3E}">
        <p14:creationId xmlns:p14="http://schemas.microsoft.com/office/powerpoint/2010/main" val="18213662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E8AF-E956-267D-51C1-687610424F4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Internet</a:t>
            </a:r>
            <a:r>
              <a:rPr lang="en-US" sz="3600" b="1" spc="-3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Protocol</a:t>
            </a:r>
            <a:r>
              <a:rPr lang="en-US" sz="3600" b="1" spc="-20" dirty="0">
                <a:latin typeface="Times New Roman" panose="02020603050405020304" pitchFamily="18" charset="0"/>
                <a:cs typeface="Times New Roman" panose="02020603050405020304" pitchFamily="18" charset="0"/>
              </a:rPr>
              <a:t> (IP)</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EE8BE4-74CF-D123-E2D4-C88DA09CC5C4}"/>
              </a:ext>
            </a:extLst>
          </p:cNvPr>
          <p:cNvSpPr>
            <a:spLocks noGrp="1"/>
          </p:cNvSpPr>
          <p:nvPr>
            <p:ph idx="1"/>
          </p:nvPr>
        </p:nvSpPr>
        <p:spPr/>
        <p:txBody>
          <a:bodyPr/>
          <a:lstStyle/>
          <a:p>
            <a:pPr marL="291465" indent="-278765">
              <a:lnSpc>
                <a:spcPct val="100000"/>
              </a:lnSpc>
              <a:spcBef>
                <a:spcPts val="580"/>
              </a:spcBef>
              <a:buFont typeface="Arial MT"/>
              <a:buChar char="•"/>
              <a:tabLst>
                <a:tab pos="291465" algn="l"/>
              </a:tabLst>
            </a:pPr>
            <a:r>
              <a:rPr lang="en-US" dirty="0">
                <a:latin typeface="Times New Roman" panose="02020603050405020304" pitchFamily="18" charset="0"/>
                <a:cs typeface="Times New Roman" panose="02020603050405020304" pitchFamily="18" charset="0"/>
              </a:rPr>
              <a:t>IP</a:t>
            </a:r>
            <a:r>
              <a:rPr lang="en-US" spc="-1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provides</a:t>
            </a:r>
            <a:r>
              <a:rPr lang="en-US" spc="-5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connectionless</a:t>
            </a:r>
            <a:r>
              <a:rPr lang="en-US" spc="-5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(datagram)</a:t>
            </a:r>
            <a:r>
              <a:rPr lang="en-US" spc="-3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a:p>
            <a:pPr marL="291465" indent="-278765">
              <a:lnSpc>
                <a:spcPct val="100000"/>
              </a:lnSpc>
              <a:spcBef>
                <a:spcPts val="480"/>
              </a:spcBef>
              <a:buFont typeface="Arial MT"/>
              <a:buChar char="•"/>
              <a:tabLst>
                <a:tab pos="291465" algn="l"/>
              </a:tabLst>
            </a:pPr>
            <a:r>
              <a:rPr lang="en-US" dirty="0">
                <a:latin typeface="Times New Roman" panose="02020603050405020304" pitchFamily="18" charset="0"/>
                <a:cs typeface="Times New Roman" panose="02020603050405020304" pitchFamily="18" charset="0"/>
              </a:rPr>
              <a:t>Each</a:t>
            </a:r>
            <a:r>
              <a:rPr lang="en-US" spc="-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packet</a:t>
            </a:r>
            <a:r>
              <a:rPr lang="en-US" spc="-3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treated</a:t>
            </a:r>
            <a:r>
              <a:rPr lang="en-US" spc="-1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separately</a:t>
            </a:r>
            <a:endParaRPr lang="en-US" dirty="0">
              <a:latin typeface="Times New Roman" panose="02020603050405020304" pitchFamily="18" charset="0"/>
              <a:cs typeface="Times New Roman" panose="02020603050405020304" pitchFamily="18" charset="0"/>
            </a:endParaRPr>
          </a:p>
          <a:p>
            <a:pPr marL="291465" indent="-278765">
              <a:lnSpc>
                <a:spcPct val="100000"/>
              </a:lnSpc>
              <a:spcBef>
                <a:spcPts val="480"/>
              </a:spcBef>
              <a:buFont typeface="Arial MT"/>
              <a:buChar char="•"/>
              <a:tabLst>
                <a:tab pos="291465" algn="l"/>
              </a:tabLst>
            </a:pPr>
            <a:r>
              <a:rPr lang="en-US" dirty="0">
                <a:latin typeface="Times New Roman" panose="02020603050405020304" pitchFamily="18" charset="0"/>
                <a:cs typeface="Times New Roman" panose="02020603050405020304" pitchFamily="18" charset="0"/>
              </a:rPr>
              <a:t>Network</a:t>
            </a:r>
            <a:r>
              <a:rPr lang="en-US" spc="-4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layer</a:t>
            </a:r>
            <a:r>
              <a:rPr lang="en-US" spc="-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protocol</a:t>
            </a:r>
            <a:r>
              <a:rPr lang="en-US" spc="-5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common</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a:t>
            </a:r>
            <a:r>
              <a:rPr lang="en-US" spc="-2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a:t>
            </a:r>
            <a:r>
              <a:rPr lang="en-US" spc="-2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routers</a:t>
            </a:r>
            <a:endParaRPr lang="en-US" dirty="0">
              <a:latin typeface="Times New Roman" panose="02020603050405020304" pitchFamily="18" charset="0"/>
              <a:cs typeface="Times New Roman" panose="02020603050405020304" pitchFamily="18" charset="0"/>
            </a:endParaRPr>
          </a:p>
          <a:p>
            <a:pPr marL="384175">
              <a:lnSpc>
                <a:spcPct val="100000"/>
              </a:lnSpc>
              <a:spcBef>
                <a:spcPts val="420"/>
              </a:spcBef>
            </a:pPr>
            <a:r>
              <a:rPr lang="en-US" dirty="0">
                <a:latin typeface="Times New Roman" panose="02020603050405020304" pitchFamily="18" charset="0"/>
                <a:cs typeface="Times New Roman" panose="02020603050405020304" pitchFamily="18" charset="0"/>
              </a:rPr>
              <a:t>–</a:t>
            </a:r>
            <a:r>
              <a:rPr lang="en-US" spc="38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which</a:t>
            </a:r>
            <a:r>
              <a:rPr lang="en-US" spc="-2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Internet</a:t>
            </a:r>
            <a:r>
              <a:rPr lang="en-US" spc="-3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Protocol</a:t>
            </a:r>
            <a:r>
              <a:rPr lang="en-US" spc="-20" dirty="0">
                <a:latin typeface="Times New Roman" panose="02020603050405020304" pitchFamily="18" charset="0"/>
                <a:cs typeface="Times New Roman" panose="02020603050405020304" pitchFamily="18" charset="0"/>
              </a:rPr>
              <a:t> (IP)</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40254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F48E-C80D-C5DE-1069-3FDA75A43ADF}"/>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Example</a:t>
            </a:r>
            <a:r>
              <a:rPr lang="en-US" sz="3600" b="1" spc="-4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Internet</a:t>
            </a:r>
            <a:r>
              <a:rPr lang="en-US" sz="3600" b="1" spc="-3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Protocol</a:t>
            </a:r>
            <a:r>
              <a:rPr lang="en-US" sz="3600" b="1" spc="-20"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Operation</a:t>
            </a:r>
            <a:br>
              <a:rPr lang="en-US" dirty="0"/>
            </a:br>
            <a:endParaRPr lang="en-US" dirty="0"/>
          </a:p>
        </p:txBody>
      </p:sp>
      <p:pic>
        <p:nvPicPr>
          <p:cNvPr id="4" name="object 2">
            <a:extLst>
              <a:ext uri="{FF2B5EF4-FFF2-40B4-BE49-F238E27FC236}">
                <a16:creationId xmlns:a16="http://schemas.microsoft.com/office/drawing/2014/main" id="{B9205D30-87AB-8AAC-23AF-801BD4AA1030}"/>
              </a:ext>
            </a:extLst>
          </p:cNvPr>
          <p:cNvPicPr>
            <a:picLocks noGrp="1"/>
          </p:cNvPicPr>
          <p:nvPr>
            <p:ph idx="1"/>
          </p:nvPr>
        </p:nvPicPr>
        <p:blipFill>
          <a:blip r:embed="rId2" cstate="print"/>
          <a:stretch>
            <a:fillRect/>
          </a:stretch>
        </p:blipFill>
        <p:spPr>
          <a:xfrm>
            <a:off x="3548381" y="2229865"/>
            <a:ext cx="5095238" cy="3542857"/>
          </a:xfrm>
          <a:prstGeom prst="rect">
            <a:avLst/>
          </a:prstGeom>
        </p:spPr>
      </p:pic>
    </p:spTree>
    <p:extLst>
      <p:ext uri="{BB962C8B-B14F-4D97-AF65-F5344CB8AC3E}">
        <p14:creationId xmlns:p14="http://schemas.microsoft.com/office/powerpoint/2010/main" val="2128804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C1EA-264B-8FB6-9922-A4812D11DFE6}"/>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Internet</a:t>
            </a:r>
            <a:r>
              <a:rPr lang="en-US" sz="3600" b="1" spc="-7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Protocol</a:t>
            </a:r>
            <a:r>
              <a:rPr lang="en-US" sz="3600" b="1" spc="-5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(IP)</a:t>
            </a:r>
            <a:r>
              <a:rPr lang="en-US" sz="3600" b="1" spc="-95" dirty="0">
                <a:latin typeface="Times New Roman" panose="02020603050405020304" pitchFamily="18" charset="0"/>
                <a:cs typeface="Times New Roman" panose="02020603050405020304" pitchFamily="18" charset="0"/>
              </a:rPr>
              <a:t> </a:t>
            </a:r>
            <a:r>
              <a:rPr lang="en-US" sz="3600" b="1" spc="-30" dirty="0">
                <a:latin typeface="Times New Roman" panose="02020603050405020304" pitchFamily="18" charset="0"/>
                <a:cs typeface="Times New Roman" panose="02020603050405020304" pitchFamily="18" charset="0"/>
              </a:rPr>
              <a:t>Version</a:t>
            </a:r>
            <a:r>
              <a:rPr lang="en-US" sz="3600" b="1" spc="-40" dirty="0">
                <a:latin typeface="Times New Roman" panose="02020603050405020304" pitchFamily="18" charset="0"/>
                <a:cs typeface="Times New Roman" panose="02020603050405020304" pitchFamily="18" charset="0"/>
              </a:rPr>
              <a:t> </a:t>
            </a:r>
            <a:r>
              <a:rPr lang="en-US" sz="3600" b="1" spc="-50" dirty="0">
                <a:latin typeface="Times New Roman" panose="02020603050405020304" pitchFamily="18" charset="0"/>
                <a:cs typeface="Times New Roman" panose="02020603050405020304" pitchFamily="18" charset="0"/>
              </a:rPr>
              <a:t>4</a:t>
            </a:r>
            <a:br>
              <a:rPr lang="en-US" dirty="0"/>
            </a:br>
            <a:endParaRPr lang="en-US" dirty="0"/>
          </a:p>
        </p:txBody>
      </p:sp>
      <p:sp>
        <p:nvSpPr>
          <p:cNvPr id="3" name="Content Placeholder 2">
            <a:extLst>
              <a:ext uri="{FF2B5EF4-FFF2-40B4-BE49-F238E27FC236}">
                <a16:creationId xmlns:a16="http://schemas.microsoft.com/office/drawing/2014/main" id="{356E1CAE-F86D-FFA3-0E4C-6EB9181FEB5A}"/>
              </a:ext>
            </a:extLst>
          </p:cNvPr>
          <p:cNvSpPr>
            <a:spLocks noGrp="1"/>
          </p:cNvSpPr>
          <p:nvPr>
            <p:ph idx="1"/>
          </p:nvPr>
        </p:nvSpPr>
        <p:spPr/>
        <p:txBody>
          <a:bodyPr/>
          <a:lstStyle/>
          <a:p>
            <a:pPr marL="0" indent="0">
              <a:buNone/>
            </a:pPr>
            <a:endParaRPr lang="en-US" dirty="0"/>
          </a:p>
        </p:txBody>
      </p:sp>
      <p:grpSp>
        <p:nvGrpSpPr>
          <p:cNvPr id="4" name="object 9">
            <a:extLst>
              <a:ext uri="{FF2B5EF4-FFF2-40B4-BE49-F238E27FC236}">
                <a16:creationId xmlns:a16="http://schemas.microsoft.com/office/drawing/2014/main" id="{125AAD11-ED86-AE1F-8FCC-FE0075A30D00}"/>
              </a:ext>
            </a:extLst>
          </p:cNvPr>
          <p:cNvGrpSpPr/>
          <p:nvPr/>
        </p:nvGrpSpPr>
        <p:grpSpPr>
          <a:xfrm>
            <a:off x="1812607" y="2171224"/>
            <a:ext cx="8566785" cy="3660140"/>
            <a:chOff x="323088" y="1119021"/>
            <a:chExt cx="8566785" cy="3660140"/>
          </a:xfrm>
        </p:grpSpPr>
        <p:pic>
          <p:nvPicPr>
            <p:cNvPr id="5" name="object 10">
              <a:extLst>
                <a:ext uri="{FF2B5EF4-FFF2-40B4-BE49-F238E27FC236}">
                  <a16:creationId xmlns:a16="http://schemas.microsoft.com/office/drawing/2014/main" id="{E9753F7B-2EB8-B507-F701-D9A6C75A84C7}"/>
                </a:ext>
              </a:extLst>
            </p:cNvPr>
            <p:cNvPicPr/>
            <p:nvPr/>
          </p:nvPicPr>
          <p:blipFill>
            <a:blip r:embed="rId2" cstate="print"/>
            <a:stretch>
              <a:fillRect/>
            </a:stretch>
          </p:blipFill>
          <p:spPr>
            <a:xfrm>
              <a:off x="2671142" y="1119021"/>
              <a:ext cx="4370425" cy="3660051"/>
            </a:xfrm>
            <a:prstGeom prst="rect">
              <a:avLst/>
            </a:prstGeom>
          </p:spPr>
        </p:pic>
        <p:pic>
          <p:nvPicPr>
            <p:cNvPr id="6" name="object 11">
              <a:extLst>
                <a:ext uri="{FF2B5EF4-FFF2-40B4-BE49-F238E27FC236}">
                  <a16:creationId xmlns:a16="http://schemas.microsoft.com/office/drawing/2014/main" id="{90BDEB3B-F5BD-567E-5B44-6C98F46E0BB2}"/>
                </a:ext>
              </a:extLst>
            </p:cNvPr>
            <p:cNvPicPr/>
            <p:nvPr/>
          </p:nvPicPr>
          <p:blipFill>
            <a:blip r:embed="rId3" cstate="print"/>
            <a:stretch>
              <a:fillRect/>
            </a:stretch>
          </p:blipFill>
          <p:spPr>
            <a:xfrm>
              <a:off x="323088" y="1269492"/>
              <a:ext cx="8566404" cy="3293363"/>
            </a:xfrm>
            <a:prstGeom prst="rect">
              <a:avLst/>
            </a:prstGeom>
          </p:spPr>
        </p:pic>
      </p:grpSp>
    </p:spTree>
    <p:extLst>
      <p:ext uri="{BB962C8B-B14F-4D97-AF65-F5344CB8AC3E}">
        <p14:creationId xmlns:p14="http://schemas.microsoft.com/office/powerpoint/2010/main" val="11554894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41D0-2B9A-D900-A308-A624E8FE23A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Header</a:t>
            </a:r>
            <a:r>
              <a:rPr lang="en-US" sz="3600" b="1" spc="-4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t>
            </a:r>
            <a:r>
              <a:rPr lang="en-US" sz="3600" b="1" spc="-1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Data</a:t>
            </a:r>
            <a:r>
              <a:rPr lang="en-US" sz="3600" b="1" spc="-2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using</a:t>
            </a:r>
            <a:r>
              <a:rPr lang="en-US" sz="3600" b="1" spc="-15" dirty="0">
                <a:latin typeface="Times New Roman" panose="02020603050405020304" pitchFamily="18" charset="0"/>
                <a:cs typeface="Times New Roman" panose="02020603050405020304" pitchFamily="18" charset="0"/>
              </a:rPr>
              <a:t> </a:t>
            </a:r>
            <a:r>
              <a:rPr lang="en-US" sz="3600" b="1" spc="-20" dirty="0">
                <a:latin typeface="Times New Roman" panose="02020603050405020304" pitchFamily="18" charset="0"/>
                <a:cs typeface="Times New Roman" panose="02020603050405020304" pitchFamily="18" charset="0"/>
              </a:rPr>
              <a:t>IPv4</a:t>
            </a:r>
            <a:endParaRPr lang="en-US" sz="3600" b="1" dirty="0">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8ADA46E3-28B2-2C2E-D3CD-D698416372AE}"/>
              </a:ext>
            </a:extLst>
          </p:cNvPr>
          <p:cNvPicPr>
            <a:picLocks noGrp="1"/>
          </p:cNvPicPr>
          <p:nvPr>
            <p:ph idx="1"/>
          </p:nvPr>
        </p:nvPicPr>
        <p:blipFill>
          <a:blip r:embed="rId2" cstate="print"/>
          <a:stretch>
            <a:fillRect/>
          </a:stretch>
        </p:blipFill>
        <p:spPr>
          <a:xfrm>
            <a:off x="3043237" y="2277269"/>
            <a:ext cx="6105525" cy="3448050"/>
          </a:xfrm>
          <a:prstGeom prst="rect">
            <a:avLst/>
          </a:prstGeom>
        </p:spPr>
      </p:pic>
    </p:spTree>
    <p:extLst>
      <p:ext uri="{BB962C8B-B14F-4D97-AF65-F5344CB8AC3E}">
        <p14:creationId xmlns:p14="http://schemas.microsoft.com/office/powerpoint/2010/main" val="5659065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AC7D-3554-D35A-1279-78131920292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2ABF372-9F4B-44C7-EA92-C6E04E54034F}"/>
              </a:ext>
            </a:extLst>
          </p:cNvPr>
          <p:cNvSpPr>
            <a:spLocks noGrp="1"/>
          </p:cNvSpPr>
          <p:nvPr>
            <p:ph idx="1"/>
          </p:nvPr>
        </p:nvSpPr>
        <p:spPr/>
        <p:txBody>
          <a:bodyPr/>
          <a:lstStyle/>
          <a:p>
            <a:pPr marL="316865" indent="-278765">
              <a:lnSpc>
                <a:spcPct val="100000"/>
              </a:lnSpc>
              <a:spcBef>
                <a:spcPts val="580"/>
              </a:spcBef>
              <a:buFont typeface="Arial MT"/>
              <a:buChar char="•"/>
              <a:tabLst>
                <a:tab pos="316865" algn="l"/>
              </a:tabLst>
            </a:pPr>
            <a:r>
              <a:rPr lang="en-US" sz="2800" dirty="0">
                <a:latin typeface="Times New Roman"/>
                <a:cs typeface="Times New Roman"/>
              </a:rPr>
              <a:t>An</a:t>
            </a:r>
            <a:r>
              <a:rPr lang="en-US" sz="2800" spc="-5" dirty="0">
                <a:latin typeface="Times New Roman"/>
                <a:cs typeface="Times New Roman"/>
              </a:rPr>
              <a:t> </a:t>
            </a:r>
            <a:r>
              <a:rPr lang="en-US" sz="2800" dirty="0">
                <a:latin typeface="Times New Roman"/>
                <a:cs typeface="Times New Roman"/>
              </a:rPr>
              <a:t>IPv4</a:t>
            </a:r>
            <a:r>
              <a:rPr lang="en-US" sz="2800" spc="-30" dirty="0">
                <a:latin typeface="Times New Roman"/>
                <a:cs typeface="Times New Roman"/>
              </a:rPr>
              <a:t> </a:t>
            </a:r>
            <a:r>
              <a:rPr lang="en-US" sz="2800" dirty="0">
                <a:latin typeface="Times New Roman"/>
                <a:cs typeface="Times New Roman"/>
              </a:rPr>
              <a:t>address</a:t>
            </a:r>
            <a:r>
              <a:rPr lang="en-US" sz="2800" spc="-30" dirty="0">
                <a:latin typeface="Times New Roman"/>
                <a:cs typeface="Times New Roman"/>
              </a:rPr>
              <a:t> </a:t>
            </a:r>
            <a:r>
              <a:rPr lang="en-US" sz="2800" dirty="0">
                <a:latin typeface="Times New Roman"/>
                <a:cs typeface="Times New Roman"/>
              </a:rPr>
              <a:t>is</a:t>
            </a:r>
            <a:r>
              <a:rPr lang="en-US" sz="2800" spc="-20" dirty="0">
                <a:latin typeface="Times New Roman"/>
                <a:cs typeface="Times New Roman"/>
              </a:rPr>
              <a:t> </a:t>
            </a:r>
            <a:r>
              <a:rPr lang="en-US" sz="2800" dirty="0">
                <a:latin typeface="Times New Roman"/>
                <a:cs typeface="Times New Roman"/>
              </a:rPr>
              <a:t>32</a:t>
            </a:r>
            <a:r>
              <a:rPr lang="en-US" sz="2800" spc="-15" dirty="0">
                <a:latin typeface="Times New Roman"/>
                <a:cs typeface="Times New Roman"/>
              </a:rPr>
              <a:t> </a:t>
            </a:r>
            <a:r>
              <a:rPr lang="en-US" sz="2800" dirty="0">
                <a:latin typeface="Times New Roman"/>
                <a:cs typeface="Times New Roman"/>
              </a:rPr>
              <a:t>bits</a:t>
            </a:r>
            <a:r>
              <a:rPr lang="en-US" sz="2800" spc="-15" dirty="0">
                <a:latin typeface="Times New Roman"/>
                <a:cs typeface="Times New Roman"/>
              </a:rPr>
              <a:t> </a:t>
            </a:r>
            <a:r>
              <a:rPr lang="en-US" sz="2800" spc="-20" dirty="0">
                <a:latin typeface="Times New Roman"/>
                <a:cs typeface="Times New Roman"/>
              </a:rPr>
              <a:t>long</a:t>
            </a:r>
            <a:endParaRPr lang="en-US" sz="2800" dirty="0">
              <a:latin typeface="Times New Roman"/>
              <a:cs typeface="Times New Roman"/>
            </a:endParaRPr>
          </a:p>
          <a:p>
            <a:pPr marL="316865" indent="-278765">
              <a:lnSpc>
                <a:spcPct val="100000"/>
              </a:lnSpc>
              <a:spcBef>
                <a:spcPts val="480"/>
              </a:spcBef>
              <a:buFont typeface="Arial MT"/>
              <a:buChar char="•"/>
              <a:tabLst>
                <a:tab pos="316865" algn="l"/>
              </a:tabLst>
            </a:pPr>
            <a:r>
              <a:rPr lang="en-US" sz="2800" dirty="0">
                <a:latin typeface="Times New Roman"/>
                <a:cs typeface="Times New Roman"/>
              </a:rPr>
              <a:t>The IPv4</a:t>
            </a:r>
            <a:r>
              <a:rPr lang="en-US" sz="2800" spc="-25" dirty="0">
                <a:latin typeface="Times New Roman"/>
                <a:cs typeface="Times New Roman"/>
              </a:rPr>
              <a:t> </a:t>
            </a:r>
            <a:r>
              <a:rPr lang="en-US" sz="2800" dirty="0">
                <a:latin typeface="Times New Roman"/>
                <a:cs typeface="Times New Roman"/>
              </a:rPr>
              <a:t>addresses</a:t>
            </a:r>
            <a:r>
              <a:rPr lang="en-US" sz="2800" spc="-45" dirty="0">
                <a:latin typeface="Times New Roman"/>
                <a:cs typeface="Times New Roman"/>
              </a:rPr>
              <a:t> </a:t>
            </a:r>
            <a:r>
              <a:rPr lang="en-US" sz="2800" dirty="0">
                <a:latin typeface="Times New Roman"/>
                <a:cs typeface="Times New Roman"/>
              </a:rPr>
              <a:t>are</a:t>
            </a:r>
            <a:r>
              <a:rPr lang="en-US" sz="2800" spc="5" dirty="0">
                <a:latin typeface="Times New Roman"/>
                <a:cs typeface="Times New Roman"/>
              </a:rPr>
              <a:t> </a:t>
            </a:r>
            <a:r>
              <a:rPr lang="en-US" sz="2800" dirty="0">
                <a:latin typeface="Times New Roman"/>
                <a:cs typeface="Times New Roman"/>
              </a:rPr>
              <a:t>unique</a:t>
            </a:r>
            <a:r>
              <a:rPr lang="en-US" sz="2800" spc="-30" dirty="0">
                <a:latin typeface="Times New Roman"/>
                <a:cs typeface="Times New Roman"/>
              </a:rPr>
              <a:t> </a:t>
            </a:r>
            <a:r>
              <a:rPr lang="en-US" sz="2800" dirty="0">
                <a:latin typeface="Times New Roman"/>
                <a:cs typeface="Times New Roman"/>
              </a:rPr>
              <a:t>and</a:t>
            </a:r>
            <a:r>
              <a:rPr lang="en-US" sz="2800" spc="-10" dirty="0">
                <a:latin typeface="Times New Roman"/>
                <a:cs typeface="Times New Roman"/>
              </a:rPr>
              <a:t> universal</a:t>
            </a:r>
            <a:endParaRPr lang="en-US" sz="2800" dirty="0">
              <a:latin typeface="Times New Roman"/>
              <a:cs typeface="Times New Roman"/>
            </a:endParaRPr>
          </a:p>
          <a:p>
            <a:pPr marL="316865" indent="-278765">
              <a:lnSpc>
                <a:spcPct val="100000"/>
              </a:lnSpc>
              <a:spcBef>
                <a:spcPts val="480"/>
              </a:spcBef>
              <a:buFont typeface="Arial MT"/>
              <a:buChar char="•"/>
              <a:tabLst>
                <a:tab pos="316865" algn="l"/>
              </a:tabLst>
            </a:pPr>
            <a:r>
              <a:rPr lang="en-US" sz="2800" dirty="0">
                <a:latin typeface="Times New Roman"/>
                <a:cs typeface="Times New Roman"/>
              </a:rPr>
              <a:t>The</a:t>
            </a:r>
            <a:r>
              <a:rPr lang="en-US" sz="2800" spc="-5" dirty="0">
                <a:latin typeface="Times New Roman"/>
                <a:cs typeface="Times New Roman"/>
              </a:rPr>
              <a:t> </a:t>
            </a:r>
            <a:r>
              <a:rPr lang="en-US" sz="2800" dirty="0">
                <a:latin typeface="Times New Roman"/>
                <a:cs typeface="Times New Roman"/>
              </a:rPr>
              <a:t>address</a:t>
            </a:r>
            <a:r>
              <a:rPr lang="en-US" sz="2800" spc="-30" dirty="0">
                <a:latin typeface="Times New Roman"/>
                <a:cs typeface="Times New Roman"/>
              </a:rPr>
              <a:t> </a:t>
            </a:r>
            <a:r>
              <a:rPr lang="en-US" sz="2800" dirty="0">
                <a:latin typeface="Times New Roman"/>
                <a:cs typeface="Times New Roman"/>
              </a:rPr>
              <a:t>space</a:t>
            </a:r>
            <a:r>
              <a:rPr lang="en-US" sz="2800" spc="-20" dirty="0">
                <a:latin typeface="Times New Roman"/>
                <a:cs typeface="Times New Roman"/>
              </a:rPr>
              <a:t> </a:t>
            </a:r>
            <a:r>
              <a:rPr lang="en-US" sz="2800" dirty="0">
                <a:latin typeface="Times New Roman"/>
                <a:cs typeface="Times New Roman"/>
              </a:rPr>
              <a:t>of</a:t>
            </a:r>
            <a:r>
              <a:rPr lang="en-US" sz="2800" spc="-10" dirty="0">
                <a:latin typeface="Times New Roman"/>
                <a:cs typeface="Times New Roman"/>
              </a:rPr>
              <a:t> </a:t>
            </a:r>
            <a:r>
              <a:rPr lang="en-US" sz="2800" dirty="0">
                <a:latin typeface="Times New Roman"/>
                <a:cs typeface="Times New Roman"/>
              </a:rPr>
              <a:t>IPv4 is</a:t>
            </a:r>
            <a:r>
              <a:rPr lang="en-US" sz="2800" spc="-10" dirty="0">
                <a:latin typeface="Times New Roman"/>
                <a:cs typeface="Times New Roman"/>
              </a:rPr>
              <a:t> </a:t>
            </a:r>
            <a:r>
              <a:rPr lang="en-US" sz="2800" dirty="0">
                <a:latin typeface="Times New Roman"/>
                <a:cs typeface="Times New Roman"/>
              </a:rPr>
              <a:t>2</a:t>
            </a:r>
            <a:r>
              <a:rPr lang="en-US" sz="2800" baseline="25641" dirty="0">
                <a:latin typeface="Times New Roman"/>
                <a:cs typeface="Times New Roman"/>
              </a:rPr>
              <a:t>32</a:t>
            </a:r>
            <a:r>
              <a:rPr lang="en-US" sz="2800" spc="247" baseline="25641" dirty="0">
                <a:latin typeface="Times New Roman"/>
                <a:cs typeface="Times New Roman"/>
              </a:rPr>
              <a:t>  </a:t>
            </a:r>
            <a:r>
              <a:rPr lang="en-US" sz="2800" dirty="0">
                <a:latin typeface="Times New Roman"/>
                <a:cs typeface="Times New Roman"/>
              </a:rPr>
              <a:t>or  </a:t>
            </a:r>
            <a:r>
              <a:rPr lang="en-US" sz="2800" spc="-10" dirty="0">
                <a:latin typeface="Times New Roman"/>
                <a:cs typeface="Times New Roman"/>
              </a:rPr>
              <a:t>4,294,967,296</a:t>
            </a:r>
            <a:endParaRPr lang="en-US" sz="2800" dirty="0">
              <a:latin typeface="Times New Roman"/>
              <a:cs typeface="Times New Roman"/>
            </a:endParaRPr>
          </a:p>
          <a:p>
            <a:pPr marL="316865" indent="-278765">
              <a:lnSpc>
                <a:spcPct val="100000"/>
              </a:lnSpc>
              <a:spcBef>
                <a:spcPts val="480"/>
              </a:spcBef>
              <a:buFont typeface="Arial MT"/>
              <a:buChar char="•"/>
              <a:tabLst>
                <a:tab pos="316865" algn="l"/>
              </a:tabLst>
            </a:pPr>
            <a:r>
              <a:rPr lang="en-US" sz="2800" dirty="0">
                <a:latin typeface="Times New Roman"/>
                <a:cs typeface="Times New Roman"/>
              </a:rPr>
              <a:t>32</a:t>
            </a:r>
            <a:r>
              <a:rPr lang="en-US" sz="2800" spc="-20" dirty="0">
                <a:latin typeface="Times New Roman"/>
                <a:cs typeface="Times New Roman"/>
              </a:rPr>
              <a:t> </a:t>
            </a:r>
            <a:r>
              <a:rPr lang="en-US" sz="2800" dirty="0">
                <a:latin typeface="Times New Roman"/>
                <a:cs typeface="Times New Roman"/>
              </a:rPr>
              <a:t>bit</a:t>
            </a:r>
            <a:r>
              <a:rPr lang="en-US" sz="2800" spc="-15" dirty="0">
                <a:latin typeface="Times New Roman"/>
                <a:cs typeface="Times New Roman"/>
              </a:rPr>
              <a:t> </a:t>
            </a:r>
            <a:r>
              <a:rPr lang="en-US" sz="2800" dirty="0">
                <a:latin typeface="Times New Roman"/>
                <a:cs typeface="Times New Roman"/>
              </a:rPr>
              <a:t>address</a:t>
            </a:r>
            <a:r>
              <a:rPr lang="en-US" sz="2800" spc="-30" dirty="0">
                <a:latin typeface="Times New Roman"/>
                <a:cs typeface="Times New Roman"/>
              </a:rPr>
              <a:t> </a:t>
            </a:r>
            <a:r>
              <a:rPr lang="en-US" sz="2800" dirty="0">
                <a:latin typeface="Times New Roman"/>
                <a:cs typeface="Times New Roman"/>
              </a:rPr>
              <a:t>is</a:t>
            </a:r>
            <a:r>
              <a:rPr lang="en-US" sz="2800" spc="-15" dirty="0">
                <a:latin typeface="Times New Roman"/>
                <a:cs typeface="Times New Roman"/>
              </a:rPr>
              <a:t> </a:t>
            </a:r>
            <a:r>
              <a:rPr lang="en-US" sz="2800" dirty="0">
                <a:latin typeface="Times New Roman"/>
                <a:cs typeface="Times New Roman"/>
              </a:rPr>
              <a:t>divided</a:t>
            </a:r>
            <a:r>
              <a:rPr lang="en-US" sz="2800" spc="-40" dirty="0">
                <a:latin typeface="Times New Roman"/>
                <a:cs typeface="Times New Roman"/>
              </a:rPr>
              <a:t> </a:t>
            </a:r>
            <a:r>
              <a:rPr lang="en-US" sz="2800" dirty="0">
                <a:latin typeface="Times New Roman"/>
                <a:cs typeface="Times New Roman"/>
              </a:rPr>
              <a:t>into</a:t>
            </a:r>
            <a:r>
              <a:rPr lang="en-US" sz="2800" spc="-20" dirty="0">
                <a:latin typeface="Times New Roman"/>
                <a:cs typeface="Times New Roman"/>
              </a:rPr>
              <a:t> </a:t>
            </a:r>
            <a:r>
              <a:rPr lang="en-US" sz="2800" dirty="0">
                <a:latin typeface="Times New Roman"/>
                <a:cs typeface="Times New Roman"/>
              </a:rPr>
              <a:t>4 octet</a:t>
            </a:r>
            <a:r>
              <a:rPr lang="en-US" sz="2800" spc="-20" dirty="0">
                <a:latin typeface="Times New Roman"/>
                <a:cs typeface="Times New Roman"/>
              </a:rPr>
              <a:t> </a:t>
            </a:r>
            <a:r>
              <a:rPr lang="en-US" sz="2800" dirty="0">
                <a:latin typeface="Times New Roman"/>
                <a:cs typeface="Times New Roman"/>
              </a:rPr>
              <a:t>( also</a:t>
            </a:r>
            <a:r>
              <a:rPr lang="en-US" sz="2800" spc="-20" dirty="0">
                <a:latin typeface="Times New Roman"/>
                <a:cs typeface="Times New Roman"/>
              </a:rPr>
              <a:t> </a:t>
            </a:r>
            <a:r>
              <a:rPr lang="en-US" sz="2800" dirty="0">
                <a:latin typeface="Times New Roman"/>
                <a:cs typeface="Times New Roman"/>
              </a:rPr>
              <a:t>known</a:t>
            </a:r>
            <a:r>
              <a:rPr lang="en-US" sz="2800" spc="-30" dirty="0">
                <a:latin typeface="Times New Roman"/>
                <a:cs typeface="Times New Roman"/>
              </a:rPr>
              <a:t> </a:t>
            </a:r>
            <a:r>
              <a:rPr lang="en-US" sz="2800" dirty="0">
                <a:latin typeface="Times New Roman"/>
                <a:cs typeface="Times New Roman"/>
              </a:rPr>
              <a:t>as</a:t>
            </a:r>
            <a:r>
              <a:rPr lang="en-US" sz="2800" spc="-10" dirty="0">
                <a:latin typeface="Times New Roman"/>
                <a:cs typeface="Times New Roman"/>
              </a:rPr>
              <a:t> byte)</a:t>
            </a:r>
            <a:endParaRPr lang="en-US" sz="2800" dirty="0">
              <a:latin typeface="Times New Roman"/>
              <a:cs typeface="Times New Roman"/>
            </a:endParaRPr>
          </a:p>
          <a:p>
            <a:pPr marL="316865" indent="-278765">
              <a:lnSpc>
                <a:spcPct val="100000"/>
              </a:lnSpc>
              <a:spcBef>
                <a:spcPts val="480"/>
              </a:spcBef>
              <a:buFont typeface="Arial MT"/>
              <a:buChar char="•"/>
              <a:tabLst>
                <a:tab pos="316865" algn="l"/>
              </a:tabLst>
            </a:pPr>
            <a:r>
              <a:rPr lang="en-US" sz="2800" spc="-35" dirty="0">
                <a:latin typeface="Times New Roman"/>
                <a:cs typeface="Times New Roman"/>
              </a:rPr>
              <a:t>To</a:t>
            </a:r>
            <a:r>
              <a:rPr lang="en-US" sz="2800" spc="-10" dirty="0">
                <a:latin typeface="Times New Roman"/>
                <a:cs typeface="Times New Roman"/>
              </a:rPr>
              <a:t> </a:t>
            </a:r>
            <a:r>
              <a:rPr lang="en-US" sz="2800" dirty="0">
                <a:latin typeface="Times New Roman"/>
                <a:cs typeface="Times New Roman"/>
              </a:rPr>
              <a:t>connect</a:t>
            </a:r>
            <a:r>
              <a:rPr lang="en-US" sz="2800" spc="-35" dirty="0">
                <a:latin typeface="Times New Roman"/>
                <a:cs typeface="Times New Roman"/>
              </a:rPr>
              <a:t> </a:t>
            </a:r>
            <a:r>
              <a:rPr lang="en-US" sz="2800" dirty="0">
                <a:latin typeface="Times New Roman"/>
                <a:cs typeface="Times New Roman"/>
              </a:rPr>
              <a:t>on</a:t>
            </a:r>
            <a:r>
              <a:rPr lang="en-US" sz="2800" spc="-15" dirty="0">
                <a:latin typeface="Times New Roman"/>
                <a:cs typeface="Times New Roman"/>
              </a:rPr>
              <a:t> </a:t>
            </a:r>
            <a:r>
              <a:rPr lang="en-US" sz="2800" dirty="0">
                <a:latin typeface="Times New Roman"/>
                <a:cs typeface="Times New Roman"/>
              </a:rPr>
              <a:t>internet</a:t>
            </a:r>
            <a:r>
              <a:rPr lang="en-US" sz="2800" spc="-50" dirty="0">
                <a:latin typeface="Times New Roman"/>
                <a:cs typeface="Times New Roman"/>
              </a:rPr>
              <a:t> </a:t>
            </a:r>
            <a:r>
              <a:rPr lang="en-US" sz="2800" dirty="0">
                <a:latin typeface="Times New Roman"/>
                <a:cs typeface="Times New Roman"/>
              </a:rPr>
              <a:t>each</a:t>
            </a:r>
            <a:r>
              <a:rPr lang="en-US" sz="2800" spc="-15" dirty="0">
                <a:latin typeface="Times New Roman"/>
                <a:cs typeface="Times New Roman"/>
              </a:rPr>
              <a:t> </a:t>
            </a:r>
            <a:r>
              <a:rPr lang="en-US" sz="2800" dirty="0">
                <a:latin typeface="Times New Roman"/>
                <a:cs typeface="Times New Roman"/>
              </a:rPr>
              <a:t>device</a:t>
            </a:r>
            <a:r>
              <a:rPr lang="en-US" sz="2800" spc="-35" dirty="0">
                <a:latin typeface="Times New Roman"/>
                <a:cs typeface="Times New Roman"/>
              </a:rPr>
              <a:t> </a:t>
            </a:r>
            <a:r>
              <a:rPr lang="en-US" sz="2800" dirty="0">
                <a:latin typeface="Times New Roman"/>
                <a:cs typeface="Times New Roman"/>
              </a:rPr>
              <a:t>requires</a:t>
            </a:r>
            <a:r>
              <a:rPr lang="en-US" sz="2800" spc="-45" dirty="0">
                <a:latin typeface="Times New Roman"/>
                <a:cs typeface="Times New Roman"/>
              </a:rPr>
              <a:t> </a:t>
            </a:r>
            <a:r>
              <a:rPr lang="en-US" sz="2800" dirty="0">
                <a:latin typeface="Times New Roman"/>
                <a:cs typeface="Times New Roman"/>
              </a:rPr>
              <a:t>a</a:t>
            </a:r>
            <a:r>
              <a:rPr lang="en-US" sz="2800" spc="-10" dirty="0">
                <a:latin typeface="Times New Roman"/>
                <a:cs typeface="Times New Roman"/>
              </a:rPr>
              <a:t> </a:t>
            </a:r>
            <a:r>
              <a:rPr lang="en-US" sz="2800" dirty="0">
                <a:latin typeface="Times New Roman"/>
                <a:cs typeface="Times New Roman"/>
              </a:rPr>
              <a:t>unique</a:t>
            </a:r>
            <a:r>
              <a:rPr lang="en-US" sz="2800" spc="-40" dirty="0">
                <a:latin typeface="Times New Roman"/>
                <a:cs typeface="Times New Roman"/>
              </a:rPr>
              <a:t> </a:t>
            </a:r>
            <a:r>
              <a:rPr lang="en-US" sz="2800" dirty="0">
                <a:latin typeface="Times New Roman"/>
                <a:cs typeface="Times New Roman"/>
              </a:rPr>
              <a:t>IP</a:t>
            </a:r>
            <a:r>
              <a:rPr lang="en-US" sz="2800" spc="-95" dirty="0">
                <a:latin typeface="Times New Roman"/>
                <a:cs typeface="Times New Roman"/>
              </a:rPr>
              <a:t> </a:t>
            </a:r>
            <a:r>
              <a:rPr lang="en-US" sz="2800" spc="-10" dirty="0">
                <a:latin typeface="Times New Roman"/>
                <a:cs typeface="Times New Roman"/>
              </a:rPr>
              <a:t>address</a:t>
            </a:r>
            <a:endParaRPr lang="en-US" sz="2800" dirty="0">
              <a:latin typeface="Times New Roman"/>
              <a:cs typeface="Times New Roman"/>
            </a:endParaRPr>
          </a:p>
          <a:p>
            <a:pPr marL="0" indent="0">
              <a:buNone/>
            </a:pPr>
            <a:endParaRPr lang="en-US" dirty="0"/>
          </a:p>
        </p:txBody>
      </p:sp>
    </p:spTree>
    <p:extLst>
      <p:ext uri="{BB962C8B-B14F-4D97-AF65-F5344CB8AC3E}">
        <p14:creationId xmlns:p14="http://schemas.microsoft.com/office/powerpoint/2010/main" val="7003524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D95A-A30C-C972-9889-33A1FDD8CB92}"/>
              </a:ext>
            </a:extLst>
          </p:cNvPr>
          <p:cNvSpPr>
            <a:spLocks noGrp="1"/>
          </p:cNvSpPr>
          <p:nvPr>
            <p:ph type="title"/>
          </p:nvPr>
        </p:nvSpPr>
        <p:spPr/>
        <p:txBody>
          <a:bodyPr/>
          <a:lstStyle/>
          <a:p>
            <a:r>
              <a:rPr lang="en-US" sz="3600" b="1" spc="-10" dirty="0">
                <a:latin typeface="Times New Roman" panose="02020603050405020304" pitchFamily="18" charset="0"/>
                <a:cs typeface="Times New Roman" panose="02020603050405020304" pitchFamily="18" charset="0"/>
              </a:rPr>
              <a:t>IPv4</a:t>
            </a:r>
            <a:r>
              <a:rPr lang="en-US" sz="3600" b="1" spc="-160"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Addressing</a:t>
            </a:r>
            <a:br>
              <a:rPr lang="en-US" dirty="0"/>
            </a:br>
            <a:endParaRPr lang="en-US" dirty="0"/>
          </a:p>
        </p:txBody>
      </p:sp>
      <p:grpSp>
        <p:nvGrpSpPr>
          <p:cNvPr id="4" name="object 4">
            <a:extLst>
              <a:ext uri="{FF2B5EF4-FFF2-40B4-BE49-F238E27FC236}">
                <a16:creationId xmlns:a16="http://schemas.microsoft.com/office/drawing/2014/main" id="{DD47C44D-B16D-2205-9986-36F304B8F7E7}"/>
              </a:ext>
            </a:extLst>
          </p:cNvPr>
          <p:cNvGrpSpPr/>
          <p:nvPr/>
        </p:nvGrpSpPr>
        <p:grpSpPr>
          <a:xfrm>
            <a:off x="1733550" y="2371408"/>
            <a:ext cx="7708900" cy="3091180"/>
            <a:chOff x="762000" y="1543811"/>
            <a:chExt cx="7708900" cy="3091180"/>
          </a:xfrm>
        </p:grpSpPr>
        <p:pic>
          <p:nvPicPr>
            <p:cNvPr id="5" name="object 5">
              <a:extLst>
                <a:ext uri="{FF2B5EF4-FFF2-40B4-BE49-F238E27FC236}">
                  <a16:creationId xmlns:a16="http://schemas.microsoft.com/office/drawing/2014/main" id="{E5BC6803-A584-B617-27CA-EF41EECC7F3A}"/>
                </a:ext>
              </a:extLst>
            </p:cNvPr>
            <p:cNvPicPr/>
            <p:nvPr/>
          </p:nvPicPr>
          <p:blipFill>
            <a:blip r:embed="rId2" cstate="print"/>
            <a:stretch>
              <a:fillRect/>
            </a:stretch>
          </p:blipFill>
          <p:spPr>
            <a:xfrm>
              <a:off x="762000" y="1543811"/>
              <a:ext cx="7708392" cy="1065276"/>
            </a:xfrm>
            <a:prstGeom prst="rect">
              <a:avLst/>
            </a:prstGeom>
          </p:spPr>
        </p:pic>
        <p:pic>
          <p:nvPicPr>
            <p:cNvPr id="6" name="object 6">
              <a:extLst>
                <a:ext uri="{FF2B5EF4-FFF2-40B4-BE49-F238E27FC236}">
                  <a16:creationId xmlns:a16="http://schemas.microsoft.com/office/drawing/2014/main" id="{CEC48CC1-879E-D5B7-94D4-725018CB4C1E}"/>
                </a:ext>
              </a:extLst>
            </p:cNvPr>
            <p:cNvPicPr/>
            <p:nvPr/>
          </p:nvPicPr>
          <p:blipFill>
            <a:blip r:embed="rId3" cstate="print"/>
            <a:stretch>
              <a:fillRect/>
            </a:stretch>
          </p:blipFill>
          <p:spPr>
            <a:xfrm>
              <a:off x="1524000" y="2857500"/>
              <a:ext cx="5943600" cy="1729739"/>
            </a:xfrm>
            <a:prstGeom prst="rect">
              <a:avLst/>
            </a:prstGeom>
          </p:spPr>
        </p:pic>
        <p:sp>
          <p:nvSpPr>
            <p:cNvPr id="7" name="object 7">
              <a:extLst>
                <a:ext uri="{FF2B5EF4-FFF2-40B4-BE49-F238E27FC236}">
                  <a16:creationId xmlns:a16="http://schemas.microsoft.com/office/drawing/2014/main" id="{ACB6E924-3E57-1E06-5D54-0763901FF4A7}"/>
                </a:ext>
              </a:extLst>
            </p:cNvPr>
            <p:cNvSpPr/>
            <p:nvPr/>
          </p:nvSpPr>
          <p:spPr>
            <a:xfrm>
              <a:off x="7292340" y="4375404"/>
              <a:ext cx="175260" cy="254635"/>
            </a:xfrm>
            <a:custGeom>
              <a:avLst/>
              <a:gdLst/>
              <a:ahLst/>
              <a:cxnLst/>
              <a:rect l="l" t="t" r="r" b="b"/>
              <a:pathLst>
                <a:path w="175259" h="254635">
                  <a:moveTo>
                    <a:pt x="175259" y="0"/>
                  </a:moveTo>
                  <a:lnTo>
                    <a:pt x="0" y="0"/>
                  </a:lnTo>
                  <a:lnTo>
                    <a:pt x="0" y="254508"/>
                  </a:lnTo>
                  <a:lnTo>
                    <a:pt x="175259" y="254508"/>
                  </a:lnTo>
                  <a:lnTo>
                    <a:pt x="175259" y="0"/>
                  </a:lnTo>
                  <a:close/>
                </a:path>
              </a:pathLst>
            </a:custGeom>
            <a:solidFill>
              <a:srgbClr val="FFFFFF"/>
            </a:solidFill>
          </p:spPr>
          <p:txBody>
            <a:bodyPr wrap="square" lIns="0" tIns="0" rIns="0" bIns="0" rtlCol="0"/>
            <a:lstStyle/>
            <a:p>
              <a:endParaRPr dirty="0"/>
            </a:p>
          </p:txBody>
        </p:sp>
        <p:sp>
          <p:nvSpPr>
            <p:cNvPr id="8" name="object 8">
              <a:extLst>
                <a:ext uri="{FF2B5EF4-FFF2-40B4-BE49-F238E27FC236}">
                  <a16:creationId xmlns:a16="http://schemas.microsoft.com/office/drawing/2014/main" id="{4395034B-38D9-211C-5A45-3557BFB88454}"/>
                </a:ext>
              </a:extLst>
            </p:cNvPr>
            <p:cNvSpPr/>
            <p:nvPr/>
          </p:nvSpPr>
          <p:spPr>
            <a:xfrm>
              <a:off x="7292340" y="4375404"/>
              <a:ext cx="175260" cy="254635"/>
            </a:xfrm>
            <a:custGeom>
              <a:avLst/>
              <a:gdLst/>
              <a:ahLst/>
              <a:cxnLst/>
              <a:rect l="l" t="t" r="r" b="b"/>
              <a:pathLst>
                <a:path w="175259" h="254635">
                  <a:moveTo>
                    <a:pt x="0" y="254508"/>
                  </a:moveTo>
                  <a:lnTo>
                    <a:pt x="175259" y="254508"/>
                  </a:lnTo>
                  <a:lnTo>
                    <a:pt x="175259" y="0"/>
                  </a:lnTo>
                  <a:lnTo>
                    <a:pt x="0" y="0"/>
                  </a:lnTo>
                  <a:lnTo>
                    <a:pt x="0" y="254508"/>
                  </a:lnTo>
                  <a:close/>
                </a:path>
              </a:pathLst>
            </a:custGeom>
            <a:ln w="9144">
              <a:solidFill>
                <a:srgbClr val="FFFFFF"/>
              </a:solidFill>
            </a:ln>
          </p:spPr>
          <p:txBody>
            <a:bodyPr wrap="square" lIns="0" tIns="0" rIns="0" bIns="0" rtlCol="0"/>
            <a:lstStyle/>
            <a:p>
              <a:endParaRPr dirty="0"/>
            </a:p>
          </p:txBody>
        </p:sp>
      </p:grpSp>
    </p:spTree>
    <p:extLst>
      <p:ext uri="{BB962C8B-B14F-4D97-AF65-F5344CB8AC3E}">
        <p14:creationId xmlns:p14="http://schemas.microsoft.com/office/powerpoint/2010/main" val="11383898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DA58-BFB8-A457-95E5-ED4890DB3D6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019D762-5012-4EB5-3D41-C4A67771FDBE}"/>
              </a:ext>
            </a:extLst>
          </p:cNvPr>
          <p:cNvSpPr>
            <a:spLocks noGrp="1"/>
          </p:cNvSpPr>
          <p:nvPr>
            <p:ph idx="1"/>
          </p:nvPr>
        </p:nvSpPr>
        <p:spPr/>
        <p:txBody>
          <a:bodyPr>
            <a:normAutofit/>
          </a:bodyPr>
          <a:lstStyle/>
          <a:p>
            <a:pPr marL="12700" indent="0">
              <a:lnSpc>
                <a:spcPct val="100000"/>
              </a:lnSpc>
              <a:spcBef>
                <a:spcPts val="590"/>
              </a:spcBef>
              <a:buNone/>
              <a:tabLst>
                <a:tab pos="291465" algn="l"/>
              </a:tabLst>
            </a:pPr>
            <a:r>
              <a:rPr lang="en-US" spc="-25" dirty="0" err="1">
                <a:latin typeface="Times New Roman"/>
                <a:cs typeface="Times New Roman"/>
              </a:rPr>
              <a:t>Eg</a:t>
            </a:r>
            <a:r>
              <a:rPr lang="en-US" spc="-25" dirty="0">
                <a:latin typeface="Times New Roman"/>
                <a:cs typeface="Times New Roman"/>
              </a:rPr>
              <a:t>:</a:t>
            </a:r>
            <a:endParaRPr lang="en-US" dirty="0">
              <a:latin typeface="Times New Roman"/>
              <a:cs typeface="Times New Roman"/>
            </a:endParaRPr>
          </a:p>
          <a:p>
            <a:pPr marL="615950" lvl="1" indent="-231775">
              <a:lnSpc>
                <a:spcPct val="100000"/>
              </a:lnSpc>
              <a:spcBef>
                <a:spcPts val="420"/>
              </a:spcBef>
              <a:buFont typeface="Arial MT"/>
              <a:buChar char="–"/>
              <a:tabLst>
                <a:tab pos="615950" algn="l"/>
              </a:tabLst>
            </a:pPr>
            <a:r>
              <a:rPr lang="en-US" sz="2800" dirty="0">
                <a:latin typeface="Times New Roman"/>
                <a:cs typeface="Times New Roman"/>
              </a:rPr>
              <a:t>Change</a:t>
            </a:r>
            <a:r>
              <a:rPr lang="en-US" sz="2800" spc="-30"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following IPv4</a:t>
            </a:r>
            <a:r>
              <a:rPr lang="en-US" sz="2800" spc="-20" dirty="0">
                <a:latin typeface="Times New Roman"/>
                <a:cs typeface="Times New Roman"/>
              </a:rPr>
              <a:t> </a:t>
            </a:r>
            <a:r>
              <a:rPr lang="en-US" sz="2800" dirty="0">
                <a:latin typeface="Times New Roman"/>
                <a:cs typeface="Times New Roman"/>
              </a:rPr>
              <a:t>addresses</a:t>
            </a:r>
            <a:r>
              <a:rPr lang="en-US" sz="2800" spc="-35" dirty="0">
                <a:latin typeface="Times New Roman"/>
                <a:cs typeface="Times New Roman"/>
              </a:rPr>
              <a:t> </a:t>
            </a:r>
            <a:r>
              <a:rPr lang="en-US" sz="2800" dirty="0">
                <a:latin typeface="Times New Roman"/>
                <a:cs typeface="Times New Roman"/>
              </a:rPr>
              <a:t>from</a:t>
            </a:r>
            <a:r>
              <a:rPr lang="en-US" sz="2800" spc="-20" dirty="0">
                <a:latin typeface="Times New Roman"/>
                <a:cs typeface="Times New Roman"/>
              </a:rPr>
              <a:t> </a:t>
            </a:r>
            <a:r>
              <a:rPr lang="en-US" sz="2800" dirty="0">
                <a:latin typeface="Times New Roman"/>
                <a:cs typeface="Times New Roman"/>
              </a:rPr>
              <a:t>binary</a:t>
            </a:r>
            <a:r>
              <a:rPr lang="en-US" sz="2800" spc="-20" dirty="0">
                <a:latin typeface="Times New Roman"/>
                <a:cs typeface="Times New Roman"/>
              </a:rPr>
              <a:t> </a:t>
            </a:r>
            <a:r>
              <a:rPr lang="en-US" sz="2800" dirty="0">
                <a:latin typeface="Times New Roman"/>
                <a:cs typeface="Times New Roman"/>
              </a:rPr>
              <a:t>notation</a:t>
            </a:r>
            <a:r>
              <a:rPr lang="en-US" sz="2800" spc="-10" dirty="0">
                <a:latin typeface="Times New Roman"/>
                <a:cs typeface="Times New Roman"/>
              </a:rPr>
              <a:t> </a:t>
            </a:r>
            <a:r>
              <a:rPr lang="en-US" sz="2800" dirty="0">
                <a:latin typeface="Times New Roman"/>
                <a:cs typeface="Times New Roman"/>
              </a:rPr>
              <a:t>to</a:t>
            </a:r>
            <a:r>
              <a:rPr lang="en-US" sz="2800" spc="-5" dirty="0">
                <a:latin typeface="Times New Roman"/>
                <a:cs typeface="Times New Roman"/>
              </a:rPr>
              <a:t> </a:t>
            </a:r>
            <a:r>
              <a:rPr lang="en-US" sz="2800" spc="-10" dirty="0">
                <a:latin typeface="Times New Roman"/>
                <a:cs typeface="Times New Roman"/>
              </a:rPr>
              <a:t>dotted-</a:t>
            </a:r>
            <a:r>
              <a:rPr lang="en-US" sz="2800" dirty="0">
                <a:latin typeface="Times New Roman"/>
                <a:cs typeface="Times New Roman"/>
              </a:rPr>
              <a:t>decimal</a:t>
            </a:r>
            <a:r>
              <a:rPr lang="en-US" sz="2800" spc="-25" dirty="0">
                <a:latin typeface="Times New Roman"/>
                <a:cs typeface="Times New Roman"/>
              </a:rPr>
              <a:t> </a:t>
            </a:r>
            <a:r>
              <a:rPr lang="en-US" sz="2800" spc="-10" dirty="0">
                <a:latin typeface="Times New Roman"/>
                <a:cs typeface="Times New Roman"/>
              </a:rPr>
              <a:t>notation</a:t>
            </a:r>
            <a:endParaRPr lang="en-US" sz="2800" dirty="0">
              <a:latin typeface="Times New Roman"/>
              <a:cs typeface="Times New Roman"/>
            </a:endParaRPr>
          </a:p>
          <a:p>
            <a:pPr marL="615950" lvl="1" indent="-231775">
              <a:lnSpc>
                <a:spcPct val="100000"/>
              </a:lnSpc>
              <a:spcBef>
                <a:spcPts val="409"/>
              </a:spcBef>
              <a:buFont typeface="Arial MT"/>
              <a:buChar char="–"/>
              <a:tabLst>
                <a:tab pos="615950" algn="l"/>
              </a:tabLst>
            </a:pPr>
            <a:r>
              <a:rPr lang="en-US" sz="2800" dirty="0">
                <a:latin typeface="Times New Roman"/>
                <a:cs typeface="Times New Roman"/>
              </a:rPr>
              <a:t>10000001</a:t>
            </a:r>
            <a:r>
              <a:rPr lang="en-US" sz="2800" spc="345" dirty="0">
                <a:latin typeface="Times New Roman"/>
                <a:cs typeface="Times New Roman"/>
              </a:rPr>
              <a:t> </a:t>
            </a:r>
            <a:r>
              <a:rPr lang="en-US" sz="2800" dirty="0">
                <a:latin typeface="Times New Roman"/>
                <a:cs typeface="Times New Roman"/>
              </a:rPr>
              <a:t>00001011</a:t>
            </a:r>
            <a:r>
              <a:rPr lang="en-US" sz="2800" spc="345" dirty="0">
                <a:latin typeface="Times New Roman"/>
                <a:cs typeface="Times New Roman"/>
              </a:rPr>
              <a:t> </a:t>
            </a:r>
            <a:r>
              <a:rPr lang="en-US" sz="2800" dirty="0">
                <a:latin typeface="Times New Roman"/>
                <a:cs typeface="Times New Roman"/>
              </a:rPr>
              <a:t>00001011</a:t>
            </a:r>
            <a:r>
              <a:rPr lang="en-US" sz="2800" spc="355" dirty="0">
                <a:latin typeface="Times New Roman"/>
                <a:cs typeface="Times New Roman"/>
              </a:rPr>
              <a:t> </a:t>
            </a:r>
            <a:r>
              <a:rPr lang="en-US" sz="2800" spc="-10" dirty="0">
                <a:latin typeface="Times New Roman"/>
                <a:cs typeface="Times New Roman"/>
              </a:rPr>
              <a:t>11101111</a:t>
            </a:r>
            <a:endParaRPr lang="en-US" sz="2800" dirty="0">
              <a:latin typeface="Times New Roman"/>
              <a:cs typeface="Times New Roman"/>
            </a:endParaRPr>
          </a:p>
          <a:p>
            <a:pPr lvl="1">
              <a:lnSpc>
                <a:spcPct val="100000"/>
              </a:lnSpc>
              <a:spcBef>
                <a:spcPts val="1395"/>
              </a:spcBef>
              <a:buFont typeface="Arial MT"/>
              <a:buChar char="–"/>
            </a:pPr>
            <a:endParaRPr lang="en-US" sz="2800" dirty="0">
              <a:latin typeface="Times New Roman"/>
              <a:cs typeface="Times New Roman"/>
            </a:endParaRPr>
          </a:p>
          <a:p>
            <a:pPr marL="0" indent="0">
              <a:lnSpc>
                <a:spcPct val="100000"/>
              </a:lnSpc>
              <a:buNone/>
            </a:pPr>
            <a:r>
              <a:rPr lang="en-US" spc="-10" dirty="0">
                <a:latin typeface="Times New Roman"/>
                <a:cs typeface="Times New Roman"/>
              </a:rPr>
              <a:t>Solution</a:t>
            </a:r>
            <a:endParaRPr lang="en-US" dirty="0">
              <a:latin typeface="Times New Roman"/>
              <a:cs typeface="Times New Roman"/>
            </a:endParaRPr>
          </a:p>
          <a:p>
            <a:pPr marL="615950" lvl="1" indent="-231775">
              <a:lnSpc>
                <a:spcPct val="100000"/>
              </a:lnSpc>
              <a:spcBef>
                <a:spcPts val="420"/>
              </a:spcBef>
              <a:buFont typeface="Arial MT"/>
              <a:buChar char="–"/>
              <a:tabLst>
                <a:tab pos="615950" algn="l"/>
              </a:tabLst>
            </a:pPr>
            <a:r>
              <a:rPr lang="en-US" sz="2800" spc="-10" dirty="0">
                <a:latin typeface="Times New Roman"/>
                <a:cs typeface="Times New Roman"/>
              </a:rPr>
              <a:t>129.11.11.239</a:t>
            </a:r>
            <a:endParaRPr lang="en-US" sz="2800" dirty="0"/>
          </a:p>
        </p:txBody>
      </p:sp>
    </p:spTree>
    <p:extLst>
      <p:ext uri="{BB962C8B-B14F-4D97-AF65-F5344CB8AC3E}">
        <p14:creationId xmlns:p14="http://schemas.microsoft.com/office/powerpoint/2010/main" val="31177338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12C3-8F4B-4145-6FB7-550E3233EB8B}"/>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Classful</a:t>
            </a:r>
            <a:r>
              <a:rPr lang="en-US" sz="3600" b="1" spc="-20"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addressing</a:t>
            </a:r>
            <a:br>
              <a:rPr lang="en-US" dirty="0"/>
            </a:br>
            <a:endParaRPr lang="en-US" dirty="0"/>
          </a:p>
        </p:txBody>
      </p:sp>
      <p:pic>
        <p:nvPicPr>
          <p:cNvPr id="4" name="object 4">
            <a:extLst>
              <a:ext uri="{FF2B5EF4-FFF2-40B4-BE49-F238E27FC236}">
                <a16:creationId xmlns:a16="http://schemas.microsoft.com/office/drawing/2014/main" id="{D5E2820F-4449-1253-7F89-E49A39389F0D}"/>
              </a:ext>
            </a:extLst>
          </p:cNvPr>
          <p:cNvPicPr>
            <a:picLocks noGrp="1"/>
          </p:cNvPicPr>
          <p:nvPr>
            <p:ph idx="1"/>
          </p:nvPr>
        </p:nvPicPr>
        <p:blipFill>
          <a:blip r:embed="rId2" cstate="print"/>
          <a:stretch>
            <a:fillRect/>
          </a:stretch>
        </p:blipFill>
        <p:spPr>
          <a:xfrm>
            <a:off x="838200" y="2528888"/>
            <a:ext cx="10515600" cy="3299966"/>
          </a:xfrm>
          <a:prstGeom prst="rect">
            <a:avLst/>
          </a:prstGeom>
        </p:spPr>
      </p:pic>
      <p:sp>
        <p:nvSpPr>
          <p:cNvPr id="6" name="TextBox 5">
            <a:extLst>
              <a:ext uri="{FF2B5EF4-FFF2-40B4-BE49-F238E27FC236}">
                <a16:creationId xmlns:a16="http://schemas.microsoft.com/office/drawing/2014/main" id="{C45729DA-A293-61FA-69BD-F51F5A5F077D}"/>
              </a:ext>
            </a:extLst>
          </p:cNvPr>
          <p:cNvSpPr txBox="1"/>
          <p:nvPr/>
        </p:nvSpPr>
        <p:spPr>
          <a:xfrm rot="10800000" flipV="1">
            <a:off x="2843213" y="930832"/>
            <a:ext cx="6297215" cy="1384995"/>
          </a:xfrm>
          <a:prstGeom prst="rect">
            <a:avLst/>
          </a:prstGeom>
          <a:noFill/>
        </p:spPr>
        <p:txBody>
          <a:bodyPr wrap="square">
            <a:spAutoFit/>
          </a:bodyPr>
          <a:lstStyle/>
          <a:p>
            <a:pPr marL="12065" marR="5080">
              <a:lnSpc>
                <a:spcPct val="100000"/>
              </a:lnSpc>
              <a:spcBef>
                <a:spcPts val="105"/>
              </a:spcBef>
              <a:tabLst>
                <a:tab pos="291465" algn="l"/>
              </a:tabLst>
            </a:pPr>
            <a:r>
              <a:rPr lang="en-US" sz="2800" dirty="0">
                <a:latin typeface="Times New Roman"/>
                <a:cs typeface="Times New Roman"/>
              </a:rPr>
              <a:t>In</a:t>
            </a:r>
            <a:r>
              <a:rPr lang="en-US" sz="2800" spc="45" dirty="0">
                <a:latin typeface="Times New Roman"/>
                <a:cs typeface="Times New Roman"/>
              </a:rPr>
              <a:t> </a:t>
            </a:r>
            <a:r>
              <a:rPr lang="en-US" sz="2800" dirty="0">
                <a:latin typeface="Times New Roman"/>
                <a:cs typeface="Times New Roman"/>
              </a:rPr>
              <a:t>classful</a:t>
            </a:r>
            <a:r>
              <a:rPr lang="en-US" sz="2800" spc="45" dirty="0">
                <a:latin typeface="Times New Roman"/>
                <a:cs typeface="Times New Roman"/>
              </a:rPr>
              <a:t> </a:t>
            </a:r>
            <a:r>
              <a:rPr lang="en-US" sz="2800" dirty="0">
                <a:latin typeface="Times New Roman"/>
                <a:cs typeface="Times New Roman"/>
              </a:rPr>
              <a:t>addressing,</a:t>
            </a:r>
            <a:r>
              <a:rPr lang="en-US" sz="2800" spc="60" dirty="0">
                <a:latin typeface="Times New Roman"/>
                <a:cs typeface="Times New Roman"/>
              </a:rPr>
              <a:t> </a:t>
            </a:r>
            <a:r>
              <a:rPr lang="en-US" sz="2800" dirty="0">
                <a:latin typeface="Times New Roman"/>
                <a:cs typeface="Times New Roman"/>
              </a:rPr>
              <a:t>the</a:t>
            </a:r>
            <a:r>
              <a:rPr lang="en-US" sz="2800" spc="45" dirty="0">
                <a:latin typeface="Times New Roman"/>
                <a:cs typeface="Times New Roman"/>
              </a:rPr>
              <a:t> </a:t>
            </a:r>
            <a:r>
              <a:rPr lang="en-US" sz="2800" dirty="0">
                <a:latin typeface="Times New Roman"/>
                <a:cs typeface="Times New Roman"/>
              </a:rPr>
              <a:t>address</a:t>
            </a:r>
            <a:r>
              <a:rPr lang="en-US" sz="2800" spc="30" dirty="0">
                <a:latin typeface="Times New Roman"/>
                <a:cs typeface="Times New Roman"/>
              </a:rPr>
              <a:t> </a:t>
            </a:r>
            <a:r>
              <a:rPr lang="en-US" sz="2800" dirty="0">
                <a:latin typeface="Times New Roman"/>
                <a:cs typeface="Times New Roman"/>
              </a:rPr>
              <a:t>space</a:t>
            </a:r>
            <a:r>
              <a:rPr lang="en-US" sz="2800" spc="40" dirty="0">
                <a:latin typeface="Times New Roman"/>
                <a:cs typeface="Times New Roman"/>
              </a:rPr>
              <a:t> </a:t>
            </a:r>
            <a:r>
              <a:rPr lang="en-US" sz="2800" dirty="0">
                <a:latin typeface="Times New Roman"/>
                <a:cs typeface="Times New Roman"/>
              </a:rPr>
              <a:t>is</a:t>
            </a:r>
            <a:r>
              <a:rPr lang="en-US" sz="2800" spc="30" dirty="0">
                <a:latin typeface="Times New Roman"/>
                <a:cs typeface="Times New Roman"/>
              </a:rPr>
              <a:t> </a:t>
            </a:r>
            <a:r>
              <a:rPr lang="en-US" sz="2800" dirty="0">
                <a:latin typeface="Times New Roman"/>
                <a:cs typeface="Times New Roman"/>
              </a:rPr>
              <a:t>divided</a:t>
            </a:r>
            <a:r>
              <a:rPr lang="en-US" sz="2800" spc="55" dirty="0">
                <a:latin typeface="Times New Roman"/>
                <a:cs typeface="Times New Roman"/>
              </a:rPr>
              <a:t> </a:t>
            </a:r>
            <a:r>
              <a:rPr lang="en-US" sz="2800" dirty="0">
                <a:latin typeface="Times New Roman"/>
                <a:cs typeface="Times New Roman"/>
              </a:rPr>
              <a:t>into</a:t>
            </a:r>
            <a:r>
              <a:rPr lang="en-US" sz="2800" spc="50" dirty="0">
                <a:latin typeface="Times New Roman"/>
                <a:cs typeface="Times New Roman"/>
              </a:rPr>
              <a:t> </a:t>
            </a:r>
            <a:r>
              <a:rPr lang="en-US" sz="2800" dirty="0">
                <a:latin typeface="Times New Roman"/>
                <a:cs typeface="Times New Roman"/>
              </a:rPr>
              <a:t>five</a:t>
            </a:r>
            <a:r>
              <a:rPr lang="en-US" sz="2800" spc="40" dirty="0">
                <a:latin typeface="Times New Roman"/>
                <a:cs typeface="Times New Roman"/>
              </a:rPr>
              <a:t> </a:t>
            </a:r>
            <a:r>
              <a:rPr lang="en-US" sz="2800" dirty="0">
                <a:latin typeface="Times New Roman"/>
                <a:cs typeface="Times New Roman"/>
              </a:rPr>
              <a:t>classes:</a:t>
            </a:r>
            <a:r>
              <a:rPr lang="en-US" sz="2800" spc="35" dirty="0">
                <a:latin typeface="Times New Roman"/>
                <a:cs typeface="Times New Roman"/>
              </a:rPr>
              <a:t> </a:t>
            </a:r>
            <a:r>
              <a:rPr lang="en-US" sz="2800" dirty="0">
                <a:latin typeface="Times New Roman"/>
                <a:cs typeface="Times New Roman"/>
              </a:rPr>
              <a:t>A,</a:t>
            </a:r>
            <a:r>
              <a:rPr lang="en-US" sz="2800" spc="45" dirty="0">
                <a:latin typeface="Times New Roman"/>
                <a:cs typeface="Times New Roman"/>
              </a:rPr>
              <a:t> </a:t>
            </a:r>
            <a:r>
              <a:rPr lang="en-US" sz="2800" dirty="0">
                <a:latin typeface="Times New Roman"/>
                <a:cs typeface="Times New Roman"/>
              </a:rPr>
              <a:t>B,</a:t>
            </a:r>
            <a:r>
              <a:rPr lang="en-US" sz="2800" spc="60" dirty="0">
                <a:latin typeface="Times New Roman"/>
                <a:cs typeface="Times New Roman"/>
              </a:rPr>
              <a:t> </a:t>
            </a:r>
            <a:r>
              <a:rPr lang="en-US" sz="2800" dirty="0">
                <a:latin typeface="Times New Roman"/>
                <a:cs typeface="Times New Roman"/>
              </a:rPr>
              <a:t>C,</a:t>
            </a:r>
            <a:r>
              <a:rPr lang="en-US" sz="2800" spc="45" dirty="0">
                <a:latin typeface="Times New Roman"/>
                <a:cs typeface="Times New Roman"/>
              </a:rPr>
              <a:t> </a:t>
            </a:r>
            <a:r>
              <a:rPr lang="en-US" sz="2800" spc="-25" dirty="0">
                <a:latin typeface="Times New Roman"/>
                <a:cs typeface="Times New Roman"/>
              </a:rPr>
              <a:t>D, </a:t>
            </a:r>
            <a:r>
              <a:rPr lang="en-US" sz="2800" dirty="0">
                <a:latin typeface="Times New Roman"/>
                <a:cs typeface="Times New Roman"/>
              </a:rPr>
              <a:t>and</a:t>
            </a:r>
            <a:r>
              <a:rPr lang="en-US" sz="2800" spc="-10" dirty="0">
                <a:latin typeface="Times New Roman"/>
                <a:cs typeface="Times New Roman"/>
              </a:rPr>
              <a:t> </a:t>
            </a:r>
            <a:r>
              <a:rPr lang="en-US" sz="2800" spc="-50" dirty="0">
                <a:latin typeface="Times New Roman"/>
                <a:cs typeface="Times New Roman"/>
              </a:rPr>
              <a:t>E</a:t>
            </a:r>
            <a:endParaRPr lang="en-US" sz="2800" dirty="0">
              <a:latin typeface="Times New Roman"/>
              <a:cs typeface="Times New Roman"/>
            </a:endParaRPr>
          </a:p>
        </p:txBody>
      </p:sp>
    </p:spTree>
    <p:extLst>
      <p:ext uri="{BB962C8B-B14F-4D97-AF65-F5344CB8AC3E}">
        <p14:creationId xmlns:p14="http://schemas.microsoft.com/office/powerpoint/2010/main" val="91351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67A6-76B4-4A06-B6DD-685511166E5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5EB89134-28AA-25DC-6530-028EB9ED32D4}"/>
              </a:ext>
            </a:extLst>
          </p:cNvPr>
          <p:cNvSpPr>
            <a:spLocks noGrp="1"/>
          </p:cNvSpPr>
          <p:nvPr>
            <p:ph idx="1"/>
          </p:nvPr>
        </p:nvSpPr>
        <p:spPr/>
        <p:txBody>
          <a:bodyPr/>
          <a:lstStyle/>
          <a:p>
            <a:pPr marL="555625" indent="-457200" defTabSz="414338">
              <a:lnSpc>
                <a:spcPct val="80000"/>
              </a:lnSpc>
              <a:buClr>
                <a:srgbClr val="CC0000"/>
              </a:buClr>
            </a:pPr>
            <a:r>
              <a:rPr lang="en-US" altLang="en-US" sz="2800" dirty="0">
                <a:latin typeface="Times New Roman" panose="02020603050405020304" pitchFamily="18" charset="0"/>
                <a:cs typeface="Times New Roman" panose="02020603050405020304" pitchFamily="18" charset="0"/>
              </a:rPr>
              <a:t>E-mail</a:t>
            </a:r>
          </a:p>
          <a:p>
            <a:pPr marL="555625" indent="-457200" defTabSz="414338">
              <a:lnSpc>
                <a:spcPct val="80000"/>
              </a:lnSpc>
              <a:buClr>
                <a:srgbClr val="CC0000"/>
              </a:buClr>
            </a:pPr>
            <a:r>
              <a:rPr lang="en-US" altLang="en-US" sz="2800" dirty="0">
                <a:latin typeface="Times New Roman" panose="02020603050405020304" pitchFamily="18" charset="0"/>
                <a:cs typeface="Times New Roman" panose="02020603050405020304" pitchFamily="18" charset="0"/>
              </a:rPr>
              <a:t>Searchable Data (Web Sites)</a:t>
            </a:r>
          </a:p>
          <a:p>
            <a:pPr marL="555625" indent="-457200" defTabSz="414338">
              <a:lnSpc>
                <a:spcPct val="80000"/>
              </a:lnSpc>
              <a:buClr>
                <a:srgbClr val="CC0000"/>
              </a:buClr>
            </a:pPr>
            <a:r>
              <a:rPr lang="en-US" altLang="en-US" sz="2800" dirty="0">
                <a:latin typeface="Times New Roman" panose="02020603050405020304" pitchFamily="18" charset="0"/>
                <a:cs typeface="Times New Roman" panose="02020603050405020304" pitchFamily="18" charset="0"/>
              </a:rPr>
              <a:t>E-Commerce</a:t>
            </a:r>
          </a:p>
          <a:p>
            <a:pPr marL="555625" indent="-457200" defTabSz="414338">
              <a:lnSpc>
                <a:spcPct val="80000"/>
              </a:lnSpc>
              <a:buClr>
                <a:srgbClr val="CC0000"/>
              </a:buClr>
            </a:pPr>
            <a:r>
              <a:rPr lang="en-US" altLang="en-US" sz="2800" dirty="0">
                <a:latin typeface="Times New Roman" panose="02020603050405020304" pitchFamily="18" charset="0"/>
                <a:cs typeface="Times New Roman" panose="02020603050405020304" pitchFamily="18" charset="0"/>
              </a:rPr>
              <a:t>News Groups</a:t>
            </a:r>
          </a:p>
          <a:p>
            <a:pPr marL="555625" indent="-457200" defTabSz="414338">
              <a:lnSpc>
                <a:spcPct val="80000"/>
              </a:lnSpc>
              <a:buClr>
                <a:srgbClr val="CC0000"/>
              </a:buClr>
            </a:pPr>
            <a:r>
              <a:rPr lang="en-US" altLang="en-US" sz="2800" dirty="0">
                <a:latin typeface="Times New Roman" panose="02020603050405020304" pitchFamily="18" charset="0"/>
                <a:cs typeface="Times New Roman" panose="02020603050405020304" pitchFamily="18" charset="0"/>
              </a:rPr>
              <a:t>Internet Telephony (VoIP)</a:t>
            </a:r>
          </a:p>
          <a:p>
            <a:pPr marL="555625" indent="-457200" defTabSz="414338">
              <a:lnSpc>
                <a:spcPct val="80000"/>
              </a:lnSpc>
              <a:buClr>
                <a:srgbClr val="CC0000"/>
              </a:buClr>
            </a:pPr>
            <a:r>
              <a:rPr lang="en-US" altLang="en-US" sz="2800" dirty="0">
                <a:latin typeface="Times New Roman" panose="02020603050405020304" pitchFamily="18" charset="0"/>
                <a:cs typeface="Times New Roman" panose="02020603050405020304" pitchFamily="18" charset="0"/>
              </a:rPr>
              <a:t>Video Conferencing</a:t>
            </a:r>
          </a:p>
          <a:p>
            <a:pPr marL="555625" indent="-457200" defTabSz="414338">
              <a:lnSpc>
                <a:spcPct val="80000"/>
              </a:lnSpc>
              <a:buClr>
                <a:srgbClr val="CC0000"/>
              </a:buClr>
            </a:pPr>
            <a:r>
              <a:rPr lang="en-US" altLang="en-US" sz="2800" dirty="0">
                <a:latin typeface="Times New Roman" panose="02020603050405020304" pitchFamily="18" charset="0"/>
                <a:cs typeface="Times New Roman" panose="02020603050405020304" pitchFamily="18" charset="0"/>
              </a:rPr>
              <a:t>Chat Groups</a:t>
            </a:r>
          </a:p>
          <a:p>
            <a:pPr marL="555625" indent="-457200" defTabSz="414338">
              <a:lnSpc>
                <a:spcPct val="80000"/>
              </a:lnSpc>
              <a:buClr>
                <a:srgbClr val="CC0000"/>
              </a:buClr>
            </a:pPr>
            <a:r>
              <a:rPr lang="en-US" altLang="en-US" sz="2800" dirty="0">
                <a:latin typeface="Times New Roman" panose="02020603050405020304" pitchFamily="18" charset="0"/>
                <a:cs typeface="Times New Roman" panose="02020603050405020304" pitchFamily="18" charset="0"/>
              </a:rPr>
              <a:t>Instant Messengers </a:t>
            </a:r>
          </a:p>
          <a:p>
            <a:pPr marL="555625" indent="-457200" defTabSz="414338">
              <a:lnSpc>
                <a:spcPct val="80000"/>
              </a:lnSpc>
              <a:buClr>
                <a:srgbClr val="CC0000"/>
              </a:buClr>
            </a:pPr>
            <a:r>
              <a:rPr lang="en-US" altLang="en-US" sz="2800" dirty="0">
                <a:latin typeface="Times New Roman" panose="02020603050405020304" pitchFamily="18" charset="0"/>
                <a:cs typeface="Times New Roman" panose="02020603050405020304" pitchFamily="18" charset="0"/>
              </a:rPr>
              <a:t>Internet Radio</a:t>
            </a:r>
          </a:p>
          <a:p>
            <a:endParaRPr lang="en-US" dirty="0"/>
          </a:p>
        </p:txBody>
      </p:sp>
    </p:spTree>
    <p:extLst>
      <p:ext uri="{BB962C8B-B14F-4D97-AF65-F5344CB8AC3E}">
        <p14:creationId xmlns:p14="http://schemas.microsoft.com/office/powerpoint/2010/main" val="23048756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6F5C50-B47B-9540-BD99-60F779F5868F}"/>
              </a:ext>
            </a:extLst>
          </p:cNvPr>
          <p:cNvSpPr>
            <a:spLocks noGrp="1"/>
          </p:cNvSpPr>
          <p:nvPr>
            <p:ph idx="1"/>
          </p:nvPr>
        </p:nvSpPr>
        <p:spPr>
          <a:xfrm>
            <a:off x="838200" y="442913"/>
            <a:ext cx="10515600" cy="5734050"/>
          </a:xfrm>
        </p:spPr>
        <p:txBody>
          <a:bodyPr>
            <a:noAutofit/>
          </a:bodyPr>
          <a:lstStyle/>
          <a:p>
            <a:pPr marL="12700" indent="0">
              <a:lnSpc>
                <a:spcPct val="100000"/>
              </a:lnSpc>
              <a:spcBef>
                <a:spcPts val="350"/>
              </a:spcBef>
              <a:buNone/>
              <a:tabLst>
                <a:tab pos="291465" algn="l"/>
              </a:tabLst>
            </a:pPr>
            <a:r>
              <a:rPr lang="en-US" spc="-25" dirty="0" err="1">
                <a:latin typeface="Times New Roman"/>
                <a:cs typeface="Times New Roman"/>
              </a:rPr>
              <a:t>Eg</a:t>
            </a:r>
            <a:r>
              <a:rPr lang="en-US" spc="-25" dirty="0">
                <a:latin typeface="Times New Roman"/>
                <a:cs typeface="Times New Roman"/>
              </a:rPr>
              <a:t>:</a:t>
            </a:r>
            <a:endParaRPr lang="en-US" dirty="0">
              <a:latin typeface="Times New Roman"/>
              <a:cs typeface="Times New Roman"/>
            </a:endParaRPr>
          </a:p>
          <a:p>
            <a:pPr marL="615950" lvl="1" indent="-231775">
              <a:lnSpc>
                <a:spcPct val="100000"/>
              </a:lnSpc>
              <a:spcBef>
                <a:spcPts val="215"/>
              </a:spcBef>
              <a:buFont typeface="Arial MT"/>
              <a:buChar char="–"/>
              <a:tabLst>
                <a:tab pos="615950" algn="l"/>
              </a:tabLst>
            </a:pPr>
            <a:r>
              <a:rPr lang="en-US" sz="2800" dirty="0">
                <a:latin typeface="Times New Roman"/>
                <a:cs typeface="Times New Roman"/>
              </a:rPr>
              <a:t>Find</a:t>
            </a:r>
            <a:r>
              <a:rPr lang="en-US" sz="2800" spc="-10" dirty="0">
                <a:latin typeface="Times New Roman"/>
                <a:cs typeface="Times New Roman"/>
              </a:rPr>
              <a:t> </a:t>
            </a:r>
            <a:r>
              <a:rPr lang="en-US" sz="2800" dirty="0">
                <a:latin typeface="Times New Roman"/>
                <a:cs typeface="Times New Roman"/>
              </a:rPr>
              <a:t>the</a:t>
            </a:r>
            <a:r>
              <a:rPr lang="en-US" sz="2800" spc="-15" dirty="0">
                <a:latin typeface="Times New Roman"/>
                <a:cs typeface="Times New Roman"/>
              </a:rPr>
              <a:t> </a:t>
            </a:r>
            <a:r>
              <a:rPr lang="en-US" sz="2800" dirty="0">
                <a:latin typeface="Times New Roman"/>
                <a:cs typeface="Times New Roman"/>
              </a:rPr>
              <a:t>class</a:t>
            </a:r>
            <a:r>
              <a:rPr lang="en-US" sz="2800" spc="-15" dirty="0">
                <a:latin typeface="Times New Roman"/>
                <a:cs typeface="Times New Roman"/>
              </a:rPr>
              <a:t> </a:t>
            </a:r>
            <a:r>
              <a:rPr lang="en-US" sz="2800" dirty="0">
                <a:latin typeface="Times New Roman"/>
                <a:cs typeface="Times New Roman"/>
              </a:rPr>
              <a:t>of</a:t>
            </a:r>
            <a:r>
              <a:rPr lang="en-US" sz="2800" spc="-20" dirty="0">
                <a:latin typeface="Times New Roman"/>
                <a:cs typeface="Times New Roman"/>
              </a:rPr>
              <a:t> </a:t>
            </a:r>
            <a:r>
              <a:rPr lang="en-US" sz="2800" dirty="0">
                <a:latin typeface="Times New Roman"/>
                <a:cs typeface="Times New Roman"/>
              </a:rPr>
              <a:t>each</a:t>
            </a:r>
            <a:r>
              <a:rPr lang="en-US" sz="2800" spc="-35" dirty="0">
                <a:latin typeface="Times New Roman"/>
                <a:cs typeface="Times New Roman"/>
              </a:rPr>
              <a:t> </a:t>
            </a:r>
            <a:r>
              <a:rPr lang="en-US" sz="2800" spc="-10" dirty="0">
                <a:latin typeface="Times New Roman"/>
                <a:cs typeface="Times New Roman"/>
              </a:rPr>
              <a:t>address</a:t>
            </a:r>
            <a:endParaRPr lang="en-US" sz="2800" dirty="0">
              <a:latin typeface="Times New Roman"/>
              <a:cs typeface="Times New Roman"/>
            </a:endParaRPr>
          </a:p>
          <a:p>
            <a:pPr marL="615950" lvl="1" indent="-231775">
              <a:lnSpc>
                <a:spcPct val="100000"/>
              </a:lnSpc>
              <a:spcBef>
                <a:spcPts val="204"/>
              </a:spcBef>
              <a:buFont typeface="Arial MT"/>
              <a:buChar char="–"/>
              <a:tabLst>
                <a:tab pos="615950" algn="l"/>
                <a:tab pos="926465" algn="l"/>
              </a:tabLst>
            </a:pPr>
            <a:r>
              <a:rPr lang="en-US" sz="2800" spc="-25" dirty="0">
                <a:latin typeface="Times New Roman"/>
                <a:cs typeface="Times New Roman"/>
              </a:rPr>
              <a:t>a.</a:t>
            </a:r>
            <a:r>
              <a:rPr lang="en-US" sz="2800" dirty="0">
                <a:latin typeface="Times New Roman"/>
                <a:cs typeface="Times New Roman"/>
              </a:rPr>
              <a:t>	00000001</a:t>
            </a:r>
            <a:r>
              <a:rPr lang="en-US" sz="2800" spc="-60" dirty="0">
                <a:latin typeface="Times New Roman"/>
                <a:cs typeface="Times New Roman"/>
              </a:rPr>
              <a:t> </a:t>
            </a:r>
            <a:r>
              <a:rPr lang="en-US" sz="2800" dirty="0">
                <a:latin typeface="Times New Roman"/>
                <a:cs typeface="Times New Roman"/>
              </a:rPr>
              <a:t>00001011</a:t>
            </a:r>
            <a:r>
              <a:rPr lang="en-US" sz="2800" spc="-60" dirty="0">
                <a:latin typeface="Times New Roman"/>
                <a:cs typeface="Times New Roman"/>
              </a:rPr>
              <a:t> </a:t>
            </a:r>
            <a:r>
              <a:rPr lang="en-US" sz="2800" dirty="0">
                <a:latin typeface="Times New Roman"/>
                <a:cs typeface="Times New Roman"/>
              </a:rPr>
              <a:t>00001011</a:t>
            </a:r>
            <a:r>
              <a:rPr lang="en-US" sz="2800" spc="-60" dirty="0">
                <a:latin typeface="Times New Roman"/>
                <a:cs typeface="Times New Roman"/>
              </a:rPr>
              <a:t> </a:t>
            </a:r>
            <a:r>
              <a:rPr lang="en-US" sz="2800" spc="-10" dirty="0">
                <a:latin typeface="Times New Roman"/>
                <a:cs typeface="Times New Roman"/>
              </a:rPr>
              <a:t>11101111</a:t>
            </a:r>
            <a:endParaRPr lang="en-US" sz="2800" dirty="0">
              <a:latin typeface="Times New Roman"/>
              <a:cs typeface="Times New Roman"/>
            </a:endParaRPr>
          </a:p>
          <a:p>
            <a:pPr marL="615950" lvl="1" indent="-231775">
              <a:lnSpc>
                <a:spcPct val="100000"/>
              </a:lnSpc>
              <a:spcBef>
                <a:spcPts val="204"/>
              </a:spcBef>
              <a:buFont typeface="Arial MT"/>
              <a:buChar char="–"/>
              <a:tabLst>
                <a:tab pos="615950" algn="l"/>
                <a:tab pos="938530" algn="l"/>
              </a:tabLst>
            </a:pPr>
            <a:r>
              <a:rPr lang="en-US" sz="2800" spc="-25" dirty="0">
                <a:latin typeface="Times New Roman"/>
                <a:cs typeface="Times New Roman"/>
              </a:rPr>
              <a:t>b.</a:t>
            </a:r>
            <a:r>
              <a:rPr lang="en-US" sz="2800" dirty="0">
                <a:latin typeface="Times New Roman"/>
                <a:cs typeface="Times New Roman"/>
              </a:rPr>
              <a:t>	11000001</a:t>
            </a:r>
            <a:r>
              <a:rPr lang="en-US" sz="2800" spc="-75" dirty="0">
                <a:latin typeface="Times New Roman"/>
                <a:cs typeface="Times New Roman"/>
              </a:rPr>
              <a:t> </a:t>
            </a:r>
            <a:r>
              <a:rPr lang="en-US" sz="2800" dirty="0">
                <a:latin typeface="Times New Roman"/>
                <a:cs typeface="Times New Roman"/>
              </a:rPr>
              <a:t>10000011</a:t>
            </a:r>
            <a:r>
              <a:rPr lang="en-US" sz="2800" spc="-75" dirty="0">
                <a:latin typeface="Times New Roman"/>
                <a:cs typeface="Times New Roman"/>
              </a:rPr>
              <a:t> </a:t>
            </a:r>
            <a:r>
              <a:rPr lang="en-US" sz="2800" spc="-10" dirty="0">
                <a:latin typeface="Times New Roman"/>
                <a:cs typeface="Times New Roman"/>
              </a:rPr>
              <a:t>00011011</a:t>
            </a:r>
            <a:r>
              <a:rPr lang="en-US" sz="2800" spc="-70" dirty="0">
                <a:latin typeface="Times New Roman"/>
                <a:cs typeface="Times New Roman"/>
              </a:rPr>
              <a:t> </a:t>
            </a:r>
            <a:r>
              <a:rPr lang="en-US" sz="2800" spc="-10" dirty="0">
                <a:latin typeface="Times New Roman"/>
                <a:cs typeface="Times New Roman"/>
              </a:rPr>
              <a:t>11111111</a:t>
            </a:r>
            <a:endParaRPr lang="en-US" sz="2800" dirty="0">
              <a:latin typeface="Times New Roman"/>
              <a:cs typeface="Times New Roman"/>
            </a:endParaRPr>
          </a:p>
          <a:p>
            <a:pPr marL="615950" lvl="1" indent="-231775">
              <a:lnSpc>
                <a:spcPct val="100000"/>
              </a:lnSpc>
              <a:spcBef>
                <a:spcPts val="204"/>
              </a:spcBef>
              <a:buFont typeface="Arial MT"/>
              <a:buChar char="–"/>
              <a:tabLst>
                <a:tab pos="615950" algn="l"/>
                <a:tab pos="926465" algn="l"/>
              </a:tabLst>
            </a:pPr>
            <a:r>
              <a:rPr lang="en-US" sz="2800" spc="-25" dirty="0">
                <a:latin typeface="Times New Roman"/>
                <a:cs typeface="Times New Roman"/>
              </a:rPr>
              <a:t>c.</a:t>
            </a:r>
            <a:r>
              <a:rPr lang="en-US" sz="2800" dirty="0">
                <a:latin typeface="Times New Roman"/>
                <a:cs typeface="Times New Roman"/>
              </a:rPr>
              <a:t>	</a:t>
            </a:r>
            <a:r>
              <a:rPr lang="en-US" sz="2800" spc="-10" dirty="0">
                <a:latin typeface="Times New Roman"/>
                <a:cs typeface="Times New Roman"/>
              </a:rPr>
              <a:t>14.23.120.8</a:t>
            </a:r>
            <a:endParaRPr lang="en-US" sz="2800" dirty="0">
              <a:latin typeface="Times New Roman"/>
              <a:cs typeface="Times New Roman"/>
            </a:endParaRPr>
          </a:p>
          <a:p>
            <a:pPr marL="615950" lvl="1" indent="-231775">
              <a:lnSpc>
                <a:spcPct val="100000"/>
              </a:lnSpc>
              <a:spcBef>
                <a:spcPts val="204"/>
              </a:spcBef>
              <a:buFont typeface="Arial MT"/>
              <a:buChar char="–"/>
              <a:tabLst>
                <a:tab pos="615950" algn="l"/>
                <a:tab pos="939165" algn="l"/>
              </a:tabLst>
            </a:pPr>
            <a:r>
              <a:rPr lang="en-US" sz="2800" spc="-25" dirty="0">
                <a:latin typeface="Times New Roman"/>
                <a:cs typeface="Times New Roman"/>
              </a:rPr>
              <a:t>d.</a:t>
            </a:r>
            <a:r>
              <a:rPr lang="en-US" sz="2800" dirty="0">
                <a:latin typeface="Times New Roman"/>
                <a:cs typeface="Times New Roman"/>
              </a:rPr>
              <a:t>	</a:t>
            </a:r>
            <a:r>
              <a:rPr lang="en-US" sz="2800" spc="-10" dirty="0">
                <a:latin typeface="Times New Roman"/>
                <a:cs typeface="Times New Roman"/>
              </a:rPr>
              <a:t>252.5.15.111</a:t>
            </a:r>
            <a:endParaRPr lang="en-US" sz="2800" dirty="0">
              <a:latin typeface="Times New Roman"/>
              <a:cs typeface="Times New Roman"/>
            </a:endParaRPr>
          </a:p>
          <a:p>
            <a:pPr marL="12700" indent="0">
              <a:lnSpc>
                <a:spcPct val="100000"/>
              </a:lnSpc>
              <a:buNone/>
              <a:tabLst>
                <a:tab pos="291465" algn="l"/>
              </a:tabLst>
            </a:pPr>
            <a:r>
              <a:rPr lang="en-US" spc="-10" dirty="0">
                <a:latin typeface="Times New Roman"/>
                <a:cs typeface="Times New Roman"/>
              </a:rPr>
              <a:t>Solution</a:t>
            </a:r>
            <a:endParaRPr lang="en-US" dirty="0">
              <a:latin typeface="Times New Roman"/>
              <a:cs typeface="Times New Roman"/>
            </a:endParaRPr>
          </a:p>
          <a:p>
            <a:pPr marL="615950" lvl="1" indent="-231775">
              <a:lnSpc>
                <a:spcPct val="100000"/>
              </a:lnSpc>
              <a:spcBef>
                <a:spcPts val="215"/>
              </a:spcBef>
              <a:buFont typeface="Arial MT"/>
              <a:buChar char="–"/>
              <a:tabLst>
                <a:tab pos="615950" algn="l"/>
              </a:tabLst>
            </a:pPr>
            <a:r>
              <a:rPr lang="en-US" sz="2800" dirty="0">
                <a:latin typeface="Times New Roman"/>
                <a:cs typeface="Times New Roman"/>
              </a:rPr>
              <a:t>a.</a:t>
            </a:r>
            <a:r>
              <a:rPr lang="en-US" sz="2800" spc="-50" dirty="0">
                <a:latin typeface="Times New Roman"/>
                <a:cs typeface="Times New Roman"/>
              </a:rPr>
              <a:t> </a:t>
            </a:r>
            <a:r>
              <a:rPr lang="en-US" sz="2800" dirty="0">
                <a:latin typeface="Times New Roman"/>
                <a:cs typeface="Times New Roman"/>
              </a:rPr>
              <a:t>The</a:t>
            </a:r>
            <a:r>
              <a:rPr lang="en-US" sz="2800" spc="-15" dirty="0">
                <a:latin typeface="Times New Roman"/>
                <a:cs typeface="Times New Roman"/>
              </a:rPr>
              <a:t> </a:t>
            </a:r>
            <a:r>
              <a:rPr lang="en-US" sz="2800" dirty="0">
                <a:latin typeface="Times New Roman"/>
                <a:cs typeface="Times New Roman"/>
              </a:rPr>
              <a:t>first</a:t>
            </a:r>
            <a:r>
              <a:rPr lang="en-US" sz="2800" spc="5" dirty="0">
                <a:latin typeface="Times New Roman"/>
                <a:cs typeface="Times New Roman"/>
              </a:rPr>
              <a:t> </a:t>
            </a:r>
            <a:r>
              <a:rPr lang="en-US" sz="2800" dirty="0">
                <a:latin typeface="Times New Roman"/>
                <a:cs typeface="Times New Roman"/>
              </a:rPr>
              <a:t>bit</a:t>
            </a:r>
            <a:r>
              <a:rPr lang="en-US" sz="2800" spc="-5" dirty="0">
                <a:latin typeface="Times New Roman"/>
                <a:cs typeface="Times New Roman"/>
              </a:rPr>
              <a:t> </a:t>
            </a:r>
            <a:r>
              <a:rPr lang="en-US" sz="2800" dirty="0">
                <a:latin typeface="Times New Roman"/>
                <a:cs typeface="Times New Roman"/>
              </a:rPr>
              <a:t>is 0.</a:t>
            </a:r>
            <a:r>
              <a:rPr lang="en-US" sz="2800" spc="-40" dirty="0">
                <a:latin typeface="Times New Roman"/>
                <a:cs typeface="Times New Roman"/>
              </a:rPr>
              <a:t> </a:t>
            </a:r>
            <a:r>
              <a:rPr lang="en-US" sz="2800" dirty="0">
                <a:latin typeface="Times New Roman"/>
                <a:cs typeface="Times New Roman"/>
              </a:rPr>
              <a:t>This is</a:t>
            </a:r>
            <a:r>
              <a:rPr lang="en-US" sz="2800" spc="-5" dirty="0">
                <a:latin typeface="Times New Roman"/>
                <a:cs typeface="Times New Roman"/>
              </a:rPr>
              <a:t> </a:t>
            </a:r>
            <a:r>
              <a:rPr lang="en-US" sz="2800" dirty="0">
                <a:latin typeface="Times New Roman"/>
                <a:cs typeface="Times New Roman"/>
              </a:rPr>
              <a:t>a</a:t>
            </a:r>
            <a:r>
              <a:rPr lang="en-US" sz="2800" spc="-5" dirty="0">
                <a:latin typeface="Times New Roman"/>
                <a:cs typeface="Times New Roman"/>
              </a:rPr>
              <a:t> </a:t>
            </a:r>
            <a:r>
              <a:rPr lang="en-US" sz="2800" spc="-10" dirty="0">
                <a:latin typeface="Times New Roman"/>
                <a:cs typeface="Times New Roman"/>
              </a:rPr>
              <a:t>class</a:t>
            </a:r>
            <a:r>
              <a:rPr lang="en-US" sz="2800" spc="-100" dirty="0">
                <a:latin typeface="Times New Roman"/>
                <a:cs typeface="Times New Roman"/>
              </a:rPr>
              <a:t> </a:t>
            </a:r>
            <a:r>
              <a:rPr lang="en-US" sz="2800" dirty="0">
                <a:latin typeface="Times New Roman"/>
                <a:cs typeface="Times New Roman"/>
              </a:rPr>
              <a:t>A</a:t>
            </a:r>
            <a:r>
              <a:rPr lang="en-US" sz="2800" spc="-100" dirty="0">
                <a:latin typeface="Times New Roman"/>
                <a:cs typeface="Times New Roman"/>
              </a:rPr>
              <a:t> </a:t>
            </a:r>
            <a:r>
              <a:rPr lang="en-US" sz="2800" spc="-10" dirty="0">
                <a:latin typeface="Times New Roman"/>
                <a:cs typeface="Times New Roman"/>
              </a:rPr>
              <a:t>address</a:t>
            </a:r>
            <a:endParaRPr lang="en-US" sz="2800" dirty="0">
              <a:latin typeface="Times New Roman"/>
              <a:cs typeface="Times New Roman"/>
            </a:endParaRPr>
          </a:p>
          <a:p>
            <a:pPr marL="615950" lvl="1" indent="-231775">
              <a:lnSpc>
                <a:spcPct val="100000"/>
              </a:lnSpc>
              <a:spcBef>
                <a:spcPts val="204"/>
              </a:spcBef>
              <a:buFont typeface="Arial MT"/>
              <a:buChar char="–"/>
              <a:tabLst>
                <a:tab pos="615950" algn="l"/>
              </a:tabLst>
            </a:pPr>
            <a:r>
              <a:rPr lang="en-US" sz="2800" dirty="0">
                <a:latin typeface="Times New Roman"/>
                <a:cs typeface="Times New Roman"/>
              </a:rPr>
              <a:t>b.</a:t>
            </a:r>
            <a:r>
              <a:rPr lang="en-US" sz="2800" spc="-50" dirty="0">
                <a:latin typeface="Times New Roman"/>
                <a:cs typeface="Times New Roman"/>
              </a:rPr>
              <a:t> </a:t>
            </a:r>
            <a:r>
              <a:rPr lang="en-US" sz="2800" dirty="0">
                <a:latin typeface="Times New Roman"/>
                <a:cs typeface="Times New Roman"/>
              </a:rPr>
              <a:t>The</a:t>
            </a:r>
            <a:r>
              <a:rPr lang="en-US" sz="2800" spc="-25" dirty="0">
                <a:latin typeface="Times New Roman"/>
                <a:cs typeface="Times New Roman"/>
              </a:rPr>
              <a:t> </a:t>
            </a:r>
            <a:r>
              <a:rPr lang="en-US" sz="2800" dirty="0">
                <a:latin typeface="Times New Roman"/>
                <a:cs typeface="Times New Roman"/>
              </a:rPr>
              <a:t>first 2</a:t>
            </a:r>
            <a:r>
              <a:rPr lang="en-US" sz="2800" spc="-20" dirty="0">
                <a:latin typeface="Times New Roman"/>
                <a:cs typeface="Times New Roman"/>
              </a:rPr>
              <a:t> </a:t>
            </a:r>
            <a:r>
              <a:rPr lang="en-US" sz="2800" dirty="0">
                <a:latin typeface="Times New Roman"/>
                <a:cs typeface="Times New Roman"/>
              </a:rPr>
              <a:t>bits are</a:t>
            </a:r>
            <a:r>
              <a:rPr lang="en-US" sz="2800" spc="-35" dirty="0">
                <a:latin typeface="Times New Roman"/>
                <a:cs typeface="Times New Roman"/>
              </a:rPr>
              <a:t> </a:t>
            </a:r>
            <a:r>
              <a:rPr lang="en-US" sz="2800" dirty="0">
                <a:latin typeface="Times New Roman"/>
                <a:cs typeface="Times New Roman"/>
              </a:rPr>
              <a:t>1;</a:t>
            </a:r>
            <a:r>
              <a:rPr lang="en-US" sz="2800" spc="-10"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third</a:t>
            </a:r>
            <a:r>
              <a:rPr lang="en-US" sz="2800" spc="-10" dirty="0">
                <a:latin typeface="Times New Roman"/>
                <a:cs typeface="Times New Roman"/>
              </a:rPr>
              <a:t> </a:t>
            </a:r>
            <a:r>
              <a:rPr lang="en-US" sz="2800" dirty="0">
                <a:latin typeface="Times New Roman"/>
                <a:cs typeface="Times New Roman"/>
              </a:rPr>
              <a:t>bit</a:t>
            </a:r>
            <a:r>
              <a:rPr lang="en-US" sz="2800" spc="-5"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dirty="0">
                <a:latin typeface="Times New Roman"/>
                <a:cs typeface="Times New Roman"/>
              </a:rPr>
              <a:t>0.</a:t>
            </a:r>
            <a:r>
              <a:rPr lang="en-US" sz="2800" spc="-40" dirty="0">
                <a:latin typeface="Times New Roman"/>
                <a:cs typeface="Times New Roman"/>
              </a:rPr>
              <a:t> </a:t>
            </a:r>
            <a:r>
              <a:rPr lang="en-US" sz="2800" dirty="0">
                <a:latin typeface="Times New Roman"/>
                <a:cs typeface="Times New Roman"/>
              </a:rPr>
              <a:t>This</a:t>
            </a:r>
            <a:r>
              <a:rPr lang="en-US" sz="2800" spc="-10"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dirty="0">
                <a:latin typeface="Times New Roman"/>
                <a:cs typeface="Times New Roman"/>
              </a:rPr>
              <a:t>a</a:t>
            </a:r>
            <a:r>
              <a:rPr lang="en-US" sz="2800" spc="-10" dirty="0">
                <a:latin typeface="Times New Roman"/>
                <a:cs typeface="Times New Roman"/>
              </a:rPr>
              <a:t> </a:t>
            </a:r>
            <a:r>
              <a:rPr lang="en-US" sz="2800" dirty="0">
                <a:latin typeface="Times New Roman"/>
                <a:cs typeface="Times New Roman"/>
              </a:rPr>
              <a:t>class</a:t>
            </a:r>
            <a:r>
              <a:rPr lang="en-US" sz="2800" spc="-10" dirty="0">
                <a:latin typeface="Times New Roman"/>
                <a:cs typeface="Times New Roman"/>
              </a:rPr>
              <a:t> </a:t>
            </a:r>
            <a:r>
              <a:rPr lang="en-US" sz="2800" dirty="0">
                <a:latin typeface="Times New Roman"/>
                <a:cs typeface="Times New Roman"/>
              </a:rPr>
              <a:t>C</a:t>
            </a:r>
            <a:r>
              <a:rPr lang="en-US" sz="2800" spc="-10" dirty="0">
                <a:latin typeface="Times New Roman"/>
                <a:cs typeface="Times New Roman"/>
              </a:rPr>
              <a:t> address</a:t>
            </a:r>
            <a:endParaRPr lang="en-US" sz="2800" dirty="0">
              <a:latin typeface="Times New Roman"/>
              <a:cs typeface="Times New Roman"/>
            </a:endParaRPr>
          </a:p>
          <a:p>
            <a:pPr marL="615950" lvl="1" indent="-231775">
              <a:lnSpc>
                <a:spcPct val="100000"/>
              </a:lnSpc>
              <a:spcBef>
                <a:spcPts val="204"/>
              </a:spcBef>
              <a:buFont typeface="Arial MT"/>
              <a:buChar char="–"/>
              <a:tabLst>
                <a:tab pos="615950" algn="l"/>
              </a:tabLst>
            </a:pPr>
            <a:r>
              <a:rPr lang="en-US" sz="2800" dirty="0">
                <a:latin typeface="Times New Roman"/>
                <a:cs typeface="Times New Roman"/>
              </a:rPr>
              <a:t>c.</a:t>
            </a:r>
            <a:r>
              <a:rPr lang="en-US" sz="2800" spc="-55" dirty="0">
                <a:latin typeface="Times New Roman"/>
                <a:cs typeface="Times New Roman"/>
              </a:rPr>
              <a:t> </a:t>
            </a:r>
            <a:r>
              <a:rPr lang="en-US" sz="2800" dirty="0">
                <a:latin typeface="Times New Roman"/>
                <a:cs typeface="Times New Roman"/>
              </a:rPr>
              <a:t>The</a:t>
            </a:r>
            <a:r>
              <a:rPr lang="en-US" sz="2800" spc="-30" dirty="0">
                <a:latin typeface="Times New Roman"/>
                <a:cs typeface="Times New Roman"/>
              </a:rPr>
              <a:t> </a:t>
            </a:r>
            <a:r>
              <a:rPr lang="en-US" sz="2800" dirty="0">
                <a:latin typeface="Times New Roman"/>
                <a:cs typeface="Times New Roman"/>
              </a:rPr>
              <a:t>first byte</a:t>
            </a:r>
            <a:r>
              <a:rPr lang="en-US" sz="2800" spc="-25"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dirty="0">
                <a:latin typeface="Times New Roman"/>
                <a:cs typeface="Times New Roman"/>
              </a:rPr>
              <a:t>14;</a:t>
            </a:r>
            <a:r>
              <a:rPr lang="en-US" sz="2800" spc="-20"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class</a:t>
            </a:r>
            <a:r>
              <a:rPr lang="en-US" sz="2800" spc="-20" dirty="0">
                <a:latin typeface="Times New Roman"/>
                <a:cs typeface="Times New Roman"/>
              </a:rPr>
              <a:t> </a:t>
            </a:r>
            <a:r>
              <a:rPr lang="en-US" sz="2800" dirty="0">
                <a:latin typeface="Times New Roman"/>
                <a:cs typeface="Times New Roman"/>
              </a:rPr>
              <a:t>is</a:t>
            </a:r>
            <a:r>
              <a:rPr lang="en-US" sz="2800" spc="-80" dirty="0">
                <a:latin typeface="Times New Roman"/>
                <a:cs typeface="Times New Roman"/>
              </a:rPr>
              <a:t> </a:t>
            </a:r>
            <a:r>
              <a:rPr lang="en-US" sz="2800" spc="-50" dirty="0">
                <a:latin typeface="Times New Roman"/>
                <a:cs typeface="Times New Roman"/>
              </a:rPr>
              <a:t>A</a:t>
            </a:r>
            <a:endParaRPr lang="en-US" sz="2800" dirty="0">
              <a:latin typeface="Times New Roman"/>
              <a:cs typeface="Times New Roman"/>
            </a:endParaRPr>
          </a:p>
          <a:p>
            <a:pPr marL="615950" lvl="1" indent="-231775">
              <a:lnSpc>
                <a:spcPct val="100000"/>
              </a:lnSpc>
              <a:spcBef>
                <a:spcPts val="204"/>
              </a:spcBef>
              <a:buFont typeface="Arial MT"/>
              <a:buChar char="–"/>
              <a:tabLst>
                <a:tab pos="615950" algn="l"/>
              </a:tabLst>
            </a:pPr>
            <a:r>
              <a:rPr lang="en-US" sz="2800" dirty="0">
                <a:latin typeface="Times New Roman"/>
                <a:cs typeface="Times New Roman"/>
              </a:rPr>
              <a:t>d.</a:t>
            </a:r>
            <a:r>
              <a:rPr lang="en-US" sz="2800" spc="-50" dirty="0">
                <a:latin typeface="Times New Roman"/>
                <a:cs typeface="Times New Roman"/>
              </a:rPr>
              <a:t> </a:t>
            </a:r>
            <a:r>
              <a:rPr lang="en-US" sz="2800" dirty="0">
                <a:latin typeface="Times New Roman"/>
                <a:cs typeface="Times New Roman"/>
              </a:rPr>
              <a:t>The</a:t>
            </a:r>
            <a:r>
              <a:rPr lang="en-US" sz="2800" spc="-25" dirty="0">
                <a:latin typeface="Times New Roman"/>
                <a:cs typeface="Times New Roman"/>
              </a:rPr>
              <a:t> </a:t>
            </a:r>
            <a:r>
              <a:rPr lang="en-US" sz="2800" dirty="0">
                <a:latin typeface="Times New Roman"/>
                <a:cs typeface="Times New Roman"/>
              </a:rPr>
              <a:t>first</a:t>
            </a:r>
            <a:r>
              <a:rPr lang="en-US" sz="2800" spc="5" dirty="0">
                <a:latin typeface="Times New Roman"/>
                <a:cs typeface="Times New Roman"/>
              </a:rPr>
              <a:t> </a:t>
            </a:r>
            <a:r>
              <a:rPr lang="en-US" sz="2800" dirty="0">
                <a:latin typeface="Times New Roman"/>
                <a:cs typeface="Times New Roman"/>
              </a:rPr>
              <a:t>byte</a:t>
            </a:r>
            <a:r>
              <a:rPr lang="en-US" sz="2800" spc="-20" dirty="0">
                <a:latin typeface="Times New Roman"/>
                <a:cs typeface="Times New Roman"/>
              </a:rPr>
              <a:t> </a:t>
            </a:r>
            <a:r>
              <a:rPr lang="en-US" sz="2800" dirty="0">
                <a:latin typeface="Times New Roman"/>
                <a:cs typeface="Times New Roman"/>
              </a:rPr>
              <a:t>is</a:t>
            </a:r>
            <a:r>
              <a:rPr lang="en-US" sz="2800" spc="-10" dirty="0">
                <a:latin typeface="Times New Roman"/>
                <a:cs typeface="Times New Roman"/>
              </a:rPr>
              <a:t> </a:t>
            </a:r>
            <a:r>
              <a:rPr lang="en-US" sz="2800" dirty="0">
                <a:latin typeface="Times New Roman"/>
                <a:cs typeface="Times New Roman"/>
              </a:rPr>
              <a:t>252;</a:t>
            </a:r>
            <a:r>
              <a:rPr lang="en-US" sz="2800" spc="-5"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class</a:t>
            </a:r>
            <a:r>
              <a:rPr lang="en-US" sz="2800" spc="-15" dirty="0">
                <a:latin typeface="Times New Roman"/>
                <a:cs typeface="Times New Roman"/>
              </a:rPr>
              <a:t> </a:t>
            </a:r>
            <a:r>
              <a:rPr lang="en-US" sz="2800" dirty="0">
                <a:latin typeface="Times New Roman"/>
                <a:cs typeface="Times New Roman"/>
              </a:rPr>
              <a:t>is</a:t>
            </a:r>
            <a:r>
              <a:rPr lang="en-US" sz="2800" spc="5" dirty="0">
                <a:latin typeface="Times New Roman"/>
                <a:cs typeface="Times New Roman"/>
              </a:rPr>
              <a:t> </a:t>
            </a:r>
            <a:r>
              <a:rPr lang="en-US" sz="2800" spc="-50" dirty="0">
                <a:latin typeface="Times New Roman"/>
                <a:cs typeface="Times New Roman"/>
              </a:rPr>
              <a:t>E</a:t>
            </a:r>
            <a:endParaRPr lang="en-US" sz="2800" dirty="0"/>
          </a:p>
        </p:txBody>
      </p:sp>
    </p:spTree>
    <p:extLst>
      <p:ext uri="{BB962C8B-B14F-4D97-AF65-F5344CB8AC3E}">
        <p14:creationId xmlns:p14="http://schemas.microsoft.com/office/powerpoint/2010/main" val="35678803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1F2D-86BE-3A49-272C-CF6CDA6F4B85}"/>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Classes</a:t>
            </a:r>
          </a:p>
        </p:txBody>
      </p:sp>
      <p:pic>
        <p:nvPicPr>
          <p:cNvPr id="4" name="object 2">
            <a:extLst>
              <a:ext uri="{FF2B5EF4-FFF2-40B4-BE49-F238E27FC236}">
                <a16:creationId xmlns:a16="http://schemas.microsoft.com/office/drawing/2014/main" id="{6D3CB5D8-D38D-347C-2D07-DB4978A1F37D}"/>
              </a:ext>
            </a:extLst>
          </p:cNvPr>
          <p:cNvPicPr>
            <a:picLocks noGrp="1"/>
          </p:cNvPicPr>
          <p:nvPr>
            <p:ph idx="1"/>
          </p:nvPr>
        </p:nvPicPr>
        <p:blipFill>
          <a:blip r:embed="rId2" cstate="print"/>
          <a:stretch>
            <a:fillRect/>
          </a:stretch>
        </p:blipFill>
        <p:spPr>
          <a:xfrm>
            <a:off x="838200" y="2453217"/>
            <a:ext cx="10515600" cy="3096154"/>
          </a:xfrm>
          <a:prstGeom prst="rect">
            <a:avLst/>
          </a:prstGeom>
        </p:spPr>
      </p:pic>
    </p:spTree>
    <p:extLst>
      <p:ext uri="{BB962C8B-B14F-4D97-AF65-F5344CB8AC3E}">
        <p14:creationId xmlns:p14="http://schemas.microsoft.com/office/powerpoint/2010/main" val="8642041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CF07-66DA-159B-03E8-EDC1520A243D}"/>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Structure</a:t>
            </a:r>
            <a:r>
              <a:rPr lang="en-US" sz="3600" b="1" spc="-3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of</a:t>
            </a:r>
            <a:r>
              <a:rPr lang="en-US" sz="3600" b="1" spc="-2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IPv4</a:t>
            </a:r>
            <a:r>
              <a:rPr lang="en-US" sz="3600" b="1" spc="-155"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Address</a:t>
            </a:r>
            <a:br>
              <a:rPr lang="en-US" dirty="0"/>
            </a:br>
            <a:endParaRPr lang="en-US" dirty="0"/>
          </a:p>
        </p:txBody>
      </p:sp>
      <p:pic>
        <p:nvPicPr>
          <p:cNvPr id="4" name="object 4">
            <a:extLst>
              <a:ext uri="{FF2B5EF4-FFF2-40B4-BE49-F238E27FC236}">
                <a16:creationId xmlns:a16="http://schemas.microsoft.com/office/drawing/2014/main" id="{6AB94382-97F8-03B3-7AD3-1CD32929FEBA}"/>
              </a:ext>
            </a:extLst>
          </p:cNvPr>
          <p:cNvPicPr>
            <a:picLocks noGrp="1"/>
          </p:cNvPicPr>
          <p:nvPr>
            <p:ph idx="1"/>
          </p:nvPr>
        </p:nvPicPr>
        <p:blipFill>
          <a:blip r:embed="rId2" cstate="print"/>
          <a:stretch>
            <a:fillRect/>
          </a:stretch>
        </p:blipFill>
        <p:spPr>
          <a:xfrm>
            <a:off x="838200" y="3941961"/>
            <a:ext cx="10515600" cy="2064748"/>
          </a:xfrm>
          <a:prstGeom prst="rect">
            <a:avLst/>
          </a:prstGeom>
        </p:spPr>
      </p:pic>
      <p:sp>
        <p:nvSpPr>
          <p:cNvPr id="8" name="TextBox 7">
            <a:extLst>
              <a:ext uri="{FF2B5EF4-FFF2-40B4-BE49-F238E27FC236}">
                <a16:creationId xmlns:a16="http://schemas.microsoft.com/office/drawing/2014/main" id="{FF7F8A02-EF16-ACDA-97DF-2B516078D3F5}"/>
              </a:ext>
            </a:extLst>
          </p:cNvPr>
          <p:cNvSpPr txBox="1"/>
          <p:nvPr/>
        </p:nvSpPr>
        <p:spPr>
          <a:xfrm>
            <a:off x="2671763" y="1690688"/>
            <a:ext cx="6468665" cy="2349361"/>
          </a:xfrm>
          <a:prstGeom prst="rect">
            <a:avLst/>
          </a:prstGeom>
          <a:noFill/>
        </p:spPr>
        <p:txBody>
          <a:bodyPr wrap="square">
            <a:spAutoFit/>
          </a:bodyPr>
          <a:lstStyle/>
          <a:p>
            <a:pPr marL="291465" indent="-278765">
              <a:lnSpc>
                <a:spcPct val="100000"/>
              </a:lnSpc>
              <a:spcBef>
                <a:spcPts val="590"/>
              </a:spcBef>
              <a:buFont typeface="Arial MT"/>
              <a:buChar char="•"/>
              <a:tabLst>
                <a:tab pos="291465" algn="l"/>
              </a:tabLst>
            </a:pPr>
            <a:r>
              <a:rPr lang="en-US" sz="2800" spc="-20" dirty="0">
                <a:latin typeface="Times New Roman"/>
                <a:cs typeface="Times New Roman"/>
              </a:rPr>
              <a:t>Mask</a:t>
            </a:r>
            <a:endParaRPr lang="en-US" sz="2800" dirty="0">
              <a:latin typeface="Times New Roman"/>
              <a:cs typeface="Times New Roman"/>
            </a:endParaRPr>
          </a:p>
          <a:p>
            <a:pPr marL="615950" lvl="1" indent="-231775">
              <a:lnSpc>
                <a:spcPct val="100000"/>
              </a:lnSpc>
              <a:spcBef>
                <a:spcPts val="420"/>
              </a:spcBef>
              <a:buFont typeface="Arial MT"/>
              <a:buChar char="–"/>
              <a:tabLst>
                <a:tab pos="615950" algn="l"/>
              </a:tabLst>
            </a:pPr>
            <a:r>
              <a:rPr lang="en-US" sz="2800" spc="-10" dirty="0">
                <a:latin typeface="Times New Roman"/>
                <a:cs typeface="Times New Roman"/>
              </a:rPr>
              <a:t>32-</a:t>
            </a:r>
            <a:r>
              <a:rPr lang="en-US" sz="2800" dirty="0">
                <a:latin typeface="Times New Roman"/>
                <a:cs typeface="Times New Roman"/>
              </a:rPr>
              <a:t>bit</a:t>
            </a:r>
            <a:r>
              <a:rPr lang="en-US" sz="2800" spc="-25" dirty="0">
                <a:latin typeface="Times New Roman"/>
                <a:cs typeface="Times New Roman"/>
              </a:rPr>
              <a:t> </a:t>
            </a:r>
            <a:r>
              <a:rPr lang="en-US" sz="2800" dirty="0">
                <a:latin typeface="Times New Roman"/>
                <a:cs typeface="Times New Roman"/>
              </a:rPr>
              <a:t>number</a:t>
            </a:r>
            <a:r>
              <a:rPr lang="en-US" sz="2800" spc="-35" dirty="0">
                <a:latin typeface="Times New Roman"/>
                <a:cs typeface="Times New Roman"/>
              </a:rPr>
              <a:t> </a:t>
            </a:r>
            <a:r>
              <a:rPr lang="en-US" sz="2800" dirty="0">
                <a:latin typeface="Times New Roman"/>
                <a:cs typeface="Times New Roman"/>
              </a:rPr>
              <a:t>of</a:t>
            </a:r>
            <a:r>
              <a:rPr lang="en-US" sz="2800" spc="-35" dirty="0">
                <a:latin typeface="Times New Roman"/>
                <a:cs typeface="Times New Roman"/>
              </a:rPr>
              <a:t> </a:t>
            </a:r>
            <a:r>
              <a:rPr lang="en-US" sz="2800" dirty="0">
                <a:latin typeface="Times New Roman"/>
                <a:cs typeface="Times New Roman"/>
              </a:rPr>
              <a:t>contiguous</a:t>
            </a:r>
            <a:r>
              <a:rPr lang="en-US" sz="2800" spc="-35" dirty="0">
                <a:latin typeface="Times New Roman"/>
                <a:cs typeface="Times New Roman"/>
              </a:rPr>
              <a:t> </a:t>
            </a:r>
            <a:r>
              <a:rPr lang="en-US" sz="2800" dirty="0">
                <a:latin typeface="Times New Roman"/>
                <a:cs typeface="Times New Roman"/>
              </a:rPr>
              <a:t>1’s</a:t>
            </a:r>
            <a:r>
              <a:rPr lang="en-US" sz="2800" spc="-25" dirty="0">
                <a:latin typeface="Times New Roman"/>
                <a:cs typeface="Times New Roman"/>
              </a:rPr>
              <a:t> </a:t>
            </a:r>
            <a:r>
              <a:rPr lang="en-US" sz="2800" dirty="0">
                <a:latin typeface="Times New Roman"/>
                <a:cs typeface="Times New Roman"/>
              </a:rPr>
              <a:t>followed</a:t>
            </a:r>
            <a:r>
              <a:rPr lang="en-US" sz="2800" spc="-45" dirty="0">
                <a:latin typeface="Times New Roman"/>
                <a:cs typeface="Times New Roman"/>
              </a:rPr>
              <a:t> </a:t>
            </a:r>
            <a:r>
              <a:rPr lang="en-US" sz="2800" dirty="0">
                <a:latin typeface="Times New Roman"/>
                <a:cs typeface="Times New Roman"/>
              </a:rPr>
              <a:t>by</a:t>
            </a:r>
            <a:r>
              <a:rPr lang="en-US" sz="2800" spc="-30" dirty="0">
                <a:latin typeface="Times New Roman"/>
                <a:cs typeface="Times New Roman"/>
              </a:rPr>
              <a:t> </a:t>
            </a:r>
            <a:r>
              <a:rPr lang="en-US" sz="2800" dirty="0">
                <a:latin typeface="Times New Roman"/>
                <a:cs typeface="Times New Roman"/>
              </a:rPr>
              <a:t>contiguous</a:t>
            </a:r>
            <a:r>
              <a:rPr lang="en-US" sz="2800" spc="-25" dirty="0">
                <a:latin typeface="Times New Roman"/>
                <a:cs typeface="Times New Roman"/>
              </a:rPr>
              <a:t> 0’s</a:t>
            </a:r>
            <a:endParaRPr lang="en-US" sz="2800" dirty="0">
              <a:latin typeface="Times New Roman"/>
              <a:cs typeface="Times New Roman"/>
            </a:endParaRPr>
          </a:p>
          <a:p>
            <a:pPr marL="615950" lvl="1" indent="-231775">
              <a:lnSpc>
                <a:spcPct val="100000"/>
              </a:lnSpc>
              <a:spcBef>
                <a:spcPts val="409"/>
              </a:spcBef>
              <a:buFont typeface="Arial MT"/>
              <a:buChar char="–"/>
              <a:tabLst>
                <a:tab pos="615950" algn="l"/>
              </a:tabLst>
            </a:pPr>
            <a:r>
              <a:rPr lang="en-US" sz="2800" spc="-30" dirty="0">
                <a:latin typeface="Times New Roman"/>
                <a:cs typeface="Times New Roman"/>
              </a:rPr>
              <a:t>To</a:t>
            </a:r>
            <a:r>
              <a:rPr lang="en-US" sz="2800" spc="-25" dirty="0">
                <a:latin typeface="Times New Roman"/>
                <a:cs typeface="Times New Roman"/>
              </a:rPr>
              <a:t> </a:t>
            </a:r>
            <a:r>
              <a:rPr lang="en-US" sz="2800" dirty="0">
                <a:latin typeface="Times New Roman"/>
                <a:cs typeface="Times New Roman"/>
              </a:rPr>
              <a:t>help</a:t>
            </a:r>
            <a:r>
              <a:rPr lang="en-US" sz="2800" spc="-25" dirty="0">
                <a:latin typeface="Times New Roman"/>
                <a:cs typeface="Times New Roman"/>
              </a:rPr>
              <a:t> </a:t>
            </a:r>
            <a:r>
              <a:rPr lang="en-US" sz="2800" dirty="0">
                <a:latin typeface="Times New Roman"/>
                <a:cs typeface="Times New Roman"/>
              </a:rPr>
              <a:t>to</a:t>
            </a:r>
            <a:r>
              <a:rPr lang="en-US" sz="2800" spc="-15" dirty="0">
                <a:latin typeface="Times New Roman"/>
                <a:cs typeface="Times New Roman"/>
              </a:rPr>
              <a:t> </a:t>
            </a:r>
            <a:r>
              <a:rPr lang="en-US" sz="2800" dirty="0">
                <a:latin typeface="Times New Roman"/>
                <a:cs typeface="Times New Roman"/>
              </a:rPr>
              <a:t>find</a:t>
            </a:r>
            <a:r>
              <a:rPr lang="en-US" sz="2800" spc="-25" dirty="0">
                <a:latin typeface="Times New Roman"/>
                <a:cs typeface="Times New Roman"/>
              </a:rPr>
              <a:t> </a:t>
            </a:r>
            <a:r>
              <a:rPr lang="en-US" sz="2800" dirty="0">
                <a:latin typeface="Times New Roman"/>
                <a:cs typeface="Times New Roman"/>
              </a:rPr>
              <a:t>the</a:t>
            </a:r>
            <a:r>
              <a:rPr lang="en-US" sz="2800" spc="-10" dirty="0">
                <a:latin typeface="Times New Roman"/>
                <a:cs typeface="Times New Roman"/>
              </a:rPr>
              <a:t> </a:t>
            </a:r>
            <a:r>
              <a:rPr lang="en-US" sz="2800" dirty="0">
                <a:latin typeface="Times New Roman"/>
                <a:cs typeface="Times New Roman"/>
              </a:rPr>
              <a:t>net</a:t>
            </a:r>
            <a:r>
              <a:rPr lang="en-US" sz="2800" spc="-30" dirty="0">
                <a:latin typeface="Times New Roman"/>
                <a:cs typeface="Times New Roman"/>
              </a:rPr>
              <a:t> </a:t>
            </a:r>
            <a:r>
              <a:rPr lang="en-US" sz="2800" dirty="0">
                <a:latin typeface="Times New Roman"/>
                <a:cs typeface="Times New Roman"/>
              </a:rPr>
              <a:t>ID</a:t>
            </a:r>
            <a:r>
              <a:rPr lang="en-US" sz="2800" spc="-35" dirty="0">
                <a:latin typeface="Times New Roman"/>
                <a:cs typeface="Times New Roman"/>
              </a:rPr>
              <a:t> </a:t>
            </a:r>
            <a:r>
              <a:rPr lang="en-US" sz="2800" dirty="0">
                <a:latin typeface="Times New Roman"/>
                <a:cs typeface="Times New Roman"/>
              </a:rPr>
              <a:t>and</a:t>
            </a:r>
            <a:r>
              <a:rPr lang="en-US" sz="2800" spc="-25" dirty="0">
                <a:latin typeface="Times New Roman"/>
                <a:cs typeface="Times New Roman"/>
              </a:rPr>
              <a:t> </a:t>
            </a:r>
            <a:r>
              <a:rPr lang="en-US" sz="2800" dirty="0">
                <a:latin typeface="Times New Roman"/>
                <a:cs typeface="Times New Roman"/>
              </a:rPr>
              <a:t>the</a:t>
            </a:r>
            <a:r>
              <a:rPr lang="en-US" sz="2800" spc="-20" dirty="0">
                <a:latin typeface="Times New Roman"/>
                <a:cs typeface="Times New Roman"/>
              </a:rPr>
              <a:t> </a:t>
            </a:r>
            <a:r>
              <a:rPr lang="en-US" sz="2800" dirty="0">
                <a:latin typeface="Times New Roman"/>
                <a:cs typeface="Times New Roman"/>
              </a:rPr>
              <a:t>host</a:t>
            </a:r>
            <a:r>
              <a:rPr lang="en-US" sz="2800" spc="-20" dirty="0">
                <a:latin typeface="Times New Roman"/>
                <a:cs typeface="Times New Roman"/>
              </a:rPr>
              <a:t> </a:t>
            </a:r>
            <a:r>
              <a:rPr lang="en-US" sz="2800" spc="-25" dirty="0">
                <a:latin typeface="Times New Roman"/>
                <a:cs typeface="Times New Roman"/>
              </a:rPr>
              <a:t>ID</a:t>
            </a:r>
            <a:endParaRPr lang="en-US" sz="2800" dirty="0">
              <a:latin typeface="Times New Roman"/>
              <a:cs typeface="Times New Roman"/>
            </a:endParaRPr>
          </a:p>
        </p:txBody>
      </p:sp>
    </p:spTree>
    <p:extLst>
      <p:ext uri="{BB962C8B-B14F-4D97-AF65-F5344CB8AC3E}">
        <p14:creationId xmlns:p14="http://schemas.microsoft.com/office/powerpoint/2010/main" val="8751383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C2987-6B8F-7637-60BB-A8912CF358E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IPv4</a:t>
            </a:r>
            <a:r>
              <a:rPr lang="en-US" sz="3600" b="1" spc="-1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datagram</a:t>
            </a:r>
            <a:r>
              <a:rPr lang="en-US" sz="3600" b="1" spc="-35"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format</a:t>
            </a:r>
            <a:endParaRPr lang="en-US" sz="3600" b="1" dirty="0">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779EA000-37CD-F386-D2CD-EA36BBE11A9F}"/>
              </a:ext>
            </a:extLst>
          </p:cNvPr>
          <p:cNvPicPr>
            <a:picLocks noGrp="1"/>
          </p:cNvPicPr>
          <p:nvPr>
            <p:ph idx="1"/>
          </p:nvPr>
        </p:nvPicPr>
        <p:blipFill>
          <a:blip r:embed="rId2" cstate="print"/>
          <a:stretch>
            <a:fillRect/>
          </a:stretch>
        </p:blipFill>
        <p:spPr>
          <a:xfrm>
            <a:off x="2907960" y="1825625"/>
            <a:ext cx="6376080" cy="4351338"/>
          </a:xfrm>
          <a:prstGeom prst="rect">
            <a:avLst/>
          </a:prstGeom>
        </p:spPr>
      </p:pic>
    </p:spTree>
    <p:extLst>
      <p:ext uri="{BB962C8B-B14F-4D97-AF65-F5344CB8AC3E}">
        <p14:creationId xmlns:p14="http://schemas.microsoft.com/office/powerpoint/2010/main" val="36390696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D3ED-BE0E-47AE-23D0-5039E041ABD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IPV6</a:t>
            </a:r>
          </a:p>
        </p:txBody>
      </p:sp>
      <p:sp>
        <p:nvSpPr>
          <p:cNvPr id="3" name="Content Placeholder 2">
            <a:extLst>
              <a:ext uri="{FF2B5EF4-FFF2-40B4-BE49-F238E27FC236}">
                <a16:creationId xmlns:a16="http://schemas.microsoft.com/office/drawing/2014/main" id="{0FD0973E-0251-3A0B-A3D3-963134B65C9A}"/>
              </a:ext>
            </a:extLst>
          </p:cNvPr>
          <p:cNvSpPr>
            <a:spLocks noGrp="1"/>
          </p:cNvSpPr>
          <p:nvPr>
            <p:ph idx="1"/>
          </p:nvPr>
        </p:nvSpPr>
        <p:spPr/>
        <p:txBody>
          <a:bodyPr/>
          <a:lstStyle/>
          <a:p>
            <a:pPr marL="291465" indent="-278765">
              <a:lnSpc>
                <a:spcPct val="100000"/>
              </a:lnSpc>
              <a:spcBef>
                <a:spcPts val="580"/>
              </a:spcBef>
              <a:buFont typeface="Arial MT"/>
              <a:buChar char="•"/>
              <a:tabLst>
                <a:tab pos="291465" algn="l"/>
              </a:tabLst>
            </a:pPr>
            <a:r>
              <a:rPr lang="en-US" dirty="0">
                <a:latin typeface="Times New Roman" panose="02020603050405020304" pitchFamily="18" charset="0"/>
                <a:cs typeface="Times New Roman" panose="02020603050405020304" pitchFamily="18" charset="0"/>
              </a:rPr>
              <a:t>The</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network</a:t>
            </a:r>
            <a:r>
              <a:rPr lang="en-US" spc="-2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layer</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protocol</a:t>
            </a:r>
            <a:r>
              <a:rPr lang="en-US" spc="-4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spc="-4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TCP/IP</a:t>
            </a:r>
            <a:r>
              <a:rPr lang="en-US" spc="-9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protocol</a:t>
            </a:r>
            <a:r>
              <a:rPr lang="en-US" spc="-4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suite</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currently</a:t>
            </a:r>
            <a:r>
              <a:rPr lang="en-US" spc="-4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IPv4</a:t>
            </a:r>
          </a:p>
          <a:p>
            <a:pPr marL="291465" indent="-278765">
              <a:lnSpc>
                <a:spcPct val="100000"/>
              </a:lnSpc>
              <a:spcBef>
                <a:spcPts val="480"/>
              </a:spcBef>
              <a:buFont typeface="Arial MT"/>
              <a:buChar char="•"/>
              <a:tabLst>
                <a:tab pos="291465" algn="l"/>
              </a:tabLst>
            </a:pPr>
            <a:r>
              <a:rPr lang="en-US" dirty="0">
                <a:latin typeface="Times New Roman" panose="02020603050405020304" pitchFamily="18" charset="0"/>
                <a:cs typeface="Times New Roman" panose="02020603050405020304" pitchFamily="18" charset="0"/>
              </a:rPr>
              <a:t>Although</a:t>
            </a:r>
            <a:r>
              <a:rPr lang="en-US" spc="45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IPv4</a:t>
            </a:r>
            <a:r>
              <a:rPr lang="en-US" spc="46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a:t>
            </a:r>
            <a:r>
              <a:rPr lang="en-US" spc="45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well</a:t>
            </a:r>
            <a:r>
              <a:rPr lang="en-US" spc="44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designed,</a:t>
            </a:r>
            <a:r>
              <a:rPr lang="en-US" spc="45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data</a:t>
            </a:r>
            <a:r>
              <a:rPr lang="en-US" spc="45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communication</a:t>
            </a:r>
            <a:r>
              <a:rPr lang="en-US" spc="46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a:t>
            </a:r>
            <a:r>
              <a:rPr lang="en-US" spc="459"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evolved</a:t>
            </a:r>
            <a:r>
              <a:rPr lang="en-US" spc="45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since</a:t>
            </a:r>
            <a:r>
              <a:rPr lang="en-US" spc="465"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the</a:t>
            </a:r>
          </a:p>
          <a:p>
            <a:pPr marL="291465">
              <a:lnSpc>
                <a:spcPct val="100000"/>
              </a:lnSpc>
            </a:pPr>
            <a:r>
              <a:rPr lang="en-US" dirty="0">
                <a:latin typeface="Times New Roman" panose="02020603050405020304" pitchFamily="18" charset="0"/>
                <a:cs typeface="Times New Roman" panose="02020603050405020304" pitchFamily="18" charset="0"/>
              </a:rPr>
              <a:t>inception</a:t>
            </a:r>
            <a:r>
              <a:rPr lang="en-US" spc="-4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IPv4</a:t>
            </a:r>
            <a:r>
              <a:rPr lang="en-US" spc="-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spc="-1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1970s</a:t>
            </a:r>
          </a:p>
          <a:p>
            <a:pPr marL="291465" indent="-278765">
              <a:lnSpc>
                <a:spcPct val="100000"/>
              </a:lnSpc>
              <a:spcBef>
                <a:spcPts val="480"/>
              </a:spcBef>
              <a:buFont typeface="Arial MT"/>
              <a:buChar char="•"/>
              <a:tabLst>
                <a:tab pos="291465" algn="l"/>
              </a:tabLst>
            </a:pPr>
            <a:r>
              <a:rPr lang="en-US" dirty="0">
                <a:latin typeface="Times New Roman" panose="02020603050405020304" pitchFamily="18" charset="0"/>
                <a:cs typeface="Times New Roman" panose="02020603050405020304" pitchFamily="18" charset="0"/>
              </a:rPr>
              <a:t>IPv4</a:t>
            </a:r>
            <a:r>
              <a:rPr lang="en-US" spc="-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some</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deficiencies</a:t>
            </a:r>
            <a:r>
              <a:rPr lang="en-US" spc="-3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a:t>
            </a:r>
            <a:r>
              <a:rPr lang="en-US" spc="-1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make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a:t>
            </a:r>
            <a:r>
              <a:rPr lang="en-US" spc="-2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unsuitable</a:t>
            </a:r>
            <a:r>
              <a:rPr lang="en-US" spc="-3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a:t>
            </a:r>
            <a:r>
              <a:rPr lang="en-US" spc="-2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a:t>
            </a:r>
            <a:r>
              <a:rPr lang="en-US" spc="-1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growing</a:t>
            </a:r>
            <a:r>
              <a:rPr lang="en-US" spc="-40"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Internet</a:t>
            </a:r>
          </a:p>
          <a:p>
            <a:pPr marL="0" indent="0">
              <a:buNone/>
            </a:pPr>
            <a:endParaRPr lang="en-US" dirty="0"/>
          </a:p>
        </p:txBody>
      </p:sp>
    </p:spTree>
    <p:extLst>
      <p:ext uri="{BB962C8B-B14F-4D97-AF65-F5344CB8AC3E}">
        <p14:creationId xmlns:p14="http://schemas.microsoft.com/office/powerpoint/2010/main" val="36207892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F3CCB-5ED0-0C5A-D79D-0042134AEDB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IPv6</a:t>
            </a:r>
            <a:r>
              <a:rPr lang="en-US" sz="3600" b="1" spc="-1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datagram</a:t>
            </a:r>
            <a:r>
              <a:rPr lang="en-US" sz="3600" b="1" spc="-3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header</a:t>
            </a:r>
            <a:r>
              <a:rPr lang="en-US" sz="3600" b="1" spc="-4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and</a:t>
            </a:r>
            <a:r>
              <a:rPr lang="en-US" sz="3600" b="1" spc="-5"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payload</a:t>
            </a:r>
            <a:endParaRPr lang="en-US" sz="3600" b="1" dirty="0">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17D09307-E224-FE6C-C6A9-A7E1E4BE5C18}"/>
              </a:ext>
            </a:extLst>
          </p:cNvPr>
          <p:cNvPicPr>
            <a:picLocks noGrp="1"/>
          </p:cNvPicPr>
          <p:nvPr>
            <p:ph idx="1"/>
          </p:nvPr>
        </p:nvPicPr>
        <p:blipFill>
          <a:blip r:embed="rId2" cstate="print"/>
          <a:stretch>
            <a:fillRect/>
          </a:stretch>
        </p:blipFill>
        <p:spPr>
          <a:xfrm>
            <a:off x="838200" y="2180233"/>
            <a:ext cx="10515600" cy="3642122"/>
          </a:xfrm>
          <a:prstGeom prst="rect">
            <a:avLst/>
          </a:prstGeom>
        </p:spPr>
      </p:pic>
    </p:spTree>
    <p:extLst>
      <p:ext uri="{BB962C8B-B14F-4D97-AF65-F5344CB8AC3E}">
        <p14:creationId xmlns:p14="http://schemas.microsoft.com/office/powerpoint/2010/main" val="5681730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2D59-D424-4219-0BA2-DF0B6CBC857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Format</a:t>
            </a:r>
            <a:r>
              <a:rPr lang="en-US" sz="3600" b="1" spc="-1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of</a:t>
            </a:r>
            <a:r>
              <a:rPr lang="en-US" sz="3600" b="1" spc="-1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an</a:t>
            </a:r>
            <a:r>
              <a:rPr lang="en-US" sz="3600" b="1" spc="-1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IPv6</a:t>
            </a:r>
            <a:r>
              <a:rPr lang="en-US" sz="3600" b="1" spc="-20"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datagram</a:t>
            </a:r>
            <a:endParaRPr lang="en-US" sz="3600" b="1" dirty="0">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E28370E8-1C6E-0428-F96B-BD7C18334630}"/>
              </a:ext>
            </a:extLst>
          </p:cNvPr>
          <p:cNvPicPr>
            <a:picLocks noGrp="1"/>
          </p:cNvPicPr>
          <p:nvPr>
            <p:ph idx="1"/>
          </p:nvPr>
        </p:nvPicPr>
        <p:blipFill>
          <a:blip r:embed="rId2" cstate="print"/>
          <a:stretch>
            <a:fillRect/>
          </a:stretch>
        </p:blipFill>
        <p:spPr>
          <a:xfrm>
            <a:off x="3182459" y="1825625"/>
            <a:ext cx="5827082" cy="4351338"/>
          </a:xfrm>
          <a:prstGeom prst="rect">
            <a:avLst/>
          </a:prstGeom>
        </p:spPr>
      </p:pic>
    </p:spTree>
    <p:extLst>
      <p:ext uri="{BB962C8B-B14F-4D97-AF65-F5344CB8AC3E}">
        <p14:creationId xmlns:p14="http://schemas.microsoft.com/office/powerpoint/2010/main" val="33163830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B904-6E39-A47F-E3E2-84285DEAC60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Next</a:t>
            </a:r>
            <a:r>
              <a:rPr lang="en-US" sz="3600" b="1" spc="-1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header</a:t>
            </a:r>
            <a:r>
              <a:rPr lang="en-US" sz="3600" b="1" spc="-4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codes</a:t>
            </a:r>
            <a:r>
              <a:rPr lang="en-US" sz="3600" b="1" spc="-2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for</a:t>
            </a:r>
            <a:r>
              <a:rPr lang="en-US" sz="3600" b="1" spc="-15" dirty="0">
                <a:latin typeface="Times New Roman" panose="02020603050405020304" pitchFamily="18" charset="0"/>
                <a:cs typeface="Times New Roman" panose="02020603050405020304" pitchFamily="18" charset="0"/>
              </a:rPr>
              <a:t> </a:t>
            </a:r>
            <a:r>
              <a:rPr lang="en-US" sz="3600" b="1" spc="-20" dirty="0">
                <a:latin typeface="Times New Roman" panose="02020603050405020304" pitchFamily="18" charset="0"/>
                <a:cs typeface="Times New Roman" panose="02020603050405020304" pitchFamily="18" charset="0"/>
              </a:rPr>
              <a:t>IPv6</a:t>
            </a:r>
            <a:endParaRPr lang="en-US" sz="3600" b="1" dirty="0">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378862D7-A43D-87DB-2364-21B02303C9BE}"/>
              </a:ext>
            </a:extLst>
          </p:cNvPr>
          <p:cNvPicPr>
            <a:picLocks noGrp="1"/>
          </p:cNvPicPr>
          <p:nvPr>
            <p:ph idx="1"/>
          </p:nvPr>
        </p:nvPicPr>
        <p:blipFill>
          <a:blip r:embed="rId2" cstate="print"/>
          <a:stretch>
            <a:fillRect/>
          </a:stretch>
        </p:blipFill>
        <p:spPr>
          <a:xfrm>
            <a:off x="3656671" y="1825625"/>
            <a:ext cx="4878658" cy="4351338"/>
          </a:xfrm>
          <a:prstGeom prst="rect">
            <a:avLst/>
          </a:prstGeom>
        </p:spPr>
      </p:pic>
    </p:spTree>
    <p:extLst>
      <p:ext uri="{BB962C8B-B14F-4D97-AF65-F5344CB8AC3E}">
        <p14:creationId xmlns:p14="http://schemas.microsoft.com/office/powerpoint/2010/main" val="35520547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1F6B-AF3A-59CB-BBCD-8FE5AAB3ABB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Comparison</a:t>
            </a:r>
            <a:r>
              <a:rPr lang="en-US" sz="3600" b="1" spc="-2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between</a:t>
            </a:r>
            <a:r>
              <a:rPr lang="en-US" sz="3600" b="1" spc="-35"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IPv4</a:t>
            </a:r>
            <a:r>
              <a:rPr lang="en-US" sz="3600" b="1" spc="-3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and</a:t>
            </a:r>
            <a:r>
              <a:rPr lang="en-US" sz="3600" b="1" spc="-2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IPv6</a:t>
            </a:r>
            <a:r>
              <a:rPr lang="en-US" sz="3600" b="1" spc="-3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packet</a:t>
            </a:r>
            <a:r>
              <a:rPr lang="en-US" sz="3600" b="1" spc="-15" dirty="0">
                <a:latin typeface="Times New Roman" panose="02020603050405020304" pitchFamily="18" charset="0"/>
                <a:cs typeface="Times New Roman" panose="02020603050405020304" pitchFamily="18" charset="0"/>
              </a:rPr>
              <a:t> </a:t>
            </a:r>
            <a:r>
              <a:rPr lang="en-US" sz="3600" b="1" spc="-10" dirty="0">
                <a:latin typeface="Times New Roman" panose="02020603050405020304" pitchFamily="18" charset="0"/>
                <a:cs typeface="Times New Roman" panose="02020603050405020304" pitchFamily="18" charset="0"/>
              </a:rPr>
              <a:t>headers</a:t>
            </a:r>
            <a:endParaRPr lang="en-US" sz="3600" b="1" dirty="0">
              <a:latin typeface="Times New Roman" panose="02020603050405020304" pitchFamily="18" charset="0"/>
              <a:cs typeface="Times New Roman" panose="02020603050405020304" pitchFamily="18" charset="0"/>
            </a:endParaRPr>
          </a:p>
        </p:txBody>
      </p:sp>
      <p:pic>
        <p:nvPicPr>
          <p:cNvPr id="4" name="object 2">
            <a:extLst>
              <a:ext uri="{FF2B5EF4-FFF2-40B4-BE49-F238E27FC236}">
                <a16:creationId xmlns:a16="http://schemas.microsoft.com/office/drawing/2014/main" id="{3CD88B18-B052-93EB-023E-1F8E168F0C3B}"/>
              </a:ext>
            </a:extLst>
          </p:cNvPr>
          <p:cNvPicPr>
            <a:picLocks noGrp="1"/>
          </p:cNvPicPr>
          <p:nvPr>
            <p:ph idx="1"/>
          </p:nvPr>
        </p:nvPicPr>
        <p:blipFill>
          <a:blip r:embed="rId2" cstate="print"/>
          <a:stretch>
            <a:fillRect/>
          </a:stretch>
        </p:blipFill>
        <p:spPr>
          <a:xfrm>
            <a:off x="2036123" y="1825625"/>
            <a:ext cx="8119754" cy="4351338"/>
          </a:xfrm>
          <a:prstGeom prst="rect">
            <a:avLst/>
          </a:prstGeom>
        </p:spPr>
      </p:pic>
    </p:spTree>
    <p:extLst>
      <p:ext uri="{BB962C8B-B14F-4D97-AF65-F5344CB8AC3E}">
        <p14:creationId xmlns:p14="http://schemas.microsoft.com/office/powerpoint/2010/main" val="3706130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6506-96F4-6408-7008-A3C1006B04A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TCP Protocol</a:t>
            </a:r>
          </a:p>
        </p:txBody>
      </p:sp>
      <p:pic>
        <p:nvPicPr>
          <p:cNvPr id="4" name="object 2">
            <a:extLst>
              <a:ext uri="{FF2B5EF4-FFF2-40B4-BE49-F238E27FC236}">
                <a16:creationId xmlns:a16="http://schemas.microsoft.com/office/drawing/2014/main" id="{63005A45-96A3-C4AE-C24E-DD50246B144F}"/>
              </a:ext>
            </a:extLst>
          </p:cNvPr>
          <p:cNvPicPr>
            <a:picLocks noGrp="1"/>
          </p:cNvPicPr>
          <p:nvPr>
            <p:ph idx="1"/>
          </p:nvPr>
        </p:nvPicPr>
        <p:blipFill>
          <a:blip r:embed="rId2" cstate="print"/>
          <a:stretch>
            <a:fillRect/>
          </a:stretch>
        </p:blipFill>
        <p:spPr>
          <a:xfrm>
            <a:off x="2996657" y="1825625"/>
            <a:ext cx="6198686" cy="4351338"/>
          </a:xfrm>
          <a:prstGeom prst="rect">
            <a:avLst/>
          </a:prstGeom>
        </p:spPr>
      </p:pic>
    </p:spTree>
    <p:extLst>
      <p:ext uri="{BB962C8B-B14F-4D97-AF65-F5344CB8AC3E}">
        <p14:creationId xmlns:p14="http://schemas.microsoft.com/office/powerpoint/2010/main" val="2718266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AE08-C520-80AA-7486-26FA522F52E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Computer Network</a:t>
            </a:r>
          </a:p>
        </p:txBody>
      </p:sp>
      <p:pic>
        <p:nvPicPr>
          <p:cNvPr id="3076" name="Picture 4" descr="Computer Networks | Class 4">
            <a:extLst>
              <a:ext uri="{FF2B5EF4-FFF2-40B4-BE49-F238E27FC236}">
                <a16:creationId xmlns:a16="http://schemas.microsoft.com/office/drawing/2014/main" id="{0EC1306C-B9BA-0EEB-4A6F-EC5F722409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71825" y="2753518"/>
            <a:ext cx="4829175" cy="32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4997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7" y="280179"/>
            <a:ext cx="10985500" cy="3108543"/>
          </a:xfrm>
          <a:prstGeom prst="rect">
            <a:avLst/>
          </a:prstGeom>
        </p:spPr>
        <p:txBody>
          <a:bodyPr vert="horz" wrap="square" lIns="0" tIns="17780" rIns="0" bIns="0" rtlCol="0">
            <a:spAutoFit/>
          </a:bodyPr>
          <a:lstStyle/>
          <a:p>
            <a:pPr marL="16933">
              <a:spcBef>
                <a:spcPts val="140"/>
              </a:spcBef>
            </a:pPr>
            <a:r>
              <a:rPr sz="3600" b="1" dirty="0">
                <a:latin typeface="Times New Roman"/>
                <a:cs typeface="Times New Roman"/>
              </a:rPr>
              <a:t>TCP</a:t>
            </a:r>
          </a:p>
          <a:p>
            <a:pPr>
              <a:spcBef>
                <a:spcPts val="53"/>
              </a:spcBef>
            </a:pPr>
            <a:endParaRPr sz="4200" dirty="0">
              <a:latin typeface="Times New Roman"/>
              <a:cs typeface="Times New Roman"/>
            </a:endParaRPr>
          </a:p>
          <a:p>
            <a:pPr marL="388610" indent="-372524">
              <a:spcBef>
                <a:spcPts val="7"/>
              </a:spcBef>
              <a:buFont typeface="Arial MT"/>
              <a:buChar char="•"/>
              <a:tabLst>
                <a:tab pos="388610" algn="l"/>
                <a:tab pos="389457" algn="l"/>
              </a:tabLst>
            </a:pPr>
            <a:r>
              <a:rPr sz="2800" dirty="0">
                <a:latin typeface="Times New Roman"/>
                <a:cs typeface="Times New Roman"/>
              </a:rPr>
              <a:t>TCP</a:t>
            </a:r>
            <a:r>
              <a:rPr sz="2800" spc="-100" dirty="0">
                <a:latin typeface="Times New Roman"/>
                <a:cs typeface="Times New Roman"/>
              </a:rPr>
              <a:t> </a:t>
            </a:r>
            <a:r>
              <a:rPr sz="2800" dirty="0">
                <a:latin typeface="Times New Roman"/>
                <a:cs typeface="Times New Roman"/>
              </a:rPr>
              <a:t>is</a:t>
            </a:r>
            <a:r>
              <a:rPr sz="2800" spc="-7" dirty="0">
                <a:latin typeface="Times New Roman"/>
                <a:cs typeface="Times New Roman"/>
              </a:rPr>
              <a:t> </a:t>
            </a:r>
            <a:r>
              <a:rPr sz="2800" dirty="0">
                <a:latin typeface="Times New Roman"/>
                <a:cs typeface="Times New Roman"/>
              </a:rPr>
              <a:t>a</a:t>
            </a:r>
            <a:r>
              <a:rPr sz="2800" spc="-7" dirty="0">
                <a:latin typeface="Times New Roman"/>
                <a:cs typeface="Times New Roman"/>
              </a:rPr>
              <a:t> connection-oriented</a:t>
            </a:r>
            <a:r>
              <a:rPr sz="2800" spc="-47" dirty="0">
                <a:latin typeface="Times New Roman"/>
                <a:cs typeface="Times New Roman"/>
              </a:rPr>
              <a:t> </a:t>
            </a:r>
            <a:r>
              <a:rPr sz="2800" dirty="0">
                <a:latin typeface="Times New Roman"/>
                <a:cs typeface="Times New Roman"/>
              </a:rPr>
              <a:t>protocol</a:t>
            </a:r>
          </a:p>
          <a:p>
            <a:pPr marL="388610" indent="-372524">
              <a:spcBef>
                <a:spcPts val="640"/>
              </a:spcBef>
              <a:buFont typeface="Arial MT"/>
              <a:buChar char="•"/>
              <a:tabLst>
                <a:tab pos="388610" algn="l"/>
                <a:tab pos="389457" algn="l"/>
              </a:tabLst>
            </a:pPr>
            <a:r>
              <a:rPr sz="2800" dirty="0">
                <a:latin typeface="Times New Roman"/>
                <a:cs typeface="Times New Roman"/>
              </a:rPr>
              <a:t>It</a:t>
            </a:r>
            <a:r>
              <a:rPr sz="2800" spc="-20" dirty="0">
                <a:latin typeface="Times New Roman"/>
                <a:cs typeface="Times New Roman"/>
              </a:rPr>
              <a:t> </a:t>
            </a:r>
            <a:r>
              <a:rPr sz="2800" dirty="0">
                <a:latin typeface="Times New Roman"/>
                <a:cs typeface="Times New Roman"/>
              </a:rPr>
              <a:t>creates</a:t>
            </a:r>
            <a:r>
              <a:rPr sz="2800" spc="-27" dirty="0">
                <a:latin typeface="Times New Roman"/>
                <a:cs typeface="Times New Roman"/>
              </a:rPr>
              <a:t> </a:t>
            </a: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virtual</a:t>
            </a:r>
            <a:r>
              <a:rPr sz="2800" spc="-53" dirty="0">
                <a:latin typeface="Times New Roman"/>
                <a:cs typeface="Times New Roman"/>
              </a:rPr>
              <a:t> </a:t>
            </a:r>
            <a:r>
              <a:rPr sz="2800" dirty="0">
                <a:latin typeface="Times New Roman"/>
                <a:cs typeface="Times New Roman"/>
              </a:rPr>
              <a:t>connection</a:t>
            </a:r>
            <a:r>
              <a:rPr sz="2800" spc="-53" dirty="0">
                <a:latin typeface="Times New Roman"/>
                <a:cs typeface="Times New Roman"/>
              </a:rPr>
              <a:t> </a:t>
            </a:r>
            <a:r>
              <a:rPr sz="2800" dirty="0">
                <a:latin typeface="Times New Roman"/>
                <a:cs typeface="Times New Roman"/>
              </a:rPr>
              <a:t>between</a:t>
            </a:r>
            <a:r>
              <a:rPr sz="2800" spc="-20" dirty="0">
                <a:latin typeface="Times New Roman"/>
                <a:cs typeface="Times New Roman"/>
              </a:rPr>
              <a:t> </a:t>
            </a:r>
            <a:r>
              <a:rPr sz="2800" dirty="0">
                <a:latin typeface="Times New Roman"/>
                <a:cs typeface="Times New Roman"/>
              </a:rPr>
              <a:t>two</a:t>
            </a:r>
            <a:r>
              <a:rPr sz="2800" spc="-60" dirty="0">
                <a:latin typeface="Times New Roman"/>
                <a:cs typeface="Times New Roman"/>
              </a:rPr>
              <a:t> </a:t>
            </a:r>
            <a:r>
              <a:rPr sz="2800" dirty="0">
                <a:latin typeface="Times New Roman"/>
                <a:cs typeface="Times New Roman"/>
              </a:rPr>
              <a:t>TCPs</a:t>
            </a:r>
            <a:r>
              <a:rPr sz="2800" spc="-20" dirty="0">
                <a:latin typeface="Times New Roman"/>
                <a:cs typeface="Times New Roman"/>
              </a:rPr>
              <a:t> </a:t>
            </a:r>
            <a:r>
              <a:rPr sz="2800" dirty="0">
                <a:latin typeface="Times New Roman"/>
                <a:cs typeface="Times New Roman"/>
              </a:rPr>
              <a:t>to</a:t>
            </a:r>
            <a:r>
              <a:rPr sz="2800" spc="-20"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dirty="0">
                <a:latin typeface="Times New Roman"/>
                <a:cs typeface="Times New Roman"/>
              </a:rPr>
              <a:t>data</a:t>
            </a:r>
          </a:p>
          <a:p>
            <a:pPr marL="388610" indent="-372524">
              <a:spcBef>
                <a:spcPts val="640"/>
              </a:spcBef>
              <a:buFont typeface="Arial MT"/>
              <a:buChar char="•"/>
              <a:tabLst>
                <a:tab pos="388610" algn="l"/>
                <a:tab pos="389457" algn="l"/>
              </a:tabLst>
            </a:pPr>
            <a:r>
              <a:rPr sz="2800" dirty="0">
                <a:latin typeface="Times New Roman"/>
                <a:cs typeface="Times New Roman"/>
              </a:rPr>
              <a:t>In</a:t>
            </a:r>
            <a:r>
              <a:rPr sz="2800" spc="-20" dirty="0">
                <a:latin typeface="Times New Roman"/>
                <a:cs typeface="Times New Roman"/>
              </a:rPr>
              <a:t> </a:t>
            </a:r>
            <a:r>
              <a:rPr sz="2800" dirty="0">
                <a:latin typeface="Times New Roman"/>
                <a:cs typeface="Times New Roman"/>
              </a:rPr>
              <a:t>addition,</a:t>
            </a:r>
            <a:r>
              <a:rPr sz="2800" spc="-100" dirty="0">
                <a:latin typeface="Times New Roman"/>
                <a:cs typeface="Times New Roman"/>
              </a:rPr>
              <a:t> </a:t>
            </a:r>
            <a:r>
              <a:rPr sz="2800" dirty="0">
                <a:latin typeface="Times New Roman"/>
                <a:cs typeface="Times New Roman"/>
              </a:rPr>
              <a:t>TCP</a:t>
            </a:r>
            <a:r>
              <a:rPr sz="2800" spc="-93" dirty="0">
                <a:latin typeface="Times New Roman"/>
                <a:cs typeface="Times New Roman"/>
              </a:rPr>
              <a:t> </a:t>
            </a:r>
            <a:r>
              <a:rPr sz="2800" dirty="0">
                <a:latin typeface="Times New Roman"/>
                <a:cs typeface="Times New Roman"/>
              </a:rPr>
              <a:t>uses</a:t>
            </a:r>
            <a:r>
              <a:rPr sz="2800" spc="-33" dirty="0">
                <a:latin typeface="Times New Roman"/>
                <a:cs typeface="Times New Roman"/>
              </a:rPr>
              <a:t> </a:t>
            </a:r>
            <a:r>
              <a:rPr sz="2800" dirty="0">
                <a:latin typeface="Times New Roman"/>
                <a:cs typeface="Times New Roman"/>
              </a:rPr>
              <a:t>flow</a:t>
            </a:r>
            <a:r>
              <a:rPr sz="2800" spc="-20" dirty="0">
                <a:latin typeface="Times New Roman"/>
                <a:cs typeface="Times New Roman"/>
              </a:rPr>
              <a:t> </a:t>
            </a:r>
            <a:r>
              <a:rPr sz="2800" dirty="0">
                <a:latin typeface="Times New Roman"/>
                <a:cs typeface="Times New Roman"/>
              </a:rPr>
              <a:t>and</a:t>
            </a:r>
            <a:r>
              <a:rPr sz="2800" spc="-20" dirty="0">
                <a:latin typeface="Times New Roman"/>
                <a:cs typeface="Times New Roman"/>
              </a:rPr>
              <a:t> </a:t>
            </a:r>
            <a:r>
              <a:rPr sz="2800" dirty="0">
                <a:latin typeface="Times New Roman"/>
                <a:cs typeface="Times New Roman"/>
              </a:rPr>
              <a:t>error</a:t>
            </a:r>
            <a:r>
              <a:rPr sz="2800" spc="-40" dirty="0">
                <a:latin typeface="Times New Roman"/>
                <a:cs typeface="Times New Roman"/>
              </a:rPr>
              <a:t> </a:t>
            </a:r>
            <a:r>
              <a:rPr sz="2800" dirty="0">
                <a:latin typeface="Times New Roman"/>
                <a:cs typeface="Times New Roman"/>
              </a:rPr>
              <a:t>control</a:t>
            </a:r>
            <a:r>
              <a:rPr sz="2800" spc="-60" dirty="0">
                <a:latin typeface="Times New Roman"/>
                <a:cs typeface="Times New Roman"/>
              </a:rPr>
              <a:t> </a:t>
            </a:r>
            <a:r>
              <a:rPr sz="2800" spc="-7" dirty="0">
                <a:latin typeface="Times New Roman"/>
                <a:cs typeface="Times New Roman"/>
              </a:rPr>
              <a:t>mechanisms</a:t>
            </a:r>
            <a:r>
              <a:rPr sz="2800" spc="7" dirty="0">
                <a:latin typeface="Times New Roman"/>
                <a:cs typeface="Times New Roman"/>
              </a:rPr>
              <a:t> </a:t>
            </a:r>
            <a:r>
              <a:rPr sz="2800" dirty="0">
                <a:latin typeface="Times New Roman"/>
                <a:cs typeface="Times New Roman"/>
              </a:rPr>
              <a:t>at</a:t>
            </a:r>
            <a:r>
              <a:rPr sz="2800" spc="-13"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transport</a:t>
            </a:r>
            <a:r>
              <a:rPr sz="2800" spc="-47" dirty="0">
                <a:latin typeface="Times New Roman"/>
                <a:cs typeface="Times New Roman"/>
              </a:rPr>
              <a:t> </a:t>
            </a:r>
            <a:r>
              <a:rPr sz="2800" dirty="0">
                <a:latin typeface="Times New Roman"/>
                <a:cs typeface="Times New Roman"/>
              </a:rPr>
              <a:t>level</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7" y="1349045"/>
            <a:ext cx="10806007" cy="1468778"/>
          </a:xfrm>
          <a:prstGeom prst="rect">
            <a:avLst/>
          </a:prstGeom>
        </p:spPr>
        <p:txBody>
          <a:bodyPr vert="horz" wrap="square" lIns="0" tIns="98213" rIns="0" bIns="0" rtlCol="0">
            <a:spAutoFit/>
          </a:bodyPr>
          <a:lstStyle/>
          <a:p>
            <a:pPr marL="388610" indent="-372524">
              <a:spcBef>
                <a:spcPts val="773"/>
              </a:spcBef>
              <a:buFont typeface="Arial MT"/>
              <a:buChar char="•"/>
              <a:tabLst>
                <a:tab pos="388610" algn="l"/>
                <a:tab pos="389457" algn="l"/>
              </a:tabLst>
            </a:pPr>
            <a:r>
              <a:rPr sz="2800" dirty="0">
                <a:latin typeface="Times New Roman"/>
                <a:cs typeface="Times New Roman"/>
              </a:rPr>
              <a:t>The </a:t>
            </a:r>
            <a:r>
              <a:rPr sz="2800" spc="-7" dirty="0">
                <a:latin typeface="Times New Roman"/>
                <a:cs typeface="Times New Roman"/>
              </a:rPr>
              <a:t>bytes</a:t>
            </a:r>
            <a:r>
              <a:rPr sz="2800" spc="-13" dirty="0">
                <a:latin typeface="Times New Roman"/>
                <a:cs typeface="Times New Roman"/>
              </a:rPr>
              <a:t> </a:t>
            </a:r>
            <a:r>
              <a:rPr sz="2800" dirty="0">
                <a:latin typeface="Times New Roman"/>
                <a:cs typeface="Times New Roman"/>
              </a:rPr>
              <a:t>of</a:t>
            </a:r>
            <a:r>
              <a:rPr sz="2800" spc="-20" dirty="0">
                <a:latin typeface="Times New Roman"/>
                <a:cs typeface="Times New Roman"/>
              </a:rPr>
              <a:t> </a:t>
            </a:r>
            <a:r>
              <a:rPr sz="2800" dirty="0">
                <a:latin typeface="Times New Roman"/>
                <a:cs typeface="Times New Roman"/>
              </a:rPr>
              <a:t>data</a:t>
            </a:r>
            <a:r>
              <a:rPr sz="2800" spc="-20" dirty="0">
                <a:latin typeface="Times New Roman"/>
                <a:cs typeface="Times New Roman"/>
              </a:rPr>
              <a:t> </a:t>
            </a:r>
            <a:r>
              <a:rPr sz="2800" dirty="0">
                <a:latin typeface="Times New Roman"/>
                <a:cs typeface="Times New Roman"/>
              </a:rPr>
              <a:t>being</a:t>
            </a:r>
            <a:r>
              <a:rPr sz="2800" spc="-33" dirty="0">
                <a:latin typeface="Times New Roman"/>
                <a:cs typeface="Times New Roman"/>
              </a:rPr>
              <a:t> </a:t>
            </a:r>
            <a:r>
              <a:rPr sz="2800" dirty="0">
                <a:latin typeface="Times New Roman"/>
                <a:cs typeface="Times New Roman"/>
              </a:rPr>
              <a:t>transferred</a:t>
            </a:r>
            <a:r>
              <a:rPr sz="2800" spc="-53" dirty="0">
                <a:latin typeface="Times New Roman"/>
                <a:cs typeface="Times New Roman"/>
              </a:rPr>
              <a:t> </a:t>
            </a:r>
            <a:r>
              <a:rPr sz="2800" dirty="0">
                <a:latin typeface="Times New Roman"/>
                <a:cs typeface="Times New Roman"/>
              </a:rPr>
              <a:t>in</a:t>
            </a:r>
            <a:r>
              <a:rPr sz="2800" spc="-27" dirty="0">
                <a:latin typeface="Times New Roman"/>
                <a:cs typeface="Times New Roman"/>
              </a:rPr>
              <a:t> </a:t>
            </a:r>
            <a:r>
              <a:rPr sz="2800" dirty="0">
                <a:latin typeface="Times New Roman"/>
                <a:cs typeface="Times New Roman"/>
              </a:rPr>
              <a:t>each</a:t>
            </a:r>
            <a:r>
              <a:rPr sz="2800" spc="-13" dirty="0">
                <a:latin typeface="Times New Roman"/>
                <a:cs typeface="Times New Roman"/>
              </a:rPr>
              <a:t> </a:t>
            </a:r>
            <a:r>
              <a:rPr sz="2800" dirty="0">
                <a:latin typeface="Times New Roman"/>
                <a:cs typeface="Times New Roman"/>
              </a:rPr>
              <a:t>connection</a:t>
            </a:r>
            <a:r>
              <a:rPr sz="2800" spc="-47" dirty="0">
                <a:latin typeface="Times New Roman"/>
                <a:cs typeface="Times New Roman"/>
              </a:rPr>
              <a:t> </a:t>
            </a:r>
            <a:r>
              <a:rPr sz="2800" dirty="0">
                <a:latin typeface="Times New Roman"/>
                <a:cs typeface="Times New Roman"/>
              </a:rPr>
              <a:t>are</a:t>
            </a:r>
            <a:r>
              <a:rPr sz="2800" spc="-13" dirty="0">
                <a:latin typeface="Times New Roman"/>
                <a:cs typeface="Times New Roman"/>
              </a:rPr>
              <a:t> </a:t>
            </a:r>
            <a:r>
              <a:rPr sz="2800" dirty="0">
                <a:latin typeface="Times New Roman"/>
                <a:cs typeface="Times New Roman"/>
              </a:rPr>
              <a:t>numbered</a:t>
            </a:r>
            <a:r>
              <a:rPr sz="2800" spc="-40" dirty="0">
                <a:latin typeface="Times New Roman"/>
                <a:cs typeface="Times New Roman"/>
              </a:rPr>
              <a:t> </a:t>
            </a:r>
            <a:r>
              <a:rPr sz="2800" dirty="0">
                <a:latin typeface="Times New Roman"/>
                <a:cs typeface="Times New Roman"/>
              </a:rPr>
              <a:t>by</a:t>
            </a:r>
            <a:r>
              <a:rPr sz="2800" spc="-47" dirty="0">
                <a:latin typeface="Times New Roman"/>
                <a:cs typeface="Times New Roman"/>
              </a:rPr>
              <a:t> </a:t>
            </a:r>
            <a:r>
              <a:rPr sz="2800" dirty="0">
                <a:latin typeface="Times New Roman"/>
                <a:cs typeface="Times New Roman"/>
              </a:rPr>
              <a:t>TCP</a:t>
            </a:r>
          </a:p>
          <a:p>
            <a:pPr marL="388610" indent="-372524">
              <a:spcBef>
                <a:spcPts val="640"/>
              </a:spcBef>
              <a:buFont typeface="Arial MT"/>
              <a:buChar char="•"/>
              <a:tabLst>
                <a:tab pos="388610" algn="l"/>
                <a:tab pos="389457" algn="l"/>
              </a:tabLst>
            </a:pPr>
            <a:r>
              <a:rPr sz="2800" dirty="0">
                <a:latin typeface="Times New Roman"/>
                <a:cs typeface="Times New Roman"/>
              </a:rPr>
              <a:t>The</a:t>
            </a:r>
            <a:r>
              <a:rPr sz="2800" spc="13" dirty="0">
                <a:latin typeface="Times New Roman"/>
                <a:cs typeface="Times New Roman"/>
              </a:rPr>
              <a:t> </a:t>
            </a:r>
            <a:r>
              <a:rPr sz="2800" spc="-7" dirty="0">
                <a:latin typeface="Times New Roman"/>
                <a:cs typeface="Times New Roman"/>
              </a:rPr>
              <a:t>numbering</a:t>
            </a:r>
            <a:r>
              <a:rPr sz="2800" spc="-33" dirty="0">
                <a:latin typeface="Times New Roman"/>
                <a:cs typeface="Times New Roman"/>
              </a:rPr>
              <a:t> </a:t>
            </a:r>
            <a:r>
              <a:rPr sz="2800" spc="-7" dirty="0">
                <a:latin typeface="Times New Roman"/>
                <a:cs typeface="Times New Roman"/>
              </a:rPr>
              <a:t>starts</a:t>
            </a:r>
            <a:r>
              <a:rPr sz="2800" spc="-33" dirty="0">
                <a:latin typeface="Times New Roman"/>
                <a:cs typeface="Times New Roman"/>
              </a:rPr>
              <a:t> </a:t>
            </a:r>
            <a:r>
              <a:rPr sz="2800" dirty="0">
                <a:latin typeface="Times New Roman"/>
                <a:cs typeface="Times New Roman"/>
              </a:rPr>
              <a:t>with an</a:t>
            </a:r>
            <a:r>
              <a:rPr sz="2800" spc="13" dirty="0">
                <a:latin typeface="Times New Roman"/>
                <a:cs typeface="Times New Roman"/>
              </a:rPr>
              <a:t> </a:t>
            </a:r>
            <a:r>
              <a:rPr sz="2800" spc="-7" dirty="0">
                <a:latin typeface="Times New Roman"/>
                <a:cs typeface="Times New Roman"/>
              </a:rPr>
              <a:t>arbitrarily</a:t>
            </a:r>
            <a:r>
              <a:rPr sz="2800" spc="-47" dirty="0">
                <a:latin typeface="Times New Roman"/>
                <a:cs typeface="Times New Roman"/>
              </a:rPr>
              <a:t> </a:t>
            </a:r>
            <a:r>
              <a:rPr sz="2800" dirty="0">
                <a:latin typeface="Times New Roman"/>
                <a:cs typeface="Times New Roman"/>
              </a:rPr>
              <a:t>generated</a:t>
            </a:r>
            <a:r>
              <a:rPr sz="2800" spc="-47" dirty="0">
                <a:latin typeface="Times New Roman"/>
                <a:cs typeface="Times New Roman"/>
              </a:rPr>
              <a:t> </a:t>
            </a:r>
            <a:r>
              <a:rPr sz="2800" spc="-7" dirty="0">
                <a:latin typeface="Times New Roman"/>
                <a:cs typeface="Times New Roman"/>
              </a:rPr>
              <a:t>number</a:t>
            </a:r>
            <a:endParaRPr sz="2800" dirty="0">
              <a:latin typeface="Times New Roman"/>
              <a:cs typeface="Times New Roman"/>
            </a:endParaRPr>
          </a:p>
        </p:txBody>
      </p:sp>
      <p:sp>
        <p:nvSpPr>
          <p:cNvPr id="3" name="object 3"/>
          <p:cNvSpPr txBox="1">
            <a:spLocks noGrp="1"/>
          </p:cNvSpPr>
          <p:nvPr>
            <p:ph type="title"/>
          </p:nvPr>
        </p:nvSpPr>
        <p:spPr>
          <a:xfrm>
            <a:off x="409788" y="276144"/>
            <a:ext cx="4319375" cy="571951"/>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TCP</a:t>
            </a:r>
            <a:r>
              <a:rPr sz="3600" b="1" spc="-207" dirty="0">
                <a:latin typeface="Times New Roman"/>
                <a:cs typeface="Times New Roman"/>
              </a:rPr>
              <a:t> </a:t>
            </a:r>
            <a:r>
              <a:rPr sz="3600" b="1" spc="-7" dirty="0">
                <a:latin typeface="Times New Roman"/>
                <a:cs typeface="Times New Roman"/>
              </a:rPr>
              <a:t>segments</a:t>
            </a:r>
            <a:endParaRPr sz="3600" b="1" dirty="0">
              <a:latin typeface="Times New Roman"/>
              <a:cs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7" y="280179"/>
            <a:ext cx="11374967" cy="2308324"/>
          </a:xfrm>
          <a:prstGeom prst="rect">
            <a:avLst/>
          </a:prstGeom>
        </p:spPr>
        <p:txBody>
          <a:bodyPr vert="horz" wrap="square" lIns="0" tIns="17780" rIns="0" bIns="0" rtlCol="0">
            <a:spAutoFit/>
          </a:bodyPr>
          <a:lstStyle/>
          <a:p>
            <a:pPr marL="16933">
              <a:spcBef>
                <a:spcPts val="140"/>
              </a:spcBef>
            </a:pPr>
            <a:r>
              <a:rPr sz="3600" b="1" dirty="0">
                <a:latin typeface="Times New Roman"/>
                <a:cs typeface="Times New Roman"/>
              </a:rPr>
              <a:t>Eg:</a:t>
            </a:r>
          </a:p>
          <a:p>
            <a:pPr>
              <a:spcBef>
                <a:spcPts val="53"/>
              </a:spcBef>
            </a:pPr>
            <a:endParaRPr sz="2800" dirty="0">
              <a:latin typeface="Times New Roman"/>
              <a:cs typeface="Times New Roman"/>
            </a:endParaRPr>
          </a:p>
          <a:p>
            <a:pPr marL="388610" marR="6773" indent="-372524" algn="just">
              <a:spcBef>
                <a:spcPts val="7"/>
              </a:spcBef>
              <a:buFont typeface="Arial MT"/>
              <a:buChar char="•"/>
              <a:tabLst>
                <a:tab pos="389457" algn="l"/>
              </a:tabLst>
            </a:pPr>
            <a:r>
              <a:rPr sz="2800" dirty="0">
                <a:latin typeface="Times New Roman"/>
                <a:cs typeface="Times New Roman"/>
              </a:rPr>
              <a:t>Suppose a TCP </a:t>
            </a:r>
            <a:r>
              <a:rPr sz="2800" spc="-7" dirty="0">
                <a:latin typeface="Times New Roman"/>
                <a:cs typeface="Times New Roman"/>
              </a:rPr>
              <a:t>connection </a:t>
            </a:r>
            <a:r>
              <a:rPr sz="2800" spc="-13" dirty="0">
                <a:latin typeface="Times New Roman"/>
                <a:cs typeface="Times New Roman"/>
              </a:rPr>
              <a:t>is </a:t>
            </a:r>
            <a:r>
              <a:rPr sz="2800" spc="-7" dirty="0">
                <a:latin typeface="Times New Roman"/>
                <a:cs typeface="Times New Roman"/>
              </a:rPr>
              <a:t>transferring </a:t>
            </a:r>
            <a:r>
              <a:rPr sz="2800" dirty="0">
                <a:latin typeface="Times New Roman"/>
                <a:cs typeface="Times New Roman"/>
              </a:rPr>
              <a:t>a file </a:t>
            </a:r>
            <a:r>
              <a:rPr sz="2800" spc="-7" dirty="0">
                <a:latin typeface="Times New Roman"/>
                <a:cs typeface="Times New Roman"/>
              </a:rPr>
              <a:t>of 5,000 bytes. The first </a:t>
            </a:r>
            <a:r>
              <a:rPr sz="2800" dirty="0">
                <a:latin typeface="Times New Roman"/>
                <a:cs typeface="Times New Roman"/>
              </a:rPr>
              <a:t>byte </a:t>
            </a:r>
            <a:r>
              <a:rPr sz="2800" spc="-27" dirty="0">
                <a:latin typeface="Times New Roman"/>
                <a:cs typeface="Times New Roman"/>
              </a:rPr>
              <a:t>is </a:t>
            </a:r>
            <a:r>
              <a:rPr sz="2800" spc="-20" dirty="0">
                <a:latin typeface="Times New Roman"/>
                <a:cs typeface="Times New Roman"/>
              </a:rPr>
              <a:t> </a:t>
            </a:r>
            <a:r>
              <a:rPr sz="2800" spc="-7" dirty="0">
                <a:latin typeface="Times New Roman"/>
                <a:cs typeface="Times New Roman"/>
              </a:rPr>
              <a:t>numbered 10,001. </a:t>
            </a:r>
            <a:r>
              <a:rPr sz="2800" dirty="0">
                <a:latin typeface="Times New Roman"/>
                <a:cs typeface="Times New Roman"/>
              </a:rPr>
              <a:t>What are </a:t>
            </a:r>
            <a:r>
              <a:rPr sz="2800" spc="-7" dirty="0">
                <a:latin typeface="Times New Roman"/>
                <a:cs typeface="Times New Roman"/>
              </a:rPr>
              <a:t>the sequence numbers for each segment </a:t>
            </a:r>
            <a:r>
              <a:rPr sz="2800" spc="-13" dirty="0">
                <a:latin typeface="Times New Roman"/>
                <a:cs typeface="Times New Roman"/>
              </a:rPr>
              <a:t>if </a:t>
            </a:r>
            <a:r>
              <a:rPr sz="2800" spc="-7" dirty="0">
                <a:latin typeface="Times New Roman"/>
                <a:cs typeface="Times New Roman"/>
              </a:rPr>
              <a:t>data </a:t>
            </a:r>
            <a:r>
              <a:rPr sz="2800" dirty="0">
                <a:latin typeface="Times New Roman"/>
                <a:cs typeface="Times New Roman"/>
              </a:rPr>
              <a:t>are </a:t>
            </a:r>
            <a:r>
              <a:rPr sz="2800" spc="7" dirty="0">
                <a:latin typeface="Times New Roman"/>
                <a:cs typeface="Times New Roman"/>
              </a:rPr>
              <a:t> </a:t>
            </a:r>
            <a:r>
              <a:rPr sz="2800" dirty="0">
                <a:latin typeface="Times New Roman"/>
                <a:cs typeface="Times New Roman"/>
              </a:rPr>
              <a:t>sent</a:t>
            </a:r>
            <a:r>
              <a:rPr sz="2800" spc="-40" dirty="0">
                <a:latin typeface="Times New Roman"/>
                <a:cs typeface="Times New Roman"/>
              </a:rPr>
              <a:t> </a:t>
            </a:r>
            <a:r>
              <a:rPr sz="2800" spc="-7" dirty="0">
                <a:latin typeface="Times New Roman"/>
                <a:cs typeface="Times New Roman"/>
              </a:rPr>
              <a:t>in </a:t>
            </a:r>
            <a:r>
              <a:rPr sz="2800" dirty="0">
                <a:latin typeface="Times New Roman"/>
                <a:cs typeface="Times New Roman"/>
              </a:rPr>
              <a:t>five</a:t>
            </a:r>
            <a:r>
              <a:rPr sz="2800" spc="-27" dirty="0">
                <a:latin typeface="Times New Roman"/>
                <a:cs typeface="Times New Roman"/>
              </a:rPr>
              <a:t> </a:t>
            </a:r>
            <a:r>
              <a:rPr sz="2800" dirty="0">
                <a:latin typeface="Times New Roman"/>
                <a:cs typeface="Times New Roman"/>
              </a:rPr>
              <a:t>segments,</a:t>
            </a:r>
            <a:r>
              <a:rPr sz="2800" spc="-27" dirty="0">
                <a:latin typeface="Times New Roman"/>
                <a:cs typeface="Times New Roman"/>
              </a:rPr>
              <a:t> </a:t>
            </a:r>
            <a:r>
              <a:rPr sz="2800" spc="-7" dirty="0">
                <a:latin typeface="Times New Roman"/>
                <a:cs typeface="Times New Roman"/>
              </a:rPr>
              <a:t>each </a:t>
            </a:r>
            <a:r>
              <a:rPr sz="2800" dirty="0">
                <a:latin typeface="Times New Roman"/>
                <a:cs typeface="Times New Roman"/>
              </a:rPr>
              <a:t>carrying</a:t>
            </a:r>
            <a:r>
              <a:rPr sz="2800" spc="-33" dirty="0">
                <a:latin typeface="Times New Roman"/>
                <a:cs typeface="Times New Roman"/>
              </a:rPr>
              <a:t> </a:t>
            </a:r>
            <a:r>
              <a:rPr sz="2800" dirty="0">
                <a:latin typeface="Times New Roman"/>
                <a:cs typeface="Times New Roman"/>
              </a:rPr>
              <a:t>1,000</a:t>
            </a:r>
            <a:r>
              <a:rPr sz="2800" spc="-40" dirty="0">
                <a:latin typeface="Times New Roman"/>
                <a:cs typeface="Times New Roman"/>
              </a:rPr>
              <a:t> </a:t>
            </a:r>
            <a:r>
              <a:rPr sz="2800" dirty="0">
                <a:latin typeface="Times New Roman"/>
                <a:cs typeface="Times New Roman"/>
              </a:rPr>
              <a:t>bytes?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53615" y="1353311"/>
            <a:ext cx="8774175" cy="4956048"/>
          </a:xfrm>
          <a:prstGeom prst="rect">
            <a:avLst/>
          </a:prstGeom>
        </p:spPr>
      </p:pic>
      <p:sp>
        <p:nvSpPr>
          <p:cNvPr id="3" name="object 3"/>
          <p:cNvSpPr txBox="1">
            <a:spLocks noGrp="1"/>
          </p:cNvSpPr>
          <p:nvPr>
            <p:ph type="title"/>
          </p:nvPr>
        </p:nvSpPr>
        <p:spPr>
          <a:xfrm>
            <a:off x="409788" y="-855"/>
            <a:ext cx="3687233"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TCP</a:t>
            </a:r>
            <a:r>
              <a:rPr sz="3600" b="1" spc="-160" dirty="0">
                <a:latin typeface="Times New Roman"/>
                <a:cs typeface="Times New Roman"/>
              </a:rPr>
              <a:t> </a:t>
            </a:r>
            <a:r>
              <a:rPr sz="3600" b="1" spc="-7" dirty="0">
                <a:latin typeface="Times New Roman"/>
                <a:cs typeface="Times New Roman"/>
              </a:rPr>
              <a:t>segment</a:t>
            </a:r>
            <a:r>
              <a:rPr sz="3600" b="1" spc="-27" dirty="0">
                <a:latin typeface="Times New Roman"/>
                <a:cs typeface="Times New Roman"/>
              </a:rPr>
              <a:t> </a:t>
            </a:r>
            <a:r>
              <a:rPr sz="3600" b="1" spc="-7" dirty="0">
                <a:latin typeface="Times New Roman"/>
                <a:cs typeface="Times New Roman"/>
              </a:rPr>
              <a:t>format</a:t>
            </a:r>
            <a:endParaRPr sz="3600" b="1" dirty="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2368" y="2283968"/>
            <a:ext cx="10265664" cy="2172208"/>
          </a:xfrm>
          <a:prstGeom prst="rect">
            <a:avLst/>
          </a:prstGeom>
        </p:spPr>
      </p:pic>
      <p:sp>
        <p:nvSpPr>
          <p:cNvPr id="3" name="object 3"/>
          <p:cNvSpPr txBox="1">
            <a:spLocks noGrp="1"/>
          </p:cNvSpPr>
          <p:nvPr>
            <p:ph type="title"/>
          </p:nvPr>
        </p:nvSpPr>
        <p:spPr>
          <a:xfrm>
            <a:off x="409787" y="-855"/>
            <a:ext cx="2296160"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Control</a:t>
            </a:r>
            <a:r>
              <a:rPr sz="3600" b="1" spc="-107" dirty="0">
                <a:latin typeface="Times New Roman"/>
                <a:cs typeface="Times New Roman"/>
              </a:rPr>
              <a:t> </a:t>
            </a:r>
            <a:r>
              <a:rPr sz="3600" b="1" spc="-7" dirty="0">
                <a:latin typeface="Times New Roman"/>
                <a:cs typeface="Times New Roman"/>
              </a:rPr>
              <a:t>field</a:t>
            </a:r>
            <a:endParaRPr sz="3600" b="1" dirty="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409788" y="1843088"/>
            <a:ext cx="10648738" cy="3747180"/>
          </a:xfrm>
          <a:prstGeom prst="rect">
            <a:avLst/>
          </a:prstGeom>
        </p:spPr>
        <p:txBody>
          <a:bodyPr vert="horz" wrap="square" lIns="0" tIns="17780" rIns="0" bIns="0" rtlCol="0">
            <a:spAutoFit/>
          </a:bodyPr>
          <a:lstStyle/>
          <a:p>
            <a:pPr marL="390304" marR="7620" indent="-372524">
              <a:lnSpc>
                <a:spcPct val="100000"/>
              </a:lnSpc>
              <a:spcBef>
                <a:spcPts val="140"/>
              </a:spcBef>
              <a:buFont typeface="Arial MT"/>
              <a:buChar char="•"/>
              <a:tabLst>
                <a:tab pos="390304" algn="l"/>
                <a:tab pos="391150" algn="l"/>
              </a:tabLst>
            </a:pPr>
            <a:r>
              <a:rPr dirty="0">
                <a:latin typeface="Times New Roman" panose="02020603050405020304" pitchFamily="18" charset="0"/>
                <a:cs typeface="Times New Roman" panose="02020603050405020304" pitchFamily="18" charset="0"/>
              </a:rPr>
              <a:t>TCP</a:t>
            </a:r>
            <a:r>
              <a:rPr spc="-73"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uses</a:t>
            </a:r>
            <a:r>
              <a:rPr spc="27"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two</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windows</a:t>
            </a:r>
            <a:r>
              <a:rPr spc="13"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(send</a:t>
            </a:r>
            <a:r>
              <a:rPr spc="33"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window</a:t>
            </a:r>
            <a:r>
              <a:rPr spc="40"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and</a:t>
            </a:r>
            <a:r>
              <a:rPr spc="27"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receive</a:t>
            </a:r>
            <a:r>
              <a:rPr spc="40"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window)</a:t>
            </a:r>
            <a:r>
              <a:rPr spc="33"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for</a:t>
            </a:r>
            <a:r>
              <a:rPr spc="27"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each</a:t>
            </a:r>
            <a:r>
              <a:rPr spc="40"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direction</a:t>
            </a:r>
            <a:r>
              <a:rPr spc="13" dirty="0">
                <a:latin typeface="Times New Roman" panose="02020603050405020304" pitchFamily="18" charset="0"/>
                <a:cs typeface="Times New Roman" panose="02020603050405020304" pitchFamily="18" charset="0"/>
              </a:rPr>
              <a:t> </a:t>
            </a:r>
            <a:r>
              <a:rPr spc="-13" dirty="0">
                <a:latin typeface="Times New Roman" panose="02020603050405020304" pitchFamily="18" charset="0"/>
                <a:cs typeface="Times New Roman" panose="02020603050405020304" pitchFamily="18" charset="0"/>
              </a:rPr>
              <a:t>of </a:t>
            </a:r>
            <a:r>
              <a:rPr spc="-6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data</a:t>
            </a:r>
            <a:r>
              <a:rPr spc="-7" dirty="0">
                <a:latin typeface="Times New Roman" panose="02020603050405020304" pitchFamily="18" charset="0"/>
                <a:cs typeface="Times New Roman" panose="02020603050405020304" pitchFamily="18" charset="0"/>
              </a:rPr>
              <a:t> </a:t>
            </a:r>
            <a:r>
              <a:rPr spc="-13" dirty="0">
                <a:latin typeface="Times New Roman" panose="02020603050405020304" pitchFamily="18" charset="0"/>
                <a:cs typeface="Times New Roman" panose="02020603050405020304" pitchFamily="18" charset="0"/>
              </a:rPr>
              <a:t>transfer,</a:t>
            </a:r>
            <a:r>
              <a:rPr spc="-33"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which</a:t>
            </a:r>
            <a:r>
              <a:rPr spc="-13"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means</a:t>
            </a:r>
            <a:r>
              <a:rPr dirty="0">
                <a:latin typeface="Times New Roman" panose="02020603050405020304" pitchFamily="18" charset="0"/>
                <a:cs typeface="Times New Roman" panose="02020603050405020304" pitchFamily="18" charset="0"/>
              </a:rPr>
              <a:t> four</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windows</a:t>
            </a:r>
            <a:r>
              <a:rPr spc="-33"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27"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7"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bidirectional</a:t>
            </a:r>
            <a:r>
              <a:rPr spc="-47"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communication</a:t>
            </a:r>
            <a:endParaRPr dirty="0">
              <a:latin typeface="Times New Roman" panose="02020603050405020304" pitchFamily="18" charset="0"/>
              <a:cs typeface="Times New Roman" panose="02020603050405020304" pitchFamily="18" charset="0"/>
            </a:endParaRPr>
          </a:p>
          <a:p>
            <a:pPr marL="469042" indent="-451262">
              <a:lnSpc>
                <a:spcPct val="100000"/>
              </a:lnSpc>
              <a:spcBef>
                <a:spcPts val="640"/>
              </a:spcBef>
              <a:buFont typeface="Arial MT"/>
              <a:buChar char="•"/>
              <a:tabLst>
                <a:tab pos="469042" algn="l"/>
                <a:tab pos="469888" algn="l"/>
              </a:tabLst>
            </a:pPr>
            <a:r>
              <a:rPr spc="-100" dirty="0">
                <a:latin typeface="Times New Roman" panose="02020603050405020304" pitchFamily="18" charset="0"/>
                <a:cs typeface="Times New Roman" panose="02020603050405020304" pitchFamily="18" charset="0"/>
              </a:rPr>
              <a:t>To</a:t>
            </a:r>
            <a:r>
              <a:rPr spc="187"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make</a:t>
            </a:r>
            <a:r>
              <a:rPr spc="180"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the</a:t>
            </a:r>
            <a:r>
              <a:rPr spc="167"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discussion</a:t>
            </a:r>
            <a:r>
              <a:rPr spc="193"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simple,</a:t>
            </a:r>
            <a:r>
              <a:rPr spc="173"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we</a:t>
            </a:r>
            <a:r>
              <a:rPr spc="180"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make</a:t>
            </a:r>
            <a:r>
              <a:rPr spc="180"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an</a:t>
            </a:r>
            <a:r>
              <a:rPr spc="193" dirty="0">
                <a:latin typeface="Times New Roman" panose="02020603050405020304" pitchFamily="18" charset="0"/>
                <a:cs typeface="Times New Roman" panose="02020603050405020304" pitchFamily="18" charset="0"/>
              </a:rPr>
              <a:t> </a:t>
            </a:r>
            <a:r>
              <a:rPr spc="-13" dirty="0">
                <a:latin typeface="Times New Roman" panose="02020603050405020304" pitchFamily="18" charset="0"/>
                <a:cs typeface="Times New Roman" panose="02020603050405020304" pitchFamily="18" charset="0"/>
              </a:rPr>
              <a:t>assumption</a:t>
            </a:r>
            <a:r>
              <a:rPr spc="200"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that</a:t>
            </a:r>
            <a:r>
              <a:rPr spc="173" dirty="0">
                <a:latin typeface="Times New Roman" panose="02020603050405020304" pitchFamily="18" charset="0"/>
                <a:cs typeface="Times New Roman" panose="02020603050405020304" pitchFamily="18" charset="0"/>
              </a:rPr>
              <a:t> </a:t>
            </a:r>
            <a:r>
              <a:rPr spc="-7" dirty="0">
                <a:latin typeface="Times New Roman" panose="02020603050405020304" pitchFamily="18" charset="0"/>
                <a:cs typeface="Times New Roman" panose="02020603050405020304" pitchFamily="18" charset="0"/>
              </a:rPr>
              <a:t>communication</a:t>
            </a:r>
            <a:r>
              <a:rPr spc="193" dirty="0">
                <a:latin typeface="Times New Roman" panose="02020603050405020304" pitchFamily="18" charset="0"/>
                <a:cs typeface="Times New Roman" panose="02020603050405020304" pitchFamily="18" charset="0"/>
              </a:rPr>
              <a:t> </a:t>
            </a:r>
            <a:r>
              <a:rPr spc="-27" dirty="0">
                <a:latin typeface="Times New Roman" panose="02020603050405020304" pitchFamily="18" charset="0"/>
                <a:cs typeface="Times New Roman" panose="02020603050405020304" pitchFamily="18" charset="0"/>
              </a:rPr>
              <a:t>is</a:t>
            </a:r>
            <a:endParaRPr dirty="0">
              <a:latin typeface="Times New Roman" panose="02020603050405020304" pitchFamily="18" charset="0"/>
              <a:cs typeface="Times New Roman" panose="02020603050405020304" pitchFamily="18" charset="0"/>
            </a:endParaRPr>
          </a:p>
          <a:p>
            <a:pPr marL="390304">
              <a:lnSpc>
                <a:spcPct val="100000"/>
              </a:lnSpc>
            </a:pPr>
            <a:r>
              <a:rPr dirty="0">
                <a:latin typeface="Times New Roman" panose="02020603050405020304" pitchFamily="18" charset="0"/>
                <a:cs typeface="Times New Roman" panose="02020603050405020304" pitchFamily="18" charset="0"/>
              </a:rPr>
              <a:t>only</a:t>
            </a:r>
            <a:r>
              <a:rPr spc="-87"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unidirectional</a:t>
            </a:r>
          </a:p>
          <a:p>
            <a:pPr marL="390304" marR="6773" indent="-372524">
              <a:lnSpc>
                <a:spcPct val="100000"/>
              </a:lnSpc>
              <a:spcBef>
                <a:spcPts val="640"/>
              </a:spcBef>
              <a:buFont typeface="Arial MT"/>
              <a:buChar char="•"/>
              <a:tabLst>
                <a:tab pos="390304" algn="l"/>
                <a:tab pos="391150" algn="l"/>
                <a:tab pos="1126039" algn="l"/>
                <a:tab pos="3040304" algn="l"/>
                <a:tab pos="5349105" algn="l"/>
                <a:tab pos="6025576" algn="l"/>
                <a:tab pos="6552190" algn="l"/>
                <a:tab pos="7828084" algn="l"/>
                <a:tab pos="8769554" algn="l"/>
                <a:tab pos="9482430" algn="l"/>
              </a:tabLst>
            </a:pPr>
            <a:r>
              <a:rPr dirty="0">
                <a:latin typeface="Times New Roman" panose="02020603050405020304" pitchFamily="18" charset="0"/>
                <a:cs typeface="Times New Roman" panose="02020603050405020304" pitchFamily="18" charset="0"/>
              </a:rPr>
              <a:t>The	b</a:t>
            </a:r>
            <a:r>
              <a:rPr spc="-20"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d</a:t>
            </a:r>
            <a:r>
              <a:rPr spc="-20"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rec</a:t>
            </a:r>
            <a:r>
              <a:rPr spc="-27" dirty="0">
                <a:latin typeface="Times New Roman" panose="02020603050405020304" pitchFamily="18" charset="0"/>
                <a:cs typeface="Times New Roman" panose="02020603050405020304" pitchFamily="18" charset="0"/>
              </a:rPr>
              <a:t>t</a:t>
            </a:r>
            <a:r>
              <a:rPr dirty="0">
                <a:latin typeface="Times New Roman" panose="02020603050405020304" pitchFamily="18" charset="0"/>
                <a:cs typeface="Times New Roman" panose="02020603050405020304" pitchFamily="18" charset="0"/>
              </a:rPr>
              <a:t>i</a:t>
            </a:r>
            <a:r>
              <a:rPr spc="-20" dirty="0">
                <a:latin typeface="Times New Roman" panose="02020603050405020304" pitchFamily="18" charset="0"/>
                <a:cs typeface="Times New Roman" panose="02020603050405020304" pitchFamily="18" charset="0"/>
              </a:rPr>
              <a:t>o</a:t>
            </a:r>
            <a:r>
              <a:rPr dirty="0">
                <a:latin typeface="Times New Roman" panose="02020603050405020304" pitchFamily="18" charset="0"/>
                <a:cs typeface="Times New Roman" panose="02020603050405020304" pitchFamily="18" charset="0"/>
              </a:rPr>
              <a:t>nal	</a:t>
            </a:r>
            <a:r>
              <a:rPr spc="-20" dirty="0">
                <a:latin typeface="Times New Roman" panose="02020603050405020304" pitchFamily="18" charset="0"/>
                <a:cs typeface="Times New Roman" panose="02020603050405020304" pitchFamily="18" charset="0"/>
              </a:rPr>
              <a:t>c</a:t>
            </a:r>
            <a:r>
              <a:rPr dirty="0">
                <a:latin typeface="Times New Roman" panose="02020603050405020304" pitchFamily="18" charset="0"/>
                <a:cs typeface="Times New Roman" panose="02020603050405020304" pitchFamily="18" charset="0"/>
              </a:rPr>
              <a:t>om</a:t>
            </a:r>
            <a:r>
              <a:rPr spc="-40" dirty="0">
                <a:latin typeface="Times New Roman" panose="02020603050405020304" pitchFamily="18" charset="0"/>
                <a:cs typeface="Times New Roman" panose="02020603050405020304" pitchFamily="18" charset="0"/>
              </a:rPr>
              <a:t>m</a:t>
            </a:r>
            <a:r>
              <a:rPr dirty="0">
                <a:latin typeface="Times New Roman" panose="02020603050405020304" pitchFamily="18" charset="0"/>
                <a:cs typeface="Times New Roman" panose="02020603050405020304" pitchFamily="18" charset="0"/>
              </a:rPr>
              <a:t>u</a:t>
            </a:r>
            <a:r>
              <a:rPr spc="13"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i</a:t>
            </a:r>
            <a:r>
              <a:rPr spc="-27" dirty="0">
                <a:latin typeface="Times New Roman" panose="02020603050405020304" pitchFamily="18" charset="0"/>
                <a:cs typeface="Times New Roman" panose="02020603050405020304" pitchFamily="18" charset="0"/>
              </a:rPr>
              <a:t>c</a:t>
            </a:r>
            <a:r>
              <a:rPr dirty="0">
                <a:latin typeface="Times New Roman" panose="02020603050405020304" pitchFamily="18" charset="0"/>
                <a:cs typeface="Times New Roman" panose="02020603050405020304" pitchFamily="18" charset="0"/>
              </a:rPr>
              <a:t>a</a:t>
            </a:r>
            <a:r>
              <a:rPr spc="-13" dirty="0">
                <a:latin typeface="Times New Roman" panose="02020603050405020304" pitchFamily="18" charset="0"/>
                <a:cs typeface="Times New Roman" panose="02020603050405020304" pitchFamily="18" charset="0"/>
              </a:rPr>
              <a:t>t</a:t>
            </a:r>
            <a:r>
              <a:rPr dirty="0">
                <a:latin typeface="Times New Roman" panose="02020603050405020304" pitchFamily="18" charset="0"/>
                <a:cs typeface="Times New Roman" panose="02020603050405020304" pitchFamily="18" charset="0"/>
              </a:rPr>
              <a:t>i</a:t>
            </a:r>
            <a:r>
              <a:rPr spc="-20" dirty="0">
                <a:latin typeface="Times New Roman" panose="02020603050405020304" pitchFamily="18" charset="0"/>
                <a:cs typeface="Times New Roman" panose="02020603050405020304" pitchFamily="18" charset="0"/>
              </a:rPr>
              <a:t>o</a:t>
            </a:r>
            <a:r>
              <a:rPr dirty="0">
                <a:latin typeface="Times New Roman" panose="02020603050405020304" pitchFamily="18" charset="0"/>
                <a:cs typeface="Times New Roman" panose="02020603050405020304" pitchFamily="18" charset="0"/>
              </a:rPr>
              <a:t>n	c</a:t>
            </a:r>
            <a:r>
              <a:rPr spc="-27" dirty="0">
                <a:latin typeface="Times New Roman" panose="02020603050405020304" pitchFamily="18" charset="0"/>
                <a:cs typeface="Times New Roman" panose="02020603050405020304" pitchFamily="18" charset="0"/>
              </a:rPr>
              <a:t>a</a:t>
            </a:r>
            <a:r>
              <a:rPr dirty="0">
                <a:latin typeface="Times New Roman" panose="02020603050405020304" pitchFamily="18" charset="0"/>
                <a:cs typeface="Times New Roman" panose="02020603050405020304" pitchFamily="18" charset="0"/>
              </a:rPr>
              <a:t>n	</a:t>
            </a:r>
            <a:r>
              <a:rPr spc="7" dirty="0">
                <a:latin typeface="Times New Roman" panose="02020603050405020304" pitchFamily="18" charset="0"/>
                <a:cs typeface="Times New Roman" panose="02020603050405020304" pitchFamily="18" charset="0"/>
              </a:rPr>
              <a:t>b</a:t>
            </a:r>
            <a:r>
              <a:rPr dirty="0">
                <a:latin typeface="Times New Roman" panose="02020603050405020304" pitchFamily="18" charset="0"/>
                <a:cs typeface="Times New Roman" panose="02020603050405020304" pitchFamily="18" charset="0"/>
              </a:rPr>
              <a:t>e	i</a:t>
            </a:r>
            <a:r>
              <a:rPr spc="-20"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f</a:t>
            </a:r>
            <a:r>
              <a:rPr spc="-13"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r</a:t>
            </a:r>
            <a:r>
              <a:rPr spc="7" dirty="0">
                <a:latin typeface="Times New Roman" panose="02020603050405020304" pitchFamily="18" charset="0"/>
                <a:cs typeface="Times New Roman" panose="02020603050405020304" pitchFamily="18" charset="0"/>
              </a:rPr>
              <a:t>r</a:t>
            </a:r>
            <a:r>
              <a:rPr spc="-20"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d	us</a:t>
            </a:r>
            <a:r>
              <a:rPr spc="-27"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ng	t</a:t>
            </a:r>
            <a:r>
              <a:rPr spc="-20" dirty="0">
                <a:latin typeface="Times New Roman" panose="02020603050405020304" pitchFamily="18" charset="0"/>
                <a:cs typeface="Times New Roman" panose="02020603050405020304" pitchFamily="18" charset="0"/>
              </a:rPr>
              <a:t>w</a:t>
            </a:r>
            <a:r>
              <a:rPr dirty="0">
                <a:latin typeface="Times New Roman" panose="02020603050405020304" pitchFamily="18" charset="0"/>
                <a:cs typeface="Times New Roman" panose="02020603050405020304" pitchFamily="18" charset="0"/>
              </a:rPr>
              <a:t>o	u</a:t>
            </a:r>
            <a:r>
              <a:rPr spc="13" dirty="0">
                <a:latin typeface="Times New Roman" panose="02020603050405020304" pitchFamily="18" charset="0"/>
                <a:cs typeface="Times New Roman" panose="02020603050405020304" pitchFamily="18" charset="0"/>
              </a:rPr>
              <a:t>n</a:t>
            </a:r>
            <a:r>
              <a:rPr spc="-27"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d</a:t>
            </a:r>
            <a:r>
              <a:rPr spc="-20" dirty="0">
                <a:latin typeface="Times New Roman" panose="02020603050405020304" pitchFamily="18" charset="0"/>
                <a:cs typeface="Times New Roman" panose="02020603050405020304" pitchFamily="18" charset="0"/>
              </a:rPr>
              <a:t>i</a:t>
            </a:r>
            <a:r>
              <a:rPr dirty="0">
                <a:latin typeface="Times New Roman" panose="02020603050405020304" pitchFamily="18" charset="0"/>
                <a:cs typeface="Times New Roman" panose="02020603050405020304" pitchFamily="18" charset="0"/>
              </a:rPr>
              <a:t>r</a:t>
            </a:r>
            <a:r>
              <a:rPr spc="-13" dirty="0">
                <a:latin typeface="Times New Roman" panose="02020603050405020304" pitchFamily="18" charset="0"/>
                <a:cs typeface="Times New Roman" panose="02020603050405020304" pitchFamily="18" charset="0"/>
              </a:rPr>
              <a:t>e</a:t>
            </a:r>
            <a:r>
              <a:rPr dirty="0">
                <a:latin typeface="Times New Roman" panose="02020603050405020304" pitchFamily="18" charset="0"/>
                <a:cs typeface="Times New Roman" panose="02020603050405020304" pitchFamily="18" charset="0"/>
              </a:rPr>
              <a:t>c</a:t>
            </a:r>
            <a:r>
              <a:rPr spc="-13" dirty="0">
                <a:latin typeface="Times New Roman" panose="02020603050405020304" pitchFamily="18" charset="0"/>
                <a:cs typeface="Times New Roman" panose="02020603050405020304" pitchFamily="18" charset="0"/>
              </a:rPr>
              <a:t>t</a:t>
            </a:r>
            <a:r>
              <a:rPr dirty="0">
                <a:latin typeface="Times New Roman" panose="02020603050405020304" pitchFamily="18" charset="0"/>
                <a:cs typeface="Times New Roman" panose="02020603050405020304" pitchFamily="18" charset="0"/>
              </a:rPr>
              <a:t>i</a:t>
            </a:r>
            <a:r>
              <a:rPr spc="-20" dirty="0">
                <a:latin typeface="Times New Roman" panose="02020603050405020304" pitchFamily="18" charset="0"/>
                <a:cs typeface="Times New Roman" panose="02020603050405020304" pitchFamily="18" charset="0"/>
              </a:rPr>
              <a:t>o</a:t>
            </a:r>
            <a:r>
              <a:rPr dirty="0">
                <a:latin typeface="Times New Roman" panose="02020603050405020304" pitchFamily="18" charset="0"/>
                <a:cs typeface="Times New Roman" panose="02020603050405020304" pitchFamily="18" charset="0"/>
              </a:rPr>
              <a:t>n</a:t>
            </a:r>
            <a:r>
              <a:rPr spc="-13" dirty="0">
                <a:latin typeface="Times New Roman" panose="02020603050405020304" pitchFamily="18" charset="0"/>
                <a:cs typeface="Times New Roman" panose="02020603050405020304" pitchFamily="18" charset="0"/>
              </a:rPr>
              <a:t>a</a:t>
            </a:r>
            <a:r>
              <a:rPr dirty="0">
                <a:latin typeface="Times New Roman" panose="02020603050405020304" pitchFamily="18" charset="0"/>
                <a:cs typeface="Times New Roman" panose="02020603050405020304" pitchFamily="18" charset="0"/>
              </a:rPr>
              <a:t>l  </a:t>
            </a:r>
            <a:r>
              <a:rPr spc="-7" dirty="0">
                <a:latin typeface="Times New Roman" panose="02020603050405020304" pitchFamily="18" charset="0"/>
                <a:cs typeface="Times New Roman" panose="02020603050405020304" pitchFamily="18" charset="0"/>
              </a:rPr>
              <a:t>communications</a:t>
            </a:r>
            <a:r>
              <a:rPr spc="-27"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a:t>
            </a:r>
            <a:r>
              <a:rPr spc="-27"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piggybacking</a:t>
            </a:r>
          </a:p>
        </p:txBody>
      </p:sp>
      <p:sp>
        <p:nvSpPr>
          <p:cNvPr id="3" name="object 3"/>
          <p:cNvSpPr txBox="1">
            <a:spLocks noGrp="1"/>
          </p:cNvSpPr>
          <p:nvPr>
            <p:ph type="title"/>
          </p:nvPr>
        </p:nvSpPr>
        <p:spPr>
          <a:xfrm>
            <a:off x="409787" y="-855"/>
            <a:ext cx="4836160"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TCP</a:t>
            </a:r>
            <a:r>
              <a:rPr sz="3600" b="1" spc="-200" dirty="0">
                <a:latin typeface="Times New Roman"/>
                <a:cs typeface="Times New Roman"/>
              </a:rPr>
              <a:t> </a:t>
            </a:r>
            <a:r>
              <a:rPr sz="3600" b="1" spc="-140" dirty="0">
                <a:latin typeface="Times New Roman"/>
                <a:cs typeface="Times New Roman"/>
              </a:rPr>
              <a:t>W</a:t>
            </a:r>
            <a:r>
              <a:rPr sz="3600" b="1" dirty="0">
                <a:latin typeface="Times New Roman"/>
                <a:cs typeface="Times New Roman"/>
              </a:rPr>
              <a:t>ind</a:t>
            </a:r>
            <a:r>
              <a:rPr sz="3600" b="1" spc="7" dirty="0">
                <a:latin typeface="Times New Roman"/>
                <a:cs typeface="Times New Roman"/>
              </a:rPr>
              <a:t>o</a:t>
            </a:r>
            <a:r>
              <a:rPr sz="3600" b="1" dirty="0">
                <a:latin typeface="Times New Roman"/>
                <a:cs typeface="Times New Roman"/>
              </a:rPr>
              <a:t>w</a:t>
            </a:r>
            <a:r>
              <a:rPr sz="3600" b="1" spc="-47" dirty="0">
                <a:latin typeface="Times New Roman"/>
                <a:cs typeface="Times New Roman"/>
              </a:rPr>
              <a:t> </a:t>
            </a:r>
            <a:r>
              <a:rPr sz="3600" b="1" dirty="0">
                <a:latin typeface="Times New Roman"/>
                <a:cs typeface="Times New Roman"/>
              </a:rPr>
              <a:t>Manage</a:t>
            </a:r>
            <a:r>
              <a:rPr sz="3600" b="1" spc="-27" dirty="0">
                <a:latin typeface="Times New Roman"/>
                <a:cs typeface="Times New Roman"/>
              </a:rPr>
              <a:t>m</a:t>
            </a:r>
            <a:r>
              <a:rPr sz="3600" b="1" dirty="0">
                <a:latin typeface="Times New Roman"/>
                <a:cs typeface="Times New Roman"/>
              </a:rPr>
              <a:t>ent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6225" y="1316737"/>
            <a:ext cx="9928860" cy="5055447"/>
            <a:chOff x="582168" y="987552"/>
            <a:chExt cx="7446645" cy="3791585"/>
          </a:xfrm>
        </p:grpSpPr>
        <p:pic>
          <p:nvPicPr>
            <p:cNvPr id="3" name="object 3"/>
            <p:cNvPicPr/>
            <p:nvPr/>
          </p:nvPicPr>
          <p:blipFill>
            <a:blip r:embed="rId2" cstate="print"/>
            <a:stretch>
              <a:fillRect/>
            </a:stretch>
          </p:blipFill>
          <p:spPr>
            <a:xfrm>
              <a:off x="582168" y="987552"/>
              <a:ext cx="7446264" cy="2345436"/>
            </a:xfrm>
            <a:prstGeom prst="rect">
              <a:avLst/>
            </a:prstGeom>
          </p:spPr>
        </p:pic>
        <p:pic>
          <p:nvPicPr>
            <p:cNvPr id="4" name="object 4"/>
            <p:cNvPicPr/>
            <p:nvPr/>
          </p:nvPicPr>
          <p:blipFill>
            <a:blip r:embed="rId3" cstate="print"/>
            <a:stretch>
              <a:fillRect/>
            </a:stretch>
          </p:blipFill>
          <p:spPr>
            <a:xfrm>
              <a:off x="1552956" y="3349752"/>
              <a:ext cx="6237732" cy="1388364"/>
            </a:xfrm>
            <a:prstGeom prst="rect">
              <a:avLst/>
            </a:prstGeom>
          </p:spPr>
        </p:pic>
      </p:grpSp>
      <p:sp>
        <p:nvSpPr>
          <p:cNvPr id="5" name="object 5"/>
          <p:cNvSpPr txBox="1">
            <a:spLocks noGrp="1"/>
          </p:cNvSpPr>
          <p:nvPr>
            <p:ph type="title"/>
          </p:nvPr>
        </p:nvSpPr>
        <p:spPr>
          <a:xfrm>
            <a:off x="409787" y="-855"/>
            <a:ext cx="3807460"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Send</a:t>
            </a:r>
            <a:r>
              <a:rPr sz="3600" b="1" spc="-60" dirty="0">
                <a:latin typeface="Times New Roman"/>
                <a:cs typeface="Times New Roman"/>
              </a:rPr>
              <a:t> </a:t>
            </a:r>
            <a:r>
              <a:rPr sz="3600" b="1" spc="7" dirty="0">
                <a:latin typeface="Times New Roman"/>
                <a:cs typeface="Times New Roman"/>
              </a:rPr>
              <a:t>window</a:t>
            </a:r>
            <a:r>
              <a:rPr sz="3600" b="1" spc="-67" dirty="0">
                <a:latin typeface="Times New Roman"/>
                <a:cs typeface="Times New Roman"/>
              </a:rPr>
              <a:t> </a:t>
            </a:r>
            <a:r>
              <a:rPr sz="3600" b="1" dirty="0">
                <a:latin typeface="Times New Roman"/>
                <a:cs typeface="Times New Roman"/>
              </a:rPr>
              <a:t>in</a:t>
            </a:r>
            <a:r>
              <a:rPr sz="3600" b="1" spc="-100" dirty="0">
                <a:latin typeface="Times New Roman"/>
                <a:cs typeface="Times New Roman"/>
              </a:rPr>
              <a:t> </a:t>
            </a:r>
            <a:r>
              <a:rPr sz="3600" b="1" dirty="0">
                <a:latin typeface="Times New Roman"/>
                <a:cs typeface="Times New Roman"/>
              </a:rPr>
              <a:t>TCP</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48560" y="1316736"/>
            <a:ext cx="7112000" cy="4781296"/>
          </a:xfrm>
          <a:prstGeom prst="rect">
            <a:avLst/>
          </a:prstGeom>
        </p:spPr>
      </p:pic>
      <p:sp>
        <p:nvSpPr>
          <p:cNvPr id="3" name="object 3"/>
          <p:cNvSpPr txBox="1">
            <a:spLocks noGrp="1"/>
          </p:cNvSpPr>
          <p:nvPr>
            <p:ph type="title"/>
          </p:nvPr>
        </p:nvSpPr>
        <p:spPr>
          <a:xfrm>
            <a:off x="277283" y="198244"/>
            <a:ext cx="4866217" cy="571951"/>
          </a:xfrm>
          <a:prstGeom prst="rect">
            <a:avLst/>
          </a:prstGeom>
        </p:spPr>
        <p:txBody>
          <a:bodyPr vert="horz" wrap="square" lIns="0" tIns="17780" rIns="0" bIns="0" rtlCol="0" anchor="ctr">
            <a:spAutoFit/>
          </a:bodyPr>
          <a:lstStyle/>
          <a:p>
            <a:pPr marL="16933">
              <a:lnSpc>
                <a:spcPct val="100000"/>
              </a:lnSpc>
              <a:spcBef>
                <a:spcPts val="140"/>
              </a:spcBef>
            </a:pPr>
            <a:r>
              <a:rPr sz="3600" b="1" spc="-7" dirty="0">
                <a:latin typeface="Times New Roman"/>
                <a:cs typeface="Times New Roman"/>
              </a:rPr>
              <a:t>Receive</a:t>
            </a:r>
            <a:r>
              <a:rPr sz="3600" b="1" spc="-47" dirty="0">
                <a:latin typeface="Times New Roman"/>
                <a:cs typeface="Times New Roman"/>
              </a:rPr>
              <a:t> </a:t>
            </a:r>
            <a:r>
              <a:rPr sz="3600" b="1" spc="7" dirty="0">
                <a:latin typeface="Times New Roman"/>
                <a:cs typeface="Times New Roman"/>
              </a:rPr>
              <a:t>window</a:t>
            </a:r>
            <a:r>
              <a:rPr sz="3600" b="1" spc="-67" dirty="0">
                <a:latin typeface="Times New Roman"/>
                <a:cs typeface="Times New Roman"/>
              </a:rPr>
              <a:t> </a:t>
            </a:r>
            <a:r>
              <a:rPr sz="3600" b="1" dirty="0">
                <a:latin typeface="Times New Roman"/>
                <a:cs typeface="Times New Roman"/>
              </a:rPr>
              <a:t>in</a:t>
            </a:r>
            <a:r>
              <a:rPr sz="3600" b="1" spc="-100" dirty="0">
                <a:latin typeface="Times New Roman"/>
                <a:cs typeface="Times New Roman"/>
              </a:rPr>
              <a:t> </a:t>
            </a:r>
            <a:r>
              <a:rPr sz="3600" b="1" dirty="0">
                <a:latin typeface="Times New Roman"/>
                <a:cs typeface="Times New Roman"/>
              </a:rPr>
              <a:t>TCP</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9034" y="1391581"/>
            <a:ext cx="11374967" cy="5142433"/>
          </a:xfrm>
          <a:prstGeom prst="rect">
            <a:avLst/>
          </a:prstGeom>
        </p:spPr>
        <p:txBody>
          <a:bodyPr vert="horz" wrap="square" lIns="0" tIns="17780" rIns="0" bIns="0" rtlCol="0">
            <a:spAutoFit/>
          </a:bodyPr>
          <a:lstStyle/>
          <a:p>
            <a:pPr marL="388610" indent="-372524">
              <a:spcBef>
                <a:spcPts val="140"/>
              </a:spcBef>
              <a:buFont typeface="Arial MT"/>
              <a:buChar char="•"/>
              <a:tabLst>
                <a:tab pos="388610" algn="l"/>
                <a:tab pos="389457" algn="l"/>
              </a:tabLst>
            </a:pPr>
            <a:r>
              <a:rPr sz="2800" dirty="0">
                <a:latin typeface="Times New Roman"/>
                <a:cs typeface="Times New Roman"/>
              </a:rPr>
              <a:t>TCP</a:t>
            </a:r>
            <a:r>
              <a:rPr sz="2800" spc="133" dirty="0">
                <a:latin typeface="Times New Roman"/>
                <a:cs typeface="Times New Roman"/>
              </a:rPr>
              <a:t> </a:t>
            </a:r>
            <a:r>
              <a:rPr sz="2800" spc="-7" dirty="0">
                <a:latin typeface="Times New Roman"/>
                <a:cs typeface="Times New Roman"/>
              </a:rPr>
              <a:t>is</a:t>
            </a:r>
            <a:r>
              <a:rPr sz="2800" spc="233" dirty="0">
                <a:latin typeface="Times New Roman"/>
                <a:cs typeface="Times New Roman"/>
              </a:rPr>
              <a:t> </a:t>
            </a:r>
            <a:r>
              <a:rPr sz="2800" spc="-7" dirty="0">
                <a:latin typeface="Times New Roman"/>
                <a:cs typeface="Times New Roman"/>
              </a:rPr>
              <a:t>connection-oriented</a:t>
            </a:r>
            <a:r>
              <a:rPr sz="2800" spc="247" dirty="0">
                <a:latin typeface="Times New Roman"/>
                <a:cs typeface="Times New Roman"/>
              </a:rPr>
              <a:t> </a:t>
            </a:r>
            <a:r>
              <a:rPr sz="2800" spc="-7" dirty="0">
                <a:latin typeface="Times New Roman"/>
                <a:cs typeface="Times New Roman"/>
              </a:rPr>
              <a:t>and</a:t>
            </a:r>
            <a:r>
              <a:rPr sz="2800" spc="253" dirty="0">
                <a:latin typeface="Times New Roman"/>
                <a:cs typeface="Times New Roman"/>
              </a:rPr>
              <a:t> </a:t>
            </a:r>
            <a:r>
              <a:rPr sz="2800" spc="-13" dirty="0">
                <a:latin typeface="Times New Roman"/>
                <a:cs typeface="Times New Roman"/>
              </a:rPr>
              <a:t>it</a:t>
            </a:r>
            <a:r>
              <a:rPr sz="2800" spc="227" dirty="0">
                <a:latin typeface="Times New Roman"/>
                <a:cs typeface="Times New Roman"/>
              </a:rPr>
              <a:t> </a:t>
            </a:r>
            <a:r>
              <a:rPr sz="2800" spc="-7" dirty="0">
                <a:latin typeface="Times New Roman"/>
                <a:cs typeface="Times New Roman"/>
              </a:rPr>
              <a:t>establishes</a:t>
            </a:r>
            <a:r>
              <a:rPr sz="2800" spc="240" dirty="0">
                <a:latin typeface="Times New Roman"/>
                <a:cs typeface="Times New Roman"/>
              </a:rPr>
              <a:t> </a:t>
            </a:r>
            <a:r>
              <a:rPr sz="2800" dirty="0">
                <a:latin typeface="Times New Roman"/>
                <a:cs typeface="Times New Roman"/>
              </a:rPr>
              <a:t>a</a:t>
            </a:r>
            <a:r>
              <a:rPr sz="2800" spc="240" dirty="0">
                <a:latin typeface="Times New Roman"/>
                <a:cs typeface="Times New Roman"/>
              </a:rPr>
              <a:t> </a:t>
            </a:r>
            <a:r>
              <a:rPr sz="2800" spc="-7" dirty="0">
                <a:latin typeface="Times New Roman"/>
                <a:cs typeface="Times New Roman"/>
              </a:rPr>
              <a:t>virtual</a:t>
            </a:r>
            <a:r>
              <a:rPr sz="2800" spc="220" dirty="0">
                <a:latin typeface="Times New Roman"/>
                <a:cs typeface="Times New Roman"/>
              </a:rPr>
              <a:t> </a:t>
            </a:r>
            <a:r>
              <a:rPr sz="2800" spc="-7" dirty="0">
                <a:latin typeface="Times New Roman"/>
                <a:cs typeface="Times New Roman"/>
              </a:rPr>
              <a:t>path</a:t>
            </a:r>
            <a:r>
              <a:rPr sz="2800" spc="247" dirty="0">
                <a:latin typeface="Times New Roman"/>
                <a:cs typeface="Times New Roman"/>
              </a:rPr>
              <a:t> </a:t>
            </a:r>
            <a:r>
              <a:rPr sz="2800" spc="-7" dirty="0">
                <a:latin typeface="Times New Roman"/>
                <a:cs typeface="Times New Roman"/>
              </a:rPr>
              <a:t>between</a:t>
            </a:r>
            <a:r>
              <a:rPr sz="2800" spc="240" dirty="0">
                <a:latin typeface="Times New Roman"/>
                <a:cs typeface="Times New Roman"/>
              </a:rPr>
              <a:t> </a:t>
            </a:r>
            <a:r>
              <a:rPr sz="2800" spc="-7" dirty="0">
                <a:latin typeface="Times New Roman"/>
                <a:cs typeface="Times New Roman"/>
              </a:rPr>
              <a:t>the</a:t>
            </a:r>
            <a:r>
              <a:rPr sz="2800" spc="233" dirty="0">
                <a:latin typeface="Times New Roman"/>
                <a:cs typeface="Times New Roman"/>
              </a:rPr>
              <a:t> </a:t>
            </a:r>
            <a:r>
              <a:rPr sz="2800" spc="-7" dirty="0">
                <a:latin typeface="Times New Roman"/>
                <a:cs typeface="Times New Roman"/>
              </a:rPr>
              <a:t>source</a:t>
            </a:r>
            <a:endParaRPr sz="2800" dirty="0">
              <a:latin typeface="Times New Roman"/>
              <a:cs typeface="Times New Roman"/>
            </a:endParaRPr>
          </a:p>
          <a:p>
            <a:pPr marL="388610"/>
            <a:r>
              <a:rPr sz="2800" dirty="0">
                <a:latin typeface="Times New Roman"/>
                <a:cs typeface="Times New Roman"/>
              </a:rPr>
              <a:t>and</a:t>
            </a:r>
            <a:r>
              <a:rPr sz="2800" spc="-73" dirty="0">
                <a:latin typeface="Times New Roman"/>
                <a:cs typeface="Times New Roman"/>
              </a:rPr>
              <a:t> </a:t>
            </a:r>
            <a:r>
              <a:rPr sz="2800" dirty="0">
                <a:latin typeface="Times New Roman"/>
                <a:cs typeface="Times New Roman"/>
              </a:rPr>
              <a:t>destination</a:t>
            </a:r>
          </a:p>
          <a:p>
            <a:pPr marL="388610" marR="6773" indent="-372524">
              <a:spcBef>
                <a:spcPts val="640"/>
              </a:spcBef>
              <a:buFont typeface="Arial MT"/>
              <a:buChar char="•"/>
              <a:tabLst>
                <a:tab pos="388610" algn="l"/>
                <a:tab pos="389457" algn="l"/>
              </a:tabLst>
            </a:pPr>
            <a:r>
              <a:rPr sz="2800" spc="-73" dirty="0">
                <a:latin typeface="Times New Roman"/>
                <a:cs typeface="Times New Roman"/>
              </a:rPr>
              <a:t>TCP,</a:t>
            </a:r>
            <a:r>
              <a:rPr sz="2800" spc="13" dirty="0">
                <a:latin typeface="Times New Roman"/>
                <a:cs typeface="Times New Roman"/>
              </a:rPr>
              <a:t> </a:t>
            </a:r>
            <a:r>
              <a:rPr sz="2800" dirty="0">
                <a:latin typeface="Times New Roman"/>
                <a:cs typeface="Times New Roman"/>
              </a:rPr>
              <a:t>which</a:t>
            </a:r>
            <a:r>
              <a:rPr sz="2800" spc="-7" dirty="0">
                <a:latin typeface="Times New Roman"/>
                <a:cs typeface="Times New Roman"/>
              </a:rPr>
              <a:t> uses</a:t>
            </a:r>
            <a:r>
              <a:rPr sz="2800" spc="7" dirty="0">
                <a:latin typeface="Times New Roman"/>
                <a:cs typeface="Times New Roman"/>
              </a:rPr>
              <a:t> </a:t>
            </a:r>
            <a:r>
              <a:rPr sz="2800" spc="-7" dirty="0">
                <a:latin typeface="Times New Roman"/>
                <a:cs typeface="Times New Roman"/>
              </a:rPr>
              <a:t>the</a:t>
            </a:r>
            <a:r>
              <a:rPr sz="2800" spc="7" dirty="0">
                <a:latin typeface="Times New Roman"/>
                <a:cs typeface="Times New Roman"/>
              </a:rPr>
              <a:t> </a:t>
            </a:r>
            <a:r>
              <a:rPr sz="2800" spc="-7" dirty="0">
                <a:latin typeface="Times New Roman"/>
                <a:cs typeface="Times New Roman"/>
              </a:rPr>
              <a:t>services</a:t>
            </a:r>
            <a:r>
              <a:rPr sz="2800" dirty="0">
                <a:latin typeface="Times New Roman"/>
                <a:cs typeface="Times New Roman"/>
              </a:rPr>
              <a:t> of </a:t>
            </a:r>
            <a:r>
              <a:rPr sz="2800" spc="-107" dirty="0">
                <a:latin typeface="Times New Roman"/>
                <a:cs typeface="Times New Roman"/>
              </a:rPr>
              <a:t>IP,</a:t>
            </a:r>
            <a:r>
              <a:rPr sz="2800" spc="20" dirty="0">
                <a:latin typeface="Times New Roman"/>
                <a:cs typeface="Times New Roman"/>
              </a:rPr>
              <a:t> </a:t>
            </a:r>
            <a:r>
              <a:rPr sz="2800" dirty="0">
                <a:latin typeface="Times New Roman"/>
                <a:cs typeface="Times New Roman"/>
              </a:rPr>
              <a:t>a</a:t>
            </a:r>
            <a:r>
              <a:rPr sz="2800" spc="7" dirty="0">
                <a:latin typeface="Times New Roman"/>
                <a:cs typeface="Times New Roman"/>
              </a:rPr>
              <a:t> </a:t>
            </a:r>
            <a:r>
              <a:rPr sz="2800" spc="-7" dirty="0">
                <a:latin typeface="Times New Roman"/>
                <a:cs typeface="Times New Roman"/>
              </a:rPr>
              <a:t>connectionless</a:t>
            </a:r>
            <a:r>
              <a:rPr sz="2800" dirty="0">
                <a:latin typeface="Times New Roman"/>
                <a:cs typeface="Times New Roman"/>
              </a:rPr>
              <a:t> </a:t>
            </a:r>
            <a:r>
              <a:rPr sz="2800" spc="-7" dirty="0">
                <a:latin typeface="Times New Roman"/>
                <a:cs typeface="Times New Roman"/>
              </a:rPr>
              <a:t>protocol,</a:t>
            </a:r>
            <a:r>
              <a:rPr sz="2800" spc="20" dirty="0">
                <a:latin typeface="Times New Roman"/>
                <a:cs typeface="Times New Roman"/>
              </a:rPr>
              <a:t> </a:t>
            </a:r>
            <a:r>
              <a:rPr sz="2800" spc="-7" dirty="0">
                <a:latin typeface="Times New Roman"/>
                <a:cs typeface="Times New Roman"/>
              </a:rPr>
              <a:t>can</a:t>
            </a:r>
            <a:r>
              <a:rPr sz="2800" dirty="0">
                <a:latin typeface="Times New Roman"/>
                <a:cs typeface="Times New Roman"/>
              </a:rPr>
              <a:t> be</a:t>
            </a:r>
            <a:r>
              <a:rPr sz="2800" spc="7" dirty="0">
                <a:latin typeface="Times New Roman"/>
                <a:cs typeface="Times New Roman"/>
              </a:rPr>
              <a:t> </a:t>
            </a:r>
            <a:r>
              <a:rPr sz="2800" spc="-7" dirty="0">
                <a:latin typeface="Times New Roman"/>
                <a:cs typeface="Times New Roman"/>
              </a:rPr>
              <a:t>connection- </a:t>
            </a:r>
            <a:r>
              <a:rPr sz="2800" spc="-645" dirty="0">
                <a:latin typeface="Times New Roman"/>
                <a:cs typeface="Times New Roman"/>
              </a:rPr>
              <a:t> </a:t>
            </a:r>
            <a:r>
              <a:rPr sz="2800" dirty="0">
                <a:latin typeface="Times New Roman"/>
                <a:cs typeface="Times New Roman"/>
              </a:rPr>
              <a:t>oriented</a:t>
            </a:r>
          </a:p>
          <a:p>
            <a:pPr marL="388610" indent="-372524">
              <a:spcBef>
                <a:spcPts val="640"/>
              </a:spcBef>
              <a:buFont typeface="Arial MT"/>
              <a:buChar char="•"/>
              <a:tabLst>
                <a:tab pos="388610" algn="l"/>
                <a:tab pos="389457" algn="l"/>
              </a:tabLst>
            </a:pPr>
            <a:r>
              <a:rPr sz="2800" dirty="0">
                <a:latin typeface="Times New Roman"/>
                <a:cs typeface="Times New Roman"/>
              </a:rPr>
              <a:t>All</a:t>
            </a:r>
            <a:r>
              <a:rPr sz="2800" spc="-20" dirty="0">
                <a:latin typeface="Times New Roman"/>
                <a:cs typeface="Times New Roman"/>
              </a:rPr>
              <a:t> </a:t>
            </a:r>
            <a:r>
              <a:rPr sz="2800" dirty="0">
                <a:latin typeface="Times New Roman"/>
                <a:cs typeface="Times New Roman"/>
              </a:rPr>
              <a:t>of</a:t>
            </a:r>
            <a:r>
              <a:rPr sz="2800" spc="-13" dirty="0">
                <a:latin typeface="Times New Roman"/>
                <a:cs typeface="Times New Roman"/>
              </a:rPr>
              <a:t> </a:t>
            </a:r>
            <a:r>
              <a:rPr sz="2800" dirty="0">
                <a:latin typeface="Times New Roman"/>
                <a:cs typeface="Times New Roman"/>
              </a:rPr>
              <a:t>the</a:t>
            </a:r>
            <a:r>
              <a:rPr sz="2800" spc="-13" dirty="0">
                <a:latin typeface="Times New Roman"/>
                <a:cs typeface="Times New Roman"/>
              </a:rPr>
              <a:t> </a:t>
            </a:r>
            <a:r>
              <a:rPr sz="2800" spc="-7" dirty="0">
                <a:latin typeface="Times New Roman"/>
                <a:cs typeface="Times New Roman"/>
              </a:rPr>
              <a:t>segments</a:t>
            </a:r>
            <a:r>
              <a:rPr sz="2800" spc="-13" dirty="0">
                <a:latin typeface="Times New Roman"/>
                <a:cs typeface="Times New Roman"/>
              </a:rPr>
              <a:t> </a:t>
            </a:r>
            <a:r>
              <a:rPr sz="2800" dirty="0">
                <a:latin typeface="Times New Roman"/>
                <a:cs typeface="Times New Roman"/>
              </a:rPr>
              <a:t>belonging</a:t>
            </a:r>
            <a:r>
              <a:rPr sz="2800" spc="-40" dirty="0">
                <a:latin typeface="Times New Roman"/>
                <a:cs typeface="Times New Roman"/>
              </a:rPr>
              <a:t> </a:t>
            </a:r>
            <a:r>
              <a:rPr sz="2800" spc="-7" dirty="0">
                <a:latin typeface="Times New Roman"/>
                <a:cs typeface="Times New Roman"/>
              </a:rPr>
              <a:t>to</a:t>
            </a:r>
            <a:r>
              <a:rPr sz="2800" spc="7" dirty="0">
                <a:latin typeface="Times New Roman"/>
                <a:cs typeface="Times New Roman"/>
              </a:rPr>
              <a:t> </a:t>
            </a:r>
            <a:r>
              <a:rPr sz="2800" dirty="0">
                <a:latin typeface="Times New Roman"/>
                <a:cs typeface="Times New Roman"/>
              </a:rPr>
              <a:t>a</a:t>
            </a:r>
            <a:r>
              <a:rPr sz="2800" spc="-13" dirty="0">
                <a:latin typeface="Times New Roman"/>
                <a:cs typeface="Times New Roman"/>
              </a:rPr>
              <a:t> </a:t>
            </a:r>
            <a:r>
              <a:rPr sz="2800" spc="-7" dirty="0">
                <a:latin typeface="Times New Roman"/>
                <a:cs typeface="Times New Roman"/>
              </a:rPr>
              <a:t>message</a:t>
            </a:r>
            <a:r>
              <a:rPr sz="2800" spc="13" dirty="0">
                <a:latin typeface="Times New Roman"/>
                <a:cs typeface="Times New Roman"/>
              </a:rPr>
              <a:t> </a:t>
            </a:r>
            <a:r>
              <a:rPr sz="2800" dirty="0">
                <a:latin typeface="Times New Roman"/>
                <a:cs typeface="Times New Roman"/>
              </a:rPr>
              <a:t>are</a:t>
            </a:r>
            <a:r>
              <a:rPr sz="2800" spc="-27" dirty="0">
                <a:latin typeface="Times New Roman"/>
                <a:cs typeface="Times New Roman"/>
              </a:rPr>
              <a:t> </a:t>
            </a:r>
            <a:r>
              <a:rPr sz="2800" dirty="0">
                <a:latin typeface="Times New Roman"/>
                <a:cs typeface="Times New Roman"/>
              </a:rPr>
              <a:t>sent</a:t>
            </a:r>
            <a:r>
              <a:rPr sz="2800" spc="-13" dirty="0">
                <a:latin typeface="Times New Roman"/>
                <a:cs typeface="Times New Roman"/>
              </a:rPr>
              <a:t> </a:t>
            </a:r>
            <a:r>
              <a:rPr sz="2800" dirty="0">
                <a:latin typeface="Times New Roman"/>
                <a:cs typeface="Times New Roman"/>
              </a:rPr>
              <a:t>over</a:t>
            </a:r>
            <a:r>
              <a:rPr sz="2800" spc="-33" dirty="0">
                <a:latin typeface="Times New Roman"/>
                <a:cs typeface="Times New Roman"/>
              </a:rPr>
              <a:t> </a:t>
            </a:r>
            <a:r>
              <a:rPr sz="2800" spc="-7" dirty="0">
                <a:latin typeface="Times New Roman"/>
                <a:cs typeface="Times New Roman"/>
              </a:rPr>
              <a:t>this</a:t>
            </a:r>
            <a:r>
              <a:rPr sz="2800" spc="-13" dirty="0">
                <a:latin typeface="Times New Roman"/>
                <a:cs typeface="Times New Roman"/>
              </a:rPr>
              <a:t> </a:t>
            </a:r>
            <a:r>
              <a:rPr sz="2800" dirty="0">
                <a:latin typeface="Times New Roman"/>
                <a:cs typeface="Times New Roman"/>
              </a:rPr>
              <a:t>virtual</a:t>
            </a:r>
            <a:r>
              <a:rPr sz="2800" spc="-47" dirty="0">
                <a:latin typeface="Times New Roman"/>
                <a:cs typeface="Times New Roman"/>
              </a:rPr>
              <a:t> </a:t>
            </a:r>
            <a:r>
              <a:rPr sz="2800" dirty="0">
                <a:latin typeface="Times New Roman"/>
                <a:cs typeface="Times New Roman"/>
              </a:rPr>
              <a:t>path</a:t>
            </a:r>
          </a:p>
          <a:p>
            <a:pPr marL="388610" indent="-372524">
              <a:spcBef>
                <a:spcPts val="640"/>
              </a:spcBef>
              <a:buFont typeface="Arial MT"/>
              <a:buChar char="•"/>
              <a:tabLst>
                <a:tab pos="388610" algn="l"/>
                <a:tab pos="389457" algn="l"/>
              </a:tabLst>
            </a:pPr>
            <a:r>
              <a:rPr sz="2800" dirty="0">
                <a:latin typeface="Times New Roman"/>
                <a:cs typeface="Times New Roman"/>
              </a:rPr>
              <a:t>The</a:t>
            </a:r>
            <a:r>
              <a:rPr sz="2800" spc="-13" dirty="0">
                <a:latin typeface="Times New Roman"/>
                <a:cs typeface="Times New Roman"/>
              </a:rPr>
              <a:t> </a:t>
            </a:r>
            <a:r>
              <a:rPr sz="2800" dirty="0">
                <a:latin typeface="Times New Roman"/>
                <a:cs typeface="Times New Roman"/>
              </a:rPr>
              <a:t>point</a:t>
            </a:r>
            <a:r>
              <a:rPr sz="2800" spc="-47" dirty="0">
                <a:latin typeface="Times New Roman"/>
                <a:cs typeface="Times New Roman"/>
              </a:rPr>
              <a:t> </a:t>
            </a:r>
            <a:r>
              <a:rPr sz="2800" spc="-7" dirty="0">
                <a:latin typeface="Times New Roman"/>
                <a:cs typeface="Times New Roman"/>
              </a:rPr>
              <a:t>is</a:t>
            </a:r>
            <a:r>
              <a:rPr sz="2800" spc="-13" dirty="0">
                <a:latin typeface="Times New Roman"/>
                <a:cs typeface="Times New Roman"/>
              </a:rPr>
              <a:t> </a:t>
            </a:r>
            <a:r>
              <a:rPr sz="2800" dirty="0">
                <a:latin typeface="Times New Roman"/>
                <a:cs typeface="Times New Roman"/>
              </a:rPr>
              <a:t>that</a:t>
            </a:r>
            <a:r>
              <a:rPr sz="2800" spc="-20" dirty="0">
                <a:latin typeface="Times New Roman"/>
                <a:cs typeface="Times New Roman"/>
              </a:rPr>
              <a:t> </a:t>
            </a:r>
            <a:r>
              <a:rPr sz="2800" dirty="0">
                <a:latin typeface="Times New Roman"/>
                <a:cs typeface="Times New Roman"/>
              </a:rPr>
              <a:t>a</a:t>
            </a:r>
            <a:r>
              <a:rPr sz="2800" spc="-53" dirty="0">
                <a:latin typeface="Times New Roman"/>
                <a:cs typeface="Times New Roman"/>
              </a:rPr>
              <a:t> </a:t>
            </a:r>
            <a:r>
              <a:rPr sz="2800" dirty="0">
                <a:latin typeface="Times New Roman"/>
                <a:cs typeface="Times New Roman"/>
              </a:rPr>
              <a:t>TCP</a:t>
            </a:r>
            <a:r>
              <a:rPr sz="2800" spc="-113" dirty="0">
                <a:latin typeface="Times New Roman"/>
                <a:cs typeface="Times New Roman"/>
              </a:rPr>
              <a:t> </a:t>
            </a:r>
            <a:r>
              <a:rPr sz="2800" dirty="0">
                <a:latin typeface="Times New Roman"/>
                <a:cs typeface="Times New Roman"/>
              </a:rPr>
              <a:t>connection</a:t>
            </a:r>
            <a:r>
              <a:rPr sz="2800" spc="-47" dirty="0">
                <a:latin typeface="Times New Roman"/>
                <a:cs typeface="Times New Roman"/>
              </a:rPr>
              <a:t> </a:t>
            </a:r>
            <a:r>
              <a:rPr sz="2800" spc="-7" dirty="0">
                <a:latin typeface="Times New Roman"/>
                <a:cs typeface="Times New Roman"/>
              </a:rPr>
              <a:t>is</a:t>
            </a:r>
            <a:r>
              <a:rPr sz="2800" spc="-13" dirty="0">
                <a:latin typeface="Times New Roman"/>
                <a:cs typeface="Times New Roman"/>
              </a:rPr>
              <a:t> </a:t>
            </a:r>
            <a:r>
              <a:rPr sz="2800" dirty="0">
                <a:latin typeface="Times New Roman"/>
                <a:cs typeface="Times New Roman"/>
              </a:rPr>
              <a:t>virtual,</a:t>
            </a:r>
            <a:r>
              <a:rPr sz="2800" spc="-40" dirty="0">
                <a:latin typeface="Times New Roman"/>
                <a:cs typeface="Times New Roman"/>
              </a:rPr>
              <a:t> </a:t>
            </a:r>
            <a:r>
              <a:rPr sz="2800" spc="7" dirty="0">
                <a:latin typeface="Times New Roman"/>
                <a:cs typeface="Times New Roman"/>
              </a:rPr>
              <a:t>not</a:t>
            </a:r>
            <a:r>
              <a:rPr sz="2800" spc="-33" dirty="0">
                <a:latin typeface="Times New Roman"/>
                <a:cs typeface="Times New Roman"/>
              </a:rPr>
              <a:t> </a:t>
            </a:r>
            <a:r>
              <a:rPr sz="2800" dirty="0">
                <a:latin typeface="Times New Roman"/>
                <a:cs typeface="Times New Roman"/>
              </a:rPr>
              <a:t>physical</a:t>
            </a:r>
          </a:p>
          <a:p>
            <a:pPr marL="388610" indent="-372524">
              <a:spcBef>
                <a:spcPts val="640"/>
              </a:spcBef>
              <a:buFont typeface="Arial MT"/>
              <a:buChar char="•"/>
              <a:tabLst>
                <a:tab pos="388610" algn="l"/>
                <a:tab pos="389457" algn="l"/>
              </a:tabLst>
            </a:pPr>
            <a:r>
              <a:rPr sz="2800" dirty="0">
                <a:latin typeface="Times New Roman"/>
                <a:cs typeface="Times New Roman"/>
              </a:rPr>
              <a:t>TCP</a:t>
            </a:r>
            <a:r>
              <a:rPr sz="2800" spc="140" dirty="0">
                <a:latin typeface="Times New Roman"/>
                <a:cs typeface="Times New Roman"/>
              </a:rPr>
              <a:t> </a:t>
            </a:r>
            <a:r>
              <a:rPr sz="2800" dirty="0">
                <a:latin typeface="Times New Roman"/>
                <a:cs typeface="Times New Roman"/>
              </a:rPr>
              <a:t>operates</a:t>
            </a:r>
            <a:r>
              <a:rPr sz="2800" spc="207" dirty="0">
                <a:latin typeface="Times New Roman"/>
                <a:cs typeface="Times New Roman"/>
              </a:rPr>
              <a:t> </a:t>
            </a:r>
            <a:r>
              <a:rPr sz="2800" spc="-7" dirty="0">
                <a:latin typeface="Times New Roman"/>
                <a:cs typeface="Times New Roman"/>
              </a:rPr>
              <a:t>at</a:t>
            </a:r>
            <a:r>
              <a:rPr sz="2800" spc="240" dirty="0">
                <a:latin typeface="Times New Roman"/>
                <a:cs typeface="Times New Roman"/>
              </a:rPr>
              <a:t> </a:t>
            </a:r>
            <a:r>
              <a:rPr sz="2800" dirty="0">
                <a:latin typeface="Times New Roman"/>
                <a:cs typeface="Times New Roman"/>
              </a:rPr>
              <a:t>a</a:t>
            </a:r>
            <a:r>
              <a:rPr sz="2800" spc="233" dirty="0">
                <a:latin typeface="Times New Roman"/>
                <a:cs typeface="Times New Roman"/>
              </a:rPr>
              <a:t> </a:t>
            </a:r>
            <a:r>
              <a:rPr sz="2800" spc="-7" dirty="0">
                <a:latin typeface="Times New Roman"/>
                <a:cs typeface="Times New Roman"/>
              </a:rPr>
              <a:t>higher</a:t>
            </a:r>
            <a:r>
              <a:rPr sz="2800" spc="233" dirty="0">
                <a:latin typeface="Times New Roman"/>
                <a:cs typeface="Times New Roman"/>
              </a:rPr>
              <a:t> </a:t>
            </a:r>
            <a:r>
              <a:rPr sz="2800" spc="-7" dirty="0">
                <a:latin typeface="Times New Roman"/>
                <a:cs typeface="Times New Roman"/>
              </a:rPr>
              <a:t>level</a:t>
            </a:r>
            <a:r>
              <a:rPr sz="2800" spc="240" dirty="0">
                <a:latin typeface="Times New Roman"/>
                <a:cs typeface="Times New Roman"/>
              </a:rPr>
              <a:t> </a:t>
            </a:r>
            <a:r>
              <a:rPr sz="2800" spc="-7" dirty="0">
                <a:latin typeface="Times New Roman"/>
                <a:cs typeface="Times New Roman"/>
              </a:rPr>
              <a:t>and</a:t>
            </a:r>
            <a:r>
              <a:rPr sz="2800" spc="247" dirty="0">
                <a:latin typeface="Times New Roman"/>
                <a:cs typeface="Times New Roman"/>
              </a:rPr>
              <a:t> </a:t>
            </a:r>
            <a:r>
              <a:rPr sz="2800" spc="-7" dirty="0">
                <a:latin typeface="Times New Roman"/>
                <a:cs typeface="Times New Roman"/>
              </a:rPr>
              <a:t>uses</a:t>
            </a:r>
            <a:r>
              <a:rPr sz="2800" spc="233" dirty="0">
                <a:latin typeface="Times New Roman"/>
                <a:cs typeface="Times New Roman"/>
              </a:rPr>
              <a:t> </a:t>
            </a:r>
            <a:r>
              <a:rPr sz="2800" spc="-7" dirty="0">
                <a:latin typeface="Times New Roman"/>
                <a:cs typeface="Times New Roman"/>
              </a:rPr>
              <a:t>the</a:t>
            </a:r>
            <a:r>
              <a:rPr sz="2800" spc="227" dirty="0">
                <a:latin typeface="Times New Roman"/>
                <a:cs typeface="Times New Roman"/>
              </a:rPr>
              <a:t> </a:t>
            </a:r>
            <a:r>
              <a:rPr sz="2800" spc="-7" dirty="0">
                <a:latin typeface="Times New Roman"/>
                <a:cs typeface="Times New Roman"/>
              </a:rPr>
              <a:t>services</a:t>
            </a:r>
            <a:r>
              <a:rPr sz="2800" spc="233" dirty="0">
                <a:latin typeface="Times New Roman"/>
                <a:cs typeface="Times New Roman"/>
              </a:rPr>
              <a:t> </a:t>
            </a:r>
            <a:r>
              <a:rPr sz="2800" spc="-7" dirty="0">
                <a:latin typeface="Times New Roman"/>
                <a:cs typeface="Times New Roman"/>
              </a:rPr>
              <a:t>of</a:t>
            </a:r>
            <a:r>
              <a:rPr sz="2800" spc="220" dirty="0">
                <a:latin typeface="Times New Roman"/>
                <a:cs typeface="Times New Roman"/>
              </a:rPr>
              <a:t> </a:t>
            </a:r>
            <a:r>
              <a:rPr sz="2800" dirty="0">
                <a:latin typeface="Times New Roman"/>
                <a:cs typeface="Times New Roman"/>
              </a:rPr>
              <a:t>IP</a:t>
            </a:r>
            <a:r>
              <a:rPr sz="2800" spc="140" dirty="0">
                <a:latin typeface="Times New Roman"/>
                <a:cs typeface="Times New Roman"/>
              </a:rPr>
              <a:t> </a:t>
            </a:r>
            <a:r>
              <a:rPr sz="2800" spc="-7" dirty="0">
                <a:latin typeface="Times New Roman"/>
                <a:cs typeface="Times New Roman"/>
              </a:rPr>
              <a:t>to</a:t>
            </a:r>
            <a:r>
              <a:rPr sz="2800" spc="220" dirty="0">
                <a:latin typeface="Times New Roman"/>
                <a:cs typeface="Times New Roman"/>
              </a:rPr>
              <a:t> </a:t>
            </a:r>
            <a:r>
              <a:rPr sz="2800" spc="-7" dirty="0">
                <a:latin typeface="Times New Roman"/>
                <a:cs typeface="Times New Roman"/>
              </a:rPr>
              <a:t>deliver</a:t>
            </a:r>
            <a:r>
              <a:rPr sz="2800" spc="260" dirty="0">
                <a:latin typeface="Times New Roman"/>
                <a:cs typeface="Times New Roman"/>
              </a:rPr>
              <a:t> </a:t>
            </a:r>
            <a:r>
              <a:rPr sz="2800" spc="-7" dirty="0">
                <a:latin typeface="Times New Roman"/>
                <a:cs typeface="Times New Roman"/>
              </a:rPr>
              <a:t>individual</a:t>
            </a:r>
            <a:endParaRPr sz="2800" dirty="0">
              <a:latin typeface="Times New Roman"/>
              <a:cs typeface="Times New Roman"/>
            </a:endParaRPr>
          </a:p>
          <a:p>
            <a:pPr marL="388610"/>
            <a:r>
              <a:rPr sz="2800" spc="-7" dirty="0">
                <a:latin typeface="Times New Roman"/>
                <a:cs typeface="Times New Roman"/>
              </a:rPr>
              <a:t>segments</a:t>
            </a:r>
            <a:r>
              <a:rPr sz="2800" spc="-33" dirty="0">
                <a:latin typeface="Times New Roman"/>
                <a:cs typeface="Times New Roman"/>
              </a:rPr>
              <a:t> </a:t>
            </a:r>
            <a:r>
              <a:rPr sz="2800" spc="-7" dirty="0">
                <a:latin typeface="Times New Roman"/>
                <a:cs typeface="Times New Roman"/>
              </a:rPr>
              <a:t>to </a:t>
            </a:r>
            <a:r>
              <a:rPr sz="2800" dirty="0">
                <a:latin typeface="Times New Roman"/>
                <a:cs typeface="Times New Roman"/>
              </a:rPr>
              <a:t>the</a:t>
            </a:r>
            <a:r>
              <a:rPr sz="2800" spc="-13" dirty="0">
                <a:latin typeface="Times New Roman"/>
                <a:cs typeface="Times New Roman"/>
              </a:rPr>
              <a:t> receiver,</a:t>
            </a:r>
            <a:r>
              <a:rPr sz="2800" spc="-40" dirty="0">
                <a:latin typeface="Times New Roman"/>
                <a:cs typeface="Times New Roman"/>
              </a:rPr>
              <a:t> </a:t>
            </a:r>
            <a:r>
              <a:rPr sz="2800" dirty="0">
                <a:latin typeface="Times New Roman"/>
                <a:cs typeface="Times New Roman"/>
              </a:rPr>
              <a:t>but</a:t>
            </a:r>
            <a:r>
              <a:rPr sz="2800" spc="-40" dirty="0">
                <a:latin typeface="Times New Roman"/>
                <a:cs typeface="Times New Roman"/>
              </a:rPr>
              <a:t> </a:t>
            </a:r>
            <a:r>
              <a:rPr sz="2800" spc="-7" dirty="0">
                <a:latin typeface="Times New Roman"/>
                <a:cs typeface="Times New Roman"/>
              </a:rPr>
              <a:t>it</a:t>
            </a:r>
            <a:r>
              <a:rPr sz="2800" dirty="0">
                <a:latin typeface="Times New Roman"/>
                <a:cs typeface="Times New Roman"/>
              </a:rPr>
              <a:t> controls</a:t>
            </a:r>
            <a:r>
              <a:rPr sz="2800" spc="-47" dirty="0">
                <a:latin typeface="Times New Roman"/>
                <a:cs typeface="Times New Roman"/>
              </a:rPr>
              <a:t> </a:t>
            </a:r>
            <a:r>
              <a:rPr sz="2800" dirty="0">
                <a:latin typeface="Times New Roman"/>
                <a:cs typeface="Times New Roman"/>
              </a:rPr>
              <a:t>the</a:t>
            </a:r>
            <a:r>
              <a:rPr sz="2800" spc="-13" dirty="0">
                <a:latin typeface="Times New Roman"/>
                <a:cs typeface="Times New Roman"/>
              </a:rPr>
              <a:t> </a:t>
            </a:r>
            <a:r>
              <a:rPr sz="2800" dirty="0">
                <a:latin typeface="Times New Roman"/>
                <a:cs typeface="Times New Roman"/>
              </a:rPr>
              <a:t>connection</a:t>
            </a:r>
            <a:r>
              <a:rPr sz="2800" spc="-47" dirty="0">
                <a:latin typeface="Times New Roman"/>
                <a:cs typeface="Times New Roman"/>
              </a:rPr>
              <a:t> </a:t>
            </a:r>
            <a:r>
              <a:rPr sz="2800" spc="-7" dirty="0">
                <a:latin typeface="Times New Roman"/>
                <a:cs typeface="Times New Roman"/>
              </a:rPr>
              <a:t>itself</a:t>
            </a:r>
            <a:endParaRPr sz="2800" dirty="0">
              <a:latin typeface="Times New Roman"/>
              <a:cs typeface="Times New Roman"/>
            </a:endParaRPr>
          </a:p>
          <a:p>
            <a:pPr marL="388610" indent="-372524">
              <a:spcBef>
                <a:spcPts val="645"/>
              </a:spcBef>
              <a:buFont typeface="Arial MT"/>
              <a:buChar char="•"/>
              <a:tabLst>
                <a:tab pos="388610" algn="l"/>
                <a:tab pos="389457" algn="l"/>
              </a:tabLst>
            </a:pPr>
            <a:r>
              <a:rPr sz="2800" dirty="0">
                <a:latin typeface="Times New Roman"/>
                <a:cs typeface="Times New Roman"/>
              </a:rPr>
              <a:t>If</a:t>
            </a:r>
            <a:r>
              <a:rPr sz="2800" spc="-27" dirty="0">
                <a:latin typeface="Times New Roman"/>
                <a:cs typeface="Times New Roman"/>
              </a:rPr>
              <a:t> </a:t>
            </a:r>
            <a:r>
              <a:rPr sz="2800" dirty="0">
                <a:latin typeface="Times New Roman"/>
                <a:cs typeface="Times New Roman"/>
              </a:rPr>
              <a:t>a </a:t>
            </a:r>
            <a:r>
              <a:rPr sz="2800" spc="-7" dirty="0">
                <a:latin typeface="Times New Roman"/>
                <a:cs typeface="Times New Roman"/>
              </a:rPr>
              <a:t>segment is</a:t>
            </a:r>
            <a:r>
              <a:rPr sz="2800" spc="-13" dirty="0">
                <a:latin typeface="Times New Roman"/>
                <a:cs typeface="Times New Roman"/>
              </a:rPr>
              <a:t> </a:t>
            </a:r>
            <a:r>
              <a:rPr sz="2800" dirty="0">
                <a:latin typeface="Times New Roman"/>
                <a:cs typeface="Times New Roman"/>
              </a:rPr>
              <a:t>lost</a:t>
            </a:r>
            <a:r>
              <a:rPr sz="2800" spc="-33"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dirty="0">
                <a:latin typeface="Times New Roman"/>
                <a:cs typeface="Times New Roman"/>
              </a:rPr>
              <a:t>corrupted,</a:t>
            </a:r>
            <a:r>
              <a:rPr sz="2800" spc="-40" dirty="0">
                <a:latin typeface="Times New Roman"/>
                <a:cs typeface="Times New Roman"/>
              </a:rPr>
              <a:t> </a:t>
            </a:r>
            <a:r>
              <a:rPr sz="2800" spc="-7" dirty="0">
                <a:latin typeface="Times New Roman"/>
                <a:cs typeface="Times New Roman"/>
              </a:rPr>
              <a:t>it</a:t>
            </a:r>
            <a:r>
              <a:rPr sz="2800" spc="-13" dirty="0">
                <a:latin typeface="Times New Roman"/>
                <a:cs typeface="Times New Roman"/>
              </a:rPr>
              <a:t> </a:t>
            </a:r>
            <a:r>
              <a:rPr sz="2800" spc="-7" dirty="0">
                <a:latin typeface="Times New Roman"/>
                <a:cs typeface="Times New Roman"/>
              </a:rPr>
              <a:t>is</a:t>
            </a:r>
            <a:r>
              <a:rPr sz="2800" spc="-13" dirty="0">
                <a:latin typeface="Times New Roman"/>
                <a:cs typeface="Times New Roman"/>
              </a:rPr>
              <a:t> </a:t>
            </a:r>
            <a:r>
              <a:rPr sz="2800" spc="-7" dirty="0">
                <a:latin typeface="Times New Roman"/>
                <a:cs typeface="Times New Roman"/>
              </a:rPr>
              <a:t>retransmitted</a:t>
            </a:r>
            <a:endParaRPr sz="2800" dirty="0">
              <a:latin typeface="Times New Roman"/>
              <a:cs typeface="Times New Roman"/>
            </a:endParaRPr>
          </a:p>
        </p:txBody>
      </p:sp>
      <p:sp>
        <p:nvSpPr>
          <p:cNvPr id="3" name="object 3"/>
          <p:cNvSpPr txBox="1">
            <a:spLocks noGrp="1"/>
          </p:cNvSpPr>
          <p:nvPr>
            <p:ph type="title"/>
          </p:nvPr>
        </p:nvSpPr>
        <p:spPr>
          <a:xfrm>
            <a:off x="409787" y="-855"/>
            <a:ext cx="2871047"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TCP</a:t>
            </a:r>
            <a:r>
              <a:rPr sz="3600" b="1" spc="-140" dirty="0">
                <a:latin typeface="Times New Roman"/>
                <a:cs typeface="Times New Roman"/>
              </a:rPr>
              <a:t> </a:t>
            </a:r>
            <a:r>
              <a:rPr sz="3600" b="1" dirty="0">
                <a:latin typeface="Times New Roman"/>
                <a:cs typeface="Times New Roman"/>
              </a:rPr>
              <a:t>con</a:t>
            </a:r>
            <a:r>
              <a:rPr sz="3600" b="1" spc="7" dirty="0">
                <a:latin typeface="Times New Roman"/>
                <a:cs typeface="Times New Roman"/>
              </a:rPr>
              <a:t>n</a:t>
            </a:r>
            <a:r>
              <a:rPr sz="3600" b="1" dirty="0">
                <a:latin typeface="Times New Roman"/>
                <a:cs typeface="Times New Roman"/>
              </a:rPr>
              <a:t>e</a:t>
            </a:r>
            <a:r>
              <a:rPr sz="3600" b="1" spc="-20" dirty="0">
                <a:latin typeface="Times New Roman"/>
                <a:cs typeface="Times New Roman"/>
              </a:rPr>
              <a:t>c</a:t>
            </a:r>
            <a:r>
              <a:rPr sz="3600" b="1" dirty="0">
                <a:latin typeface="Times New Roman"/>
                <a:cs typeface="Times New Roman"/>
              </a:rPr>
              <a:t>t</a:t>
            </a:r>
            <a:r>
              <a:rPr sz="3600" b="1" spc="-20" dirty="0">
                <a:latin typeface="Times New Roman"/>
                <a:cs typeface="Times New Roman"/>
              </a:rPr>
              <a:t>i</a:t>
            </a:r>
            <a:r>
              <a:rPr sz="3600" b="1" dirty="0">
                <a:latin typeface="Times New Roman"/>
                <a:cs typeface="Times New Roman"/>
              </a:rPr>
              <a:t>on</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26" y="6597903"/>
            <a:ext cx="12206393" cy="256540"/>
            <a:chOff x="-6095" y="4948427"/>
            <a:chExt cx="9154795" cy="192405"/>
          </a:xfrm>
        </p:grpSpPr>
        <p:sp>
          <p:nvSpPr>
            <p:cNvPr id="3" name="object 3"/>
            <p:cNvSpPr/>
            <p:nvPr/>
          </p:nvSpPr>
          <p:spPr>
            <a:xfrm>
              <a:off x="0" y="4954523"/>
              <a:ext cx="9142730" cy="180340"/>
            </a:xfrm>
            <a:custGeom>
              <a:avLst/>
              <a:gdLst/>
              <a:ahLst/>
              <a:cxnLst/>
              <a:rect l="l" t="t" r="r" b="b"/>
              <a:pathLst>
                <a:path w="9142730" h="180339">
                  <a:moveTo>
                    <a:pt x="9142476" y="0"/>
                  </a:moveTo>
                  <a:lnTo>
                    <a:pt x="0" y="0"/>
                  </a:lnTo>
                  <a:lnTo>
                    <a:pt x="0" y="179831"/>
                  </a:lnTo>
                  <a:lnTo>
                    <a:pt x="9142476" y="179831"/>
                  </a:lnTo>
                  <a:lnTo>
                    <a:pt x="9142476" y="0"/>
                  </a:lnTo>
                  <a:close/>
                </a:path>
              </a:pathLst>
            </a:custGeom>
            <a:solidFill>
              <a:srgbClr val="4E6B33"/>
            </a:solidFill>
          </p:spPr>
          <p:txBody>
            <a:bodyPr wrap="square" lIns="0" tIns="0" rIns="0" bIns="0" rtlCol="0"/>
            <a:lstStyle/>
            <a:p>
              <a:endParaRPr sz="2400"/>
            </a:p>
          </p:txBody>
        </p:sp>
        <p:sp>
          <p:nvSpPr>
            <p:cNvPr id="4" name="object 4"/>
            <p:cNvSpPr/>
            <p:nvPr/>
          </p:nvSpPr>
          <p:spPr>
            <a:xfrm>
              <a:off x="0" y="4954523"/>
              <a:ext cx="9142730" cy="180340"/>
            </a:xfrm>
            <a:custGeom>
              <a:avLst/>
              <a:gdLst/>
              <a:ahLst/>
              <a:cxnLst/>
              <a:rect l="l" t="t" r="r" b="b"/>
              <a:pathLst>
                <a:path w="9142730" h="180339">
                  <a:moveTo>
                    <a:pt x="0" y="179831"/>
                  </a:moveTo>
                  <a:lnTo>
                    <a:pt x="9142476" y="179831"/>
                  </a:lnTo>
                  <a:lnTo>
                    <a:pt x="9142476" y="0"/>
                  </a:lnTo>
                  <a:lnTo>
                    <a:pt x="0" y="0"/>
                  </a:lnTo>
                </a:path>
              </a:pathLst>
            </a:custGeom>
            <a:ln w="12192">
              <a:solidFill>
                <a:srgbClr val="D3AC35"/>
              </a:solidFill>
            </a:ln>
          </p:spPr>
          <p:txBody>
            <a:bodyPr wrap="square" lIns="0" tIns="0" rIns="0" bIns="0" rtlCol="0"/>
            <a:lstStyle/>
            <a:p>
              <a:endParaRPr sz="2400"/>
            </a:p>
          </p:txBody>
        </p:sp>
      </p:grpSp>
      <p:grpSp>
        <p:nvGrpSpPr>
          <p:cNvPr id="9" name="object 9"/>
          <p:cNvGrpSpPr/>
          <p:nvPr/>
        </p:nvGrpSpPr>
        <p:grpSpPr>
          <a:xfrm>
            <a:off x="1810511" y="1292352"/>
            <a:ext cx="8262620" cy="5080000"/>
            <a:chOff x="1357883" y="969264"/>
            <a:chExt cx="6196965" cy="3810000"/>
          </a:xfrm>
        </p:grpSpPr>
        <p:pic>
          <p:nvPicPr>
            <p:cNvPr id="10" name="object 10"/>
            <p:cNvPicPr/>
            <p:nvPr/>
          </p:nvPicPr>
          <p:blipFill>
            <a:blip r:embed="rId2" cstate="print"/>
            <a:stretch>
              <a:fillRect/>
            </a:stretch>
          </p:blipFill>
          <p:spPr>
            <a:xfrm>
              <a:off x="2671142" y="1119021"/>
              <a:ext cx="4370425" cy="3660051"/>
            </a:xfrm>
            <a:prstGeom prst="rect">
              <a:avLst/>
            </a:prstGeom>
          </p:spPr>
        </p:pic>
        <p:pic>
          <p:nvPicPr>
            <p:cNvPr id="11" name="object 11"/>
            <p:cNvPicPr/>
            <p:nvPr/>
          </p:nvPicPr>
          <p:blipFill>
            <a:blip r:embed="rId3" cstate="print"/>
            <a:stretch>
              <a:fillRect/>
            </a:stretch>
          </p:blipFill>
          <p:spPr>
            <a:xfrm>
              <a:off x="1357883" y="969264"/>
              <a:ext cx="6196584" cy="3442716"/>
            </a:xfrm>
            <a:prstGeom prst="rect">
              <a:avLst/>
            </a:prstGeom>
          </p:spPr>
        </p:pic>
        <p:pic>
          <p:nvPicPr>
            <p:cNvPr id="12" name="object 12"/>
            <p:cNvPicPr/>
            <p:nvPr/>
          </p:nvPicPr>
          <p:blipFill>
            <a:blip r:embed="rId4" cstate="print"/>
            <a:stretch>
              <a:fillRect/>
            </a:stretch>
          </p:blipFill>
          <p:spPr>
            <a:xfrm>
              <a:off x="1932431" y="3180664"/>
              <a:ext cx="720775" cy="355015"/>
            </a:xfrm>
            <a:prstGeom prst="rect">
              <a:avLst/>
            </a:prstGeom>
          </p:spPr>
        </p:pic>
        <p:pic>
          <p:nvPicPr>
            <p:cNvPr id="13" name="object 13"/>
            <p:cNvPicPr/>
            <p:nvPr/>
          </p:nvPicPr>
          <p:blipFill>
            <a:blip r:embed="rId5" cstate="print"/>
            <a:stretch>
              <a:fillRect/>
            </a:stretch>
          </p:blipFill>
          <p:spPr>
            <a:xfrm>
              <a:off x="6382512" y="3831336"/>
              <a:ext cx="725423" cy="359663"/>
            </a:xfrm>
            <a:prstGeom prst="rect">
              <a:avLst/>
            </a:prstGeom>
          </p:spPr>
        </p:pic>
        <p:pic>
          <p:nvPicPr>
            <p:cNvPr id="14" name="object 14"/>
            <p:cNvPicPr/>
            <p:nvPr/>
          </p:nvPicPr>
          <p:blipFill>
            <a:blip r:embed="rId6" cstate="print"/>
            <a:stretch>
              <a:fillRect/>
            </a:stretch>
          </p:blipFill>
          <p:spPr>
            <a:xfrm>
              <a:off x="6393180" y="2107730"/>
              <a:ext cx="707135" cy="367245"/>
            </a:xfrm>
            <a:prstGeom prst="rect">
              <a:avLst/>
            </a:prstGeom>
          </p:spPr>
        </p:pic>
        <p:pic>
          <p:nvPicPr>
            <p:cNvPr id="15" name="object 15"/>
            <p:cNvPicPr/>
            <p:nvPr/>
          </p:nvPicPr>
          <p:blipFill>
            <a:blip r:embed="rId7" cstate="print"/>
            <a:stretch>
              <a:fillRect/>
            </a:stretch>
          </p:blipFill>
          <p:spPr>
            <a:xfrm>
              <a:off x="1935479" y="2179358"/>
              <a:ext cx="707097" cy="368769"/>
            </a:xfrm>
            <a:prstGeom prst="rect">
              <a:avLst/>
            </a:prstGeom>
          </p:spPr>
        </p:pic>
      </p:grpSp>
      <p:sp>
        <p:nvSpPr>
          <p:cNvPr id="16" name="object 16"/>
          <p:cNvSpPr txBox="1">
            <a:spLocks noGrp="1"/>
          </p:cNvSpPr>
          <p:nvPr>
            <p:ph type="title"/>
          </p:nvPr>
        </p:nvSpPr>
        <p:spPr>
          <a:xfrm>
            <a:off x="409787" y="-855"/>
            <a:ext cx="9501293"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Connection</a:t>
            </a:r>
            <a:r>
              <a:rPr sz="3600" b="1" spc="-47" dirty="0">
                <a:latin typeface="Times New Roman"/>
                <a:cs typeface="Times New Roman"/>
              </a:rPr>
              <a:t> </a:t>
            </a:r>
            <a:r>
              <a:rPr sz="3600" b="1" spc="-7" dirty="0">
                <a:latin typeface="Times New Roman"/>
                <a:cs typeface="Times New Roman"/>
              </a:rPr>
              <a:t>establishment</a:t>
            </a:r>
            <a:r>
              <a:rPr sz="3600" b="1" spc="7" dirty="0">
                <a:latin typeface="Times New Roman"/>
                <a:cs typeface="Times New Roman"/>
              </a:rPr>
              <a:t> </a:t>
            </a:r>
            <a:r>
              <a:rPr sz="3600" b="1" dirty="0">
                <a:latin typeface="Times New Roman"/>
                <a:cs typeface="Times New Roman"/>
              </a:rPr>
              <a:t>using</a:t>
            </a:r>
            <a:r>
              <a:rPr sz="3600" b="1" spc="-7" dirty="0">
                <a:latin typeface="Times New Roman"/>
                <a:cs typeface="Times New Roman"/>
              </a:rPr>
              <a:t> </a:t>
            </a:r>
            <a:r>
              <a:rPr sz="3600" b="1" dirty="0">
                <a:latin typeface="Times New Roman"/>
                <a:cs typeface="Times New Roman"/>
              </a:rPr>
              <a:t>three-way</a:t>
            </a:r>
            <a:r>
              <a:rPr sz="3600" b="1" spc="-33" dirty="0">
                <a:latin typeface="Times New Roman"/>
                <a:cs typeface="Times New Roman"/>
              </a:rPr>
              <a:t> </a:t>
            </a:r>
            <a:r>
              <a:rPr sz="3600" b="1" dirty="0">
                <a:latin typeface="Times New Roman"/>
                <a:cs typeface="Times New Roman"/>
              </a:rPr>
              <a:t>handshake</a:t>
            </a:r>
          </a:p>
        </p:txBody>
      </p:sp>
      <p:sp>
        <p:nvSpPr>
          <p:cNvPr id="17" name="object 17"/>
          <p:cNvSpPr txBox="1"/>
          <p:nvPr/>
        </p:nvSpPr>
        <p:spPr>
          <a:xfrm rot="300000">
            <a:off x="4914601" y="3831800"/>
            <a:ext cx="425592" cy="192360"/>
          </a:xfrm>
          <a:prstGeom prst="rect">
            <a:avLst/>
          </a:prstGeom>
        </p:spPr>
        <p:txBody>
          <a:bodyPr vert="horz" wrap="square" lIns="0" tIns="0" rIns="0" bIns="0" rtlCol="0">
            <a:spAutoFit/>
          </a:bodyPr>
          <a:lstStyle/>
          <a:p>
            <a:pPr>
              <a:lnSpc>
                <a:spcPts val="1487"/>
              </a:lnSpc>
            </a:pPr>
            <a:r>
              <a:rPr sz="1467" spc="-7" dirty="0">
                <a:latin typeface="Times New Roman"/>
                <a:cs typeface="Times New Roman"/>
              </a:rPr>
              <a:t>SY</a:t>
            </a:r>
            <a:r>
              <a:rPr sz="1467" spc="20" dirty="0">
                <a:latin typeface="Times New Roman"/>
                <a:cs typeface="Times New Roman"/>
              </a:rPr>
              <a:t>N</a:t>
            </a:r>
            <a:endParaRPr sz="1467">
              <a:latin typeface="Times New Roman"/>
              <a:cs typeface="Times New Roman"/>
            </a:endParaRPr>
          </a:p>
        </p:txBody>
      </p:sp>
      <p:grpSp>
        <p:nvGrpSpPr>
          <p:cNvPr id="18" name="object 18"/>
          <p:cNvGrpSpPr/>
          <p:nvPr/>
        </p:nvGrpSpPr>
        <p:grpSpPr>
          <a:xfrm>
            <a:off x="3585068" y="2997723"/>
            <a:ext cx="4901353" cy="919480"/>
            <a:chOff x="2688800" y="2248292"/>
            <a:chExt cx="3676015" cy="689610"/>
          </a:xfrm>
        </p:grpSpPr>
        <p:sp>
          <p:nvSpPr>
            <p:cNvPr id="19" name="object 19"/>
            <p:cNvSpPr/>
            <p:nvPr/>
          </p:nvSpPr>
          <p:spPr>
            <a:xfrm>
              <a:off x="2696420" y="2494825"/>
              <a:ext cx="3660775" cy="348615"/>
            </a:xfrm>
            <a:custGeom>
              <a:avLst/>
              <a:gdLst/>
              <a:ahLst/>
              <a:cxnLst/>
              <a:rect l="l" t="t" r="r" b="b"/>
              <a:pathLst>
                <a:path w="3660775" h="348614">
                  <a:moveTo>
                    <a:pt x="0" y="0"/>
                  </a:moveTo>
                  <a:lnTo>
                    <a:pt x="3660154" y="348032"/>
                  </a:lnTo>
                </a:path>
              </a:pathLst>
            </a:custGeom>
            <a:ln w="15108">
              <a:solidFill>
                <a:srgbClr val="000000"/>
              </a:solidFill>
            </a:ln>
          </p:spPr>
          <p:txBody>
            <a:bodyPr wrap="square" lIns="0" tIns="0" rIns="0" bIns="0" rtlCol="0"/>
            <a:lstStyle/>
            <a:p>
              <a:endParaRPr sz="2400"/>
            </a:p>
          </p:txBody>
        </p:sp>
        <p:sp>
          <p:nvSpPr>
            <p:cNvPr id="20" name="object 20"/>
            <p:cNvSpPr/>
            <p:nvPr/>
          </p:nvSpPr>
          <p:spPr>
            <a:xfrm>
              <a:off x="2959716" y="2253372"/>
              <a:ext cx="1835785" cy="346710"/>
            </a:xfrm>
            <a:custGeom>
              <a:avLst/>
              <a:gdLst/>
              <a:ahLst/>
              <a:cxnLst/>
              <a:rect l="l" t="t" r="r" b="b"/>
              <a:pathLst>
                <a:path w="1835785" h="346710">
                  <a:moveTo>
                    <a:pt x="13492" y="0"/>
                  </a:moveTo>
                  <a:lnTo>
                    <a:pt x="0" y="170545"/>
                  </a:lnTo>
                  <a:lnTo>
                    <a:pt x="1821715" y="346230"/>
                  </a:lnTo>
                  <a:lnTo>
                    <a:pt x="1835190" y="175718"/>
                  </a:lnTo>
                  <a:lnTo>
                    <a:pt x="13492" y="0"/>
                  </a:lnTo>
                  <a:close/>
                </a:path>
              </a:pathLst>
            </a:custGeom>
            <a:solidFill>
              <a:srgbClr val="F7B7D2"/>
            </a:solidFill>
          </p:spPr>
          <p:txBody>
            <a:bodyPr wrap="square" lIns="0" tIns="0" rIns="0" bIns="0" rtlCol="0"/>
            <a:lstStyle/>
            <a:p>
              <a:endParaRPr sz="2400"/>
            </a:p>
          </p:txBody>
        </p:sp>
        <p:sp>
          <p:nvSpPr>
            <p:cNvPr id="21" name="object 21"/>
            <p:cNvSpPr/>
            <p:nvPr/>
          </p:nvSpPr>
          <p:spPr>
            <a:xfrm>
              <a:off x="2959716" y="2253372"/>
              <a:ext cx="1835785" cy="346710"/>
            </a:xfrm>
            <a:custGeom>
              <a:avLst/>
              <a:gdLst/>
              <a:ahLst/>
              <a:cxnLst/>
              <a:rect l="l" t="t" r="r" b="b"/>
              <a:pathLst>
                <a:path w="1835785" h="346710">
                  <a:moveTo>
                    <a:pt x="1821715" y="346230"/>
                  </a:moveTo>
                  <a:lnTo>
                    <a:pt x="0" y="170545"/>
                  </a:lnTo>
                  <a:lnTo>
                    <a:pt x="13492" y="0"/>
                  </a:lnTo>
                  <a:lnTo>
                    <a:pt x="1835190" y="175718"/>
                  </a:lnTo>
                  <a:lnTo>
                    <a:pt x="1821715" y="346230"/>
                  </a:lnTo>
                  <a:close/>
                </a:path>
              </a:pathLst>
            </a:custGeom>
            <a:ln w="10073">
              <a:solidFill>
                <a:srgbClr val="000000"/>
              </a:solidFill>
            </a:ln>
          </p:spPr>
          <p:txBody>
            <a:bodyPr wrap="square" lIns="0" tIns="0" rIns="0" bIns="0" rtlCol="0"/>
            <a:lstStyle/>
            <a:p>
              <a:endParaRPr sz="2400"/>
            </a:p>
          </p:txBody>
        </p:sp>
        <p:sp>
          <p:nvSpPr>
            <p:cNvPr id="22" name="object 22"/>
            <p:cNvSpPr/>
            <p:nvPr/>
          </p:nvSpPr>
          <p:spPr>
            <a:xfrm>
              <a:off x="2946229" y="2423918"/>
              <a:ext cx="1835785" cy="346710"/>
            </a:xfrm>
            <a:custGeom>
              <a:avLst/>
              <a:gdLst/>
              <a:ahLst/>
              <a:cxnLst/>
              <a:rect l="l" t="t" r="r" b="b"/>
              <a:pathLst>
                <a:path w="1835785" h="346710">
                  <a:moveTo>
                    <a:pt x="13486" y="0"/>
                  </a:moveTo>
                  <a:lnTo>
                    <a:pt x="0" y="170648"/>
                  </a:lnTo>
                  <a:lnTo>
                    <a:pt x="1821726" y="346338"/>
                  </a:lnTo>
                  <a:lnTo>
                    <a:pt x="1835202" y="175684"/>
                  </a:lnTo>
                  <a:lnTo>
                    <a:pt x="13486" y="0"/>
                  </a:lnTo>
                  <a:close/>
                </a:path>
              </a:pathLst>
            </a:custGeom>
            <a:solidFill>
              <a:srgbClr val="8DC53E"/>
            </a:solidFill>
          </p:spPr>
          <p:txBody>
            <a:bodyPr wrap="square" lIns="0" tIns="0" rIns="0" bIns="0" rtlCol="0"/>
            <a:lstStyle/>
            <a:p>
              <a:endParaRPr sz="2400"/>
            </a:p>
          </p:txBody>
        </p:sp>
        <p:sp>
          <p:nvSpPr>
            <p:cNvPr id="23" name="object 23"/>
            <p:cNvSpPr/>
            <p:nvPr/>
          </p:nvSpPr>
          <p:spPr>
            <a:xfrm>
              <a:off x="2946229" y="2423918"/>
              <a:ext cx="1835785" cy="346710"/>
            </a:xfrm>
            <a:custGeom>
              <a:avLst/>
              <a:gdLst/>
              <a:ahLst/>
              <a:cxnLst/>
              <a:rect l="l" t="t" r="r" b="b"/>
              <a:pathLst>
                <a:path w="1835785" h="346710">
                  <a:moveTo>
                    <a:pt x="1821726" y="346338"/>
                  </a:moveTo>
                  <a:lnTo>
                    <a:pt x="0" y="170648"/>
                  </a:lnTo>
                  <a:lnTo>
                    <a:pt x="13486" y="0"/>
                  </a:lnTo>
                  <a:lnTo>
                    <a:pt x="1835202" y="175684"/>
                  </a:lnTo>
                  <a:lnTo>
                    <a:pt x="1821726" y="346338"/>
                  </a:lnTo>
                  <a:close/>
                </a:path>
              </a:pathLst>
            </a:custGeom>
            <a:ln w="10073">
              <a:solidFill>
                <a:srgbClr val="000000"/>
              </a:solidFill>
            </a:ln>
          </p:spPr>
          <p:txBody>
            <a:bodyPr wrap="square" lIns="0" tIns="0" rIns="0" bIns="0" rtlCol="0"/>
            <a:lstStyle/>
            <a:p>
              <a:endParaRPr sz="2400"/>
            </a:p>
          </p:txBody>
        </p:sp>
        <p:sp>
          <p:nvSpPr>
            <p:cNvPr id="24" name="object 24"/>
            <p:cNvSpPr/>
            <p:nvPr/>
          </p:nvSpPr>
          <p:spPr>
            <a:xfrm>
              <a:off x="2934426" y="2586033"/>
              <a:ext cx="1835785" cy="346710"/>
            </a:xfrm>
            <a:custGeom>
              <a:avLst/>
              <a:gdLst/>
              <a:ahLst/>
              <a:cxnLst/>
              <a:rect l="l" t="t" r="r" b="b"/>
              <a:pathLst>
                <a:path w="1835785" h="346710">
                  <a:moveTo>
                    <a:pt x="13486" y="0"/>
                  </a:moveTo>
                  <a:lnTo>
                    <a:pt x="0" y="170653"/>
                  </a:lnTo>
                  <a:lnTo>
                    <a:pt x="1821709" y="346349"/>
                  </a:lnTo>
                  <a:lnTo>
                    <a:pt x="1835242" y="175690"/>
                  </a:lnTo>
                  <a:lnTo>
                    <a:pt x="13486" y="0"/>
                  </a:lnTo>
                  <a:close/>
                </a:path>
              </a:pathLst>
            </a:custGeom>
            <a:solidFill>
              <a:srgbClr val="FFFFFF"/>
            </a:solidFill>
          </p:spPr>
          <p:txBody>
            <a:bodyPr wrap="square" lIns="0" tIns="0" rIns="0" bIns="0" rtlCol="0"/>
            <a:lstStyle/>
            <a:p>
              <a:endParaRPr sz="2400"/>
            </a:p>
          </p:txBody>
        </p:sp>
        <p:sp>
          <p:nvSpPr>
            <p:cNvPr id="25" name="object 25"/>
            <p:cNvSpPr/>
            <p:nvPr/>
          </p:nvSpPr>
          <p:spPr>
            <a:xfrm>
              <a:off x="2934426" y="2586033"/>
              <a:ext cx="1835785" cy="346710"/>
            </a:xfrm>
            <a:custGeom>
              <a:avLst/>
              <a:gdLst/>
              <a:ahLst/>
              <a:cxnLst/>
              <a:rect l="l" t="t" r="r" b="b"/>
              <a:pathLst>
                <a:path w="1835785" h="346710">
                  <a:moveTo>
                    <a:pt x="1821709" y="346349"/>
                  </a:moveTo>
                  <a:lnTo>
                    <a:pt x="0" y="170653"/>
                  </a:lnTo>
                  <a:lnTo>
                    <a:pt x="13486" y="0"/>
                  </a:lnTo>
                  <a:lnTo>
                    <a:pt x="1835242" y="175690"/>
                  </a:lnTo>
                  <a:lnTo>
                    <a:pt x="1821709" y="346349"/>
                  </a:lnTo>
                  <a:close/>
                </a:path>
              </a:pathLst>
            </a:custGeom>
            <a:ln w="10073">
              <a:solidFill>
                <a:srgbClr val="000000"/>
              </a:solidFill>
            </a:ln>
          </p:spPr>
          <p:txBody>
            <a:bodyPr wrap="square" lIns="0" tIns="0" rIns="0" bIns="0" rtlCol="0"/>
            <a:lstStyle/>
            <a:p>
              <a:endParaRPr sz="2400"/>
            </a:p>
          </p:txBody>
        </p:sp>
        <p:sp>
          <p:nvSpPr>
            <p:cNvPr id="26" name="object 26"/>
            <p:cNvSpPr/>
            <p:nvPr/>
          </p:nvSpPr>
          <p:spPr>
            <a:xfrm>
              <a:off x="3150519" y="2606317"/>
              <a:ext cx="130175" cy="180975"/>
            </a:xfrm>
            <a:custGeom>
              <a:avLst/>
              <a:gdLst/>
              <a:ahLst/>
              <a:cxnLst/>
              <a:rect l="l" t="t" r="r" b="b"/>
              <a:pathLst>
                <a:path w="130175" h="180975">
                  <a:moveTo>
                    <a:pt x="13486" y="0"/>
                  </a:moveTo>
                  <a:lnTo>
                    <a:pt x="0" y="170653"/>
                  </a:lnTo>
                  <a:lnTo>
                    <a:pt x="116465" y="180727"/>
                  </a:lnTo>
                  <a:lnTo>
                    <a:pt x="129940" y="10210"/>
                  </a:lnTo>
                  <a:lnTo>
                    <a:pt x="13486" y="0"/>
                  </a:lnTo>
                  <a:close/>
                </a:path>
              </a:pathLst>
            </a:custGeom>
            <a:solidFill>
              <a:srgbClr val="000000"/>
            </a:solidFill>
          </p:spPr>
          <p:txBody>
            <a:bodyPr wrap="square" lIns="0" tIns="0" rIns="0" bIns="0" rtlCol="0"/>
            <a:lstStyle/>
            <a:p>
              <a:endParaRPr sz="2400"/>
            </a:p>
          </p:txBody>
        </p:sp>
        <p:sp>
          <p:nvSpPr>
            <p:cNvPr id="27" name="object 27"/>
            <p:cNvSpPr/>
            <p:nvPr/>
          </p:nvSpPr>
          <p:spPr>
            <a:xfrm>
              <a:off x="3150519" y="2606317"/>
              <a:ext cx="130175" cy="180975"/>
            </a:xfrm>
            <a:custGeom>
              <a:avLst/>
              <a:gdLst/>
              <a:ahLst/>
              <a:cxnLst/>
              <a:rect l="l" t="t" r="r" b="b"/>
              <a:pathLst>
                <a:path w="130175" h="180975">
                  <a:moveTo>
                    <a:pt x="116465" y="180727"/>
                  </a:moveTo>
                  <a:lnTo>
                    <a:pt x="0" y="170653"/>
                  </a:lnTo>
                  <a:lnTo>
                    <a:pt x="13486" y="0"/>
                  </a:lnTo>
                  <a:lnTo>
                    <a:pt x="129940" y="10210"/>
                  </a:lnTo>
                  <a:lnTo>
                    <a:pt x="116465" y="180727"/>
                  </a:lnTo>
                  <a:close/>
                </a:path>
              </a:pathLst>
            </a:custGeom>
            <a:ln w="10101">
              <a:solidFill>
                <a:srgbClr val="000000"/>
              </a:solidFill>
            </a:ln>
          </p:spPr>
          <p:txBody>
            <a:bodyPr wrap="square" lIns="0" tIns="0" rIns="0" bIns="0" rtlCol="0"/>
            <a:lstStyle/>
            <a:p>
              <a:endParaRPr sz="2400"/>
            </a:p>
          </p:txBody>
        </p:sp>
        <p:sp>
          <p:nvSpPr>
            <p:cNvPr id="28" name="object 28"/>
            <p:cNvSpPr/>
            <p:nvPr/>
          </p:nvSpPr>
          <p:spPr>
            <a:xfrm>
              <a:off x="3272066" y="2616527"/>
              <a:ext cx="130175" cy="182880"/>
            </a:xfrm>
            <a:custGeom>
              <a:avLst/>
              <a:gdLst/>
              <a:ahLst/>
              <a:cxnLst/>
              <a:rect l="l" t="t" r="r" b="b"/>
              <a:pathLst>
                <a:path w="130175" h="182880">
                  <a:moveTo>
                    <a:pt x="13475" y="0"/>
                  </a:moveTo>
                  <a:lnTo>
                    <a:pt x="0" y="172194"/>
                  </a:lnTo>
                  <a:lnTo>
                    <a:pt x="116482" y="182404"/>
                  </a:lnTo>
                  <a:lnTo>
                    <a:pt x="130072" y="11750"/>
                  </a:lnTo>
                  <a:lnTo>
                    <a:pt x="13475" y="0"/>
                  </a:lnTo>
                  <a:close/>
                </a:path>
              </a:pathLst>
            </a:custGeom>
            <a:solidFill>
              <a:srgbClr val="000000"/>
            </a:solidFill>
          </p:spPr>
          <p:txBody>
            <a:bodyPr wrap="square" lIns="0" tIns="0" rIns="0" bIns="0" rtlCol="0"/>
            <a:lstStyle/>
            <a:p>
              <a:endParaRPr sz="2400"/>
            </a:p>
          </p:txBody>
        </p:sp>
        <p:sp>
          <p:nvSpPr>
            <p:cNvPr id="29" name="object 29"/>
            <p:cNvSpPr/>
            <p:nvPr/>
          </p:nvSpPr>
          <p:spPr>
            <a:xfrm>
              <a:off x="3272066" y="2616527"/>
              <a:ext cx="130175" cy="182880"/>
            </a:xfrm>
            <a:custGeom>
              <a:avLst/>
              <a:gdLst/>
              <a:ahLst/>
              <a:cxnLst/>
              <a:rect l="l" t="t" r="r" b="b"/>
              <a:pathLst>
                <a:path w="130175" h="182880">
                  <a:moveTo>
                    <a:pt x="116482" y="182404"/>
                  </a:moveTo>
                  <a:lnTo>
                    <a:pt x="0" y="172194"/>
                  </a:lnTo>
                  <a:lnTo>
                    <a:pt x="13475" y="0"/>
                  </a:lnTo>
                  <a:lnTo>
                    <a:pt x="130072" y="11750"/>
                  </a:lnTo>
                  <a:lnTo>
                    <a:pt x="116482" y="182404"/>
                  </a:lnTo>
                  <a:close/>
                </a:path>
              </a:pathLst>
            </a:custGeom>
            <a:ln w="10101">
              <a:solidFill>
                <a:srgbClr val="000000"/>
              </a:solidFill>
            </a:ln>
          </p:spPr>
          <p:txBody>
            <a:bodyPr wrap="square" lIns="0" tIns="0" rIns="0" bIns="0" rtlCol="0"/>
            <a:lstStyle/>
            <a:p>
              <a:endParaRPr sz="2400"/>
            </a:p>
          </p:txBody>
        </p:sp>
        <p:sp>
          <p:nvSpPr>
            <p:cNvPr id="30" name="object 30"/>
            <p:cNvSpPr/>
            <p:nvPr/>
          </p:nvSpPr>
          <p:spPr>
            <a:xfrm>
              <a:off x="3385180" y="2628277"/>
              <a:ext cx="130175" cy="182880"/>
            </a:xfrm>
            <a:custGeom>
              <a:avLst/>
              <a:gdLst/>
              <a:ahLst/>
              <a:cxnLst/>
              <a:rect l="l" t="t" r="r" b="b"/>
              <a:pathLst>
                <a:path w="130175" h="182880">
                  <a:moveTo>
                    <a:pt x="13475" y="0"/>
                  </a:moveTo>
                  <a:lnTo>
                    <a:pt x="0" y="170653"/>
                  </a:lnTo>
                  <a:lnTo>
                    <a:pt x="116596" y="182404"/>
                  </a:lnTo>
                  <a:lnTo>
                    <a:pt x="130072" y="11887"/>
                  </a:lnTo>
                  <a:lnTo>
                    <a:pt x="13475" y="0"/>
                  </a:lnTo>
                  <a:close/>
                </a:path>
              </a:pathLst>
            </a:custGeom>
            <a:solidFill>
              <a:srgbClr val="000000"/>
            </a:solidFill>
          </p:spPr>
          <p:txBody>
            <a:bodyPr wrap="square" lIns="0" tIns="0" rIns="0" bIns="0" rtlCol="0"/>
            <a:lstStyle/>
            <a:p>
              <a:endParaRPr sz="2400"/>
            </a:p>
          </p:txBody>
        </p:sp>
        <p:sp>
          <p:nvSpPr>
            <p:cNvPr id="31" name="object 31"/>
            <p:cNvSpPr/>
            <p:nvPr/>
          </p:nvSpPr>
          <p:spPr>
            <a:xfrm>
              <a:off x="3385180" y="2628277"/>
              <a:ext cx="130175" cy="182880"/>
            </a:xfrm>
            <a:custGeom>
              <a:avLst/>
              <a:gdLst/>
              <a:ahLst/>
              <a:cxnLst/>
              <a:rect l="l" t="t" r="r" b="b"/>
              <a:pathLst>
                <a:path w="130175" h="182880">
                  <a:moveTo>
                    <a:pt x="116596" y="182404"/>
                  </a:moveTo>
                  <a:lnTo>
                    <a:pt x="0" y="170653"/>
                  </a:lnTo>
                  <a:lnTo>
                    <a:pt x="13475" y="0"/>
                  </a:lnTo>
                  <a:lnTo>
                    <a:pt x="130072" y="11887"/>
                  </a:lnTo>
                  <a:lnTo>
                    <a:pt x="116596" y="182404"/>
                  </a:lnTo>
                  <a:close/>
                </a:path>
              </a:pathLst>
            </a:custGeom>
            <a:ln w="10101">
              <a:solidFill>
                <a:srgbClr val="000000"/>
              </a:solidFill>
            </a:ln>
          </p:spPr>
          <p:txBody>
            <a:bodyPr wrap="square" lIns="0" tIns="0" rIns="0" bIns="0" rtlCol="0"/>
            <a:lstStyle/>
            <a:p>
              <a:endParaRPr sz="2400"/>
            </a:p>
          </p:txBody>
        </p:sp>
        <p:sp>
          <p:nvSpPr>
            <p:cNvPr id="32" name="object 32"/>
            <p:cNvSpPr/>
            <p:nvPr/>
          </p:nvSpPr>
          <p:spPr>
            <a:xfrm>
              <a:off x="3498237" y="2638487"/>
              <a:ext cx="130175" cy="182880"/>
            </a:xfrm>
            <a:custGeom>
              <a:avLst/>
              <a:gdLst/>
              <a:ahLst/>
              <a:cxnLst/>
              <a:rect l="l" t="t" r="r" b="b"/>
              <a:pathLst>
                <a:path w="130175" h="182880">
                  <a:moveTo>
                    <a:pt x="13646" y="0"/>
                  </a:moveTo>
                  <a:lnTo>
                    <a:pt x="0" y="172194"/>
                  </a:lnTo>
                  <a:lnTo>
                    <a:pt x="116654" y="182409"/>
                  </a:lnTo>
                  <a:lnTo>
                    <a:pt x="130129" y="11750"/>
                  </a:lnTo>
                  <a:lnTo>
                    <a:pt x="13646" y="0"/>
                  </a:lnTo>
                  <a:close/>
                </a:path>
              </a:pathLst>
            </a:custGeom>
            <a:solidFill>
              <a:srgbClr val="000000"/>
            </a:solidFill>
          </p:spPr>
          <p:txBody>
            <a:bodyPr wrap="square" lIns="0" tIns="0" rIns="0" bIns="0" rtlCol="0"/>
            <a:lstStyle/>
            <a:p>
              <a:endParaRPr sz="2400"/>
            </a:p>
          </p:txBody>
        </p:sp>
        <p:sp>
          <p:nvSpPr>
            <p:cNvPr id="33" name="object 33"/>
            <p:cNvSpPr/>
            <p:nvPr/>
          </p:nvSpPr>
          <p:spPr>
            <a:xfrm>
              <a:off x="3498237" y="2638487"/>
              <a:ext cx="130175" cy="182880"/>
            </a:xfrm>
            <a:custGeom>
              <a:avLst/>
              <a:gdLst/>
              <a:ahLst/>
              <a:cxnLst/>
              <a:rect l="l" t="t" r="r" b="b"/>
              <a:pathLst>
                <a:path w="130175" h="182880">
                  <a:moveTo>
                    <a:pt x="116654" y="182409"/>
                  </a:moveTo>
                  <a:lnTo>
                    <a:pt x="0" y="172194"/>
                  </a:lnTo>
                  <a:lnTo>
                    <a:pt x="13646" y="0"/>
                  </a:lnTo>
                  <a:lnTo>
                    <a:pt x="130129" y="11750"/>
                  </a:lnTo>
                  <a:lnTo>
                    <a:pt x="116654" y="182409"/>
                  </a:lnTo>
                  <a:close/>
                </a:path>
              </a:pathLst>
            </a:custGeom>
            <a:ln w="10101">
              <a:solidFill>
                <a:srgbClr val="000000"/>
              </a:solidFill>
            </a:ln>
          </p:spPr>
          <p:txBody>
            <a:bodyPr wrap="square" lIns="0" tIns="0" rIns="0" bIns="0" rtlCol="0"/>
            <a:lstStyle/>
            <a:p>
              <a:endParaRPr sz="2400"/>
            </a:p>
          </p:txBody>
        </p:sp>
        <p:sp>
          <p:nvSpPr>
            <p:cNvPr id="34" name="object 34"/>
            <p:cNvSpPr/>
            <p:nvPr/>
          </p:nvSpPr>
          <p:spPr>
            <a:xfrm>
              <a:off x="3608153" y="2650238"/>
              <a:ext cx="128270" cy="182880"/>
            </a:xfrm>
            <a:custGeom>
              <a:avLst/>
              <a:gdLst/>
              <a:ahLst/>
              <a:cxnLst/>
              <a:rect l="l" t="t" r="r" b="b"/>
              <a:pathLst>
                <a:path w="128270" h="182880">
                  <a:moveTo>
                    <a:pt x="13475" y="0"/>
                  </a:moveTo>
                  <a:lnTo>
                    <a:pt x="0" y="170659"/>
                  </a:lnTo>
                  <a:lnTo>
                    <a:pt x="114769" y="182409"/>
                  </a:lnTo>
                  <a:lnTo>
                    <a:pt x="128245" y="10210"/>
                  </a:lnTo>
                  <a:lnTo>
                    <a:pt x="13475" y="0"/>
                  </a:lnTo>
                  <a:close/>
                </a:path>
              </a:pathLst>
            </a:custGeom>
            <a:solidFill>
              <a:srgbClr val="FFFFFF"/>
            </a:solidFill>
          </p:spPr>
          <p:txBody>
            <a:bodyPr wrap="square" lIns="0" tIns="0" rIns="0" bIns="0" rtlCol="0"/>
            <a:lstStyle/>
            <a:p>
              <a:endParaRPr sz="2400"/>
            </a:p>
          </p:txBody>
        </p:sp>
        <p:sp>
          <p:nvSpPr>
            <p:cNvPr id="35" name="object 35"/>
            <p:cNvSpPr/>
            <p:nvPr/>
          </p:nvSpPr>
          <p:spPr>
            <a:xfrm>
              <a:off x="3608153" y="2650238"/>
              <a:ext cx="128270" cy="182880"/>
            </a:xfrm>
            <a:custGeom>
              <a:avLst/>
              <a:gdLst/>
              <a:ahLst/>
              <a:cxnLst/>
              <a:rect l="l" t="t" r="r" b="b"/>
              <a:pathLst>
                <a:path w="128270" h="182880">
                  <a:moveTo>
                    <a:pt x="114769" y="182409"/>
                  </a:moveTo>
                  <a:lnTo>
                    <a:pt x="0" y="170659"/>
                  </a:lnTo>
                  <a:lnTo>
                    <a:pt x="13475" y="0"/>
                  </a:lnTo>
                  <a:lnTo>
                    <a:pt x="128245" y="10210"/>
                  </a:lnTo>
                  <a:lnTo>
                    <a:pt x="114769" y="182409"/>
                  </a:lnTo>
                  <a:close/>
                </a:path>
              </a:pathLst>
            </a:custGeom>
            <a:ln w="10101">
              <a:solidFill>
                <a:srgbClr val="000000"/>
              </a:solidFill>
            </a:ln>
          </p:spPr>
          <p:txBody>
            <a:bodyPr wrap="square" lIns="0" tIns="0" rIns="0" bIns="0" rtlCol="0"/>
            <a:lstStyle/>
            <a:p>
              <a:endParaRPr sz="2400"/>
            </a:p>
          </p:txBody>
        </p:sp>
      </p:grpSp>
      <p:sp>
        <p:nvSpPr>
          <p:cNvPr id="36" name="object 36"/>
          <p:cNvSpPr txBox="1"/>
          <p:nvPr/>
        </p:nvSpPr>
        <p:spPr>
          <a:xfrm rot="300000">
            <a:off x="4789001" y="3544541"/>
            <a:ext cx="218433" cy="192360"/>
          </a:xfrm>
          <a:prstGeom prst="rect">
            <a:avLst/>
          </a:prstGeom>
        </p:spPr>
        <p:txBody>
          <a:bodyPr vert="horz" wrap="square" lIns="0" tIns="0" rIns="0" bIns="0" rtlCol="0">
            <a:spAutoFit/>
          </a:bodyPr>
          <a:lstStyle/>
          <a:p>
            <a:pPr>
              <a:lnSpc>
                <a:spcPts val="1487"/>
              </a:lnSpc>
            </a:pPr>
            <a:r>
              <a:rPr sz="1467" spc="13" dirty="0">
                <a:latin typeface="Times New Roman"/>
                <a:cs typeface="Times New Roman"/>
              </a:rPr>
              <a:t>S</a:t>
            </a:r>
            <a:endParaRPr sz="1467">
              <a:latin typeface="Times New Roman"/>
              <a:cs typeface="Times New Roman"/>
            </a:endParaRPr>
          </a:p>
        </p:txBody>
      </p:sp>
      <p:grpSp>
        <p:nvGrpSpPr>
          <p:cNvPr id="37" name="object 37"/>
          <p:cNvGrpSpPr/>
          <p:nvPr/>
        </p:nvGrpSpPr>
        <p:grpSpPr>
          <a:xfrm>
            <a:off x="4948141" y="3529168"/>
            <a:ext cx="1812713" cy="268393"/>
            <a:chOff x="3711105" y="2646875"/>
            <a:chExt cx="1359535" cy="201295"/>
          </a:xfrm>
        </p:grpSpPr>
        <p:sp>
          <p:nvSpPr>
            <p:cNvPr id="38" name="object 38"/>
            <p:cNvSpPr/>
            <p:nvPr/>
          </p:nvSpPr>
          <p:spPr>
            <a:xfrm>
              <a:off x="3716185" y="2660448"/>
              <a:ext cx="130175" cy="182880"/>
            </a:xfrm>
            <a:custGeom>
              <a:avLst/>
              <a:gdLst/>
              <a:ahLst/>
              <a:cxnLst/>
              <a:rect l="l" t="t" r="r" b="b"/>
              <a:pathLst>
                <a:path w="130175" h="182880">
                  <a:moveTo>
                    <a:pt x="13475" y="0"/>
                  </a:moveTo>
                  <a:lnTo>
                    <a:pt x="0" y="170517"/>
                  </a:lnTo>
                  <a:lnTo>
                    <a:pt x="116482" y="182409"/>
                  </a:lnTo>
                  <a:lnTo>
                    <a:pt x="129958" y="10073"/>
                  </a:lnTo>
                  <a:lnTo>
                    <a:pt x="13475" y="0"/>
                  </a:lnTo>
                  <a:close/>
                </a:path>
              </a:pathLst>
            </a:custGeom>
            <a:solidFill>
              <a:srgbClr val="000000"/>
            </a:solidFill>
          </p:spPr>
          <p:txBody>
            <a:bodyPr wrap="square" lIns="0" tIns="0" rIns="0" bIns="0" rtlCol="0"/>
            <a:lstStyle/>
            <a:p>
              <a:endParaRPr sz="2400"/>
            </a:p>
          </p:txBody>
        </p:sp>
        <p:sp>
          <p:nvSpPr>
            <p:cNvPr id="39" name="object 39"/>
            <p:cNvSpPr/>
            <p:nvPr/>
          </p:nvSpPr>
          <p:spPr>
            <a:xfrm>
              <a:off x="3716185" y="2660448"/>
              <a:ext cx="130175" cy="182880"/>
            </a:xfrm>
            <a:custGeom>
              <a:avLst/>
              <a:gdLst/>
              <a:ahLst/>
              <a:cxnLst/>
              <a:rect l="l" t="t" r="r" b="b"/>
              <a:pathLst>
                <a:path w="130175" h="182880">
                  <a:moveTo>
                    <a:pt x="116482" y="182409"/>
                  </a:moveTo>
                  <a:lnTo>
                    <a:pt x="0" y="170517"/>
                  </a:lnTo>
                  <a:lnTo>
                    <a:pt x="13475" y="0"/>
                  </a:lnTo>
                  <a:lnTo>
                    <a:pt x="129958" y="10073"/>
                  </a:lnTo>
                  <a:lnTo>
                    <a:pt x="116482" y="182409"/>
                  </a:lnTo>
                  <a:close/>
                </a:path>
              </a:pathLst>
            </a:custGeom>
            <a:ln w="10101">
              <a:solidFill>
                <a:srgbClr val="000000"/>
              </a:solidFill>
            </a:ln>
          </p:spPr>
          <p:txBody>
            <a:bodyPr wrap="square" lIns="0" tIns="0" rIns="0" bIns="0" rtlCol="0"/>
            <a:lstStyle/>
            <a:p>
              <a:endParaRPr sz="2400"/>
            </a:p>
          </p:txBody>
        </p:sp>
        <p:pic>
          <p:nvPicPr>
            <p:cNvPr id="40" name="object 40"/>
            <p:cNvPicPr/>
            <p:nvPr/>
          </p:nvPicPr>
          <p:blipFill>
            <a:blip r:embed="rId8" cstate="print"/>
            <a:stretch>
              <a:fillRect/>
            </a:stretch>
          </p:blipFill>
          <p:spPr>
            <a:xfrm>
              <a:off x="4826980" y="2646875"/>
              <a:ext cx="243160" cy="128422"/>
            </a:xfrm>
            <a:prstGeom prst="rect">
              <a:avLst/>
            </a:prstGeom>
          </p:spPr>
        </p:pic>
      </p:grpSp>
      <p:sp>
        <p:nvSpPr>
          <p:cNvPr id="41" name="object 41"/>
          <p:cNvSpPr txBox="1"/>
          <p:nvPr/>
        </p:nvSpPr>
        <p:spPr>
          <a:xfrm rot="300000">
            <a:off x="4803345" y="3125345"/>
            <a:ext cx="757344" cy="192360"/>
          </a:xfrm>
          <a:prstGeom prst="rect">
            <a:avLst/>
          </a:prstGeom>
        </p:spPr>
        <p:txBody>
          <a:bodyPr vert="horz" wrap="square" lIns="0" tIns="0" rIns="0" bIns="0" rtlCol="0">
            <a:spAutoFit/>
          </a:bodyPr>
          <a:lstStyle/>
          <a:p>
            <a:pPr>
              <a:lnSpc>
                <a:spcPts val="1487"/>
              </a:lnSpc>
            </a:pPr>
            <a:r>
              <a:rPr sz="2200" spc="-20" baseline="2525" dirty="0">
                <a:latin typeface="Times New Roman"/>
                <a:cs typeface="Times New Roman"/>
              </a:rPr>
              <a:t>seq</a:t>
            </a:r>
            <a:r>
              <a:rPr sz="1467" spc="7" dirty="0">
                <a:latin typeface="Times New Roman"/>
                <a:cs typeface="Times New Roman"/>
              </a:rPr>
              <a:t>:</a:t>
            </a:r>
            <a:r>
              <a:rPr sz="1467" spc="-13" dirty="0">
                <a:latin typeface="Times New Roman"/>
                <a:cs typeface="Times New Roman"/>
              </a:rPr>
              <a:t> 80</a:t>
            </a:r>
            <a:r>
              <a:rPr sz="1467" spc="-7" dirty="0">
                <a:latin typeface="Times New Roman"/>
                <a:cs typeface="Times New Roman"/>
              </a:rPr>
              <a:t>0</a:t>
            </a:r>
            <a:r>
              <a:rPr sz="1467" spc="13" dirty="0">
                <a:latin typeface="Times New Roman"/>
                <a:cs typeface="Times New Roman"/>
              </a:rPr>
              <a:t>0</a:t>
            </a:r>
            <a:endParaRPr sz="1467">
              <a:latin typeface="Times New Roman"/>
              <a:cs typeface="Times New Roman"/>
            </a:endParaRPr>
          </a:p>
        </p:txBody>
      </p:sp>
      <p:sp>
        <p:nvSpPr>
          <p:cNvPr id="42" name="object 42"/>
          <p:cNvSpPr txBox="1"/>
          <p:nvPr/>
        </p:nvSpPr>
        <p:spPr>
          <a:xfrm rot="21300000">
            <a:off x="6525329" y="4674865"/>
            <a:ext cx="990303" cy="192360"/>
          </a:xfrm>
          <a:prstGeom prst="rect">
            <a:avLst/>
          </a:prstGeom>
        </p:spPr>
        <p:txBody>
          <a:bodyPr vert="horz" wrap="square" lIns="0" tIns="0" rIns="0" bIns="0" rtlCol="0">
            <a:spAutoFit/>
          </a:bodyPr>
          <a:lstStyle/>
          <a:p>
            <a:pPr>
              <a:lnSpc>
                <a:spcPts val="1487"/>
              </a:lnSpc>
            </a:pPr>
            <a:r>
              <a:rPr sz="1467" spc="-13" dirty="0">
                <a:latin typeface="Times New Roman"/>
                <a:cs typeface="Times New Roman"/>
              </a:rPr>
              <a:t>S</a:t>
            </a:r>
            <a:r>
              <a:rPr sz="1467" dirty="0">
                <a:latin typeface="Times New Roman"/>
                <a:cs typeface="Times New Roman"/>
              </a:rPr>
              <a:t>Y</a:t>
            </a:r>
            <a:r>
              <a:rPr sz="1467" spc="20" dirty="0">
                <a:latin typeface="Times New Roman"/>
                <a:cs typeface="Times New Roman"/>
              </a:rPr>
              <a:t>N</a:t>
            </a:r>
            <a:r>
              <a:rPr sz="1467" spc="-20" dirty="0">
                <a:latin typeface="Times New Roman"/>
                <a:cs typeface="Times New Roman"/>
              </a:rPr>
              <a:t> </a:t>
            </a:r>
            <a:r>
              <a:rPr sz="1467" spc="13" dirty="0">
                <a:latin typeface="Times New Roman"/>
                <a:cs typeface="Times New Roman"/>
              </a:rPr>
              <a:t>+</a:t>
            </a:r>
            <a:r>
              <a:rPr sz="1467" spc="-100" dirty="0">
                <a:latin typeface="Times New Roman"/>
                <a:cs typeface="Times New Roman"/>
              </a:rPr>
              <a:t> </a:t>
            </a:r>
            <a:r>
              <a:rPr sz="2200" spc="-9" baseline="2525" dirty="0">
                <a:latin typeface="Times New Roman"/>
                <a:cs typeface="Times New Roman"/>
              </a:rPr>
              <a:t>AC</a:t>
            </a:r>
            <a:r>
              <a:rPr sz="2200" spc="29" baseline="2525" dirty="0">
                <a:latin typeface="Times New Roman"/>
                <a:cs typeface="Times New Roman"/>
              </a:rPr>
              <a:t>K</a:t>
            </a:r>
            <a:endParaRPr sz="2200" baseline="2525">
              <a:latin typeface="Times New Roman"/>
              <a:cs typeface="Times New Roman"/>
            </a:endParaRPr>
          </a:p>
        </p:txBody>
      </p:sp>
      <p:grpSp>
        <p:nvGrpSpPr>
          <p:cNvPr id="43" name="object 43"/>
          <p:cNvGrpSpPr/>
          <p:nvPr/>
        </p:nvGrpSpPr>
        <p:grpSpPr>
          <a:xfrm>
            <a:off x="3527334" y="3846512"/>
            <a:ext cx="4944533" cy="918633"/>
            <a:chOff x="2645500" y="2884883"/>
            <a:chExt cx="3708400" cy="688975"/>
          </a:xfrm>
        </p:grpSpPr>
        <p:sp>
          <p:nvSpPr>
            <p:cNvPr id="44" name="object 44"/>
            <p:cNvSpPr/>
            <p:nvPr/>
          </p:nvSpPr>
          <p:spPr>
            <a:xfrm>
              <a:off x="2653120" y="3129569"/>
              <a:ext cx="3693160" cy="360045"/>
            </a:xfrm>
            <a:custGeom>
              <a:avLst/>
              <a:gdLst/>
              <a:ahLst/>
              <a:cxnLst/>
              <a:rect l="l" t="t" r="r" b="b"/>
              <a:pathLst>
                <a:path w="3693160" h="360045">
                  <a:moveTo>
                    <a:pt x="0" y="359614"/>
                  </a:moveTo>
                  <a:lnTo>
                    <a:pt x="3693120" y="0"/>
                  </a:lnTo>
                </a:path>
              </a:pathLst>
            </a:custGeom>
            <a:ln w="15100">
              <a:solidFill>
                <a:srgbClr val="000000"/>
              </a:solidFill>
            </a:ln>
          </p:spPr>
          <p:txBody>
            <a:bodyPr wrap="square" lIns="0" tIns="0" rIns="0" bIns="0" rtlCol="0"/>
            <a:lstStyle/>
            <a:p>
              <a:endParaRPr sz="2400"/>
            </a:p>
          </p:txBody>
        </p:sp>
        <p:sp>
          <p:nvSpPr>
            <p:cNvPr id="45" name="object 45"/>
            <p:cNvSpPr/>
            <p:nvPr/>
          </p:nvSpPr>
          <p:spPr>
            <a:xfrm>
              <a:off x="4266431" y="2889963"/>
              <a:ext cx="1837055" cy="346075"/>
            </a:xfrm>
            <a:custGeom>
              <a:avLst/>
              <a:gdLst/>
              <a:ahLst/>
              <a:cxnLst/>
              <a:rect l="l" t="t" r="r" b="b"/>
              <a:pathLst>
                <a:path w="1837054" h="346075">
                  <a:moveTo>
                    <a:pt x="1822975" y="0"/>
                  </a:moveTo>
                  <a:lnTo>
                    <a:pt x="0" y="175457"/>
                  </a:lnTo>
                  <a:lnTo>
                    <a:pt x="15312" y="346023"/>
                  </a:lnTo>
                  <a:lnTo>
                    <a:pt x="1836460" y="170400"/>
                  </a:lnTo>
                  <a:lnTo>
                    <a:pt x="1822975" y="0"/>
                  </a:lnTo>
                  <a:close/>
                </a:path>
              </a:pathLst>
            </a:custGeom>
            <a:solidFill>
              <a:srgbClr val="F7B7D2"/>
            </a:solidFill>
          </p:spPr>
          <p:txBody>
            <a:bodyPr wrap="square" lIns="0" tIns="0" rIns="0" bIns="0" rtlCol="0"/>
            <a:lstStyle/>
            <a:p>
              <a:endParaRPr sz="2400"/>
            </a:p>
          </p:txBody>
        </p:sp>
        <p:sp>
          <p:nvSpPr>
            <p:cNvPr id="46" name="object 46"/>
            <p:cNvSpPr/>
            <p:nvPr/>
          </p:nvSpPr>
          <p:spPr>
            <a:xfrm>
              <a:off x="4266431" y="2889963"/>
              <a:ext cx="1837055" cy="346075"/>
            </a:xfrm>
            <a:custGeom>
              <a:avLst/>
              <a:gdLst/>
              <a:ahLst/>
              <a:cxnLst/>
              <a:rect l="l" t="t" r="r" b="b"/>
              <a:pathLst>
                <a:path w="1837054" h="346075">
                  <a:moveTo>
                    <a:pt x="1836460" y="170400"/>
                  </a:moveTo>
                  <a:lnTo>
                    <a:pt x="15312" y="346023"/>
                  </a:lnTo>
                  <a:lnTo>
                    <a:pt x="0" y="175457"/>
                  </a:lnTo>
                  <a:lnTo>
                    <a:pt x="1822975" y="0"/>
                  </a:lnTo>
                  <a:lnTo>
                    <a:pt x="1836460" y="170400"/>
                  </a:lnTo>
                  <a:close/>
                </a:path>
              </a:pathLst>
            </a:custGeom>
            <a:ln w="10068">
              <a:solidFill>
                <a:srgbClr val="000000"/>
              </a:solidFill>
            </a:ln>
          </p:spPr>
          <p:txBody>
            <a:bodyPr wrap="square" lIns="0" tIns="0" rIns="0" bIns="0" rtlCol="0"/>
            <a:lstStyle/>
            <a:p>
              <a:endParaRPr sz="2400"/>
            </a:p>
          </p:txBody>
        </p:sp>
        <p:sp>
          <p:nvSpPr>
            <p:cNvPr id="47" name="object 47"/>
            <p:cNvSpPr/>
            <p:nvPr/>
          </p:nvSpPr>
          <p:spPr>
            <a:xfrm>
              <a:off x="4280087" y="3060363"/>
              <a:ext cx="1836420" cy="346710"/>
            </a:xfrm>
            <a:custGeom>
              <a:avLst/>
              <a:gdLst/>
              <a:ahLst/>
              <a:cxnLst/>
              <a:rect l="l" t="t" r="r" b="b"/>
              <a:pathLst>
                <a:path w="1836420" h="346710">
                  <a:moveTo>
                    <a:pt x="1822804" y="0"/>
                  </a:moveTo>
                  <a:lnTo>
                    <a:pt x="0" y="175622"/>
                  </a:lnTo>
                  <a:lnTo>
                    <a:pt x="15198" y="346193"/>
                  </a:lnTo>
                  <a:lnTo>
                    <a:pt x="1836288" y="170588"/>
                  </a:lnTo>
                  <a:lnTo>
                    <a:pt x="1822804" y="0"/>
                  </a:lnTo>
                  <a:close/>
                </a:path>
              </a:pathLst>
            </a:custGeom>
            <a:solidFill>
              <a:srgbClr val="8DC53E"/>
            </a:solidFill>
          </p:spPr>
          <p:txBody>
            <a:bodyPr wrap="square" lIns="0" tIns="0" rIns="0" bIns="0" rtlCol="0"/>
            <a:lstStyle/>
            <a:p>
              <a:endParaRPr sz="2400"/>
            </a:p>
          </p:txBody>
        </p:sp>
        <p:sp>
          <p:nvSpPr>
            <p:cNvPr id="48" name="object 48"/>
            <p:cNvSpPr/>
            <p:nvPr/>
          </p:nvSpPr>
          <p:spPr>
            <a:xfrm>
              <a:off x="4280087" y="3060363"/>
              <a:ext cx="1836420" cy="346710"/>
            </a:xfrm>
            <a:custGeom>
              <a:avLst/>
              <a:gdLst/>
              <a:ahLst/>
              <a:cxnLst/>
              <a:rect l="l" t="t" r="r" b="b"/>
              <a:pathLst>
                <a:path w="1836420" h="346710">
                  <a:moveTo>
                    <a:pt x="1836288" y="170588"/>
                  </a:moveTo>
                  <a:lnTo>
                    <a:pt x="15198" y="346193"/>
                  </a:lnTo>
                  <a:lnTo>
                    <a:pt x="0" y="175622"/>
                  </a:lnTo>
                  <a:lnTo>
                    <a:pt x="1822804" y="0"/>
                  </a:lnTo>
                  <a:lnTo>
                    <a:pt x="1836288" y="170588"/>
                  </a:lnTo>
                  <a:close/>
                </a:path>
              </a:pathLst>
            </a:custGeom>
            <a:ln w="10068">
              <a:solidFill>
                <a:srgbClr val="000000"/>
              </a:solidFill>
            </a:ln>
          </p:spPr>
          <p:txBody>
            <a:bodyPr wrap="square" lIns="0" tIns="0" rIns="0" bIns="0" rtlCol="0"/>
            <a:lstStyle/>
            <a:p>
              <a:endParaRPr sz="2400"/>
            </a:p>
          </p:txBody>
        </p:sp>
        <p:sp>
          <p:nvSpPr>
            <p:cNvPr id="49" name="object 49"/>
            <p:cNvSpPr/>
            <p:nvPr/>
          </p:nvSpPr>
          <p:spPr>
            <a:xfrm>
              <a:off x="4293571" y="3222423"/>
              <a:ext cx="1837055" cy="346710"/>
            </a:xfrm>
            <a:custGeom>
              <a:avLst/>
              <a:gdLst/>
              <a:ahLst/>
              <a:cxnLst/>
              <a:rect l="l" t="t" r="r" b="b"/>
              <a:pathLst>
                <a:path w="1837054" h="346710">
                  <a:moveTo>
                    <a:pt x="1822804" y="0"/>
                  </a:moveTo>
                  <a:lnTo>
                    <a:pt x="0" y="175605"/>
                  </a:lnTo>
                  <a:lnTo>
                    <a:pt x="13484" y="346171"/>
                  </a:lnTo>
                  <a:lnTo>
                    <a:pt x="1836460" y="170571"/>
                  </a:lnTo>
                  <a:lnTo>
                    <a:pt x="1822804" y="0"/>
                  </a:lnTo>
                  <a:close/>
                </a:path>
              </a:pathLst>
            </a:custGeom>
            <a:solidFill>
              <a:srgbClr val="FFFFFF"/>
            </a:solidFill>
          </p:spPr>
          <p:txBody>
            <a:bodyPr wrap="square" lIns="0" tIns="0" rIns="0" bIns="0" rtlCol="0"/>
            <a:lstStyle/>
            <a:p>
              <a:endParaRPr sz="2400"/>
            </a:p>
          </p:txBody>
        </p:sp>
        <p:sp>
          <p:nvSpPr>
            <p:cNvPr id="50" name="object 50"/>
            <p:cNvSpPr/>
            <p:nvPr/>
          </p:nvSpPr>
          <p:spPr>
            <a:xfrm>
              <a:off x="4293571" y="3222423"/>
              <a:ext cx="1837055" cy="346710"/>
            </a:xfrm>
            <a:custGeom>
              <a:avLst/>
              <a:gdLst/>
              <a:ahLst/>
              <a:cxnLst/>
              <a:rect l="l" t="t" r="r" b="b"/>
              <a:pathLst>
                <a:path w="1837054" h="346710">
                  <a:moveTo>
                    <a:pt x="1836460" y="170571"/>
                  </a:moveTo>
                  <a:lnTo>
                    <a:pt x="13484" y="346171"/>
                  </a:lnTo>
                  <a:lnTo>
                    <a:pt x="0" y="175605"/>
                  </a:lnTo>
                  <a:lnTo>
                    <a:pt x="1822804" y="0"/>
                  </a:lnTo>
                  <a:lnTo>
                    <a:pt x="1836460" y="170571"/>
                  </a:lnTo>
                  <a:close/>
                </a:path>
              </a:pathLst>
            </a:custGeom>
            <a:ln w="10068">
              <a:solidFill>
                <a:srgbClr val="000000"/>
              </a:solidFill>
            </a:ln>
          </p:spPr>
          <p:txBody>
            <a:bodyPr wrap="square" lIns="0" tIns="0" rIns="0" bIns="0" rtlCol="0"/>
            <a:lstStyle/>
            <a:p>
              <a:endParaRPr sz="2400"/>
            </a:p>
          </p:txBody>
        </p:sp>
        <p:sp>
          <p:nvSpPr>
            <p:cNvPr id="51" name="object 51"/>
            <p:cNvSpPr/>
            <p:nvPr/>
          </p:nvSpPr>
          <p:spPr>
            <a:xfrm>
              <a:off x="4509837" y="3366011"/>
              <a:ext cx="130175" cy="180975"/>
            </a:xfrm>
            <a:custGeom>
              <a:avLst/>
              <a:gdLst/>
              <a:ahLst/>
              <a:cxnLst/>
              <a:rect l="l" t="t" r="r" b="b"/>
              <a:pathLst>
                <a:path w="130175" h="180975">
                  <a:moveTo>
                    <a:pt x="116503" y="0"/>
                  </a:moveTo>
                  <a:lnTo>
                    <a:pt x="0" y="10062"/>
                  </a:lnTo>
                  <a:lnTo>
                    <a:pt x="13484" y="180633"/>
                  </a:lnTo>
                  <a:lnTo>
                    <a:pt x="130045" y="170429"/>
                  </a:lnTo>
                  <a:lnTo>
                    <a:pt x="116503" y="0"/>
                  </a:lnTo>
                  <a:close/>
                </a:path>
              </a:pathLst>
            </a:custGeom>
            <a:solidFill>
              <a:srgbClr val="000000"/>
            </a:solidFill>
          </p:spPr>
          <p:txBody>
            <a:bodyPr wrap="square" lIns="0" tIns="0" rIns="0" bIns="0" rtlCol="0"/>
            <a:lstStyle/>
            <a:p>
              <a:endParaRPr sz="2400"/>
            </a:p>
          </p:txBody>
        </p:sp>
        <p:sp>
          <p:nvSpPr>
            <p:cNvPr id="52" name="object 52"/>
            <p:cNvSpPr/>
            <p:nvPr/>
          </p:nvSpPr>
          <p:spPr>
            <a:xfrm>
              <a:off x="4509837" y="3366011"/>
              <a:ext cx="130175" cy="180975"/>
            </a:xfrm>
            <a:custGeom>
              <a:avLst/>
              <a:gdLst/>
              <a:ahLst/>
              <a:cxnLst/>
              <a:rect l="l" t="t" r="r" b="b"/>
              <a:pathLst>
                <a:path w="130175" h="180975">
                  <a:moveTo>
                    <a:pt x="130045" y="170429"/>
                  </a:moveTo>
                  <a:lnTo>
                    <a:pt x="13484" y="180633"/>
                  </a:lnTo>
                  <a:lnTo>
                    <a:pt x="0" y="10062"/>
                  </a:lnTo>
                  <a:lnTo>
                    <a:pt x="116503" y="0"/>
                  </a:lnTo>
                  <a:lnTo>
                    <a:pt x="130045" y="170429"/>
                  </a:lnTo>
                  <a:close/>
                </a:path>
              </a:pathLst>
            </a:custGeom>
            <a:ln w="10103">
              <a:solidFill>
                <a:srgbClr val="000000"/>
              </a:solidFill>
            </a:ln>
          </p:spPr>
          <p:txBody>
            <a:bodyPr wrap="square" lIns="0" tIns="0" rIns="0" bIns="0" rtlCol="0"/>
            <a:lstStyle/>
            <a:p>
              <a:endParaRPr sz="2400"/>
            </a:p>
          </p:txBody>
        </p:sp>
        <p:sp>
          <p:nvSpPr>
            <p:cNvPr id="53" name="object 53"/>
            <p:cNvSpPr/>
            <p:nvPr/>
          </p:nvSpPr>
          <p:spPr>
            <a:xfrm>
              <a:off x="4631426" y="3354124"/>
              <a:ext cx="130175" cy="182880"/>
            </a:xfrm>
            <a:custGeom>
              <a:avLst/>
              <a:gdLst/>
              <a:ahLst/>
              <a:cxnLst/>
              <a:rect l="l" t="t" r="r" b="b"/>
              <a:pathLst>
                <a:path w="130175" h="182879">
                  <a:moveTo>
                    <a:pt x="116560" y="0"/>
                  </a:moveTo>
                  <a:lnTo>
                    <a:pt x="0" y="10210"/>
                  </a:lnTo>
                  <a:lnTo>
                    <a:pt x="13484" y="182315"/>
                  </a:lnTo>
                  <a:lnTo>
                    <a:pt x="130045" y="170571"/>
                  </a:lnTo>
                  <a:lnTo>
                    <a:pt x="116560" y="0"/>
                  </a:lnTo>
                  <a:close/>
                </a:path>
              </a:pathLst>
            </a:custGeom>
            <a:solidFill>
              <a:srgbClr val="FFFFFF"/>
            </a:solidFill>
          </p:spPr>
          <p:txBody>
            <a:bodyPr wrap="square" lIns="0" tIns="0" rIns="0" bIns="0" rtlCol="0"/>
            <a:lstStyle/>
            <a:p>
              <a:endParaRPr sz="2400"/>
            </a:p>
          </p:txBody>
        </p:sp>
        <p:sp>
          <p:nvSpPr>
            <p:cNvPr id="54" name="object 54"/>
            <p:cNvSpPr/>
            <p:nvPr/>
          </p:nvSpPr>
          <p:spPr>
            <a:xfrm>
              <a:off x="4631426" y="3354124"/>
              <a:ext cx="130175" cy="182880"/>
            </a:xfrm>
            <a:custGeom>
              <a:avLst/>
              <a:gdLst/>
              <a:ahLst/>
              <a:cxnLst/>
              <a:rect l="l" t="t" r="r" b="b"/>
              <a:pathLst>
                <a:path w="130175" h="182879">
                  <a:moveTo>
                    <a:pt x="130045" y="170571"/>
                  </a:moveTo>
                  <a:lnTo>
                    <a:pt x="13484" y="182315"/>
                  </a:lnTo>
                  <a:lnTo>
                    <a:pt x="0" y="10210"/>
                  </a:lnTo>
                  <a:lnTo>
                    <a:pt x="116560" y="0"/>
                  </a:lnTo>
                  <a:lnTo>
                    <a:pt x="130045" y="170571"/>
                  </a:lnTo>
                  <a:close/>
                </a:path>
              </a:pathLst>
            </a:custGeom>
            <a:ln w="10104">
              <a:solidFill>
                <a:srgbClr val="000000"/>
              </a:solidFill>
            </a:ln>
          </p:spPr>
          <p:txBody>
            <a:bodyPr wrap="square" lIns="0" tIns="0" rIns="0" bIns="0" rtlCol="0"/>
            <a:lstStyle/>
            <a:p>
              <a:endParaRPr sz="2400"/>
            </a:p>
          </p:txBody>
        </p:sp>
        <p:sp>
          <p:nvSpPr>
            <p:cNvPr id="55" name="object 55"/>
            <p:cNvSpPr/>
            <p:nvPr/>
          </p:nvSpPr>
          <p:spPr>
            <a:xfrm>
              <a:off x="4744616" y="3342380"/>
              <a:ext cx="130175" cy="182880"/>
            </a:xfrm>
            <a:custGeom>
              <a:avLst/>
              <a:gdLst/>
              <a:ahLst/>
              <a:cxnLst/>
              <a:rect l="l" t="t" r="r" b="b"/>
              <a:pathLst>
                <a:path w="130175" h="182879">
                  <a:moveTo>
                    <a:pt x="116560" y="0"/>
                  </a:moveTo>
                  <a:lnTo>
                    <a:pt x="0" y="11744"/>
                  </a:lnTo>
                  <a:lnTo>
                    <a:pt x="13484" y="182315"/>
                  </a:lnTo>
                  <a:lnTo>
                    <a:pt x="130045" y="170429"/>
                  </a:lnTo>
                  <a:lnTo>
                    <a:pt x="116560" y="0"/>
                  </a:lnTo>
                  <a:close/>
                </a:path>
              </a:pathLst>
            </a:custGeom>
            <a:solidFill>
              <a:srgbClr val="000000"/>
            </a:solidFill>
          </p:spPr>
          <p:txBody>
            <a:bodyPr wrap="square" lIns="0" tIns="0" rIns="0" bIns="0" rtlCol="0"/>
            <a:lstStyle/>
            <a:p>
              <a:endParaRPr sz="2400"/>
            </a:p>
          </p:txBody>
        </p:sp>
        <p:sp>
          <p:nvSpPr>
            <p:cNvPr id="56" name="object 56"/>
            <p:cNvSpPr/>
            <p:nvPr/>
          </p:nvSpPr>
          <p:spPr>
            <a:xfrm>
              <a:off x="4744616" y="3342380"/>
              <a:ext cx="130175" cy="182880"/>
            </a:xfrm>
            <a:custGeom>
              <a:avLst/>
              <a:gdLst/>
              <a:ahLst/>
              <a:cxnLst/>
              <a:rect l="l" t="t" r="r" b="b"/>
              <a:pathLst>
                <a:path w="130175" h="182879">
                  <a:moveTo>
                    <a:pt x="130045" y="170429"/>
                  </a:moveTo>
                  <a:lnTo>
                    <a:pt x="13484" y="182315"/>
                  </a:lnTo>
                  <a:lnTo>
                    <a:pt x="0" y="11744"/>
                  </a:lnTo>
                  <a:lnTo>
                    <a:pt x="116560" y="0"/>
                  </a:lnTo>
                  <a:lnTo>
                    <a:pt x="130045" y="170429"/>
                  </a:lnTo>
                  <a:close/>
                </a:path>
              </a:pathLst>
            </a:custGeom>
            <a:ln w="10104">
              <a:solidFill>
                <a:srgbClr val="000000"/>
              </a:solidFill>
            </a:ln>
          </p:spPr>
          <p:txBody>
            <a:bodyPr wrap="square" lIns="0" tIns="0" rIns="0" bIns="0" rtlCol="0"/>
            <a:lstStyle/>
            <a:p>
              <a:endParaRPr sz="2400"/>
            </a:p>
          </p:txBody>
        </p:sp>
        <p:sp>
          <p:nvSpPr>
            <p:cNvPr id="57" name="object 57"/>
            <p:cNvSpPr/>
            <p:nvPr/>
          </p:nvSpPr>
          <p:spPr>
            <a:xfrm>
              <a:off x="4859462" y="3332175"/>
              <a:ext cx="130175" cy="182880"/>
            </a:xfrm>
            <a:custGeom>
              <a:avLst/>
              <a:gdLst/>
              <a:ahLst/>
              <a:cxnLst/>
              <a:rect l="l" t="t" r="r" b="b"/>
              <a:pathLst>
                <a:path w="130175" h="182879">
                  <a:moveTo>
                    <a:pt x="114846" y="0"/>
                  </a:moveTo>
                  <a:lnTo>
                    <a:pt x="0" y="10204"/>
                  </a:lnTo>
                  <a:lnTo>
                    <a:pt x="13484" y="182315"/>
                  </a:lnTo>
                  <a:lnTo>
                    <a:pt x="130045" y="170571"/>
                  </a:lnTo>
                  <a:lnTo>
                    <a:pt x="114846" y="0"/>
                  </a:lnTo>
                  <a:close/>
                </a:path>
              </a:pathLst>
            </a:custGeom>
            <a:solidFill>
              <a:srgbClr val="000000"/>
            </a:solidFill>
          </p:spPr>
          <p:txBody>
            <a:bodyPr wrap="square" lIns="0" tIns="0" rIns="0" bIns="0" rtlCol="0"/>
            <a:lstStyle/>
            <a:p>
              <a:endParaRPr sz="2400"/>
            </a:p>
          </p:txBody>
        </p:sp>
        <p:sp>
          <p:nvSpPr>
            <p:cNvPr id="58" name="object 58"/>
            <p:cNvSpPr/>
            <p:nvPr/>
          </p:nvSpPr>
          <p:spPr>
            <a:xfrm>
              <a:off x="4859462" y="3332175"/>
              <a:ext cx="130175" cy="182880"/>
            </a:xfrm>
            <a:custGeom>
              <a:avLst/>
              <a:gdLst/>
              <a:ahLst/>
              <a:cxnLst/>
              <a:rect l="l" t="t" r="r" b="b"/>
              <a:pathLst>
                <a:path w="130175" h="182879">
                  <a:moveTo>
                    <a:pt x="130045" y="170571"/>
                  </a:moveTo>
                  <a:lnTo>
                    <a:pt x="13484" y="182315"/>
                  </a:lnTo>
                  <a:lnTo>
                    <a:pt x="0" y="10204"/>
                  </a:lnTo>
                  <a:lnTo>
                    <a:pt x="114846" y="0"/>
                  </a:lnTo>
                  <a:lnTo>
                    <a:pt x="130045" y="170571"/>
                  </a:lnTo>
                  <a:close/>
                </a:path>
              </a:pathLst>
            </a:custGeom>
            <a:ln w="10104">
              <a:solidFill>
                <a:srgbClr val="000000"/>
              </a:solidFill>
            </a:ln>
          </p:spPr>
          <p:txBody>
            <a:bodyPr wrap="square" lIns="0" tIns="0" rIns="0" bIns="0" rtlCol="0"/>
            <a:lstStyle/>
            <a:p>
              <a:endParaRPr sz="2400"/>
            </a:p>
          </p:txBody>
        </p:sp>
        <p:sp>
          <p:nvSpPr>
            <p:cNvPr id="59" name="object 59"/>
            <p:cNvSpPr/>
            <p:nvPr/>
          </p:nvSpPr>
          <p:spPr>
            <a:xfrm>
              <a:off x="4967567" y="3320431"/>
              <a:ext cx="130810" cy="182880"/>
            </a:xfrm>
            <a:custGeom>
              <a:avLst/>
              <a:gdLst/>
              <a:ahLst/>
              <a:cxnLst/>
              <a:rect l="l" t="t" r="r" b="b"/>
              <a:pathLst>
                <a:path w="130810" h="182879">
                  <a:moveTo>
                    <a:pt x="116560" y="0"/>
                  </a:moveTo>
                  <a:lnTo>
                    <a:pt x="0" y="11744"/>
                  </a:lnTo>
                  <a:lnTo>
                    <a:pt x="13541" y="182315"/>
                  </a:lnTo>
                  <a:lnTo>
                    <a:pt x="130216" y="172111"/>
                  </a:lnTo>
                  <a:lnTo>
                    <a:pt x="116560" y="0"/>
                  </a:lnTo>
                  <a:close/>
                </a:path>
              </a:pathLst>
            </a:custGeom>
            <a:solidFill>
              <a:srgbClr val="FFFFFF"/>
            </a:solidFill>
          </p:spPr>
          <p:txBody>
            <a:bodyPr wrap="square" lIns="0" tIns="0" rIns="0" bIns="0" rtlCol="0"/>
            <a:lstStyle/>
            <a:p>
              <a:endParaRPr sz="2400"/>
            </a:p>
          </p:txBody>
        </p:sp>
        <p:sp>
          <p:nvSpPr>
            <p:cNvPr id="60" name="object 60"/>
            <p:cNvSpPr/>
            <p:nvPr/>
          </p:nvSpPr>
          <p:spPr>
            <a:xfrm>
              <a:off x="4967567" y="3320431"/>
              <a:ext cx="130810" cy="182880"/>
            </a:xfrm>
            <a:custGeom>
              <a:avLst/>
              <a:gdLst/>
              <a:ahLst/>
              <a:cxnLst/>
              <a:rect l="l" t="t" r="r" b="b"/>
              <a:pathLst>
                <a:path w="130810" h="182879">
                  <a:moveTo>
                    <a:pt x="130216" y="172111"/>
                  </a:moveTo>
                  <a:lnTo>
                    <a:pt x="13541" y="182315"/>
                  </a:lnTo>
                  <a:lnTo>
                    <a:pt x="0" y="11744"/>
                  </a:lnTo>
                  <a:lnTo>
                    <a:pt x="116560" y="0"/>
                  </a:lnTo>
                  <a:lnTo>
                    <a:pt x="130216" y="172111"/>
                  </a:lnTo>
                  <a:close/>
                </a:path>
              </a:pathLst>
            </a:custGeom>
            <a:ln w="10104">
              <a:solidFill>
                <a:srgbClr val="000000"/>
              </a:solidFill>
            </a:ln>
          </p:spPr>
          <p:txBody>
            <a:bodyPr wrap="square" lIns="0" tIns="0" rIns="0" bIns="0" rtlCol="0"/>
            <a:lstStyle/>
            <a:p>
              <a:endParaRPr sz="2400"/>
            </a:p>
          </p:txBody>
        </p:sp>
      </p:grpSp>
      <p:sp>
        <p:nvSpPr>
          <p:cNvPr id="61" name="object 61"/>
          <p:cNvSpPr txBox="1"/>
          <p:nvPr/>
        </p:nvSpPr>
        <p:spPr>
          <a:xfrm rot="21300000">
            <a:off x="6179659" y="4464794"/>
            <a:ext cx="599736" cy="192360"/>
          </a:xfrm>
          <a:prstGeom prst="rect">
            <a:avLst/>
          </a:prstGeom>
        </p:spPr>
        <p:txBody>
          <a:bodyPr vert="horz" wrap="square" lIns="0" tIns="0" rIns="0" bIns="0" rtlCol="0">
            <a:spAutoFit/>
          </a:bodyPr>
          <a:lstStyle/>
          <a:p>
            <a:pPr>
              <a:lnSpc>
                <a:spcPts val="1487"/>
              </a:lnSpc>
            </a:pPr>
            <a:r>
              <a:rPr sz="1467" spc="20" dirty="0">
                <a:latin typeface="Times New Roman"/>
                <a:cs typeface="Times New Roman"/>
              </a:rPr>
              <a:t>A      </a:t>
            </a:r>
            <a:r>
              <a:rPr sz="1467" spc="-40" dirty="0">
                <a:latin typeface="Times New Roman"/>
                <a:cs typeface="Times New Roman"/>
              </a:rPr>
              <a:t> </a:t>
            </a:r>
            <a:r>
              <a:rPr sz="1467" spc="13" dirty="0">
                <a:latin typeface="Times New Roman"/>
                <a:cs typeface="Times New Roman"/>
              </a:rPr>
              <a:t>S</a:t>
            </a:r>
            <a:endParaRPr sz="1467">
              <a:latin typeface="Times New Roman"/>
              <a:cs typeface="Times New Roman"/>
            </a:endParaRPr>
          </a:p>
        </p:txBody>
      </p:sp>
      <p:grpSp>
        <p:nvGrpSpPr>
          <p:cNvPr id="62" name="object 62"/>
          <p:cNvGrpSpPr/>
          <p:nvPr/>
        </p:nvGrpSpPr>
        <p:grpSpPr>
          <a:xfrm>
            <a:off x="5344060" y="4377650"/>
            <a:ext cx="1604433" cy="286172"/>
            <a:chOff x="4008044" y="3283237"/>
            <a:chExt cx="1203325" cy="214629"/>
          </a:xfrm>
        </p:grpSpPr>
        <p:sp>
          <p:nvSpPr>
            <p:cNvPr id="63" name="object 63"/>
            <p:cNvSpPr/>
            <p:nvPr/>
          </p:nvSpPr>
          <p:spPr>
            <a:xfrm>
              <a:off x="5075728" y="3310226"/>
              <a:ext cx="130175" cy="182880"/>
            </a:xfrm>
            <a:custGeom>
              <a:avLst/>
              <a:gdLst/>
              <a:ahLst/>
              <a:cxnLst/>
              <a:rect l="l" t="t" r="r" b="b"/>
              <a:pathLst>
                <a:path w="130175" h="182879">
                  <a:moveTo>
                    <a:pt x="116503" y="0"/>
                  </a:moveTo>
                  <a:lnTo>
                    <a:pt x="0" y="11880"/>
                  </a:lnTo>
                  <a:lnTo>
                    <a:pt x="13484" y="182315"/>
                  </a:lnTo>
                  <a:lnTo>
                    <a:pt x="130159" y="170571"/>
                  </a:lnTo>
                  <a:lnTo>
                    <a:pt x="116503" y="0"/>
                  </a:lnTo>
                  <a:close/>
                </a:path>
              </a:pathLst>
            </a:custGeom>
            <a:solidFill>
              <a:srgbClr val="000000"/>
            </a:solidFill>
          </p:spPr>
          <p:txBody>
            <a:bodyPr wrap="square" lIns="0" tIns="0" rIns="0" bIns="0" rtlCol="0"/>
            <a:lstStyle/>
            <a:p>
              <a:endParaRPr sz="2400"/>
            </a:p>
          </p:txBody>
        </p:sp>
        <p:sp>
          <p:nvSpPr>
            <p:cNvPr id="64" name="object 64"/>
            <p:cNvSpPr/>
            <p:nvPr/>
          </p:nvSpPr>
          <p:spPr>
            <a:xfrm>
              <a:off x="5075728" y="3310226"/>
              <a:ext cx="130175" cy="182880"/>
            </a:xfrm>
            <a:custGeom>
              <a:avLst/>
              <a:gdLst/>
              <a:ahLst/>
              <a:cxnLst/>
              <a:rect l="l" t="t" r="r" b="b"/>
              <a:pathLst>
                <a:path w="130175" h="182879">
                  <a:moveTo>
                    <a:pt x="130159" y="170571"/>
                  </a:moveTo>
                  <a:lnTo>
                    <a:pt x="13484" y="182315"/>
                  </a:lnTo>
                  <a:lnTo>
                    <a:pt x="0" y="11880"/>
                  </a:lnTo>
                  <a:lnTo>
                    <a:pt x="116503" y="0"/>
                  </a:lnTo>
                  <a:lnTo>
                    <a:pt x="130159" y="170571"/>
                  </a:lnTo>
                  <a:close/>
                </a:path>
              </a:pathLst>
            </a:custGeom>
            <a:ln w="10104">
              <a:solidFill>
                <a:srgbClr val="000000"/>
              </a:solidFill>
            </a:ln>
          </p:spPr>
          <p:txBody>
            <a:bodyPr wrap="square" lIns="0" tIns="0" rIns="0" bIns="0" rtlCol="0"/>
            <a:lstStyle/>
            <a:p>
              <a:endParaRPr sz="2400"/>
            </a:p>
          </p:txBody>
        </p:sp>
        <p:pic>
          <p:nvPicPr>
            <p:cNvPr id="65" name="object 65"/>
            <p:cNvPicPr/>
            <p:nvPr/>
          </p:nvPicPr>
          <p:blipFill>
            <a:blip r:embed="rId9" cstate="print"/>
            <a:stretch>
              <a:fillRect/>
            </a:stretch>
          </p:blipFill>
          <p:spPr>
            <a:xfrm>
              <a:off x="4008044" y="3283237"/>
              <a:ext cx="243199" cy="128358"/>
            </a:xfrm>
            <a:prstGeom prst="rect">
              <a:avLst/>
            </a:prstGeom>
          </p:spPr>
        </p:pic>
      </p:grpSp>
      <p:sp>
        <p:nvSpPr>
          <p:cNvPr id="66" name="object 66"/>
          <p:cNvSpPr txBox="1"/>
          <p:nvPr/>
        </p:nvSpPr>
        <p:spPr>
          <a:xfrm rot="21300000">
            <a:off x="6497688" y="3975698"/>
            <a:ext cx="849481" cy="192360"/>
          </a:xfrm>
          <a:prstGeom prst="rect">
            <a:avLst/>
          </a:prstGeom>
        </p:spPr>
        <p:txBody>
          <a:bodyPr vert="horz" wrap="square" lIns="0" tIns="0" rIns="0" bIns="0" rtlCol="0">
            <a:spAutoFit/>
          </a:bodyPr>
          <a:lstStyle/>
          <a:p>
            <a:pPr>
              <a:lnSpc>
                <a:spcPts val="1487"/>
              </a:lnSpc>
            </a:pPr>
            <a:r>
              <a:rPr sz="1467" spc="-13" dirty="0">
                <a:latin typeface="Times New Roman"/>
                <a:cs typeface="Times New Roman"/>
              </a:rPr>
              <a:t>s</a:t>
            </a:r>
            <a:r>
              <a:rPr sz="1467" spc="-7" dirty="0">
                <a:latin typeface="Times New Roman"/>
                <a:cs typeface="Times New Roman"/>
              </a:rPr>
              <a:t>e</a:t>
            </a:r>
            <a:r>
              <a:rPr sz="1467" spc="-13" dirty="0">
                <a:latin typeface="Times New Roman"/>
                <a:cs typeface="Times New Roman"/>
              </a:rPr>
              <a:t>q</a:t>
            </a:r>
            <a:r>
              <a:rPr sz="1467" spc="7" dirty="0">
                <a:latin typeface="Times New Roman"/>
                <a:cs typeface="Times New Roman"/>
              </a:rPr>
              <a:t>:</a:t>
            </a:r>
            <a:r>
              <a:rPr sz="1467" spc="-13" dirty="0">
                <a:latin typeface="Times New Roman"/>
                <a:cs typeface="Times New Roman"/>
              </a:rPr>
              <a:t> </a:t>
            </a:r>
            <a:r>
              <a:rPr sz="1467" spc="-7" dirty="0">
                <a:latin typeface="Times New Roman"/>
                <a:cs typeface="Times New Roman"/>
              </a:rPr>
              <a:t>1</a:t>
            </a:r>
            <a:r>
              <a:rPr sz="1467" spc="-13" dirty="0">
                <a:latin typeface="Times New Roman"/>
                <a:cs typeface="Times New Roman"/>
              </a:rPr>
              <a:t>5</a:t>
            </a:r>
            <a:r>
              <a:rPr sz="2200" spc="-9" baseline="2525" dirty="0">
                <a:latin typeface="Times New Roman"/>
                <a:cs typeface="Times New Roman"/>
              </a:rPr>
              <a:t>0</a:t>
            </a:r>
            <a:r>
              <a:rPr sz="2200" spc="-20" baseline="2525" dirty="0">
                <a:latin typeface="Times New Roman"/>
                <a:cs typeface="Times New Roman"/>
              </a:rPr>
              <a:t>0</a:t>
            </a:r>
            <a:r>
              <a:rPr sz="2200" spc="20" baseline="2525" dirty="0">
                <a:latin typeface="Times New Roman"/>
                <a:cs typeface="Times New Roman"/>
              </a:rPr>
              <a:t>0</a:t>
            </a:r>
            <a:endParaRPr sz="2200" baseline="2525">
              <a:latin typeface="Times New Roman"/>
              <a:cs typeface="Times New Roman"/>
            </a:endParaRPr>
          </a:p>
        </p:txBody>
      </p:sp>
      <p:sp>
        <p:nvSpPr>
          <p:cNvPr id="67" name="object 67"/>
          <p:cNvSpPr txBox="1"/>
          <p:nvPr/>
        </p:nvSpPr>
        <p:spPr>
          <a:xfrm rot="21420000">
            <a:off x="6560476" y="4199264"/>
            <a:ext cx="767184" cy="192360"/>
          </a:xfrm>
          <a:prstGeom prst="rect">
            <a:avLst/>
          </a:prstGeom>
        </p:spPr>
        <p:txBody>
          <a:bodyPr vert="horz" wrap="square" lIns="0" tIns="0" rIns="0" bIns="0" rtlCol="0">
            <a:spAutoFit/>
          </a:bodyPr>
          <a:lstStyle/>
          <a:p>
            <a:pPr>
              <a:lnSpc>
                <a:spcPts val="1487"/>
              </a:lnSpc>
            </a:pPr>
            <a:r>
              <a:rPr sz="1467" dirty="0">
                <a:latin typeface="Times New Roman"/>
                <a:cs typeface="Times New Roman"/>
              </a:rPr>
              <a:t>ack:</a:t>
            </a:r>
            <a:r>
              <a:rPr sz="1467" spc="-67" dirty="0">
                <a:latin typeface="Times New Roman"/>
                <a:cs typeface="Times New Roman"/>
              </a:rPr>
              <a:t> </a:t>
            </a:r>
            <a:r>
              <a:rPr sz="1467" dirty="0">
                <a:latin typeface="Times New Roman"/>
                <a:cs typeface="Times New Roman"/>
              </a:rPr>
              <a:t>8001</a:t>
            </a:r>
            <a:endParaRPr sz="1467">
              <a:latin typeface="Times New Roman"/>
              <a:cs typeface="Times New Roman"/>
            </a:endParaRPr>
          </a:p>
        </p:txBody>
      </p:sp>
      <p:sp>
        <p:nvSpPr>
          <p:cNvPr id="68" name="object 68"/>
          <p:cNvSpPr txBox="1"/>
          <p:nvPr/>
        </p:nvSpPr>
        <p:spPr>
          <a:xfrm rot="21300000">
            <a:off x="7020715" y="4382637"/>
            <a:ext cx="890796" cy="192360"/>
          </a:xfrm>
          <a:prstGeom prst="rect">
            <a:avLst/>
          </a:prstGeom>
        </p:spPr>
        <p:txBody>
          <a:bodyPr vert="horz" wrap="square" lIns="0" tIns="0" rIns="0" bIns="0" rtlCol="0">
            <a:spAutoFit/>
          </a:bodyPr>
          <a:lstStyle/>
          <a:p>
            <a:pPr>
              <a:lnSpc>
                <a:spcPts val="1487"/>
              </a:lnSpc>
            </a:pPr>
            <a:r>
              <a:rPr sz="1467" spc="-13" dirty="0">
                <a:latin typeface="Times New Roman"/>
                <a:cs typeface="Times New Roman"/>
              </a:rPr>
              <a:t>r</a:t>
            </a:r>
            <a:r>
              <a:rPr sz="1467" spc="-7" dirty="0">
                <a:latin typeface="Times New Roman"/>
                <a:cs typeface="Times New Roman"/>
              </a:rPr>
              <a:t>wn</a:t>
            </a:r>
            <a:r>
              <a:rPr sz="1467" spc="-13" dirty="0">
                <a:latin typeface="Times New Roman"/>
                <a:cs typeface="Times New Roman"/>
              </a:rPr>
              <a:t>d</a:t>
            </a:r>
            <a:r>
              <a:rPr sz="1467" spc="7" dirty="0">
                <a:latin typeface="Times New Roman"/>
                <a:cs typeface="Times New Roman"/>
              </a:rPr>
              <a:t>:</a:t>
            </a:r>
            <a:r>
              <a:rPr sz="1467" spc="-13" dirty="0">
                <a:latin typeface="Times New Roman"/>
                <a:cs typeface="Times New Roman"/>
              </a:rPr>
              <a:t> </a:t>
            </a:r>
            <a:r>
              <a:rPr sz="2200" spc="-9" baseline="2525" dirty="0">
                <a:latin typeface="Times New Roman"/>
                <a:cs typeface="Times New Roman"/>
              </a:rPr>
              <a:t>5</a:t>
            </a:r>
            <a:r>
              <a:rPr sz="2200" spc="-20" baseline="2525" dirty="0">
                <a:latin typeface="Times New Roman"/>
                <a:cs typeface="Times New Roman"/>
              </a:rPr>
              <a:t>00</a:t>
            </a:r>
            <a:r>
              <a:rPr sz="2200" spc="20" baseline="2525" dirty="0">
                <a:latin typeface="Times New Roman"/>
                <a:cs typeface="Times New Roman"/>
              </a:rPr>
              <a:t>0</a:t>
            </a:r>
            <a:endParaRPr sz="2200" baseline="2525">
              <a:latin typeface="Times New Roman"/>
              <a:cs typeface="Times New Roman"/>
            </a:endParaRPr>
          </a:p>
        </p:txBody>
      </p:sp>
      <p:grpSp>
        <p:nvGrpSpPr>
          <p:cNvPr id="69" name="object 69"/>
          <p:cNvGrpSpPr/>
          <p:nvPr/>
        </p:nvGrpSpPr>
        <p:grpSpPr>
          <a:xfrm>
            <a:off x="3535893" y="4728355"/>
            <a:ext cx="4933527" cy="921173"/>
            <a:chOff x="2651919" y="3546266"/>
            <a:chExt cx="3700145" cy="690880"/>
          </a:xfrm>
        </p:grpSpPr>
        <p:sp>
          <p:nvSpPr>
            <p:cNvPr id="70" name="object 70"/>
            <p:cNvSpPr/>
            <p:nvPr/>
          </p:nvSpPr>
          <p:spPr>
            <a:xfrm>
              <a:off x="2659539" y="3794423"/>
              <a:ext cx="3684904" cy="353060"/>
            </a:xfrm>
            <a:custGeom>
              <a:avLst/>
              <a:gdLst/>
              <a:ahLst/>
              <a:cxnLst/>
              <a:rect l="l" t="t" r="r" b="b"/>
              <a:pathLst>
                <a:path w="3684904" h="353060">
                  <a:moveTo>
                    <a:pt x="0" y="0"/>
                  </a:moveTo>
                  <a:lnTo>
                    <a:pt x="3684609" y="352628"/>
                  </a:lnTo>
                </a:path>
              </a:pathLst>
            </a:custGeom>
            <a:ln w="15095">
              <a:solidFill>
                <a:srgbClr val="000000"/>
              </a:solidFill>
            </a:ln>
          </p:spPr>
          <p:txBody>
            <a:bodyPr wrap="square" lIns="0" tIns="0" rIns="0" bIns="0" rtlCol="0"/>
            <a:lstStyle/>
            <a:p>
              <a:endParaRPr sz="2400"/>
            </a:p>
          </p:txBody>
        </p:sp>
        <p:sp>
          <p:nvSpPr>
            <p:cNvPr id="71" name="object 71"/>
            <p:cNvSpPr/>
            <p:nvPr/>
          </p:nvSpPr>
          <p:spPr>
            <a:xfrm>
              <a:off x="2912422" y="3551346"/>
              <a:ext cx="1833245" cy="347980"/>
            </a:xfrm>
            <a:custGeom>
              <a:avLst/>
              <a:gdLst/>
              <a:ahLst/>
              <a:cxnLst/>
              <a:rect l="l" t="t" r="r" b="b"/>
              <a:pathLst>
                <a:path w="1833245" h="347979">
                  <a:moveTo>
                    <a:pt x="13470" y="0"/>
                  </a:moveTo>
                  <a:lnTo>
                    <a:pt x="0" y="172048"/>
                  </a:lnTo>
                  <a:lnTo>
                    <a:pt x="1819558" y="347618"/>
                  </a:lnTo>
                  <a:lnTo>
                    <a:pt x="1833018" y="175570"/>
                  </a:lnTo>
                  <a:lnTo>
                    <a:pt x="13470" y="0"/>
                  </a:lnTo>
                  <a:close/>
                </a:path>
              </a:pathLst>
            </a:custGeom>
            <a:solidFill>
              <a:srgbClr val="F7B7D2"/>
            </a:solidFill>
          </p:spPr>
          <p:txBody>
            <a:bodyPr wrap="square" lIns="0" tIns="0" rIns="0" bIns="0" rtlCol="0"/>
            <a:lstStyle/>
            <a:p>
              <a:endParaRPr sz="2400"/>
            </a:p>
          </p:txBody>
        </p:sp>
        <p:sp>
          <p:nvSpPr>
            <p:cNvPr id="72" name="object 72"/>
            <p:cNvSpPr/>
            <p:nvPr/>
          </p:nvSpPr>
          <p:spPr>
            <a:xfrm>
              <a:off x="2912422" y="3551346"/>
              <a:ext cx="1833245" cy="347980"/>
            </a:xfrm>
            <a:custGeom>
              <a:avLst/>
              <a:gdLst/>
              <a:ahLst/>
              <a:cxnLst/>
              <a:rect l="l" t="t" r="r" b="b"/>
              <a:pathLst>
                <a:path w="1833245" h="347979">
                  <a:moveTo>
                    <a:pt x="1819558" y="347618"/>
                  </a:moveTo>
                  <a:lnTo>
                    <a:pt x="0" y="172048"/>
                  </a:lnTo>
                  <a:lnTo>
                    <a:pt x="13470" y="0"/>
                  </a:lnTo>
                  <a:lnTo>
                    <a:pt x="1833018" y="175570"/>
                  </a:lnTo>
                  <a:lnTo>
                    <a:pt x="1819558" y="347618"/>
                  </a:lnTo>
                  <a:close/>
                </a:path>
              </a:pathLst>
            </a:custGeom>
            <a:ln w="10064">
              <a:solidFill>
                <a:srgbClr val="000000"/>
              </a:solidFill>
            </a:ln>
          </p:spPr>
          <p:txBody>
            <a:bodyPr wrap="square" lIns="0" tIns="0" rIns="0" bIns="0" rtlCol="0"/>
            <a:lstStyle/>
            <a:p>
              <a:endParaRPr sz="2400"/>
            </a:p>
          </p:txBody>
        </p:sp>
        <p:sp>
          <p:nvSpPr>
            <p:cNvPr id="73" name="object 73"/>
            <p:cNvSpPr/>
            <p:nvPr/>
          </p:nvSpPr>
          <p:spPr>
            <a:xfrm>
              <a:off x="2898951" y="3721747"/>
              <a:ext cx="1833245" cy="347980"/>
            </a:xfrm>
            <a:custGeom>
              <a:avLst/>
              <a:gdLst/>
              <a:ahLst/>
              <a:cxnLst/>
              <a:rect l="l" t="t" r="r" b="b"/>
              <a:pathLst>
                <a:path w="1833245" h="347979">
                  <a:moveTo>
                    <a:pt x="13470" y="0"/>
                  </a:moveTo>
                  <a:lnTo>
                    <a:pt x="0" y="172190"/>
                  </a:lnTo>
                  <a:lnTo>
                    <a:pt x="1819570" y="347732"/>
                  </a:lnTo>
                  <a:lnTo>
                    <a:pt x="1833029" y="175541"/>
                  </a:lnTo>
                  <a:lnTo>
                    <a:pt x="13470" y="0"/>
                  </a:lnTo>
                  <a:close/>
                </a:path>
              </a:pathLst>
            </a:custGeom>
            <a:solidFill>
              <a:srgbClr val="8DC53E"/>
            </a:solidFill>
          </p:spPr>
          <p:txBody>
            <a:bodyPr wrap="square" lIns="0" tIns="0" rIns="0" bIns="0" rtlCol="0"/>
            <a:lstStyle/>
            <a:p>
              <a:endParaRPr sz="2400"/>
            </a:p>
          </p:txBody>
        </p:sp>
        <p:sp>
          <p:nvSpPr>
            <p:cNvPr id="74" name="object 74"/>
            <p:cNvSpPr/>
            <p:nvPr/>
          </p:nvSpPr>
          <p:spPr>
            <a:xfrm>
              <a:off x="2898951" y="3721747"/>
              <a:ext cx="1833245" cy="347980"/>
            </a:xfrm>
            <a:custGeom>
              <a:avLst/>
              <a:gdLst/>
              <a:ahLst/>
              <a:cxnLst/>
              <a:rect l="l" t="t" r="r" b="b"/>
              <a:pathLst>
                <a:path w="1833245" h="347979">
                  <a:moveTo>
                    <a:pt x="1819570" y="347732"/>
                  </a:moveTo>
                  <a:lnTo>
                    <a:pt x="0" y="172190"/>
                  </a:lnTo>
                  <a:lnTo>
                    <a:pt x="13470" y="0"/>
                  </a:lnTo>
                  <a:lnTo>
                    <a:pt x="1833029" y="175541"/>
                  </a:lnTo>
                  <a:lnTo>
                    <a:pt x="1819570" y="347732"/>
                  </a:lnTo>
                  <a:close/>
                </a:path>
              </a:pathLst>
            </a:custGeom>
            <a:ln w="10064">
              <a:solidFill>
                <a:srgbClr val="000000"/>
              </a:solidFill>
            </a:ln>
          </p:spPr>
          <p:txBody>
            <a:bodyPr wrap="square" lIns="0" tIns="0" rIns="0" bIns="0" rtlCol="0"/>
            <a:lstStyle/>
            <a:p>
              <a:endParaRPr sz="2400"/>
            </a:p>
          </p:txBody>
        </p:sp>
        <p:sp>
          <p:nvSpPr>
            <p:cNvPr id="75" name="object 75"/>
            <p:cNvSpPr/>
            <p:nvPr/>
          </p:nvSpPr>
          <p:spPr>
            <a:xfrm>
              <a:off x="2887162" y="3883872"/>
              <a:ext cx="1833245" cy="347980"/>
            </a:xfrm>
            <a:custGeom>
              <a:avLst/>
              <a:gdLst/>
              <a:ahLst/>
              <a:cxnLst/>
              <a:rect l="l" t="t" r="r" b="b"/>
              <a:pathLst>
                <a:path w="1833245" h="347979">
                  <a:moveTo>
                    <a:pt x="13470" y="0"/>
                  </a:moveTo>
                  <a:lnTo>
                    <a:pt x="0" y="172048"/>
                  </a:lnTo>
                  <a:lnTo>
                    <a:pt x="1819552" y="347595"/>
                  </a:lnTo>
                  <a:lnTo>
                    <a:pt x="1833012" y="177081"/>
                  </a:lnTo>
                  <a:lnTo>
                    <a:pt x="13470" y="0"/>
                  </a:lnTo>
                  <a:close/>
                </a:path>
              </a:pathLst>
            </a:custGeom>
            <a:solidFill>
              <a:srgbClr val="FFFFFF"/>
            </a:solidFill>
          </p:spPr>
          <p:txBody>
            <a:bodyPr wrap="square" lIns="0" tIns="0" rIns="0" bIns="0" rtlCol="0"/>
            <a:lstStyle/>
            <a:p>
              <a:endParaRPr sz="2400"/>
            </a:p>
          </p:txBody>
        </p:sp>
        <p:sp>
          <p:nvSpPr>
            <p:cNvPr id="76" name="object 76"/>
            <p:cNvSpPr/>
            <p:nvPr/>
          </p:nvSpPr>
          <p:spPr>
            <a:xfrm>
              <a:off x="2887162" y="3883872"/>
              <a:ext cx="1833245" cy="347980"/>
            </a:xfrm>
            <a:custGeom>
              <a:avLst/>
              <a:gdLst/>
              <a:ahLst/>
              <a:cxnLst/>
              <a:rect l="l" t="t" r="r" b="b"/>
              <a:pathLst>
                <a:path w="1833245" h="347979">
                  <a:moveTo>
                    <a:pt x="1819552" y="347595"/>
                  </a:moveTo>
                  <a:lnTo>
                    <a:pt x="0" y="172048"/>
                  </a:lnTo>
                  <a:lnTo>
                    <a:pt x="13470" y="0"/>
                  </a:lnTo>
                  <a:lnTo>
                    <a:pt x="1833012" y="177081"/>
                  </a:lnTo>
                  <a:lnTo>
                    <a:pt x="1819552" y="347595"/>
                  </a:lnTo>
                  <a:close/>
                </a:path>
              </a:pathLst>
            </a:custGeom>
            <a:ln w="10064">
              <a:solidFill>
                <a:srgbClr val="000000"/>
              </a:solidFill>
            </a:ln>
          </p:spPr>
          <p:txBody>
            <a:bodyPr wrap="square" lIns="0" tIns="0" rIns="0" bIns="0" rtlCol="0"/>
            <a:lstStyle/>
            <a:p>
              <a:endParaRPr sz="2400"/>
            </a:p>
          </p:txBody>
        </p:sp>
        <p:sp>
          <p:nvSpPr>
            <p:cNvPr id="77" name="object 77"/>
            <p:cNvSpPr/>
            <p:nvPr/>
          </p:nvSpPr>
          <p:spPr>
            <a:xfrm>
              <a:off x="3102993" y="3903997"/>
              <a:ext cx="130175" cy="182880"/>
            </a:xfrm>
            <a:custGeom>
              <a:avLst/>
              <a:gdLst/>
              <a:ahLst/>
              <a:cxnLst/>
              <a:rect l="l" t="t" r="r" b="b"/>
              <a:pathLst>
                <a:path w="130175" h="182879">
                  <a:moveTo>
                    <a:pt x="13470" y="0"/>
                  </a:moveTo>
                  <a:lnTo>
                    <a:pt x="0" y="170514"/>
                  </a:lnTo>
                  <a:lnTo>
                    <a:pt x="116338" y="182255"/>
                  </a:lnTo>
                  <a:lnTo>
                    <a:pt x="129798" y="11882"/>
                  </a:lnTo>
                  <a:lnTo>
                    <a:pt x="13470" y="0"/>
                  </a:lnTo>
                  <a:close/>
                </a:path>
              </a:pathLst>
            </a:custGeom>
            <a:solidFill>
              <a:srgbClr val="000000"/>
            </a:solidFill>
          </p:spPr>
          <p:txBody>
            <a:bodyPr wrap="square" lIns="0" tIns="0" rIns="0" bIns="0" rtlCol="0"/>
            <a:lstStyle/>
            <a:p>
              <a:endParaRPr sz="2400"/>
            </a:p>
          </p:txBody>
        </p:sp>
        <p:sp>
          <p:nvSpPr>
            <p:cNvPr id="78" name="object 78"/>
            <p:cNvSpPr/>
            <p:nvPr/>
          </p:nvSpPr>
          <p:spPr>
            <a:xfrm>
              <a:off x="3102993" y="3903997"/>
              <a:ext cx="251460" cy="194310"/>
            </a:xfrm>
            <a:custGeom>
              <a:avLst/>
              <a:gdLst/>
              <a:ahLst/>
              <a:cxnLst/>
              <a:rect l="l" t="t" r="r" b="b"/>
              <a:pathLst>
                <a:path w="251460" h="194310">
                  <a:moveTo>
                    <a:pt x="116338" y="182255"/>
                  </a:moveTo>
                  <a:lnTo>
                    <a:pt x="0" y="170514"/>
                  </a:lnTo>
                  <a:lnTo>
                    <a:pt x="13470" y="0"/>
                  </a:lnTo>
                  <a:lnTo>
                    <a:pt x="129798" y="11882"/>
                  </a:lnTo>
                  <a:lnTo>
                    <a:pt x="116338" y="182255"/>
                  </a:lnTo>
                  <a:close/>
                </a:path>
                <a:path w="251460" h="194310">
                  <a:moveTo>
                    <a:pt x="236162" y="194132"/>
                  </a:moveTo>
                  <a:lnTo>
                    <a:pt x="121391" y="182255"/>
                  </a:lnTo>
                  <a:lnTo>
                    <a:pt x="134988" y="11882"/>
                  </a:lnTo>
                  <a:lnTo>
                    <a:pt x="251332" y="23623"/>
                  </a:lnTo>
                  <a:lnTo>
                    <a:pt x="236162" y="194132"/>
                  </a:lnTo>
                  <a:close/>
                </a:path>
              </a:pathLst>
            </a:custGeom>
            <a:ln w="10083">
              <a:solidFill>
                <a:srgbClr val="000000"/>
              </a:solidFill>
            </a:ln>
          </p:spPr>
          <p:txBody>
            <a:bodyPr wrap="square" lIns="0" tIns="0" rIns="0" bIns="0" rtlCol="0"/>
            <a:lstStyle/>
            <a:p>
              <a:endParaRPr sz="2400"/>
            </a:p>
          </p:txBody>
        </p:sp>
      </p:grpSp>
      <p:sp>
        <p:nvSpPr>
          <p:cNvPr id="79" name="object 79"/>
          <p:cNvSpPr txBox="1"/>
          <p:nvPr/>
        </p:nvSpPr>
        <p:spPr>
          <a:xfrm rot="300000">
            <a:off x="4274070" y="5233379"/>
            <a:ext cx="235551" cy="192360"/>
          </a:xfrm>
          <a:prstGeom prst="rect">
            <a:avLst/>
          </a:prstGeom>
        </p:spPr>
        <p:txBody>
          <a:bodyPr vert="horz" wrap="square" lIns="0" tIns="0" rIns="0" bIns="0" rtlCol="0">
            <a:spAutoFit/>
          </a:bodyPr>
          <a:lstStyle/>
          <a:p>
            <a:pPr>
              <a:lnSpc>
                <a:spcPts val="1487"/>
              </a:lnSpc>
            </a:pPr>
            <a:r>
              <a:rPr sz="1467" spc="13" dirty="0">
                <a:latin typeface="Times New Roman"/>
                <a:cs typeface="Times New Roman"/>
              </a:rPr>
              <a:t>A</a:t>
            </a:r>
            <a:endParaRPr sz="1467">
              <a:latin typeface="Times New Roman"/>
              <a:cs typeface="Times New Roman"/>
            </a:endParaRPr>
          </a:p>
        </p:txBody>
      </p:sp>
      <p:grpSp>
        <p:nvGrpSpPr>
          <p:cNvPr id="80" name="object 80"/>
          <p:cNvGrpSpPr/>
          <p:nvPr/>
        </p:nvGrpSpPr>
        <p:grpSpPr>
          <a:xfrm>
            <a:off x="4443001" y="5230054"/>
            <a:ext cx="2255519" cy="297180"/>
            <a:chOff x="3332250" y="3922540"/>
            <a:chExt cx="1691639" cy="222885"/>
          </a:xfrm>
        </p:grpSpPr>
        <p:sp>
          <p:nvSpPr>
            <p:cNvPr id="81" name="object 81"/>
            <p:cNvSpPr/>
            <p:nvPr/>
          </p:nvSpPr>
          <p:spPr>
            <a:xfrm>
              <a:off x="3337330" y="3927620"/>
              <a:ext cx="130175" cy="182880"/>
            </a:xfrm>
            <a:custGeom>
              <a:avLst/>
              <a:gdLst/>
              <a:ahLst/>
              <a:cxnLst/>
              <a:rect l="l" t="t" r="r" b="b"/>
              <a:pathLst>
                <a:path w="130175" h="182879">
                  <a:moveTo>
                    <a:pt x="13630" y="0"/>
                  </a:moveTo>
                  <a:lnTo>
                    <a:pt x="0" y="170509"/>
                  </a:lnTo>
                  <a:lnTo>
                    <a:pt x="116515" y="182391"/>
                  </a:lnTo>
                  <a:lnTo>
                    <a:pt x="129974" y="10201"/>
                  </a:lnTo>
                  <a:lnTo>
                    <a:pt x="13630" y="0"/>
                  </a:lnTo>
                  <a:close/>
                </a:path>
              </a:pathLst>
            </a:custGeom>
            <a:solidFill>
              <a:srgbClr val="000000"/>
            </a:solidFill>
          </p:spPr>
          <p:txBody>
            <a:bodyPr wrap="square" lIns="0" tIns="0" rIns="0" bIns="0" rtlCol="0"/>
            <a:lstStyle/>
            <a:p>
              <a:endParaRPr sz="2400"/>
            </a:p>
          </p:txBody>
        </p:sp>
        <p:sp>
          <p:nvSpPr>
            <p:cNvPr id="82" name="object 82"/>
            <p:cNvSpPr/>
            <p:nvPr/>
          </p:nvSpPr>
          <p:spPr>
            <a:xfrm>
              <a:off x="3337330" y="3927620"/>
              <a:ext cx="130175" cy="182880"/>
            </a:xfrm>
            <a:custGeom>
              <a:avLst/>
              <a:gdLst/>
              <a:ahLst/>
              <a:cxnLst/>
              <a:rect l="l" t="t" r="r" b="b"/>
              <a:pathLst>
                <a:path w="130175" h="182879">
                  <a:moveTo>
                    <a:pt x="116515" y="182391"/>
                  </a:moveTo>
                  <a:lnTo>
                    <a:pt x="0" y="170509"/>
                  </a:lnTo>
                  <a:lnTo>
                    <a:pt x="13630" y="0"/>
                  </a:lnTo>
                  <a:lnTo>
                    <a:pt x="129974" y="10201"/>
                  </a:lnTo>
                  <a:lnTo>
                    <a:pt x="116515" y="182391"/>
                  </a:lnTo>
                  <a:close/>
                </a:path>
              </a:pathLst>
            </a:custGeom>
            <a:ln w="10090">
              <a:solidFill>
                <a:srgbClr val="000000"/>
              </a:solidFill>
            </a:ln>
          </p:spPr>
          <p:txBody>
            <a:bodyPr wrap="square" lIns="0" tIns="0" rIns="0" bIns="0" rtlCol="0"/>
            <a:lstStyle/>
            <a:p>
              <a:endParaRPr sz="2400"/>
            </a:p>
          </p:txBody>
        </p:sp>
        <p:sp>
          <p:nvSpPr>
            <p:cNvPr id="83" name="object 83"/>
            <p:cNvSpPr/>
            <p:nvPr/>
          </p:nvSpPr>
          <p:spPr>
            <a:xfrm>
              <a:off x="3450481" y="3937821"/>
              <a:ext cx="130175" cy="182880"/>
            </a:xfrm>
            <a:custGeom>
              <a:avLst/>
              <a:gdLst/>
              <a:ahLst/>
              <a:cxnLst/>
              <a:rect l="l" t="t" r="r" b="b"/>
              <a:pathLst>
                <a:path w="130175" h="182879">
                  <a:moveTo>
                    <a:pt x="13459" y="0"/>
                  </a:moveTo>
                  <a:lnTo>
                    <a:pt x="0" y="170372"/>
                  </a:lnTo>
                  <a:lnTo>
                    <a:pt x="116344" y="182255"/>
                  </a:lnTo>
                  <a:lnTo>
                    <a:pt x="129803" y="11740"/>
                  </a:lnTo>
                  <a:lnTo>
                    <a:pt x="13459" y="0"/>
                  </a:lnTo>
                  <a:close/>
                </a:path>
              </a:pathLst>
            </a:custGeom>
            <a:solidFill>
              <a:srgbClr val="000000"/>
            </a:solidFill>
          </p:spPr>
          <p:txBody>
            <a:bodyPr wrap="square" lIns="0" tIns="0" rIns="0" bIns="0" rtlCol="0"/>
            <a:lstStyle/>
            <a:p>
              <a:endParaRPr sz="2400"/>
            </a:p>
          </p:txBody>
        </p:sp>
        <p:sp>
          <p:nvSpPr>
            <p:cNvPr id="84" name="object 84"/>
            <p:cNvSpPr/>
            <p:nvPr/>
          </p:nvSpPr>
          <p:spPr>
            <a:xfrm>
              <a:off x="3450481" y="3937821"/>
              <a:ext cx="130175" cy="182880"/>
            </a:xfrm>
            <a:custGeom>
              <a:avLst/>
              <a:gdLst/>
              <a:ahLst/>
              <a:cxnLst/>
              <a:rect l="l" t="t" r="r" b="b"/>
              <a:pathLst>
                <a:path w="130175" h="182879">
                  <a:moveTo>
                    <a:pt x="116344" y="182255"/>
                  </a:moveTo>
                  <a:lnTo>
                    <a:pt x="0" y="170372"/>
                  </a:lnTo>
                  <a:lnTo>
                    <a:pt x="13459" y="0"/>
                  </a:lnTo>
                  <a:lnTo>
                    <a:pt x="129803" y="11740"/>
                  </a:lnTo>
                  <a:lnTo>
                    <a:pt x="116344" y="182255"/>
                  </a:lnTo>
                  <a:close/>
                </a:path>
              </a:pathLst>
            </a:custGeom>
            <a:ln w="10090">
              <a:solidFill>
                <a:srgbClr val="000000"/>
              </a:solidFill>
            </a:ln>
          </p:spPr>
          <p:txBody>
            <a:bodyPr wrap="square" lIns="0" tIns="0" rIns="0" bIns="0" rtlCol="0"/>
            <a:lstStyle/>
            <a:p>
              <a:endParaRPr sz="2400"/>
            </a:p>
          </p:txBody>
        </p:sp>
        <p:sp>
          <p:nvSpPr>
            <p:cNvPr id="85" name="object 85"/>
            <p:cNvSpPr/>
            <p:nvPr/>
          </p:nvSpPr>
          <p:spPr>
            <a:xfrm>
              <a:off x="3560038" y="3947886"/>
              <a:ext cx="128270" cy="182245"/>
            </a:xfrm>
            <a:custGeom>
              <a:avLst/>
              <a:gdLst/>
              <a:ahLst/>
              <a:cxnLst/>
              <a:rect l="l" t="t" r="r" b="b"/>
              <a:pathLst>
                <a:path w="128270" h="182245">
                  <a:moveTo>
                    <a:pt x="13516" y="0"/>
                  </a:moveTo>
                  <a:lnTo>
                    <a:pt x="0" y="172190"/>
                  </a:lnTo>
                  <a:lnTo>
                    <a:pt x="114690" y="182249"/>
                  </a:lnTo>
                  <a:lnTo>
                    <a:pt x="128149" y="11876"/>
                  </a:lnTo>
                  <a:lnTo>
                    <a:pt x="13516" y="0"/>
                  </a:lnTo>
                  <a:close/>
                </a:path>
              </a:pathLst>
            </a:custGeom>
            <a:solidFill>
              <a:srgbClr val="000000"/>
            </a:solidFill>
          </p:spPr>
          <p:txBody>
            <a:bodyPr wrap="square" lIns="0" tIns="0" rIns="0" bIns="0" rtlCol="0"/>
            <a:lstStyle/>
            <a:p>
              <a:endParaRPr sz="2400"/>
            </a:p>
          </p:txBody>
        </p:sp>
        <p:sp>
          <p:nvSpPr>
            <p:cNvPr id="86" name="object 86"/>
            <p:cNvSpPr/>
            <p:nvPr/>
          </p:nvSpPr>
          <p:spPr>
            <a:xfrm>
              <a:off x="3560038" y="3947886"/>
              <a:ext cx="128270" cy="182245"/>
            </a:xfrm>
            <a:custGeom>
              <a:avLst/>
              <a:gdLst/>
              <a:ahLst/>
              <a:cxnLst/>
              <a:rect l="l" t="t" r="r" b="b"/>
              <a:pathLst>
                <a:path w="128270" h="182245">
                  <a:moveTo>
                    <a:pt x="114690" y="182249"/>
                  </a:moveTo>
                  <a:lnTo>
                    <a:pt x="0" y="172190"/>
                  </a:lnTo>
                  <a:lnTo>
                    <a:pt x="13516" y="0"/>
                  </a:lnTo>
                  <a:lnTo>
                    <a:pt x="128149" y="11876"/>
                  </a:lnTo>
                  <a:lnTo>
                    <a:pt x="114690" y="182249"/>
                  </a:lnTo>
                  <a:close/>
                </a:path>
              </a:pathLst>
            </a:custGeom>
            <a:ln w="10090">
              <a:solidFill>
                <a:srgbClr val="000000"/>
              </a:solidFill>
            </a:ln>
          </p:spPr>
          <p:txBody>
            <a:bodyPr wrap="square" lIns="0" tIns="0" rIns="0" bIns="0" rtlCol="0"/>
            <a:lstStyle/>
            <a:p>
              <a:endParaRPr sz="2400"/>
            </a:p>
          </p:txBody>
        </p:sp>
        <p:sp>
          <p:nvSpPr>
            <p:cNvPr id="87" name="object 87"/>
            <p:cNvSpPr/>
            <p:nvPr/>
          </p:nvSpPr>
          <p:spPr>
            <a:xfrm>
              <a:off x="3667999" y="3959763"/>
              <a:ext cx="130175" cy="180975"/>
            </a:xfrm>
            <a:custGeom>
              <a:avLst/>
              <a:gdLst/>
              <a:ahLst/>
              <a:cxnLst/>
              <a:rect l="l" t="t" r="r" b="b"/>
              <a:pathLst>
                <a:path w="130175" h="180975">
                  <a:moveTo>
                    <a:pt x="13459" y="0"/>
                  </a:moveTo>
                  <a:lnTo>
                    <a:pt x="0" y="170372"/>
                  </a:lnTo>
                  <a:lnTo>
                    <a:pt x="116287" y="180579"/>
                  </a:lnTo>
                  <a:lnTo>
                    <a:pt x="129803" y="10065"/>
                  </a:lnTo>
                  <a:lnTo>
                    <a:pt x="13459" y="0"/>
                  </a:lnTo>
                  <a:close/>
                </a:path>
              </a:pathLst>
            </a:custGeom>
            <a:solidFill>
              <a:srgbClr val="000000"/>
            </a:solidFill>
          </p:spPr>
          <p:txBody>
            <a:bodyPr wrap="square" lIns="0" tIns="0" rIns="0" bIns="0" rtlCol="0"/>
            <a:lstStyle/>
            <a:p>
              <a:endParaRPr sz="2400"/>
            </a:p>
          </p:txBody>
        </p:sp>
        <p:sp>
          <p:nvSpPr>
            <p:cNvPr id="88" name="object 88"/>
            <p:cNvSpPr/>
            <p:nvPr/>
          </p:nvSpPr>
          <p:spPr>
            <a:xfrm>
              <a:off x="3667999" y="3959763"/>
              <a:ext cx="130175" cy="180975"/>
            </a:xfrm>
            <a:custGeom>
              <a:avLst/>
              <a:gdLst/>
              <a:ahLst/>
              <a:cxnLst/>
              <a:rect l="l" t="t" r="r" b="b"/>
              <a:pathLst>
                <a:path w="130175" h="180975">
                  <a:moveTo>
                    <a:pt x="116287" y="180579"/>
                  </a:moveTo>
                  <a:lnTo>
                    <a:pt x="0" y="170372"/>
                  </a:lnTo>
                  <a:lnTo>
                    <a:pt x="13459" y="0"/>
                  </a:lnTo>
                  <a:lnTo>
                    <a:pt x="129803" y="10065"/>
                  </a:lnTo>
                  <a:lnTo>
                    <a:pt x="116287" y="180579"/>
                  </a:lnTo>
                  <a:close/>
                </a:path>
              </a:pathLst>
            </a:custGeom>
            <a:ln w="10090">
              <a:solidFill>
                <a:srgbClr val="000000"/>
              </a:solidFill>
            </a:ln>
          </p:spPr>
          <p:txBody>
            <a:bodyPr wrap="square" lIns="0" tIns="0" rIns="0" bIns="0" rtlCol="0"/>
            <a:lstStyle/>
            <a:p>
              <a:endParaRPr sz="2400"/>
            </a:p>
          </p:txBody>
        </p:sp>
        <p:pic>
          <p:nvPicPr>
            <p:cNvPr id="89" name="object 89"/>
            <p:cNvPicPr/>
            <p:nvPr/>
          </p:nvPicPr>
          <p:blipFill>
            <a:blip r:embed="rId10" cstate="print"/>
            <a:stretch>
              <a:fillRect/>
            </a:stretch>
          </p:blipFill>
          <p:spPr>
            <a:xfrm>
              <a:off x="4780953" y="3946344"/>
              <a:ext cx="242760" cy="128171"/>
            </a:xfrm>
            <a:prstGeom prst="rect">
              <a:avLst/>
            </a:prstGeom>
          </p:spPr>
        </p:pic>
      </p:grpSp>
      <p:sp>
        <p:nvSpPr>
          <p:cNvPr id="90" name="object 90"/>
          <p:cNvSpPr txBox="1"/>
          <p:nvPr/>
        </p:nvSpPr>
        <p:spPr>
          <a:xfrm rot="300000">
            <a:off x="4739261" y="4857240"/>
            <a:ext cx="756524" cy="192360"/>
          </a:xfrm>
          <a:prstGeom prst="rect">
            <a:avLst/>
          </a:prstGeom>
        </p:spPr>
        <p:txBody>
          <a:bodyPr vert="horz" wrap="square" lIns="0" tIns="0" rIns="0" bIns="0" rtlCol="0">
            <a:spAutoFit/>
          </a:bodyPr>
          <a:lstStyle/>
          <a:p>
            <a:pPr>
              <a:lnSpc>
                <a:spcPts val="1487"/>
              </a:lnSpc>
            </a:pPr>
            <a:r>
              <a:rPr sz="2200" spc="-20" baseline="2525" dirty="0">
                <a:latin typeface="Times New Roman"/>
                <a:cs typeface="Times New Roman"/>
              </a:rPr>
              <a:t>se</a:t>
            </a:r>
            <a:r>
              <a:rPr sz="1467" spc="-13" dirty="0">
                <a:latin typeface="Times New Roman"/>
                <a:cs typeface="Times New Roman"/>
              </a:rPr>
              <a:t>q</a:t>
            </a:r>
            <a:r>
              <a:rPr sz="1467" spc="7" dirty="0">
                <a:latin typeface="Times New Roman"/>
                <a:cs typeface="Times New Roman"/>
              </a:rPr>
              <a:t>:</a:t>
            </a:r>
            <a:r>
              <a:rPr sz="1467" spc="-13" dirty="0">
                <a:latin typeface="Times New Roman"/>
                <a:cs typeface="Times New Roman"/>
              </a:rPr>
              <a:t> 80</a:t>
            </a:r>
            <a:r>
              <a:rPr sz="1467" spc="-7" dirty="0">
                <a:latin typeface="Times New Roman"/>
                <a:cs typeface="Times New Roman"/>
              </a:rPr>
              <a:t>0</a:t>
            </a:r>
            <a:r>
              <a:rPr sz="1467" spc="13" dirty="0">
                <a:latin typeface="Times New Roman"/>
                <a:cs typeface="Times New Roman"/>
              </a:rPr>
              <a:t>0</a:t>
            </a:r>
            <a:endParaRPr sz="1467">
              <a:latin typeface="Times New Roman"/>
              <a:cs typeface="Times New Roman"/>
            </a:endParaRPr>
          </a:p>
        </p:txBody>
      </p:sp>
      <p:sp>
        <p:nvSpPr>
          <p:cNvPr id="91" name="object 91"/>
          <p:cNvSpPr txBox="1"/>
          <p:nvPr/>
        </p:nvSpPr>
        <p:spPr>
          <a:xfrm rot="300000">
            <a:off x="4677968" y="5086005"/>
            <a:ext cx="857736" cy="192360"/>
          </a:xfrm>
          <a:prstGeom prst="rect">
            <a:avLst/>
          </a:prstGeom>
        </p:spPr>
        <p:txBody>
          <a:bodyPr vert="horz" wrap="square" lIns="0" tIns="0" rIns="0" bIns="0" rtlCol="0">
            <a:spAutoFit/>
          </a:bodyPr>
          <a:lstStyle/>
          <a:p>
            <a:pPr>
              <a:lnSpc>
                <a:spcPts val="1487"/>
              </a:lnSpc>
            </a:pPr>
            <a:r>
              <a:rPr sz="2200" spc="-20" baseline="2525" dirty="0">
                <a:latin typeface="Times New Roman"/>
                <a:cs typeface="Times New Roman"/>
              </a:rPr>
              <a:t>ack</a:t>
            </a:r>
            <a:r>
              <a:rPr sz="2200" spc="9" baseline="2525" dirty="0">
                <a:latin typeface="Times New Roman"/>
                <a:cs typeface="Times New Roman"/>
              </a:rPr>
              <a:t>:</a:t>
            </a:r>
            <a:r>
              <a:rPr sz="2200" spc="-20" baseline="2525" dirty="0">
                <a:latin typeface="Times New Roman"/>
                <a:cs typeface="Times New Roman"/>
              </a:rPr>
              <a:t> </a:t>
            </a:r>
            <a:r>
              <a:rPr sz="1467" spc="-7" dirty="0">
                <a:latin typeface="Times New Roman"/>
                <a:cs typeface="Times New Roman"/>
              </a:rPr>
              <a:t>1</a:t>
            </a:r>
            <a:r>
              <a:rPr sz="1467" spc="-13" dirty="0">
                <a:latin typeface="Times New Roman"/>
                <a:cs typeface="Times New Roman"/>
              </a:rPr>
              <a:t>5</a:t>
            </a:r>
            <a:r>
              <a:rPr sz="1467" spc="-7" dirty="0">
                <a:latin typeface="Times New Roman"/>
                <a:cs typeface="Times New Roman"/>
              </a:rPr>
              <a:t>0</a:t>
            </a:r>
            <a:r>
              <a:rPr sz="1467" spc="-13" dirty="0">
                <a:latin typeface="Times New Roman"/>
                <a:cs typeface="Times New Roman"/>
              </a:rPr>
              <a:t>0</a:t>
            </a:r>
            <a:r>
              <a:rPr sz="1467" spc="13" dirty="0">
                <a:latin typeface="Times New Roman"/>
                <a:cs typeface="Times New Roman"/>
              </a:rPr>
              <a:t>1</a:t>
            </a:r>
            <a:endParaRPr sz="1467">
              <a:latin typeface="Times New Roman"/>
              <a:cs typeface="Times New Roman"/>
            </a:endParaRPr>
          </a:p>
        </p:txBody>
      </p:sp>
      <p:sp>
        <p:nvSpPr>
          <p:cNvPr id="92" name="object 92"/>
          <p:cNvSpPr txBox="1"/>
          <p:nvPr/>
        </p:nvSpPr>
        <p:spPr>
          <a:xfrm rot="300000">
            <a:off x="5166711" y="5360878"/>
            <a:ext cx="981163" cy="192360"/>
          </a:xfrm>
          <a:prstGeom prst="rect">
            <a:avLst/>
          </a:prstGeom>
        </p:spPr>
        <p:txBody>
          <a:bodyPr vert="horz" wrap="square" lIns="0" tIns="0" rIns="0" bIns="0" rtlCol="0">
            <a:spAutoFit/>
          </a:bodyPr>
          <a:lstStyle/>
          <a:p>
            <a:pPr>
              <a:lnSpc>
                <a:spcPts val="1487"/>
              </a:lnSpc>
            </a:pPr>
            <a:r>
              <a:rPr sz="2200" spc="-20" baseline="2525" dirty="0">
                <a:latin typeface="Times New Roman"/>
                <a:cs typeface="Times New Roman"/>
              </a:rPr>
              <a:t>rw</a:t>
            </a:r>
            <a:r>
              <a:rPr sz="2200" spc="-9" baseline="2525" dirty="0">
                <a:latin typeface="Times New Roman"/>
                <a:cs typeface="Times New Roman"/>
              </a:rPr>
              <a:t>n</a:t>
            </a:r>
            <a:r>
              <a:rPr sz="2200" spc="-20" baseline="2525" dirty="0">
                <a:latin typeface="Times New Roman"/>
                <a:cs typeface="Times New Roman"/>
              </a:rPr>
              <a:t>d</a:t>
            </a:r>
            <a:r>
              <a:rPr sz="2200" spc="9" baseline="2525" dirty="0">
                <a:latin typeface="Times New Roman"/>
                <a:cs typeface="Times New Roman"/>
              </a:rPr>
              <a:t>:</a:t>
            </a:r>
            <a:r>
              <a:rPr sz="2200" spc="-20" baseline="2525" dirty="0">
                <a:latin typeface="Times New Roman"/>
                <a:cs typeface="Times New Roman"/>
              </a:rPr>
              <a:t> </a:t>
            </a:r>
            <a:r>
              <a:rPr sz="1467" spc="-13" dirty="0">
                <a:latin typeface="Times New Roman"/>
                <a:cs typeface="Times New Roman"/>
              </a:rPr>
              <a:t>10</a:t>
            </a:r>
            <a:r>
              <a:rPr sz="1467" spc="-7" dirty="0">
                <a:latin typeface="Times New Roman"/>
                <a:cs typeface="Times New Roman"/>
              </a:rPr>
              <a:t>0</a:t>
            </a:r>
            <a:r>
              <a:rPr sz="1467" spc="-13" dirty="0">
                <a:latin typeface="Times New Roman"/>
                <a:cs typeface="Times New Roman"/>
              </a:rPr>
              <a:t>0</a:t>
            </a:r>
            <a:r>
              <a:rPr sz="1467" spc="13" dirty="0">
                <a:latin typeface="Times New Roman"/>
                <a:cs typeface="Times New Roman"/>
              </a:rPr>
              <a:t>0</a:t>
            </a:r>
            <a:endParaRPr sz="1467">
              <a:latin typeface="Times New Roman"/>
              <a:cs typeface="Times New Roman"/>
            </a:endParaRPr>
          </a:p>
        </p:txBody>
      </p:sp>
      <p:sp>
        <p:nvSpPr>
          <p:cNvPr id="93" name="object 93"/>
          <p:cNvSpPr txBox="1"/>
          <p:nvPr/>
        </p:nvSpPr>
        <p:spPr>
          <a:xfrm rot="300000">
            <a:off x="4799486" y="5559038"/>
            <a:ext cx="443876" cy="192360"/>
          </a:xfrm>
          <a:prstGeom prst="rect">
            <a:avLst/>
          </a:prstGeom>
        </p:spPr>
        <p:txBody>
          <a:bodyPr vert="horz" wrap="square" lIns="0" tIns="0" rIns="0" bIns="0" rtlCol="0">
            <a:spAutoFit/>
          </a:bodyPr>
          <a:lstStyle/>
          <a:p>
            <a:pPr>
              <a:lnSpc>
                <a:spcPts val="1487"/>
              </a:lnSpc>
            </a:pPr>
            <a:r>
              <a:rPr sz="1467" spc="-13" dirty="0">
                <a:latin typeface="Times New Roman"/>
                <a:cs typeface="Times New Roman"/>
              </a:rPr>
              <a:t>AC</a:t>
            </a:r>
            <a:r>
              <a:rPr sz="1467" spc="13" dirty="0">
                <a:latin typeface="Times New Roman"/>
                <a:cs typeface="Times New Roman"/>
              </a:rPr>
              <a:t>K</a:t>
            </a:r>
            <a:endParaRPr sz="1467">
              <a:latin typeface="Times New Roman"/>
              <a:cs typeface="Times New Roman"/>
            </a:endParaRPr>
          </a:p>
        </p:txBody>
      </p:sp>
      <p:grpSp>
        <p:nvGrpSpPr>
          <p:cNvPr id="94" name="object 94"/>
          <p:cNvGrpSpPr/>
          <p:nvPr/>
        </p:nvGrpSpPr>
        <p:grpSpPr>
          <a:xfrm>
            <a:off x="4487249" y="4698119"/>
            <a:ext cx="1485900" cy="1173480"/>
            <a:chOff x="3365436" y="3523589"/>
            <a:chExt cx="1114425" cy="880110"/>
          </a:xfrm>
        </p:grpSpPr>
        <p:sp>
          <p:nvSpPr>
            <p:cNvPr id="95" name="object 95"/>
            <p:cNvSpPr/>
            <p:nvPr/>
          </p:nvSpPr>
          <p:spPr>
            <a:xfrm>
              <a:off x="3379723" y="3537876"/>
              <a:ext cx="913130" cy="289560"/>
            </a:xfrm>
            <a:custGeom>
              <a:avLst/>
              <a:gdLst/>
              <a:ahLst/>
              <a:cxnLst/>
              <a:rect l="l" t="t" r="r" b="b"/>
              <a:pathLst>
                <a:path w="913129" h="289560">
                  <a:moveTo>
                    <a:pt x="0" y="119977"/>
                  </a:moveTo>
                  <a:lnTo>
                    <a:pt x="21529" y="79841"/>
                  </a:lnTo>
                  <a:lnTo>
                    <a:pt x="77711" y="46310"/>
                  </a:lnTo>
                  <a:lnTo>
                    <a:pt x="116999" y="32479"/>
                  </a:lnTo>
                  <a:lnTo>
                    <a:pt x="162793" y="20849"/>
                  </a:lnTo>
                  <a:lnTo>
                    <a:pt x="214374" y="11603"/>
                  </a:lnTo>
                  <a:lnTo>
                    <a:pt x="271023" y="4924"/>
                  </a:lnTo>
                  <a:lnTo>
                    <a:pt x="332020" y="995"/>
                  </a:lnTo>
                  <a:lnTo>
                    <a:pt x="396647" y="0"/>
                  </a:lnTo>
                  <a:lnTo>
                    <a:pt x="464185" y="2121"/>
                  </a:lnTo>
                  <a:lnTo>
                    <a:pt x="531556" y="7305"/>
                  </a:lnTo>
                  <a:lnTo>
                    <a:pt x="595700" y="15271"/>
                  </a:lnTo>
                  <a:lnTo>
                    <a:pt x="655922" y="25762"/>
                  </a:lnTo>
                  <a:lnTo>
                    <a:pt x="711525" y="38519"/>
                  </a:lnTo>
                  <a:lnTo>
                    <a:pt x="761814" y="53281"/>
                  </a:lnTo>
                  <a:lnTo>
                    <a:pt x="806093" y="69792"/>
                  </a:lnTo>
                  <a:lnTo>
                    <a:pt x="843668" y="87792"/>
                  </a:lnTo>
                  <a:lnTo>
                    <a:pt x="895919" y="127224"/>
                  </a:lnTo>
                  <a:lnTo>
                    <a:pt x="913002" y="169507"/>
                  </a:lnTo>
                  <a:lnTo>
                    <a:pt x="906900" y="190308"/>
                  </a:lnTo>
                  <a:lnTo>
                    <a:pt x="867296" y="227325"/>
                  </a:lnTo>
                  <a:lnTo>
                    <a:pt x="795939" y="257004"/>
                  </a:lnTo>
                  <a:lnTo>
                    <a:pt x="750145" y="268634"/>
                  </a:lnTo>
                  <a:lnTo>
                    <a:pt x="698563" y="277881"/>
                  </a:lnTo>
                  <a:lnTo>
                    <a:pt x="641910" y="284560"/>
                  </a:lnTo>
                  <a:lnTo>
                    <a:pt x="580902" y="288489"/>
                  </a:lnTo>
                  <a:lnTo>
                    <a:pt x="516257" y="289484"/>
                  </a:lnTo>
                  <a:lnTo>
                    <a:pt x="448690" y="287363"/>
                  </a:lnTo>
                  <a:lnTo>
                    <a:pt x="381322" y="282176"/>
                  </a:lnTo>
                  <a:lnTo>
                    <a:pt x="317186" y="274202"/>
                  </a:lnTo>
                  <a:lnTo>
                    <a:pt x="256977" y="263701"/>
                  </a:lnTo>
                  <a:lnTo>
                    <a:pt x="201388" y="250933"/>
                  </a:lnTo>
                  <a:lnTo>
                    <a:pt x="151116" y="236159"/>
                  </a:lnTo>
                  <a:lnTo>
                    <a:pt x="106854" y="219640"/>
                  </a:lnTo>
                  <a:lnTo>
                    <a:pt x="69296" y="201635"/>
                  </a:lnTo>
                  <a:lnTo>
                    <a:pt x="17072" y="162213"/>
                  </a:lnTo>
                  <a:lnTo>
                    <a:pt x="0" y="119977"/>
                  </a:lnTo>
                  <a:close/>
                </a:path>
              </a:pathLst>
            </a:custGeom>
            <a:ln w="28575">
              <a:solidFill>
                <a:srgbClr val="800080"/>
              </a:solidFill>
            </a:ln>
          </p:spPr>
          <p:txBody>
            <a:bodyPr wrap="square" lIns="0" tIns="0" rIns="0" bIns="0" rtlCol="0"/>
            <a:lstStyle/>
            <a:p>
              <a:endParaRPr sz="2400"/>
            </a:p>
          </p:txBody>
        </p:sp>
        <p:sp>
          <p:nvSpPr>
            <p:cNvPr id="96" name="object 96"/>
            <p:cNvSpPr/>
            <p:nvPr/>
          </p:nvSpPr>
          <p:spPr>
            <a:xfrm>
              <a:off x="4172965" y="3711702"/>
              <a:ext cx="306705" cy="691515"/>
            </a:xfrm>
            <a:custGeom>
              <a:avLst/>
              <a:gdLst/>
              <a:ahLst/>
              <a:cxnLst/>
              <a:rect l="l" t="t" r="r" b="b"/>
              <a:pathLst>
                <a:path w="306704" h="691514">
                  <a:moveTo>
                    <a:pt x="53445" y="74540"/>
                  </a:moveTo>
                  <a:lnTo>
                    <a:pt x="26769" y="85701"/>
                  </a:lnTo>
                  <a:lnTo>
                    <a:pt x="279781" y="691375"/>
                  </a:lnTo>
                  <a:lnTo>
                    <a:pt x="306450" y="680224"/>
                  </a:lnTo>
                  <a:lnTo>
                    <a:pt x="53445" y="74540"/>
                  </a:lnTo>
                  <a:close/>
                </a:path>
                <a:path w="306704" h="691514">
                  <a:moveTo>
                    <a:pt x="6604" y="0"/>
                  </a:moveTo>
                  <a:lnTo>
                    <a:pt x="0" y="96901"/>
                  </a:lnTo>
                  <a:lnTo>
                    <a:pt x="26769" y="85701"/>
                  </a:lnTo>
                  <a:lnTo>
                    <a:pt x="21209" y="72390"/>
                  </a:lnTo>
                  <a:lnTo>
                    <a:pt x="47879" y="61214"/>
                  </a:lnTo>
                  <a:lnTo>
                    <a:pt x="77631" y="61214"/>
                  </a:lnTo>
                  <a:lnTo>
                    <a:pt x="6604" y="0"/>
                  </a:lnTo>
                  <a:close/>
                </a:path>
                <a:path w="306704" h="691514">
                  <a:moveTo>
                    <a:pt x="47879" y="61214"/>
                  </a:moveTo>
                  <a:lnTo>
                    <a:pt x="21209" y="72390"/>
                  </a:lnTo>
                  <a:lnTo>
                    <a:pt x="26769" y="85701"/>
                  </a:lnTo>
                  <a:lnTo>
                    <a:pt x="53445" y="74540"/>
                  </a:lnTo>
                  <a:lnTo>
                    <a:pt x="47879" y="61214"/>
                  </a:lnTo>
                  <a:close/>
                </a:path>
                <a:path w="306704" h="691514">
                  <a:moveTo>
                    <a:pt x="77631" y="61214"/>
                  </a:moveTo>
                  <a:lnTo>
                    <a:pt x="47879" y="61214"/>
                  </a:lnTo>
                  <a:lnTo>
                    <a:pt x="53445" y="74540"/>
                  </a:lnTo>
                  <a:lnTo>
                    <a:pt x="80137" y="63373"/>
                  </a:lnTo>
                  <a:lnTo>
                    <a:pt x="77631" y="61214"/>
                  </a:lnTo>
                  <a:close/>
                </a:path>
              </a:pathLst>
            </a:custGeom>
            <a:solidFill>
              <a:srgbClr val="800080"/>
            </a:solidFill>
          </p:spPr>
          <p:txBody>
            <a:bodyPr wrap="square" lIns="0" tIns="0" rIns="0" bIns="0" rtlCol="0"/>
            <a:lstStyle/>
            <a:p>
              <a:endParaRPr sz="2400"/>
            </a:p>
          </p:txBody>
        </p:sp>
      </p:grpSp>
      <p:sp>
        <p:nvSpPr>
          <p:cNvPr id="97" name="object 97"/>
          <p:cNvSpPr txBox="1"/>
          <p:nvPr/>
        </p:nvSpPr>
        <p:spPr>
          <a:xfrm>
            <a:off x="5250857" y="5825879"/>
            <a:ext cx="3328247" cy="683948"/>
          </a:xfrm>
          <a:prstGeom prst="rect">
            <a:avLst/>
          </a:prstGeom>
        </p:spPr>
        <p:txBody>
          <a:bodyPr vert="horz" wrap="square" lIns="0" tIns="16933" rIns="0" bIns="0" rtlCol="0">
            <a:spAutoFit/>
          </a:bodyPr>
          <a:lstStyle/>
          <a:p>
            <a:pPr marL="32173">
              <a:lnSpc>
                <a:spcPts val="2619"/>
              </a:lnSpc>
              <a:spcBef>
                <a:spcPts val="133"/>
              </a:spcBef>
            </a:pPr>
            <a:r>
              <a:rPr sz="2400" b="1" i="1" spc="-7" dirty="0">
                <a:latin typeface="Times New Roman"/>
                <a:cs typeface="Times New Roman"/>
              </a:rPr>
              <a:t>Means</a:t>
            </a:r>
            <a:r>
              <a:rPr sz="2400" b="1" i="1" spc="-47" dirty="0">
                <a:latin typeface="Times New Roman"/>
                <a:cs typeface="Times New Roman"/>
              </a:rPr>
              <a:t> </a:t>
            </a:r>
            <a:r>
              <a:rPr sz="2400" b="1" i="1" dirty="0">
                <a:latin typeface="Times New Roman"/>
                <a:cs typeface="Times New Roman"/>
              </a:rPr>
              <a:t>“no</a:t>
            </a:r>
            <a:r>
              <a:rPr sz="2400" b="1" i="1" spc="-27" dirty="0">
                <a:latin typeface="Times New Roman"/>
                <a:cs typeface="Times New Roman"/>
              </a:rPr>
              <a:t> </a:t>
            </a:r>
            <a:r>
              <a:rPr sz="2400" b="1" i="1" dirty="0">
                <a:latin typeface="Times New Roman"/>
                <a:cs typeface="Times New Roman"/>
              </a:rPr>
              <a:t>data”</a:t>
            </a:r>
            <a:r>
              <a:rPr sz="2400" b="1" i="1" spc="-33" dirty="0">
                <a:latin typeface="Times New Roman"/>
                <a:cs typeface="Times New Roman"/>
              </a:rPr>
              <a:t> </a:t>
            </a:r>
            <a:r>
              <a:rPr sz="2400" b="1" i="1" dirty="0">
                <a:latin typeface="Times New Roman"/>
                <a:cs typeface="Times New Roman"/>
              </a:rPr>
              <a:t>!</a:t>
            </a:r>
            <a:endParaRPr sz="2400">
              <a:latin typeface="Times New Roman"/>
              <a:cs typeface="Times New Roman"/>
            </a:endParaRPr>
          </a:p>
          <a:p>
            <a:pPr marL="16933">
              <a:lnSpc>
                <a:spcPts val="2619"/>
              </a:lnSpc>
            </a:pPr>
            <a:r>
              <a:rPr sz="2400" b="1" spc="-7" dirty="0">
                <a:latin typeface="Times New Roman"/>
                <a:cs typeface="Times New Roman"/>
              </a:rPr>
              <a:t>seq:</a:t>
            </a:r>
            <a:r>
              <a:rPr sz="2400" b="1" spc="-20" dirty="0">
                <a:latin typeface="Times New Roman"/>
                <a:cs typeface="Times New Roman"/>
              </a:rPr>
              <a:t> </a:t>
            </a:r>
            <a:r>
              <a:rPr sz="2400" b="1" dirty="0">
                <a:latin typeface="Times New Roman"/>
                <a:cs typeface="Times New Roman"/>
              </a:rPr>
              <a:t>8001</a:t>
            </a:r>
            <a:r>
              <a:rPr sz="2400" b="1" spc="-20" dirty="0">
                <a:latin typeface="Times New Roman"/>
                <a:cs typeface="Times New Roman"/>
              </a:rPr>
              <a:t> </a:t>
            </a:r>
            <a:r>
              <a:rPr sz="2400" b="1" dirty="0">
                <a:latin typeface="Times New Roman"/>
                <a:cs typeface="Times New Roman"/>
              </a:rPr>
              <a:t>if</a:t>
            </a:r>
            <a:r>
              <a:rPr sz="2400" b="1" spc="-13" dirty="0">
                <a:latin typeface="Times New Roman"/>
                <a:cs typeface="Times New Roman"/>
              </a:rPr>
              <a:t> </a:t>
            </a:r>
            <a:r>
              <a:rPr sz="2400" b="1" spc="-7" dirty="0">
                <a:latin typeface="Times New Roman"/>
                <a:cs typeface="Times New Roman"/>
              </a:rPr>
              <a:t>piggybacking</a:t>
            </a:r>
            <a:endParaRPr sz="24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7B99E-CC4B-329F-9DE0-B7B1D8C75E4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Computer Network</a:t>
            </a:r>
          </a:p>
        </p:txBody>
      </p:sp>
      <p:pic>
        <p:nvPicPr>
          <p:cNvPr id="3084" name="Picture 12" descr="0814 Computer Network Mesh With Devices Behind Firewall ...">
            <a:extLst>
              <a:ext uri="{FF2B5EF4-FFF2-40B4-BE49-F238E27FC236}">
                <a16:creationId xmlns:a16="http://schemas.microsoft.com/office/drawing/2014/main" id="{13501FFB-D85B-F0A5-7BBD-E582ABFEA4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3075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26" y="6597903"/>
            <a:ext cx="12206393" cy="256540"/>
            <a:chOff x="-6095" y="4948427"/>
            <a:chExt cx="9154795" cy="192405"/>
          </a:xfrm>
        </p:grpSpPr>
        <p:sp>
          <p:nvSpPr>
            <p:cNvPr id="3" name="object 3"/>
            <p:cNvSpPr/>
            <p:nvPr/>
          </p:nvSpPr>
          <p:spPr>
            <a:xfrm>
              <a:off x="0" y="4954523"/>
              <a:ext cx="9142730" cy="180340"/>
            </a:xfrm>
            <a:custGeom>
              <a:avLst/>
              <a:gdLst/>
              <a:ahLst/>
              <a:cxnLst/>
              <a:rect l="l" t="t" r="r" b="b"/>
              <a:pathLst>
                <a:path w="9142730" h="180339">
                  <a:moveTo>
                    <a:pt x="9142476" y="0"/>
                  </a:moveTo>
                  <a:lnTo>
                    <a:pt x="0" y="0"/>
                  </a:lnTo>
                  <a:lnTo>
                    <a:pt x="0" y="179831"/>
                  </a:lnTo>
                  <a:lnTo>
                    <a:pt x="9142476" y="179831"/>
                  </a:lnTo>
                  <a:lnTo>
                    <a:pt x="9142476" y="0"/>
                  </a:lnTo>
                  <a:close/>
                </a:path>
              </a:pathLst>
            </a:custGeom>
            <a:solidFill>
              <a:srgbClr val="4E6B33"/>
            </a:solidFill>
          </p:spPr>
          <p:txBody>
            <a:bodyPr wrap="square" lIns="0" tIns="0" rIns="0" bIns="0" rtlCol="0"/>
            <a:lstStyle/>
            <a:p>
              <a:endParaRPr sz="2400"/>
            </a:p>
          </p:txBody>
        </p:sp>
        <p:sp>
          <p:nvSpPr>
            <p:cNvPr id="4" name="object 4"/>
            <p:cNvSpPr/>
            <p:nvPr/>
          </p:nvSpPr>
          <p:spPr>
            <a:xfrm>
              <a:off x="0" y="4954523"/>
              <a:ext cx="9142730" cy="180340"/>
            </a:xfrm>
            <a:custGeom>
              <a:avLst/>
              <a:gdLst/>
              <a:ahLst/>
              <a:cxnLst/>
              <a:rect l="l" t="t" r="r" b="b"/>
              <a:pathLst>
                <a:path w="9142730" h="180339">
                  <a:moveTo>
                    <a:pt x="0" y="179831"/>
                  </a:moveTo>
                  <a:lnTo>
                    <a:pt x="9142476" y="179831"/>
                  </a:lnTo>
                  <a:lnTo>
                    <a:pt x="9142476" y="0"/>
                  </a:lnTo>
                  <a:lnTo>
                    <a:pt x="0" y="0"/>
                  </a:lnTo>
                </a:path>
              </a:pathLst>
            </a:custGeom>
            <a:ln w="12192">
              <a:solidFill>
                <a:srgbClr val="D3AC35"/>
              </a:solidFill>
            </a:ln>
          </p:spPr>
          <p:txBody>
            <a:bodyPr wrap="square" lIns="0" tIns="0" rIns="0" bIns="0" rtlCol="0"/>
            <a:lstStyle/>
            <a:p>
              <a:endParaRPr sz="2400"/>
            </a:p>
          </p:txBody>
        </p:sp>
      </p:grpSp>
      <p:grpSp>
        <p:nvGrpSpPr>
          <p:cNvPr id="5" name="object 5"/>
          <p:cNvGrpSpPr/>
          <p:nvPr/>
        </p:nvGrpSpPr>
        <p:grpSpPr>
          <a:xfrm>
            <a:off x="-4233" y="26415"/>
            <a:ext cx="12203007" cy="6571827"/>
            <a:chOff x="-3175" y="19811"/>
            <a:chExt cx="9152255" cy="4928870"/>
          </a:xfrm>
        </p:grpSpPr>
        <p:sp>
          <p:nvSpPr>
            <p:cNvPr id="6" name="object 6"/>
            <p:cNvSpPr/>
            <p:nvPr/>
          </p:nvSpPr>
          <p:spPr>
            <a:xfrm>
              <a:off x="0" y="847344"/>
              <a:ext cx="9145905" cy="36830"/>
            </a:xfrm>
            <a:custGeom>
              <a:avLst/>
              <a:gdLst/>
              <a:ahLst/>
              <a:cxnLst/>
              <a:rect l="l" t="t" r="r" b="b"/>
              <a:pathLst>
                <a:path w="9145905" h="36830">
                  <a:moveTo>
                    <a:pt x="9145524" y="0"/>
                  </a:moveTo>
                  <a:lnTo>
                    <a:pt x="0" y="0"/>
                  </a:lnTo>
                  <a:lnTo>
                    <a:pt x="0" y="36575"/>
                  </a:lnTo>
                  <a:lnTo>
                    <a:pt x="9145524" y="36575"/>
                  </a:lnTo>
                  <a:lnTo>
                    <a:pt x="9145524" y="0"/>
                  </a:lnTo>
                  <a:close/>
                </a:path>
              </a:pathLst>
            </a:custGeom>
            <a:solidFill>
              <a:srgbClr val="4E6B33"/>
            </a:solidFill>
          </p:spPr>
          <p:txBody>
            <a:bodyPr wrap="square" lIns="0" tIns="0" rIns="0" bIns="0" rtlCol="0"/>
            <a:lstStyle/>
            <a:p>
              <a:endParaRPr sz="2400"/>
            </a:p>
          </p:txBody>
        </p:sp>
        <p:sp>
          <p:nvSpPr>
            <p:cNvPr id="7" name="object 7"/>
            <p:cNvSpPr/>
            <p:nvPr/>
          </p:nvSpPr>
          <p:spPr>
            <a:xfrm>
              <a:off x="0" y="847344"/>
              <a:ext cx="9145905" cy="36830"/>
            </a:xfrm>
            <a:custGeom>
              <a:avLst/>
              <a:gdLst/>
              <a:ahLst/>
              <a:cxnLst/>
              <a:rect l="l" t="t" r="r" b="b"/>
              <a:pathLst>
                <a:path w="9145905" h="36830">
                  <a:moveTo>
                    <a:pt x="0" y="36575"/>
                  </a:moveTo>
                  <a:lnTo>
                    <a:pt x="9145524" y="36575"/>
                  </a:lnTo>
                  <a:lnTo>
                    <a:pt x="9145524" y="0"/>
                  </a:lnTo>
                  <a:lnTo>
                    <a:pt x="0" y="0"/>
                  </a:lnTo>
                  <a:lnTo>
                    <a:pt x="0" y="36575"/>
                  </a:lnTo>
                  <a:close/>
                </a:path>
              </a:pathLst>
            </a:custGeom>
            <a:ln w="6096">
              <a:solidFill>
                <a:srgbClr val="D3AC35"/>
              </a:solidFill>
            </a:ln>
          </p:spPr>
          <p:txBody>
            <a:bodyPr wrap="square" lIns="0" tIns="0" rIns="0" bIns="0" rtlCol="0"/>
            <a:lstStyle/>
            <a:p>
              <a:endParaRPr sz="2400"/>
            </a:p>
          </p:txBody>
        </p:sp>
        <p:pic>
          <p:nvPicPr>
            <p:cNvPr id="8" name="object 8"/>
            <p:cNvPicPr/>
            <p:nvPr/>
          </p:nvPicPr>
          <p:blipFill>
            <a:blip r:embed="rId2" cstate="print"/>
            <a:stretch>
              <a:fillRect/>
            </a:stretch>
          </p:blipFill>
          <p:spPr>
            <a:xfrm>
              <a:off x="8290559" y="19811"/>
              <a:ext cx="830579" cy="806196"/>
            </a:xfrm>
            <a:prstGeom prst="rect">
              <a:avLst/>
            </a:prstGeom>
          </p:spPr>
        </p:pic>
        <p:pic>
          <p:nvPicPr>
            <p:cNvPr id="9" name="object 9"/>
            <p:cNvPicPr/>
            <p:nvPr/>
          </p:nvPicPr>
          <p:blipFill>
            <a:blip r:embed="rId3" cstate="print"/>
            <a:stretch>
              <a:fillRect/>
            </a:stretch>
          </p:blipFill>
          <p:spPr>
            <a:xfrm>
              <a:off x="2671142" y="1119021"/>
              <a:ext cx="4370425" cy="3660051"/>
            </a:xfrm>
            <a:prstGeom prst="rect">
              <a:avLst/>
            </a:prstGeom>
          </p:spPr>
        </p:pic>
        <p:pic>
          <p:nvPicPr>
            <p:cNvPr id="10" name="object 10"/>
            <p:cNvPicPr/>
            <p:nvPr/>
          </p:nvPicPr>
          <p:blipFill>
            <a:blip r:embed="rId4" cstate="print"/>
            <a:stretch>
              <a:fillRect/>
            </a:stretch>
          </p:blipFill>
          <p:spPr>
            <a:xfrm>
              <a:off x="2484120" y="912875"/>
              <a:ext cx="4099559" cy="4035552"/>
            </a:xfrm>
            <a:prstGeom prst="rect">
              <a:avLst/>
            </a:prstGeom>
          </p:spPr>
        </p:pic>
        <p:pic>
          <p:nvPicPr>
            <p:cNvPr id="11" name="object 11"/>
            <p:cNvPicPr/>
            <p:nvPr/>
          </p:nvPicPr>
          <p:blipFill>
            <a:blip r:embed="rId5" cstate="print"/>
            <a:stretch>
              <a:fillRect/>
            </a:stretch>
          </p:blipFill>
          <p:spPr>
            <a:xfrm>
              <a:off x="2810255" y="2007107"/>
              <a:ext cx="3489960" cy="2453640"/>
            </a:xfrm>
            <a:prstGeom prst="rect">
              <a:avLst/>
            </a:prstGeom>
          </p:spPr>
        </p:pic>
      </p:grpSp>
      <p:sp>
        <p:nvSpPr>
          <p:cNvPr id="12" name="object 12"/>
          <p:cNvSpPr txBox="1">
            <a:spLocks noGrp="1"/>
          </p:cNvSpPr>
          <p:nvPr>
            <p:ph type="title"/>
          </p:nvPr>
        </p:nvSpPr>
        <p:spPr>
          <a:xfrm>
            <a:off x="409787" y="-855"/>
            <a:ext cx="2317327"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Data</a:t>
            </a:r>
            <a:r>
              <a:rPr sz="3600" b="1" spc="-107" dirty="0">
                <a:latin typeface="Times New Roman"/>
                <a:cs typeface="Times New Roman"/>
              </a:rPr>
              <a:t> </a:t>
            </a:r>
            <a:r>
              <a:rPr sz="3600" b="1" spc="-7" dirty="0">
                <a:latin typeface="Times New Roman"/>
                <a:cs typeface="Times New Roman"/>
              </a:rPr>
              <a:t>transfer</a:t>
            </a:r>
            <a:endParaRPr sz="3600" b="1" dirty="0">
              <a:latin typeface="Times New Roman"/>
              <a:cs typeface="Times New Roman"/>
            </a:endParaRPr>
          </a:p>
        </p:txBody>
      </p:sp>
      <p:sp>
        <p:nvSpPr>
          <p:cNvPr id="13" name="object 13"/>
          <p:cNvSpPr txBox="1"/>
          <p:nvPr/>
        </p:nvSpPr>
        <p:spPr>
          <a:xfrm>
            <a:off x="4484947" y="6056199"/>
            <a:ext cx="3215640" cy="237608"/>
          </a:xfrm>
          <a:prstGeom prst="rect">
            <a:avLst/>
          </a:prstGeom>
          <a:solidFill>
            <a:srgbClr val="000000"/>
          </a:solidFill>
        </p:spPr>
        <p:txBody>
          <a:bodyPr vert="horz" wrap="square" lIns="0" tIns="62653" rIns="0" bIns="0" rtlCol="0">
            <a:spAutoFit/>
          </a:bodyPr>
          <a:lstStyle/>
          <a:p>
            <a:pPr marL="793307">
              <a:spcBef>
                <a:spcPts val="493"/>
              </a:spcBef>
            </a:pPr>
            <a:r>
              <a:rPr sz="1133" b="1" spc="-7" dirty="0">
                <a:solidFill>
                  <a:srgbClr val="FFFFFF"/>
                </a:solidFill>
                <a:latin typeface="Times New Roman"/>
                <a:cs typeface="Times New Roman"/>
              </a:rPr>
              <a:t>Connection</a:t>
            </a:r>
            <a:r>
              <a:rPr sz="1133" b="1" spc="-60" dirty="0">
                <a:solidFill>
                  <a:srgbClr val="FFFFFF"/>
                </a:solidFill>
                <a:latin typeface="Times New Roman"/>
                <a:cs typeface="Times New Roman"/>
              </a:rPr>
              <a:t> </a:t>
            </a:r>
            <a:r>
              <a:rPr sz="1133" b="1" spc="-13" dirty="0">
                <a:solidFill>
                  <a:srgbClr val="FFFFFF"/>
                </a:solidFill>
                <a:latin typeface="Times New Roman"/>
                <a:cs typeface="Times New Roman"/>
              </a:rPr>
              <a:t>Termination</a:t>
            </a:r>
            <a:endParaRPr sz="1133">
              <a:latin typeface="Times New Roman"/>
              <a:cs typeface="Times New Roman"/>
            </a:endParaRPr>
          </a:p>
        </p:txBody>
      </p:sp>
      <p:pic>
        <p:nvPicPr>
          <p:cNvPr id="14" name="object 14"/>
          <p:cNvPicPr/>
          <p:nvPr/>
        </p:nvPicPr>
        <p:blipFill>
          <a:blip r:embed="rId6" cstate="print"/>
          <a:stretch>
            <a:fillRect/>
          </a:stretch>
        </p:blipFill>
        <p:spPr>
          <a:xfrm>
            <a:off x="4472431" y="2302256"/>
            <a:ext cx="3218688" cy="312928"/>
          </a:xfrm>
          <a:prstGeom prst="rect">
            <a:avLst/>
          </a:prstGeom>
        </p:spPr>
      </p:pic>
      <p:sp>
        <p:nvSpPr>
          <p:cNvPr id="15" name="object 15"/>
          <p:cNvSpPr txBox="1"/>
          <p:nvPr/>
        </p:nvSpPr>
        <p:spPr>
          <a:xfrm>
            <a:off x="1812205" y="4703403"/>
            <a:ext cx="1734820" cy="884259"/>
          </a:xfrm>
          <a:prstGeom prst="rect">
            <a:avLst/>
          </a:prstGeom>
        </p:spPr>
        <p:txBody>
          <a:bodyPr vert="horz" wrap="square" lIns="0" tIns="16933" rIns="0" bIns="0" rtlCol="0">
            <a:spAutoFit/>
          </a:bodyPr>
          <a:lstStyle/>
          <a:p>
            <a:pPr marL="16933" marR="6773">
              <a:lnSpc>
                <a:spcPct val="123300"/>
              </a:lnSpc>
              <a:spcBef>
                <a:spcPts val="133"/>
              </a:spcBef>
            </a:pPr>
            <a:r>
              <a:rPr sz="2400" b="1" spc="-7" dirty="0">
                <a:latin typeface="Times New Roman"/>
                <a:cs typeface="Times New Roman"/>
              </a:rPr>
              <a:t>Pushing</a:t>
            </a:r>
            <a:r>
              <a:rPr sz="2400" b="1" spc="-100" dirty="0">
                <a:latin typeface="Times New Roman"/>
                <a:cs typeface="Times New Roman"/>
              </a:rPr>
              <a:t> </a:t>
            </a:r>
            <a:r>
              <a:rPr sz="2400" b="1" dirty="0">
                <a:latin typeface="Times New Roman"/>
                <a:cs typeface="Times New Roman"/>
              </a:rPr>
              <a:t>data </a:t>
            </a:r>
            <a:r>
              <a:rPr sz="2400" b="1" spc="-587" dirty="0">
                <a:latin typeface="Times New Roman"/>
                <a:cs typeface="Times New Roman"/>
              </a:rPr>
              <a:t> </a:t>
            </a:r>
            <a:r>
              <a:rPr sz="2400" b="1" dirty="0">
                <a:latin typeface="Times New Roman"/>
                <a:cs typeface="Times New Roman"/>
              </a:rPr>
              <a:t>Urgent</a:t>
            </a:r>
            <a:r>
              <a:rPr sz="2400" b="1" spc="-67" dirty="0">
                <a:latin typeface="Times New Roman"/>
                <a:cs typeface="Times New Roman"/>
              </a:rPr>
              <a:t> </a:t>
            </a:r>
            <a:r>
              <a:rPr sz="2400" b="1" dirty="0">
                <a:latin typeface="Times New Roman"/>
                <a:cs typeface="Times New Roman"/>
              </a:rPr>
              <a:t>data</a:t>
            </a:r>
            <a:endParaRPr sz="2400">
              <a:latin typeface="Times New Roman"/>
              <a:cs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58719" y="1509776"/>
            <a:ext cx="6864095" cy="4860544"/>
          </a:xfrm>
          <a:prstGeom prst="rect">
            <a:avLst/>
          </a:prstGeom>
        </p:spPr>
      </p:pic>
      <p:sp>
        <p:nvSpPr>
          <p:cNvPr id="3" name="object 3"/>
          <p:cNvSpPr txBox="1">
            <a:spLocks noGrp="1"/>
          </p:cNvSpPr>
          <p:nvPr>
            <p:ph type="title"/>
          </p:nvPr>
        </p:nvSpPr>
        <p:spPr>
          <a:xfrm>
            <a:off x="409787" y="-855"/>
            <a:ext cx="9476740"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Connection</a:t>
            </a:r>
            <a:r>
              <a:rPr sz="3600" b="1" spc="-47" dirty="0">
                <a:latin typeface="Times New Roman"/>
                <a:cs typeface="Times New Roman"/>
              </a:rPr>
              <a:t> </a:t>
            </a:r>
            <a:r>
              <a:rPr sz="3600" b="1" spc="-7" dirty="0">
                <a:latin typeface="Times New Roman"/>
                <a:cs typeface="Times New Roman"/>
              </a:rPr>
              <a:t>termination</a:t>
            </a:r>
            <a:r>
              <a:rPr sz="3600" b="1" dirty="0">
                <a:latin typeface="Times New Roman"/>
                <a:cs typeface="Times New Roman"/>
              </a:rPr>
              <a:t> using</a:t>
            </a:r>
            <a:r>
              <a:rPr sz="3600" b="1" spc="-13" dirty="0">
                <a:latin typeface="Times New Roman"/>
                <a:cs typeface="Times New Roman"/>
              </a:rPr>
              <a:t> </a:t>
            </a:r>
            <a:r>
              <a:rPr sz="3600" b="1" dirty="0">
                <a:latin typeface="Times New Roman"/>
                <a:cs typeface="Times New Roman"/>
              </a:rPr>
              <a:t>three-way</a:t>
            </a:r>
            <a:r>
              <a:rPr sz="3600" b="1" spc="-27" dirty="0">
                <a:latin typeface="Times New Roman"/>
                <a:cs typeface="Times New Roman"/>
              </a:rPr>
              <a:t> </a:t>
            </a:r>
            <a:r>
              <a:rPr sz="3600" b="1" dirty="0">
                <a:latin typeface="Times New Roman"/>
                <a:cs typeface="Times New Roman"/>
              </a:rPr>
              <a:t>handshaking</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8" y="1429511"/>
            <a:ext cx="11373273" cy="2249334"/>
          </a:xfrm>
          <a:prstGeom prst="rect">
            <a:avLst/>
          </a:prstGeom>
        </p:spPr>
        <p:txBody>
          <a:bodyPr vert="horz" wrap="square" lIns="0" tIns="17780" rIns="0" bIns="0" rtlCol="0">
            <a:spAutoFit/>
          </a:bodyPr>
          <a:lstStyle/>
          <a:p>
            <a:pPr marL="388610" marR="6773" indent="-372524">
              <a:spcBef>
                <a:spcPts val="140"/>
              </a:spcBef>
              <a:buFont typeface="Arial MT"/>
              <a:buChar char="•"/>
              <a:tabLst>
                <a:tab pos="388610" algn="l"/>
                <a:tab pos="389457" algn="l"/>
                <a:tab pos="2144553" algn="l"/>
                <a:tab pos="3312924" algn="l"/>
                <a:tab pos="3788739" algn="l"/>
                <a:tab pos="4609138" algn="l"/>
                <a:tab pos="5046007" algn="l"/>
                <a:tab pos="6028116" algn="l"/>
                <a:tab pos="6580975" algn="l"/>
                <a:tab pos="7393755" algn="l"/>
                <a:tab pos="8265800" algn="l"/>
                <a:tab pos="9078580" algn="l"/>
                <a:tab pos="9779601" algn="l"/>
              </a:tabLst>
            </a:pPr>
            <a:r>
              <a:rPr sz="2800" dirty="0">
                <a:latin typeface="Times New Roman"/>
                <a:cs typeface="Times New Roman"/>
              </a:rPr>
              <a:t>Congest</a:t>
            </a:r>
            <a:r>
              <a:rPr sz="2800" spc="-33" dirty="0">
                <a:latin typeface="Times New Roman"/>
                <a:cs typeface="Times New Roman"/>
              </a:rPr>
              <a:t>i</a:t>
            </a:r>
            <a:r>
              <a:rPr sz="2800" dirty="0">
                <a:latin typeface="Times New Roman"/>
                <a:cs typeface="Times New Roman"/>
              </a:rPr>
              <a:t>on	</a:t>
            </a:r>
            <a:r>
              <a:rPr sz="2800" spc="-20" dirty="0">
                <a:latin typeface="Times New Roman"/>
                <a:cs typeface="Times New Roman"/>
              </a:rPr>
              <a:t>c</a:t>
            </a:r>
            <a:r>
              <a:rPr sz="2800" dirty="0">
                <a:latin typeface="Times New Roman"/>
                <a:cs typeface="Times New Roman"/>
              </a:rPr>
              <a:t>on</a:t>
            </a:r>
            <a:r>
              <a:rPr sz="2800" spc="-27" dirty="0">
                <a:latin typeface="Times New Roman"/>
                <a:cs typeface="Times New Roman"/>
              </a:rPr>
              <a:t>t</a:t>
            </a:r>
            <a:r>
              <a:rPr sz="2800" dirty="0">
                <a:latin typeface="Times New Roman"/>
                <a:cs typeface="Times New Roman"/>
              </a:rPr>
              <a:t>r</a:t>
            </a:r>
            <a:r>
              <a:rPr sz="2800" spc="7" dirty="0">
                <a:latin typeface="Times New Roman"/>
                <a:cs typeface="Times New Roman"/>
              </a:rPr>
              <a:t>o</a:t>
            </a:r>
            <a:r>
              <a:rPr sz="2800" dirty="0">
                <a:latin typeface="Times New Roman"/>
                <a:cs typeface="Times New Roman"/>
              </a:rPr>
              <a:t>l	</a:t>
            </a:r>
            <a:r>
              <a:rPr sz="2800" spc="-27" dirty="0">
                <a:latin typeface="Times New Roman"/>
                <a:cs typeface="Times New Roman"/>
              </a:rPr>
              <a:t>i</a:t>
            </a:r>
            <a:r>
              <a:rPr sz="2800" dirty="0">
                <a:latin typeface="Times New Roman"/>
                <a:cs typeface="Times New Roman"/>
              </a:rPr>
              <a:t>n	TCP	</a:t>
            </a:r>
            <a:r>
              <a:rPr sz="2800" spc="-7" dirty="0">
                <a:latin typeface="Times New Roman"/>
                <a:cs typeface="Times New Roman"/>
              </a:rPr>
              <a:t>i</a:t>
            </a:r>
            <a:r>
              <a:rPr sz="2800" dirty="0">
                <a:latin typeface="Times New Roman"/>
                <a:cs typeface="Times New Roman"/>
              </a:rPr>
              <a:t>s	b</a:t>
            </a:r>
            <a:r>
              <a:rPr sz="2800" spc="-13" dirty="0">
                <a:latin typeface="Times New Roman"/>
                <a:cs typeface="Times New Roman"/>
              </a:rPr>
              <a:t>a</a:t>
            </a:r>
            <a:r>
              <a:rPr sz="2800" dirty="0">
                <a:latin typeface="Times New Roman"/>
                <a:cs typeface="Times New Roman"/>
              </a:rPr>
              <a:t>sed	</a:t>
            </a:r>
            <a:r>
              <a:rPr sz="2800" spc="7" dirty="0">
                <a:latin typeface="Times New Roman"/>
                <a:cs typeface="Times New Roman"/>
              </a:rPr>
              <a:t>o</a:t>
            </a:r>
            <a:r>
              <a:rPr sz="2800" dirty="0">
                <a:latin typeface="Times New Roman"/>
                <a:cs typeface="Times New Roman"/>
              </a:rPr>
              <a:t>n	bo</a:t>
            </a:r>
            <a:r>
              <a:rPr sz="2800" spc="-27" dirty="0">
                <a:latin typeface="Times New Roman"/>
                <a:cs typeface="Times New Roman"/>
              </a:rPr>
              <a:t>t</a:t>
            </a:r>
            <a:r>
              <a:rPr sz="2800" dirty="0">
                <a:latin typeface="Times New Roman"/>
                <a:cs typeface="Times New Roman"/>
              </a:rPr>
              <a:t>h	open	</a:t>
            </a:r>
            <a:r>
              <a:rPr sz="2800" spc="-27" dirty="0">
                <a:latin typeface="Times New Roman"/>
                <a:cs typeface="Times New Roman"/>
              </a:rPr>
              <a:t>l</a:t>
            </a:r>
            <a:r>
              <a:rPr sz="2800" dirty="0">
                <a:latin typeface="Times New Roman"/>
                <a:cs typeface="Times New Roman"/>
              </a:rPr>
              <a:t>oop	a</a:t>
            </a:r>
            <a:r>
              <a:rPr sz="2800" spc="-13" dirty="0">
                <a:latin typeface="Times New Roman"/>
                <a:cs typeface="Times New Roman"/>
              </a:rPr>
              <a:t>n</a:t>
            </a:r>
            <a:r>
              <a:rPr sz="2800" dirty="0">
                <a:latin typeface="Times New Roman"/>
                <a:cs typeface="Times New Roman"/>
              </a:rPr>
              <a:t>d	c</a:t>
            </a:r>
            <a:r>
              <a:rPr sz="2800" spc="-13" dirty="0">
                <a:latin typeface="Times New Roman"/>
                <a:cs typeface="Times New Roman"/>
              </a:rPr>
              <a:t>l</a:t>
            </a:r>
            <a:r>
              <a:rPr sz="2800" dirty="0">
                <a:latin typeface="Times New Roman"/>
                <a:cs typeface="Times New Roman"/>
              </a:rPr>
              <a:t>o</a:t>
            </a:r>
            <a:r>
              <a:rPr sz="2800" spc="-27" dirty="0">
                <a:latin typeface="Times New Roman"/>
                <a:cs typeface="Times New Roman"/>
              </a:rPr>
              <a:t>s</a:t>
            </a:r>
            <a:r>
              <a:rPr sz="2800" dirty="0">
                <a:latin typeface="Times New Roman"/>
                <a:cs typeface="Times New Roman"/>
              </a:rPr>
              <a:t>e</a:t>
            </a:r>
            <a:r>
              <a:rPr sz="2800" spc="-13" dirty="0">
                <a:latin typeface="Times New Roman"/>
                <a:cs typeface="Times New Roman"/>
              </a:rPr>
              <a:t>d</a:t>
            </a:r>
            <a:r>
              <a:rPr sz="2800" dirty="0">
                <a:latin typeface="Times New Roman"/>
                <a:cs typeface="Times New Roman"/>
              </a:rPr>
              <a:t>-</a:t>
            </a:r>
            <a:r>
              <a:rPr sz="2800" spc="-7" dirty="0">
                <a:latin typeface="Times New Roman"/>
                <a:cs typeface="Times New Roman"/>
              </a:rPr>
              <a:t>loop  mechanisms</a:t>
            </a:r>
            <a:endParaRPr sz="2800" dirty="0">
              <a:latin typeface="Times New Roman"/>
              <a:cs typeface="Times New Roman"/>
            </a:endParaRPr>
          </a:p>
          <a:p>
            <a:pPr marL="388610" indent="-372524">
              <a:spcBef>
                <a:spcPts val="640"/>
              </a:spcBef>
              <a:buFont typeface="Arial MT"/>
              <a:buChar char="•"/>
              <a:tabLst>
                <a:tab pos="388610" algn="l"/>
                <a:tab pos="389457" algn="l"/>
              </a:tabLst>
            </a:pPr>
            <a:r>
              <a:rPr sz="2800" dirty="0">
                <a:latin typeface="Times New Roman"/>
                <a:cs typeface="Times New Roman"/>
              </a:rPr>
              <a:t>TCP</a:t>
            </a:r>
            <a:r>
              <a:rPr sz="2800" spc="247" dirty="0">
                <a:latin typeface="Times New Roman"/>
                <a:cs typeface="Times New Roman"/>
              </a:rPr>
              <a:t> </a:t>
            </a:r>
            <a:r>
              <a:rPr sz="2800" dirty="0">
                <a:latin typeface="Times New Roman"/>
                <a:cs typeface="Times New Roman"/>
              </a:rPr>
              <a:t>uses</a:t>
            </a:r>
            <a:r>
              <a:rPr sz="2800" spc="327" dirty="0">
                <a:latin typeface="Times New Roman"/>
                <a:cs typeface="Times New Roman"/>
              </a:rPr>
              <a:t> </a:t>
            </a:r>
            <a:r>
              <a:rPr sz="2800" dirty="0">
                <a:latin typeface="Times New Roman"/>
                <a:cs typeface="Times New Roman"/>
              </a:rPr>
              <a:t>a</a:t>
            </a:r>
            <a:r>
              <a:rPr sz="2800" spc="333" dirty="0">
                <a:latin typeface="Times New Roman"/>
                <a:cs typeface="Times New Roman"/>
              </a:rPr>
              <a:t> </a:t>
            </a:r>
            <a:r>
              <a:rPr sz="2800" spc="-7" dirty="0">
                <a:latin typeface="Times New Roman"/>
                <a:cs typeface="Times New Roman"/>
              </a:rPr>
              <a:t>congestion</a:t>
            </a:r>
            <a:r>
              <a:rPr sz="2800" spc="347" dirty="0">
                <a:latin typeface="Times New Roman"/>
                <a:cs typeface="Times New Roman"/>
              </a:rPr>
              <a:t> </a:t>
            </a:r>
            <a:r>
              <a:rPr sz="2800" spc="-7" dirty="0">
                <a:latin typeface="Times New Roman"/>
                <a:cs typeface="Times New Roman"/>
              </a:rPr>
              <a:t>window</a:t>
            </a:r>
            <a:r>
              <a:rPr sz="2800" spc="353" dirty="0">
                <a:latin typeface="Times New Roman"/>
                <a:cs typeface="Times New Roman"/>
              </a:rPr>
              <a:t> </a:t>
            </a:r>
            <a:r>
              <a:rPr sz="2800" spc="-13" dirty="0">
                <a:latin typeface="Times New Roman"/>
                <a:cs typeface="Times New Roman"/>
              </a:rPr>
              <a:t>and</a:t>
            </a:r>
            <a:r>
              <a:rPr sz="2800" spc="353" dirty="0">
                <a:latin typeface="Times New Roman"/>
                <a:cs typeface="Times New Roman"/>
              </a:rPr>
              <a:t> </a:t>
            </a:r>
            <a:r>
              <a:rPr sz="2800" dirty="0">
                <a:latin typeface="Times New Roman"/>
                <a:cs typeface="Times New Roman"/>
              </a:rPr>
              <a:t>a</a:t>
            </a:r>
            <a:r>
              <a:rPr sz="2800" spc="320" dirty="0">
                <a:latin typeface="Times New Roman"/>
                <a:cs typeface="Times New Roman"/>
              </a:rPr>
              <a:t> </a:t>
            </a:r>
            <a:r>
              <a:rPr sz="2800" spc="-7" dirty="0">
                <a:latin typeface="Times New Roman"/>
                <a:cs typeface="Times New Roman"/>
              </a:rPr>
              <a:t>congestion</a:t>
            </a:r>
            <a:r>
              <a:rPr sz="2800" spc="333" dirty="0">
                <a:latin typeface="Times New Roman"/>
                <a:cs typeface="Times New Roman"/>
              </a:rPr>
              <a:t> </a:t>
            </a:r>
            <a:r>
              <a:rPr sz="2800" spc="-7" dirty="0">
                <a:latin typeface="Times New Roman"/>
                <a:cs typeface="Times New Roman"/>
              </a:rPr>
              <a:t>policy</a:t>
            </a:r>
            <a:r>
              <a:rPr sz="2800" spc="313" dirty="0">
                <a:latin typeface="Times New Roman"/>
                <a:cs typeface="Times New Roman"/>
              </a:rPr>
              <a:t> </a:t>
            </a:r>
            <a:r>
              <a:rPr sz="2800" dirty="0">
                <a:latin typeface="Times New Roman"/>
                <a:cs typeface="Times New Roman"/>
              </a:rPr>
              <a:t>that</a:t>
            </a:r>
            <a:r>
              <a:rPr sz="2800" spc="313" dirty="0">
                <a:latin typeface="Times New Roman"/>
                <a:cs typeface="Times New Roman"/>
              </a:rPr>
              <a:t> </a:t>
            </a:r>
            <a:r>
              <a:rPr sz="2800" spc="-7" dirty="0">
                <a:latin typeface="Times New Roman"/>
                <a:cs typeface="Times New Roman"/>
              </a:rPr>
              <a:t>avoid</a:t>
            </a:r>
            <a:r>
              <a:rPr sz="2800" spc="347" dirty="0">
                <a:latin typeface="Times New Roman"/>
                <a:cs typeface="Times New Roman"/>
              </a:rPr>
              <a:t> </a:t>
            </a:r>
            <a:r>
              <a:rPr sz="2800" spc="-7" dirty="0">
                <a:latin typeface="Times New Roman"/>
                <a:cs typeface="Times New Roman"/>
              </a:rPr>
              <a:t>congestion</a:t>
            </a:r>
            <a:endParaRPr sz="2800" dirty="0">
              <a:latin typeface="Times New Roman"/>
              <a:cs typeface="Times New Roman"/>
            </a:endParaRPr>
          </a:p>
          <a:p>
            <a:pPr marL="388610"/>
            <a:r>
              <a:rPr sz="2800" dirty="0">
                <a:latin typeface="Times New Roman"/>
                <a:cs typeface="Times New Roman"/>
              </a:rPr>
              <a:t>and</a:t>
            </a:r>
            <a:r>
              <a:rPr sz="2800" spc="-67" dirty="0">
                <a:latin typeface="Times New Roman"/>
                <a:cs typeface="Times New Roman"/>
              </a:rPr>
              <a:t> </a:t>
            </a:r>
            <a:r>
              <a:rPr sz="2800" dirty="0">
                <a:latin typeface="Times New Roman"/>
                <a:cs typeface="Times New Roman"/>
              </a:rPr>
              <a:t>detect</a:t>
            </a:r>
          </a:p>
        </p:txBody>
      </p:sp>
      <p:sp>
        <p:nvSpPr>
          <p:cNvPr id="3" name="object 3"/>
          <p:cNvSpPr txBox="1">
            <a:spLocks noGrp="1"/>
          </p:cNvSpPr>
          <p:nvPr>
            <p:ph type="title"/>
          </p:nvPr>
        </p:nvSpPr>
        <p:spPr>
          <a:xfrm>
            <a:off x="409787" y="-855"/>
            <a:ext cx="3401060"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Congestion</a:t>
            </a:r>
            <a:r>
              <a:rPr sz="3600" b="1" spc="-107" dirty="0">
                <a:latin typeface="Times New Roman"/>
                <a:cs typeface="Times New Roman"/>
              </a:rPr>
              <a:t> </a:t>
            </a:r>
            <a:r>
              <a:rPr sz="3600" b="1" dirty="0">
                <a:latin typeface="Times New Roman"/>
                <a:cs typeface="Times New Roman"/>
              </a:rPr>
              <a:t>control</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26" y="6597903"/>
            <a:ext cx="12206393" cy="256540"/>
            <a:chOff x="-6095" y="4948427"/>
            <a:chExt cx="9154795" cy="192405"/>
          </a:xfrm>
        </p:grpSpPr>
        <p:sp>
          <p:nvSpPr>
            <p:cNvPr id="3" name="object 3"/>
            <p:cNvSpPr/>
            <p:nvPr/>
          </p:nvSpPr>
          <p:spPr>
            <a:xfrm>
              <a:off x="0" y="4954523"/>
              <a:ext cx="9142730" cy="180340"/>
            </a:xfrm>
            <a:custGeom>
              <a:avLst/>
              <a:gdLst/>
              <a:ahLst/>
              <a:cxnLst/>
              <a:rect l="l" t="t" r="r" b="b"/>
              <a:pathLst>
                <a:path w="9142730" h="180339">
                  <a:moveTo>
                    <a:pt x="9142476" y="0"/>
                  </a:moveTo>
                  <a:lnTo>
                    <a:pt x="0" y="0"/>
                  </a:lnTo>
                  <a:lnTo>
                    <a:pt x="0" y="179831"/>
                  </a:lnTo>
                  <a:lnTo>
                    <a:pt x="9142476" y="179831"/>
                  </a:lnTo>
                  <a:lnTo>
                    <a:pt x="9142476" y="0"/>
                  </a:lnTo>
                  <a:close/>
                </a:path>
              </a:pathLst>
            </a:custGeom>
            <a:solidFill>
              <a:srgbClr val="4E6B33"/>
            </a:solidFill>
          </p:spPr>
          <p:txBody>
            <a:bodyPr wrap="square" lIns="0" tIns="0" rIns="0" bIns="0" rtlCol="0"/>
            <a:lstStyle/>
            <a:p>
              <a:endParaRPr sz="2400"/>
            </a:p>
          </p:txBody>
        </p:sp>
        <p:sp>
          <p:nvSpPr>
            <p:cNvPr id="4" name="object 4"/>
            <p:cNvSpPr/>
            <p:nvPr/>
          </p:nvSpPr>
          <p:spPr>
            <a:xfrm>
              <a:off x="0" y="4954523"/>
              <a:ext cx="9142730" cy="180340"/>
            </a:xfrm>
            <a:custGeom>
              <a:avLst/>
              <a:gdLst/>
              <a:ahLst/>
              <a:cxnLst/>
              <a:rect l="l" t="t" r="r" b="b"/>
              <a:pathLst>
                <a:path w="9142730" h="180339">
                  <a:moveTo>
                    <a:pt x="0" y="179831"/>
                  </a:moveTo>
                  <a:lnTo>
                    <a:pt x="9142476" y="179831"/>
                  </a:lnTo>
                  <a:lnTo>
                    <a:pt x="9142476" y="0"/>
                  </a:lnTo>
                  <a:lnTo>
                    <a:pt x="0" y="0"/>
                  </a:lnTo>
                </a:path>
              </a:pathLst>
            </a:custGeom>
            <a:ln w="12192">
              <a:solidFill>
                <a:srgbClr val="D3AC35"/>
              </a:solidFill>
            </a:ln>
          </p:spPr>
          <p:txBody>
            <a:bodyPr wrap="square" lIns="0" tIns="0" rIns="0" bIns="0" rtlCol="0"/>
            <a:lstStyle/>
            <a:p>
              <a:endParaRPr sz="2400"/>
            </a:p>
          </p:txBody>
        </p:sp>
      </p:grpSp>
      <p:grpSp>
        <p:nvGrpSpPr>
          <p:cNvPr id="5" name="object 5"/>
          <p:cNvGrpSpPr/>
          <p:nvPr/>
        </p:nvGrpSpPr>
        <p:grpSpPr>
          <a:xfrm>
            <a:off x="-4063" y="26415"/>
            <a:ext cx="12202160" cy="1156547"/>
            <a:chOff x="-3047" y="19811"/>
            <a:chExt cx="9151620" cy="867410"/>
          </a:xfrm>
        </p:grpSpPr>
        <p:sp>
          <p:nvSpPr>
            <p:cNvPr id="6" name="object 6"/>
            <p:cNvSpPr/>
            <p:nvPr/>
          </p:nvSpPr>
          <p:spPr>
            <a:xfrm>
              <a:off x="0" y="847344"/>
              <a:ext cx="9145905" cy="36830"/>
            </a:xfrm>
            <a:custGeom>
              <a:avLst/>
              <a:gdLst/>
              <a:ahLst/>
              <a:cxnLst/>
              <a:rect l="l" t="t" r="r" b="b"/>
              <a:pathLst>
                <a:path w="9145905" h="36830">
                  <a:moveTo>
                    <a:pt x="9145524" y="0"/>
                  </a:moveTo>
                  <a:lnTo>
                    <a:pt x="0" y="0"/>
                  </a:lnTo>
                  <a:lnTo>
                    <a:pt x="0" y="36575"/>
                  </a:lnTo>
                  <a:lnTo>
                    <a:pt x="9145524" y="36575"/>
                  </a:lnTo>
                  <a:lnTo>
                    <a:pt x="9145524" y="0"/>
                  </a:lnTo>
                  <a:close/>
                </a:path>
              </a:pathLst>
            </a:custGeom>
            <a:solidFill>
              <a:srgbClr val="4E6B33"/>
            </a:solidFill>
          </p:spPr>
          <p:txBody>
            <a:bodyPr wrap="square" lIns="0" tIns="0" rIns="0" bIns="0" rtlCol="0"/>
            <a:lstStyle/>
            <a:p>
              <a:endParaRPr sz="2400"/>
            </a:p>
          </p:txBody>
        </p:sp>
        <p:sp>
          <p:nvSpPr>
            <p:cNvPr id="7" name="object 7"/>
            <p:cNvSpPr/>
            <p:nvPr/>
          </p:nvSpPr>
          <p:spPr>
            <a:xfrm>
              <a:off x="0" y="847344"/>
              <a:ext cx="9145905" cy="36830"/>
            </a:xfrm>
            <a:custGeom>
              <a:avLst/>
              <a:gdLst/>
              <a:ahLst/>
              <a:cxnLst/>
              <a:rect l="l" t="t" r="r" b="b"/>
              <a:pathLst>
                <a:path w="9145905" h="36830">
                  <a:moveTo>
                    <a:pt x="0" y="36575"/>
                  </a:moveTo>
                  <a:lnTo>
                    <a:pt x="9145524" y="36575"/>
                  </a:lnTo>
                  <a:lnTo>
                    <a:pt x="9145524" y="0"/>
                  </a:lnTo>
                  <a:lnTo>
                    <a:pt x="0" y="0"/>
                  </a:lnTo>
                  <a:lnTo>
                    <a:pt x="0" y="36575"/>
                  </a:lnTo>
                  <a:close/>
                </a:path>
              </a:pathLst>
            </a:custGeom>
            <a:ln w="6096">
              <a:solidFill>
                <a:srgbClr val="D3AC35"/>
              </a:solidFill>
            </a:ln>
          </p:spPr>
          <p:txBody>
            <a:bodyPr wrap="square" lIns="0" tIns="0" rIns="0" bIns="0" rtlCol="0"/>
            <a:lstStyle/>
            <a:p>
              <a:endParaRPr sz="2400"/>
            </a:p>
          </p:txBody>
        </p:sp>
        <p:pic>
          <p:nvPicPr>
            <p:cNvPr id="8" name="object 8"/>
            <p:cNvPicPr/>
            <p:nvPr/>
          </p:nvPicPr>
          <p:blipFill>
            <a:blip r:embed="rId2" cstate="print"/>
            <a:stretch>
              <a:fillRect/>
            </a:stretch>
          </p:blipFill>
          <p:spPr>
            <a:xfrm>
              <a:off x="8290559" y="19811"/>
              <a:ext cx="830579" cy="806196"/>
            </a:xfrm>
            <a:prstGeom prst="rect">
              <a:avLst/>
            </a:prstGeom>
          </p:spPr>
        </p:pic>
      </p:grpSp>
      <p:grpSp>
        <p:nvGrpSpPr>
          <p:cNvPr id="9" name="object 9"/>
          <p:cNvGrpSpPr/>
          <p:nvPr/>
        </p:nvGrpSpPr>
        <p:grpSpPr>
          <a:xfrm>
            <a:off x="2544064" y="1316737"/>
            <a:ext cx="7139093" cy="5055447"/>
            <a:chOff x="1908048" y="987552"/>
            <a:chExt cx="5354320" cy="3791585"/>
          </a:xfrm>
        </p:grpSpPr>
        <p:pic>
          <p:nvPicPr>
            <p:cNvPr id="10" name="object 10"/>
            <p:cNvPicPr/>
            <p:nvPr/>
          </p:nvPicPr>
          <p:blipFill>
            <a:blip r:embed="rId3" cstate="print"/>
            <a:stretch>
              <a:fillRect/>
            </a:stretch>
          </p:blipFill>
          <p:spPr>
            <a:xfrm>
              <a:off x="2671142" y="1119021"/>
              <a:ext cx="4370425" cy="3660051"/>
            </a:xfrm>
            <a:prstGeom prst="rect">
              <a:avLst/>
            </a:prstGeom>
          </p:spPr>
        </p:pic>
        <p:pic>
          <p:nvPicPr>
            <p:cNvPr id="11" name="object 11"/>
            <p:cNvPicPr/>
            <p:nvPr/>
          </p:nvPicPr>
          <p:blipFill>
            <a:blip r:embed="rId4" cstate="print"/>
            <a:stretch>
              <a:fillRect/>
            </a:stretch>
          </p:blipFill>
          <p:spPr>
            <a:xfrm>
              <a:off x="1908048" y="987552"/>
              <a:ext cx="5353811" cy="3758184"/>
            </a:xfrm>
            <a:prstGeom prst="rect">
              <a:avLst/>
            </a:prstGeom>
          </p:spPr>
        </p:pic>
      </p:grpSp>
      <p:sp>
        <p:nvSpPr>
          <p:cNvPr id="12" name="object 12"/>
          <p:cNvSpPr txBox="1"/>
          <p:nvPr/>
        </p:nvSpPr>
        <p:spPr>
          <a:xfrm>
            <a:off x="409787" y="280179"/>
            <a:ext cx="1719051" cy="571951"/>
          </a:xfrm>
          <a:prstGeom prst="rect">
            <a:avLst/>
          </a:prstGeom>
        </p:spPr>
        <p:txBody>
          <a:bodyPr vert="horz" wrap="square" lIns="0" tIns="17780" rIns="0" bIns="0" rtlCol="0">
            <a:spAutoFit/>
          </a:bodyPr>
          <a:lstStyle/>
          <a:p>
            <a:pPr marL="16933">
              <a:spcBef>
                <a:spcPts val="140"/>
              </a:spcBef>
            </a:pPr>
            <a:r>
              <a:rPr sz="3600" b="1" dirty="0">
                <a:latin typeface="Times New Roman"/>
                <a:cs typeface="Times New Roman"/>
              </a:rPr>
              <a:t>UDP</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7" y="1346826"/>
            <a:ext cx="3876463" cy="5520315"/>
          </a:xfrm>
          <a:prstGeom prst="rect">
            <a:avLst/>
          </a:prstGeom>
        </p:spPr>
        <p:txBody>
          <a:bodyPr vert="horz" wrap="square" lIns="0" tIns="99907" rIns="0" bIns="0" rtlCol="0">
            <a:spAutoFit/>
          </a:bodyPr>
          <a:lstStyle/>
          <a:p>
            <a:pPr marL="388610" indent="-372524">
              <a:spcBef>
                <a:spcPts val="787"/>
              </a:spcBef>
              <a:buFont typeface="Arial MT"/>
              <a:buChar char="•"/>
              <a:tabLst>
                <a:tab pos="388610" algn="l"/>
                <a:tab pos="389457" algn="l"/>
              </a:tabLst>
            </a:pPr>
            <a:r>
              <a:rPr sz="2800" dirty="0">
                <a:latin typeface="Times New Roman"/>
                <a:cs typeface="Times New Roman"/>
              </a:rPr>
              <a:t>UDP</a:t>
            </a:r>
            <a:r>
              <a:rPr sz="2800" spc="-147" dirty="0">
                <a:latin typeface="Times New Roman"/>
                <a:cs typeface="Times New Roman"/>
              </a:rPr>
              <a:t> </a:t>
            </a:r>
            <a:r>
              <a:rPr sz="2800" dirty="0">
                <a:latin typeface="Times New Roman"/>
                <a:cs typeface="Times New Roman"/>
              </a:rPr>
              <a:t>provides</a:t>
            </a:r>
          </a:p>
          <a:p>
            <a:pPr marL="821246" lvl="1" indent="-309872">
              <a:spcBef>
                <a:spcPts val="560"/>
              </a:spcBef>
              <a:buFont typeface="Arial MT"/>
              <a:buChar char="–"/>
              <a:tabLst>
                <a:tab pos="822093" algn="l"/>
              </a:tabLst>
            </a:pPr>
            <a:r>
              <a:rPr sz="2800" dirty="0">
                <a:latin typeface="Times New Roman"/>
                <a:cs typeface="Times New Roman"/>
              </a:rPr>
              <a:t>best</a:t>
            </a:r>
            <a:r>
              <a:rPr sz="2800" spc="-27" dirty="0">
                <a:latin typeface="Times New Roman"/>
                <a:cs typeface="Times New Roman"/>
              </a:rPr>
              <a:t> </a:t>
            </a:r>
            <a:r>
              <a:rPr sz="2800" spc="-13" dirty="0">
                <a:latin typeface="Times New Roman"/>
                <a:cs typeface="Times New Roman"/>
              </a:rPr>
              <a:t>effort</a:t>
            </a:r>
            <a:r>
              <a:rPr sz="2800" spc="-33" dirty="0">
                <a:latin typeface="Times New Roman"/>
                <a:cs typeface="Times New Roman"/>
              </a:rPr>
              <a:t> </a:t>
            </a:r>
            <a:r>
              <a:rPr sz="2800" spc="-7" dirty="0">
                <a:latin typeface="Times New Roman"/>
                <a:cs typeface="Times New Roman"/>
              </a:rPr>
              <a:t>delivery</a:t>
            </a:r>
            <a:endParaRPr sz="2800" dirty="0">
              <a:latin typeface="Times New Roman"/>
              <a:cs typeface="Times New Roman"/>
            </a:endParaRPr>
          </a:p>
          <a:p>
            <a:pPr marL="821246" lvl="1" indent="-309872">
              <a:spcBef>
                <a:spcPts val="545"/>
              </a:spcBef>
              <a:buFont typeface="Arial MT"/>
              <a:buChar char="–"/>
              <a:tabLst>
                <a:tab pos="822093" algn="l"/>
              </a:tabLst>
            </a:pPr>
            <a:r>
              <a:rPr sz="2800" spc="-7" dirty="0">
                <a:latin typeface="Times New Roman"/>
                <a:cs typeface="Times New Roman"/>
              </a:rPr>
              <a:t>Connectionless</a:t>
            </a:r>
            <a:endParaRPr sz="2800" dirty="0">
              <a:latin typeface="Times New Roman"/>
              <a:cs typeface="Times New Roman"/>
            </a:endParaRPr>
          </a:p>
          <a:p>
            <a:pPr marL="821246" lvl="1" indent="-309872">
              <a:spcBef>
                <a:spcPts val="545"/>
              </a:spcBef>
              <a:buFont typeface="Arial MT"/>
              <a:buChar char="–"/>
              <a:tabLst>
                <a:tab pos="822093" algn="l"/>
              </a:tabLst>
            </a:pPr>
            <a:r>
              <a:rPr sz="2800" spc="-7" dirty="0">
                <a:latin typeface="Times New Roman"/>
                <a:cs typeface="Times New Roman"/>
              </a:rPr>
              <a:t>Unreliable</a:t>
            </a:r>
            <a:endParaRPr sz="2800" dirty="0">
              <a:latin typeface="Times New Roman"/>
              <a:cs typeface="Times New Roman"/>
            </a:endParaRPr>
          </a:p>
          <a:p>
            <a:pPr marL="821246" lvl="1" indent="-309872">
              <a:spcBef>
                <a:spcPts val="540"/>
              </a:spcBef>
              <a:buFont typeface="Arial MT"/>
              <a:buChar char="–"/>
              <a:tabLst>
                <a:tab pos="822093" algn="l"/>
              </a:tabLst>
            </a:pPr>
            <a:r>
              <a:rPr sz="2800" dirty="0">
                <a:latin typeface="Times New Roman"/>
                <a:cs typeface="Times New Roman"/>
              </a:rPr>
              <a:t>Out</a:t>
            </a:r>
            <a:r>
              <a:rPr sz="2800" spc="-40" dirty="0">
                <a:latin typeface="Times New Roman"/>
                <a:cs typeface="Times New Roman"/>
              </a:rPr>
              <a:t> </a:t>
            </a:r>
            <a:r>
              <a:rPr sz="2800" dirty="0">
                <a:latin typeface="Times New Roman"/>
                <a:cs typeface="Times New Roman"/>
              </a:rPr>
              <a:t>of</a:t>
            </a:r>
            <a:r>
              <a:rPr sz="2800" spc="-33" dirty="0">
                <a:latin typeface="Times New Roman"/>
                <a:cs typeface="Times New Roman"/>
              </a:rPr>
              <a:t> </a:t>
            </a:r>
            <a:r>
              <a:rPr sz="2800" dirty="0">
                <a:latin typeface="Times New Roman"/>
                <a:cs typeface="Times New Roman"/>
              </a:rPr>
              <a:t>order</a:t>
            </a:r>
            <a:r>
              <a:rPr sz="2800" spc="-53" dirty="0">
                <a:latin typeface="Times New Roman"/>
                <a:cs typeface="Times New Roman"/>
              </a:rPr>
              <a:t> </a:t>
            </a:r>
            <a:r>
              <a:rPr sz="2800" spc="-7" dirty="0">
                <a:latin typeface="Times New Roman"/>
                <a:cs typeface="Times New Roman"/>
              </a:rPr>
              <a:t>delivery</a:t>
            </a:r>
            <a:endParaRPr sz="2800" dirty="0">
              <a:latin typeface="Times New Roman"/>
              <a:cs typeface="Times New Roman"/>
            </a:endParaRPr>
          </a:p>
          <a:p>
            <a:pPr marL="388610" indent="-372524">
              <a:spcBef>
                <a:spcPts val="627"/>
              </a:spcBef>
              <a:buFont typeface="Arial MT"/>
              <a:buChar char="•"/>
              <a:tabLst>
                <a:tab pos="388610" algn="l"/>
                <a:tab pos="389457" algn="l"/>
              </a:tabLst>
            </a:pPr>
            <a:r>
              <a:rPr sz="2800" dirty="0">
                <a:latin typeface="Times New Roman"/>
                <a:cs typeface="Times New Roman"/>
              </a:rPr>
              <a:t>TCP</a:t>
            </a:r>
          </a:p>
          <a:p>
            <a:pPr marL="821246" lvl="1" indent="-309872">
              <a:spcBef>
                <a:spcPts val="560"/>
              </a:spcBef>
              <a:buFont typeface="Arial MT"/>
              <a:buChar char="–"/>
              <a:tabLst>
                <a:tab pos="822093" algn="l"/>
              </a:tabLst>
            </a:pPr>
            <a:r>
              <a:rPr sz="2800" spc="-7" dirty="0">
                <a:latin typeface="Times New Roman"/>
                <a:cs typeface="Times New Roman"/>
              </a:rPr>
              <a:t>Reliable</a:t>
            </a:r>
            <a:endParaRPr sz="2800" dirty="0">
              <a:latin typeface="Times New Roman"/>
              <a:cs typeface="Times New Roman"/>
            </a:endParaRPr>
          </a:p>
          <a:p>
            <a:pPr marL="821246" lvl="1" indent="-309872">
              <a:spcBef>
                <a:spcPts val="545"/>
              </a:spcBef>
              <a:buFont typeface="Arial MT"/>
              <a:buChar char="–"/>
              <a:tabLst>
                <a:tab pos="822093" algn="l"/>
              </a:tabLst>
            </a:pPr>
            <a:r>
              <a:rPr sz="2800" dirty="0">
                <a:latin typeface="Times New Roman"/>
                <a:cs typeface="Times New Roman"/>
              </a:rPr>
              <a:t>In-order</a:t>
            </a:r>
            <a:r>
              <a:rPr sz="2800" spc="-67" dirty="0">
                <a:latin typeface="Times New Roman"/>
                <a:cs typeface="Times New Roman"/>
              </a:rPr>
              <a:t> </a:t>
            </a:r>
            <a:r>
              <a:rPr sz="2800" spc="-7" dirty="0">
                <a:latin typeface="Times New Roman"/>
                <a:cs typeface="Times New Roman"/>
              </a:rPr>
              <a:t>delivery</a:t>
            </a:r>
            <a:endParaRPr sz="2800" dirty="0">
              <a:latin typeface="Times New Roman"/>
              <a:cs typeface="Times New Roman"/>
            </a:endParaRPr>
          </a:p>
          <a:p>
            <a:pPr marL="821246" lvl="1" indent="-309872">
              <a:spcBef>
                <a:spcPts val="545"/>
              </a:spcBef>
              <a:buFont typeface="Arial MT"/>
              <a:buChar char="–"/>
              <a:tabLst>
                <a:tab pos="822093" algn="l"/>
              </a:tabLst>
            </a:pPr>
            <a:r>
              <a:rPr sz="2800" dirty="0">
                <a:latin typeface="Times New Roman"/>
                <a:cs typeface="Times New Roman"/>
              </a:rPr>
              <a:t>Congestion</a:t>
            </a:r>
            <a:r>
              <a:rPr sz="2800" spc="-73" dirty="0">
                <a:latin typeface="Times New Roman"/>
                <a:cs typeface="Times New Roman"/>
              </a:rPr>
              <a:t> </a:t>
            </a:r>
            <a:r>
              <a:rPr sz="2800" dirty="0">
                <a:latin typeface="Times New Roman"/>
                <a:cs typeface="Times New Roman"/>
              </a:rPr>
              <a:t>control</a:t>
            </a:r>
          </a:p>
          <a:p>
            <a:pPr marL="821246" lvl="1" indent="-309872">
              <a:spcBef>
                <a:spcPts val="540"/>
              </a:spcBef>
              <a:buFont typeface="Arial MT"/>
              <a:buChar char="–"/>
              <a:tabLst>
                <a:tab pos="822093" algn="l"/>
              </a:tabLst>
            </a:pPr>
            <a:r>
              <a:rPr sz="2800" dirty="0">
                <a:latin typeface="Times New Roman"/>
                <a:cs typeface="Times New Roman"/>
              </a:rPr>
              <a:t>Flow</a:t>
            </a:r>
            <a:r>
              <a:rPr sz="2800" spc="-40" dirty="0">
                <a:latin typeface="Times New Roman"/>
                <a:cs typeface="Times New Roman"/>
              </a:rPr>
              <a:t> </a:t>
            </a:r>
            <a:r>
              <a:rPr sz="2800" spc="-7" dirty="0">
                <a:latin typeface="Times New Roman"/>
                <a:cs typeface="Times New Roman"/>
              </a:rPr>
              <a:t>control</a:t>
            </a:r>
            <a:endParaRPr sz="2800" dirty="0">
              <a:latin typeface="Times New Roman"/>
              <a:cs typeface="Times New Roman"/>
            </a:endParaRPr>
          </a:p>
          <a:p>
            <a:pPr marL="821246" lvl="1" indent="-309872">
              <a:spcBef>
                <a:spcPts val="545"/>
              </a:spcBef>
              <a:buFont typeface="Arial MT"/>
              <a:buChar char="–"/>
              <a:tabLst>
                <a:tab pos="822093" algn="l"/>
              </a:tabLst>
            </a:pPr>
            <a:r>
              <a:rPr sz="2800" dirty="0">
                <a:latin typeface="Times New Roman"/>
                <a:cs typeface="Times New Roman"/>
              </a:rPr>
              <a:t>Connection</a:t>
            </a:r>
            <a:r>
              <a:rPr sz="2800" spc="-53" dirty="0">
                <a:latin typeface="Times New Roman"/>
                <a:cs typeface="Times New Roman"/>
              </a:rPr>
              <a:t> </a:t>
            </a:r>
            <a:r>
              <a:rPr sz="2800" spc="-7" dirty="0">
                <a:latin typeface="Times New Roman"/>
                <a:cs typeface="Times New Roman"/>
              </a:rPr>
              <a:t>setup</a:t>
            </a:r>
            <a:endParaRPr sz="2800" dirty="0">
              <a:latin typeface="Times New Roman"/>
              <a:cs typeface="Times New Roman"/>
            </a:endParaRPr>
          </a:p>
        </p:txBody>
      </p:sp>
      <p:sp>
        <p:nvSpPr>
          <p:cNvPr id="3" name="object 3"/>
          <p:cNvSpPr txBox="1"/>
          <p:nvPr/>
        </p:nvSpPr>
        <p:spPr>
          <a:xfrm>
            <a:off x="409787" y="280179"/>
            <a:ext cx="1261851" cy="571951"/>
          </a:xfrm>
          <a:prstGeom prst="rect">
            <a:avLst/>
          </a:prstGeom>
        </p:spPr>
        <p:txBody>
          <a:bodyPr vert="horz" wrap="square" lIns="0" tIns="17780" rIns="0" bIns="0" rtlCol="0">
            <a:spAutoFit/>
          </a:bodyPr>
          <a:lstStyle/>
          <a:p>
            <a:pPr marL="16933">
              <a:spcBef>
                <a:spcPts val="140"/>
              </a:spcBef>
            </a:pPr>
            <a:r>
              <a:rPr sz="3600" b="1" dirty="0">
                <a:latin typeface="Times New Roman"/>
                <a:cs typeface="Times New Roman"/>
              </a:rPr>
              <a:t>UDP</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7" y="280180"/>
            <a:ext cx="11374967" cy="2929328"/>
          </a:xfrm>
          <a:prstGeom prst="rect">
            <a:avLst/>
          </a:prstGeom>
        </p:spPr>
        <p:txBody>
          <a:bodyPr vert="horz" wrap="square" lIns="0" tIns="17780" rIns="0" bIns="0" rtlCol="0">
            <a:spAutoFit/>
          </a:bodyPr>
          <a:lstStyle/>
          <a:p>
            <a:pPr marL="16933">
              <a:spcBef>
                <a:spcPts val="140"/>
              </a:spcBef>
            </a:pPr>
            <a:r>
              <a:rPr sz="3600" b="1" dirty="0">
                <a:latin typeface="Times New Roman"/>
                <a:cs typeface="Times New Roman"/>
              </a:rPr>
              <a:t>UDP</a:t>
            </a:r>
          </a:p>
          <a:p>
            <a:pPr>
              <a:spcBef>
                <a:spcPts val="53"/>
              </a:spcBef>
            </a:pPr>
            <a:endParaRPr sz="4200" dirty="0">
              <a:latin typeface="Times New Roman"/>
              <a:cs typeface="Times New Roman"/>
            </a:endParaRPr>
          </a:p>
          <a:p>
            <a:pPr marL="388610" marR="6773" indent="-372524">
              <a:spcBef>
                <a:spcPts val="7"/>
              </a:spcBef>
              <a:buFont typeface="Arial MT"/>
              <a:buChar char="•"/>
              <a:tabLst>
                <a:tab pos="388610" algn="l"/>
                <a:tab pos="389457" algn="l"/>
                <a:tab pos="1118419" algn="l"/>
                <a:tab pos="1959138" algn="l"/>
                <a:tab pos="3491566" algn="l"/>
                <a:tab pos="4839426" algn="l"/>
                <a:tab pos="5946838" algn="l"/>
                <a:tab pos="6369314" algn="l"/>
                <a:tab pos="7379362" algn="l"/>
                <a:tab pos="7730720" algn="l"/>
                <a:tab pos="10004810" algn="l"/>
              </a:tabLst>
            </a:pPr>
            <a:r>
              <a:rPr sz="2667" dirty="0">
                <a:latin typeface="Times New Roman"/>
                <a:cs typeface="Times New Roman"/>
              </a:rPr>
              <a:t>The	Us</a:t>
            </a:r>
            <a:r>
              <a:rPr sz="2667" spc="-13" dirty="0">
                <a:latin typeface="Times New Roman"/>
                <a:cs typeface="Times New Roman"/>
              </a:rPr>
              <a:t>e</a:t>
            </a:r>
            <a:r>
              <a:rPr sz="2667" dirty="0">
                <a:latin typeface="Times New Roman"/>
                <a:cs typeface="Times New Roman"/>
              </a:rPr>
              <a:t>r	Da</a:t>
            </a:r>
            <a:r>
              <a:rPr sz="2667" spc="-20" dirty="0">
                <a:latin typeface="Times New Roman"/>
                <a:cs typeface="Times New Roman"/>
              </a:rPr>
              <a:t>t</a:t>
            </a:r>
            <a:r>
              <a:rPr sz="2667" dirty="0">
                <a:latin typeface="Times New Roman"/>
                <a:cs typeface="Times New Roman"/>
              </a:rPr>
              <a:t>a</a:t>
            </a:r>
            <a:r>
              <a:rPr sz="2667" spc="-13" dirty="0">
                <a:latin typeface="Times New Roman"/>
                <a:cs typeface="Times New Roman"/>
              </a:rPr>
              <a:t>g</a:t>
            </a:r>
            <a:r>
              <a:rPr sz="2667" dirty="0">
                <a:latin typeface="Times New Roman"/>
                <a:cs typeface="Times New Roman"/>
              </a:rPr>
              <a:t>ram	Pro</a:t>
            </a:r>
            <a:r>
              <a:rPr sz="2667" spc="-20" dirty="0">
                <a:latin typeface="Times New Roman"/>
                <a:cs typeface="Times New Roman"/>
              </a:rPr>
              <a:t>t</a:t>
            </a:r>
            <a:r>
              <a:rPr sz="2667" dirty="0">
                <a:latin typeface="Times New Roman"/>
                <a:cs typeface="Times New Roman"/>
              </a:rPr>
              <a:t>o</a:t>
            </a:r>
            <a:r>
              <a:rPr sz="2667" spc="-13" dirty="0">
                <a:latin typeface="Times New Roman"/>
                <a:cs typeface="Times New Roman"/>
              </a:rPr>
              <a:t>c</a:t>
            </a:r>
            <a:r>
              <a:rPr sz="2667" dirty="0">
                <a:latin typeface="Times New Roman"/>
                <a:cs typeface="Times New Roman"/>
              </a:rPr>
              <a:t>ol	(</a:t>
            </a:r>
            <a:r>
              <a:rPr sz="2667" spc="7" dirty="0">
                <a:latin typeface="Times New Roman"/>
                <a:cs typeface="Times New Roman"/>
              </a:rPr>
              <a:t>U</a:t>
            </a:r>
            <a:r>
              <a:rPr sz="2667" dirty="0">
                <a:latin typeface="Times New Roman"/>
                <a:cs typeface="Times New Roman"/>
              </a:rPr>
              <a:t>DP)	</a:t>
            </a:r>
            <a:r>
              <a:rPr sz="2667" spc="-27" dirty="0">
                <a:latin typeface="Times New Roman"/>
                <a:cs typeface="Times New Roman"/>
              </a:rPr>
              <a:t>i</a:t>
            </a:r>
            <a:r>
              <a:rPr sz="2667" dirty="0">
                <a:latin typeface="Times New Roman"/>
                <a:cs typeface="Times New Roman"/>
              </a:rPr>
              <a:t>s	ca</a:t>
            </a:r>
            <a:r>
              <a:rPr sz="2667" spc="-13" dirty="0">
                <a:latin typeface="Times New Roman"/>
                <a:cs typeface="Times New Roman"/>
              </a:rPr>
              <a:t>l</a:t>
            </a:r>
            <a:r>
              <a:rPr sz="2667" dirty="0">
                <a:latin typeface="Times New Roman"/>
                <a:cs typeface="Times New Roman"/>
              </a:rPr>
              <a:t>l</a:t>
            </a:r>
            <a:r>
              <a:rPr sz="2667" spc="-13" dirty="0">
                <a:latin typeface="Times New Roman"/>
                <a:cs typeface="Times New Roman"/>
              </a:rPr>
              <a:t>e</a:t>
            </a:r>
            <a:r>
              <a:rPr sz="2667" dirty="0">
                <a:latin typeface="Times New Roman"/>
                <a:cs typeface="Times New Roman"/>
              </a:rPr>
              <a:t>d	a	</a:t>
            </a:r>
            <a:r>
              <a:rPr sz="2667" spc="-20" dirty="0">
                <a:latin typeface="Times New Roman"/>
                <a:cs typeface="Times New Roman"/>
              </a:rPr>
              <a:t>c</a:t>
            </a:r>
            <a:r>
              <a:rPr sz="2667" dirty="0">
                <a:latin typeface="Times New Roman"/>
                <a:cs typeface="Times New Roman"/>
              </a:rPr>
              <a:t>onn</a:t>
            </a:r>
            <a:r>
              <a:rPr sz="2667" spc="-13" dirty="0">
                <a:latin typeface="Times New Roman"/>
                <a:cs typeface="Times New Roman"/>
              </a:rPr>
              <a:t>e</a:t>
            </a:r>
            <a:r>
              <a:rPr sz="2667" dirty="0">
                <a:latin typeface="Times New Roman"/>
                <a:cs typeface="Times New Roman"/>
              </a:rPr>
              <a:t>c</a:t>
            </a:r>
            <a:r>
              <a:rPr sz="2667" spc="-13" dirty="0">
                <a:latin typeface="Times New Roman"/>
                <a:cs typeface="Times New Roman"/>
              </a:rPr>
              <a:t>t</a:t>
            </a:r>
            <a:r>
              <a:rPr sz="2667" dirty="0">
                <a:latin typeface="Times New Roman"/>
                <a:cs typeface="Times New Roman"/>
              </a:rPr>
              <a:t>i</a:t>
            </a:r>
            <a:r>
              <a:rPr sz="2667" spc="-20" dirty="0">
                <a:latin typeface="Times New Roman"/>
                <a:cs typeface="Times New Roman"/>
              </a:rPr>
              <a:t>o</a:t>
            </a:r>
            <a:r>
              <a:rPr sz="2667" dirty="0">
                <a:latin typeface="Times New Roman"/>
                <a:cs typeface="Times New Roman"/>
              </a:rPr>
              <a:t>nle</a:t>
            </a:r>
            <a:r>
              <a:rPr sz="2667" spc="-20" dirty="0">
                <a:latin typeface="Times New Roman"/>
                <a:cs typeface="Times New Roman"/>
              </a:rPr>
              <a:t>s</a:t>
            </a:r>
            <a:r>
              <a:rPr sz="2667" dirty="0">
                <a:latin typeface="Times New Roman"/>
                <a:cs typeface="Times New Roman"/>
              </a:rPr>
              <a:t>s,	un</a:t>
            </a:r>
            <a:r>
              <a:rPr sz="2667" spc="-13" dirty="0">
                <a:latin typeface="Times New Roman"/>
                <a:cs typeface="Times New Roman"/>
              </a:rPr>
              <a:t>r</a:t>
            </a:r>
            <a:r>
              <a:rPr sz="2667" dirty="0">
                <a:latin typeface="Times New Roman"/>
                <a:cs typeface="Times New Roman"/>
              </a:rPr>
              <a:t>e</a:t>
            </a:r>
            <a:r>
              <a:rPr sz="2667" spc="-13" dirty="0">
                <a:latin typeface="Times New Roman"/>
                <a:cs typeface="Times New Roman"/>
              </a:rPr>
              <a:t>l</a:t>
            </a:r>
            <a:r>
              <a:rPr sz="2667" dirty="0">
                <a:latin typeface="Times New Roman"/>
                <a:cs typeface="Times New Roman"/>
              </a:rPr>
              <a:t>i</a:t>
            </a:r>
            <a:r>
              <a:rPr sz="2667" spc="-13" dirty="0">
                <a:latin typeface="Times New Roman"/>
                <a:cs typeface="Times New Roman"/>
              </a:rPr>
              <a:t>a</a:t>
            </a:r>
            <a:r>
              <a:rPr sz="2667" dirty="0">
                <a:latin typeface="Times New Roman"/>
                <a:cs typeface="Times New Roman"/>
              </a:rPr>
              <a:t>b</a:t>
            </a:r>
            <a:r>
              <a:rPr sz="2667" spc="-20" dirty="0">
                <a:latin typeface="Times New Roman"/>
                <a:cs typeface="Times New Roman"/>
              </a:rPr>
              <a:t>l</a:t>
            </a:r>
            <a:r>
              <a:rPr sz="2667" dirty="0">
                <a:latin typeface="Times New Roman"/>
                <a:cs typeface="Times New Roman"/>
              </a:rPr>
              <a:t>e  transport</a:t>
            </a:r>
            <a:r>
              <a:rPr sz="2667" spc="-73" dirty="0">
                <a:latin typeface="Times New Roman"/>
                <a:cs typeface="Times New Roman"/>
              </a:rPr>
              <a:t> </a:t>
            </a:r>
            <a:r>
              <a:rPr sz="2667" dirty="0">
                <a:latin typeface="Times New Roman"/>
                <a:cs typeface="Times New Roman"/>
              </a:rPr>
              <a:t>protocol</a:t>
            </a:r>
          </a:p>
          <a:p>
            <a:pPr marL="388610" indent="-372524">
              <a:spcBef>
                <a:spcPts val="640"/>
              </a:spcBef>
              <a:buFont typeface="Arial MT"/>
              <a:buChar char="•"/>
              <a:tabLst>
                <a:tab pos="388610" algn="l"/>
                <a:tab pos="389457" algn="l"/>
              </a:tabLst>
            </a:pPr>
            <a:r>
              <a:rPr sz="2667" dirty="0">
                <a:latin typeface="Times New Roman"/>
                <a:cs typeface="Times New Roman"/>
              </a:rPr>
              <a:t>It</a:t>
            </a:r>
            <a:r>
              <a:rPr sz="2667" spc="545" dirty="0">
                <a:latin typeface="Times New Roman"/>
                <a:cs typeface="Times New Roman"/>
              </a:rPr>
              <a:t> </a:t>
            </a:r>
            <a:r>
              <a:rPr sz="2667" dirty="0">
                <a:latin typeface="Times New Roman"/>
                <a:cs typeface="Times New Roman"/>
              </a:rPr>
              <a:t>does</a:t>
            </a:r>
            <a:r>
              <a:rPr sz="2667" spc="545" dirty="0">
                <a:latin typeface="Times New Roman"/>
                <a:cs typeface="Times New Roman"/>
              </a:rPr>
              <a:t> </a:t>
            </a:r>
            <a:r>
              <a:rPr sz="2667" spc="-7" dirty="0">
                <a:latin typeface="Times New Roman"/>
                <a:cs typeface="Times New Roman"/>
              </a:rPr>
              <a:t>not</a:t>
            </a:r>
            <a:r>
              <a:rPr sz="2667" spc="567" dirty="0">
                <a:latin typeface="Times New Roman"/>
                <a:cs typeface="Times New Roman"/>
              </a:rPr>
              <a:t> </a:t>
            </a:r>
            <a:r>
              <a:rPr sz="2667" spc="-13" dirty="0">
                <a:latin typeface="Times New Roman"/>
                <a:cs typeface="Times New Roman"/>
              </a:rPr>
              <a:t>add</a:t>
            </a:r>
            <a:r>
              <a:rPr sz="2667" spc="579" dirty="0">
                <a:latin typeface="Times New Roman"/>
                <a:cs typeface="Times New Roman"/>
              </a:rPr>
              <a:t> </a:t>
            </a:r>
            <a:r>
              <a:rPr sz="2667" spc="-7" dirty="0">
                <a:latin typeface="Times New Roman"/>
                <a:cs typeface="Times New Roman"/>
              </a:rPr>
              <a:t>anything</a:t>
            </a:r>
            <a:r>
              <a:rPr sz="2667" spc="579" dirty="0">
                <a:latin typeface="Times New Roman"/>
                <a:cs typeface="Times New Roman"/>
              </a:rPr>
              <a:t> </a:t>
            </a:r>
            <a:r>
              <a:rPr sz="2667" spc="-13" dirty="0">
                <a:latin typeface="Times New Roman"/>
                <a:cs typeface="Times New Roman"/>
              </a:rPr>
              <a:t>to</a:t>
            </a:r>
            <a:r>
              <a:rPr sz="2667" spc="567" dirty="0">
                <a:latin typeface="Times New Roman"/>
                <a:cs typeface="Times New Roman"/>
              </a:rPr>
              <a:t> </a:t>
            </a:r>
            <a:r>
              <a:rPr sz="2667" dirty="0">
                <a:latin typeface="Times New Roman"/>
                <a:cs typeface="Times New Roman"/>
              </a:rPr>
              <a:t>the</a:t>
            </a:r>
            <a:r>
              <a:rPr sz="2667" spc="545" dirty="0">
                <a:latin typeface="Times New Roman"/>
                <a:cs typeface="Times New Roman"/>
              </a:rPr>
              <a:t> </a:t>
            </a:r>
            <a:r>
              <a:rPr sz="2667" spc="-7" dirty="0">
                <a:latin typeface="Times New Roman"/>
                <a:cs typeface="Times New Roman"/>
              </a:rPr>
              <a:t>services</a:t>
            </a:r>
            <a:r>
              <a:rPr sz="2667" spc="540" dirty="0">
                <a:latin typeface="Times New Roman"/>
                <a:cs typeface="Times New Roman"/>
              </a:rPr>
              <a:t> </a:t>
            </a:r>
            <a:r>
              <a:rPr sz="2667" dirty="0">
                <a:latin typeface="Times New Roman"/>
                <a:cs typeface="Times New Roman"/>
              </a:rPr>
              <a:t>of</a:t>
            </a:r>
            <a:r>
              <a:rPr sz="2667" spc="540" dirty="0">
                <a:latin typeface="Times New Roman"/>
                <a:cs typeface="Times New Roman"/>
              </a:rPr>
              <a:t> </a:t>
            </a:r>
            <a:r>
              <a:rPr sz="2667" dirty="0">
                <a:latin typeface="Times New Roman"/>
                <a:cs typeface="Times New Roman"/>
              </a:rPr>
              <a:t>IP</a:t>
            </a:r>
            <a:r>
              <a:rPr sz="2667" spc="467" dirty="0">
                <a:latin typeface="Times New Roman"/>
                <a:cs typeface="Times New Roman"/>
              </a:rPr>
              <a:t> </a:t>
            </a:r>
            <a:r>
              <a:rPr sz="2667" spc="-7" dirty="0">
                <a:latin typeface="Times New Roman"/>
                <a:cs typeface="Times New Roman"/>
              </a:rPr>
              <a:t>except</a:t>
            </a:r>
            <a:r>
              <a:rPr sz="2667" spc="560" dirty="0">
                <a:latin typeface="Times New Roman"/>
                <a:cs typeface="Times New Roman"/>
              </a:rPr>
              <a:t> </a:t>
            </a:r>
            <a:r>
              <a:rPr sz="2667" spc="-13" dirty="0">
                <a:latin typeface="Times New Roman"/>
                <a:cs typeface="Times New Roman"/>
              </a:rPr>
              <a:t>to</a:t>
            </a:r>
            <a:r>
              <a:rPr sz="2667" spc="560" dirty="0">
                <a:latin typeface="Times New Roman"/>
                <a:cs typeface="Times New Roman"/>
              </a:rPr>
              <a:t> </a:t>
            </a:r>
            <a:r>
              <a:rPr sz="2667" spc="-7" dirty="0">
                <a:latin typeface="Times New Roman"/>
                <a:cs typeface="Times New Roman"/>
              </a:rPr>
              <a:t>provide</a:t>
            </a:r>
            <a:r>
              <a:rPr sz="2667" spc="567" dirty="0">
                <a:latin typeface="Times New Roman"/>
                <a:cs typeface="Times New Roman"/>
              </a:rPr>
              <a:t> </a:t>
            </a:r>
            <a:r>
              <a:rPr sz="2667" spc="-7" dirty="0">
                <a:latin typeface="Times New Roman"/>
                <a:cs typeface="Times New Roman"/>
              </a:rPr>
              <a:t>process-to-</a:t>
            </a:r>
            <a:endParaRPr sz="2667" dirty="0">
              <a:latin typeface="Times New Roman"/>
              <a:cs typeface="Times New Roman"/>
            </a:endParaRPr>
          </a:p>
          <a:p>
            <a:pPr marL="388610"/>
            <a:r>
              <a:rPr sz="2667" dirty="0">
                <a:latin typeface="Times New Roman"/>
                <a:cs typeface="Times New Roman"/>
              </a:rPr>
              <a:t>process</a:t>
            </a:r>
            <a:r>
              <a:rPr sz="2667" spc="-40" dirty="0">
                <a:latin typeface="Times New Roman"/>
                <a:cs typeface="Times New Roman"/>
              </a:rPr>
              <a:t> </a:t>
            </a:r>
            <a:r>
              <a:rPr sz="2667" spc="-7" dirty="0">
                <a:latin typeface="Times New Roman"/>
                <a:cs typeface="Times New Roman"/>
              </a:rPr>
              <a:t>communication</a:t>
            </a:r>
            <a:r>
              <a:rPr sz="2667" spc="-13" dirty="0">
                <a:latin typeface="Times New Roman"/>
                <a:cs typeface="Times New Roman"/>
              </a:rPr>
              <a:t> </a:t>
            </a:r>
            <a:r>
              <a:rPr sz="2667" dirty="0">
                <a:latin typeface="Times New Roman"/>
                <a:cs typeface="Times New Roman"/>
              </a:rPr>
              <a:t>instead</a:t>
            </a:r>
            <a:r>
              <a:rPr sz="2667" spc="-33" dirty="0">
                <a:latin typeface="Times New Roman"/>
                <a:cs typeface="Times New Roman"/>
              </a:rPr>
              <a:t> </a:t>
            </a:r>
            <a:r>
              <a:rPr sz="2667" dirty="0">
                <a:latin typeface="Times New Roman"/>
                <a:cs typeface="Times New Roman"/>
              </a:rPr>
              <a:t>of</a:t>
            </a:r>
            <a:r>
              <a:rPr sz="2667" spc="-27" dirty="0">
                <a:latin typeface="Times New Roman"/>
                <a:cs typeface="Times New Roman"/>
              </a:rPr>
              <a:t> </a:t>
            </a:r>
            <a:r>
              <a:rPr sz="2667" dirty="0">
                <a:latin typeface="Times New Roman"/>
                <a:cs typeface="Times New Roman"/>
              </a:rPr>
              <a:t>host-to-host</a:t>
            </a:r>
            <a:r>
              <a:rPr sz="2667" spc="-53" dirty="0">
                <a:latin typeface="Times New Roman"/>
                <a:cs typeface="Times New Roman"/>
              </a:rPr>
              <a:t> </a:t>
            </a:r>
            <a:r>
              <a:rPr sz="2667" spc="-7" dirty="0">
                <a:latin typeface="Times New Roman"/>
                <a:cs typeface="Times New Roman"/>
              </a:rPr>
              <a:t>communication</a:t>
            </a:r>
            <a:endParaRPr sz="2667" dirty="0">
              <a:latin typeface="Times New Roman"/>
              <a:cs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67407" y="1806448"/>
            <a:ext cx="8548624" cy="3734816"/>
          </a:xfrm>
          <a:prstGeom prst="rect">
            <a:avLst/>
          </a:prstGeom>
        </p:spPr>
      </p:pic>
      <p:sp>
        <p:nvSpPr>
          <p:cNvPr id="3" name="object 3"/>
          <p:cNvSpPr txBox="1">
            <a:spLocks noGrp="1"/>
          </p:cNvSpPr>
          <p:nvPr>
            <p:ph type="title"/>
          </p:nvPr>
        </p:nvSpPr>
        <p:spPr>
          <a:xfrm>
            <a:off x="409787" y="-855"/>
            <a:ext cx="2181013"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UDP</a:t>
            </a:r>
            <a:r>
              <a:rPr sz="3600" b="1" spc="-160" dirty="0">
                <a:latin typeface="Times New Roman"/>
                <a:cs typeface="Times New Roman"/>
              </a:rPr>
              <a:t> </a:t>
            </a:r>
            <a:r>
              <a:rPr sz="3600" b="1" dirty="0">
                <a:latin typeface="Times New Roman"/>
                <a:cs typeface="Times New Roman"/>
              </a:rPr>
              <a:t>for</a:t>
            </a:r>
            <a:r>
              <a:rPr sz="3600" b="1" spc="-20" dirty="0">
                <a:latin typeface="Times New Roman"/>
                <a:cs typeface="Times New Roman"/>
              </a:rPr>
              <a:t>m</a:t>
            </a:r>
            <a:r>
              <a:rPr sz="3600" b="1" dirty="0">
                <a:latin typeface="Times New Roman"/>
                <a:cs typeface="Times New Roman"/>
              </a:rPr>
              <a:t>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59152" y="1499617"/>
            <a:ext cx="7246112" cy="4714239"/>
          </a:xfrm>
          <a:prstGeom prst="rect">
            <a:avLst/>
          </a:prstGeom>
        </p:spPr>
      </p:pic>
      <p:sp>
        <p:nvSpPr>
          <p:cNvPr id="3" name="object 3"/>
          <p:cNvSpPr txBox="1">
            <a:spLocks noGrp="1"/>
          </p:cNvSpPr>
          <p:nvPr>
            <p:ph type="title"/>
          </p:nvPr>
        </p:nvSpPr>
        <p:spPr>
          <a:xfrm>
            <a:off x="409787" y="-855"/>
            <a:ext cx="7008707" cy="1125949"/>
          </a:xfrm>
          <a:prstGeom prst="rect">
            <a:avLst/>
          </a:prstGeom>
        </p:spPr>
        <p:txBody>
          <a:bodyPr vert="horz" wrap="square" lIns="0" tIns="17780" rIns="0" bIns="0" rtlCol="0" anchor="ctr">
            <a:spAutoFit/>
          </a:bodyPr>
          <a:lstStyle/>
          <a:p>
            <a:pPr marL="16933">
              <a:lnSpc>
                <a:spcPct val="100000"/>
              </a:lnSpc>
              <a:spcBef>
                <a:spcPts val="140"/>
              </a:spcBef>
            </a:pPr>
            <a:r>
              <a:rPr sz="3600" b="1" dirty="0">
                <a:latin typeface="Times New Roman"/>
                <a:cs typeface="Times New Roman"/>
              </a:rPr>
              <a:t>Pseudoheader</a:t>
            </a:r>
            <a:r>
              <a:rPr sz="3600" b="1" spc="-73" dirty="0">
                <a:latin typeface="Times New Roman"/>
                <a:cs typeface="Times New Roman"/>
              </a:rPr>
              <a:t> </a:t>
            </a:r>
            <a:r>
              <a:rPr sz="3600" b="1" dirty="0">
                <a:latin typeface="Times New Roman"/>
                <a:cs typeface="Times New Roman"/>
              </a:rPr>
              <a:t>for</a:t>
            </a:r>
            <a:r>
              <a:rPr sz="3600" b="1" spc="-13" dirty="0">
                <a:latin typeface="Times New Roman"/>
                <a:cs typeface="Times New Roman"/>
              </a:rPr>
              <a:t> </a:t>
            </a:r>
            <a:r>
              <a:rPr sz="3600" b="1" dirty="0">
                <a:latin typeface="Times New Roman"/>
                <a:cs typeface="Times New Roman"/>
              </a:rPr>
              <a:t>checksum</a:t>
            </a:r>
            <a:r>
              <a:rPr sz="3600" b="1" spc="-80" dirty="0">
                <a:latin typeface="Times New Roman"/>
                <a:cs typeface="Times New Roman"/>
              </a:rPr>
              <a:t> </a:t>
            </a:r>
            <a:r>
              <a:rPr sz="3600" b="1" spc="-7" dirty="0">
                <a:latin typeface="Times New Roman"/>
                <a:cs typeface="Times New Roman"/>
              </a:rPr>
              <a:t>calculation</a:t>
            </a:r>
            <a:endParaRPr sz="3600" b="1" dirty="0">
              <a:latin typeface="Times New Roman"/>
              <a:cs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26" y="6597903"/>
            <a:ext cx="12206393" cy="256540"/>
            <a:chOff x="-6095" y="4948427"/>
            <a:chExt cx="9154795" cy="192405"/>
          </a:xfrm>
        </p:grpSpPr>
        <p:sp>
          <p:nvSpPr>
            <p:cNvPr id="3" name="object 3"/>
            <p:cNvSpPr/>
            <p:nvPr/>
          </p:nvSpPr>
          <p:spPr>
            <a:xfrm>
              <a:off x="0" y="4954523"/>
              <a:ext cx="9142730" cy="180340"/>
            </a:xfrm>
            <a:custGeom>
              <a:avLst/>
              <a:gdLst/>
              <a:ahLst/>
              <a:cxnLst/>
              <a:rect l="l" t="t" r="r" b="b"/>
              <a:pathLst>
                <a:path w="9142730" h="180339">
                  <a:moveTo>
                    <a:pt x="9142476" y="0"/>
                  </a:moveTo>
                  <a:lnTo>
                    <a:pt x="0" y="0"/>
                  </a:lnTo>
                  <a:lnTo>
                    <a:pt x="0" y="179831"/>
                  </a:lnTo>
                  <a:lnTo>
                    <a:pt x="9142476" y="179831"/>
                  </a:lnTo>
                  <a:lnTo>
                    <a:pt x="9142476" y="0"/>
                  </a:lnTo>
                  <a:close/>
                </a:path>
              </a:pathLst>
            </a:custGeom>
            <a:solidFill>
              <a:srgbClr val="4E6B33"/>
            </a:solidFill>
          </p:spPr>
          <p:txBody>
            <a:bodyPr wrap="square" lIns="0" tIns="0" rIns="0" bIns="0" rtlCol="0"/>
            <a:lstStyle/>
            <a:p>
              <a:endParaRPr sz="2400"/>
            </a:p>
          </p:txBody>
        </p:sp>
        <p:sp>
          <p:nvSpPr>
            <p:cNvPr id="4" name="object 4"/>
            <p:cNvSpPr/>
            <p:nvPr/>
          </p:nvSpPr>
          <p:spPr>
            <a:xfrm>
              <a:off x="0" y="4954523"/>
              <a:ext cx="9142730" cy="180340"/>
            </a:xfrm>
            <a:custGeom>
              <a:avLst/>
              <a:gdLst/>
              <a:ahLst/>
              <a:cxnLst/>
              <a:rect l="l" t="t" r="r" b="b"/>
              <a:pathLst>
                <a:path w="9142730" h="180339">
                  <a:moveTo>
                    <a:pt x="0" y="179831"/>
                  </a:moveTo>
                  <a:lnTo>
                    <a:pt x="9142476" y="179831"/>
                  </a:lnTo>
                  <a:lnTo>
                    <a:pt x="9142476" y="0"/>
                  </a:lnTo>
                  <a:lnTo>
                    <a:pt x="0" y="0"/>
                  </a:lnTo>
                </a:path>
              </a:pathLst>
            </a:custGeom>
            <a:ln w="12192">
              <a:solidFill>
                <a:srgbClr val="D3AC35"/>
              </a:solidFill>
            </a:ln>
          </p:spPr>
          <p:txBody>
            <a:bodyPr wrap="square" lIns="0" tIns="0" rIns="0" bIns="0" rtlCol="0"/>
            <a:lstStyle/>
            <a:p>
              <a:endParaRPr sz="2400"/>
            </a:p>
          </p:txBody>
        </p:sp>
      </p:grpSp>
      <p:grpSp>
        <p:nvGrpSpPr>
          <p:cNvPr id="5" name="object 5"/>
          <p:cNvGrpSpPr/>
          <p:nvPr/>
        </p:nvGrpSpPr>
        <p:grpSpPr>
          <a:xfrm>
            <a:off x="-4063" y="26415"/>
            <a:ext cx="12202160" cy="1156547"/>
            <a:chOff x="-3047" y="19811"/>
            <a:chExt cx="9151620" cy="867410"/>
          </a:xfrm>
        </p:grpSpPr>
        <p:sp>
          <p:nvSpPr>
            <p:cNvPr id="6" name="object 6"/>
            <p:cNvSpPr/>
            <p:nvPr/>
          </p:nvSpPr>
          <p:spPr>
            <a:xfrm>
              <a:off x="0" y="847344"/>
              <a:ext cx="9145905" cy="36830"/>
            </a:xfrm>
            <a:custGeom>
              <a:avLst/>
              <a:gdLst/>
              <a:ahLst/>
              <a:cxnLst/>
              <a:rect l="l" t="t" r="r" b="b"/>
              <a:pathLst>
                <a:path w="9145905" h="36830">
                  <a:moveTo>
                    <a:pt x="9145524" y="0"/>
                  </a:moveTo>
                  <a:lnTo>
                    <a:pt x="0" y="0"/>
                  </a:lnTo>
                  <a:lnTo>
                    <a:pt x="0" y="36575"/>
                  </a:lnTo>
                  <a:lnTo>
                    <a:pt x="9145524" y="36575"/>
                  </a:lnTo>
                  <a:lnTo>
                    <a:pt x="9145524" y="0"/>
                  </a:lnTo>
                  <a:close/>
                </a:path>
              </a:pathLst>
            </a:custGeom>
            <a:solidFill>
              <a:srgbClr val="4E6B33"/>
            </a:solidFill>
          </p:spPr>
          <p:txBody>
            <a:bodyPr wrap="square" lIns="0" tIns="0" rIns="0" bIns="0" rtlCol="0"/>
            <a:lstStyle/>
            <a:p>
              <a:endParaRPr sz="2400"/>
            </a:p>
          </p:txBody>
        </p:sp>
        <p:sp>
          <p:nvSpPr>
            <p:cNvPr id="7" name="object 7"/>
            <p:cNvSpPr/>
            <p:nvPr/>
          </p:nvSpPr>
          <p:spPr>
            <a:xfrm>
              <a:off x="0" y="847344"/>
              <a:ext cx="9145905" cy="36830"/>
            </a:xfrm>
            <a:custGeom>
              <a:avLst/>
              <a:gdLst/>
              <a:ahLst/>
              <a:cxnLst/>
              <a:rect l="l" t="t" r="r" b="b"/>
              <a:pathLst>
                <a:path w="9145905" h="36830">
                  <a:moveTo>
                    <a:pt x="0" y="36575"/>
                  </a:moveTo>
                  <a:lnTo>
                    <a:pt x="9145524" y="36575"/>
                  </a:lnTo>
                  <a:lnTo>
                    <a:pt x="9145524" y="0"/>
                  </a:lnTo>
                  <a:lnTo>
                    <a:pt x="0" y="0"/>
                  </a:lnTo>
                  <a:lnTo>
                    <a:pt x="0" y="36575"/>
                  </a:lnTo>
                  <a:close/>
                </a:path>
              </a:pathLst>
            </a:custGeom>
            <a:ln w="6096">
              <a:solidFill>
                <a:srgbClr val="D3AC35"/>
              </a:solidFill>
            </a:ln>
          </p:spPr>
          <p:txBody>
            <a:bodyPr wrap="square" lIns="0" tIns="0" rIns="0" bIns="0" rtlCol="0"/>
            <a:lstStyle/>
            <a:p>
              <a:endParaRPr sz="2400"/>
            </a:p>
          </p:txBody>
        </p:sp>
        <p:pic>
          <p:nvPicPr>
            <p:cNvPr id="8" name="object 8"/>
            <p:cNvPicPr/>
            <p:nvPr/>
          </p:nvPicPr>
          <p:blipFill>
            <a:blip r:embed="rId2" cstate="print"/>
            <a:stretch>
              <a:fillRect/>
            </a:stretch>
          </p:blipFill>
          <p:spPr>
            <a:xfrm>
              <a:off x="8290559" y="19811"/>
              <a:ext cx="830579" cy="806196"/>
            </a:xfrm>
            <a:prstGeom prst="rect">
              <a:avLst/>
            </a:prstGeom>
          </p:spPr>
        </p:pic>
      </p:grpSp>
      <p:grpSp>
        <p:nvGrpSpPr>
          <p:cNvPr id="9" name="object 9"/>
          <p:cNvGrpSpPr/>
          <p:nvPr/>
        </p:nvGrpSpPr>
        <p:grpSpPr>
          <a:xfrm>
            <a:off x="2509519" y="1412241"/>
            <a:ext cx="7139093" cy="5011420"/>
            <a:chOff x="1882139" y="1059180"/>
            <a:chExt cx="5354320" cy="3758565"/>
          </a:xfrm>
        </p:grpSpPr>
        <p:pic>
          <p:nvPicPr>
            <p:cNvPr id="10" name="object 10"/>
            <p:cNvPicPr/>
            <p:nvPr/>
          </p:nvPicPr>
          <p:blipFill>
            <a:blip r:embed="rId3" cstate="print"/>
            <a:stretch>
              <a:fillRect/>
            </a:stretch>
          </p:blipFill>
          <p:spPr>
            <a:xfrm>
              <a:off x="2671142" y="1119021"/>
              <a:ext cx="4370425" cy="3660051"/>
            </a:xfrm>
            <a:prstGeom prst="rect">
              <a:avLst/>
            </a:prstGeom>
          </p:spPr>
        </p:pic>
        <p:pic>
          <p:nvPicPr>
            <p:cNvPr id="11" name="object 11"/>
            <p:cNvPicPr/>
            <p:nvPr/>
          </p:nvPicPr>
          <p:blipFill>
            <a:blip r:embed="rId4" cstate="print"/>
            <a:stretch>
              <a:fillRect/>
            </a:stretch>
          </p:blipFill>
          <p:spPr>
            <a:xfrm>
              <a:off x="1882139" y="1059180"/>
              <a:ext cx="5353812" cy="3758184"/>
            </a:xfrm>
            <a:prstGeom prst="rect">
              <a:avLst/>
            </a:prstGeom>
          </p:spPr>
        </p:pic>
      </p:grpSp>
      <p:sp>
        <p:nvSpPr>
          <p:cNvPr id="12" name="object 12"/>
          <p:cNvSpPr txBox="1"/>
          <p:nvPr/>
        </p:nvSpPr>
        <p:spPr>
          <a:xfrm>
            <a:off x="409787" y="280179"/>
            <a:ext cx="1304713" cy="571951"/>
          </a:xfrm>
          <a:prstGeom prst="rect">
            <a:avLst/>
          </a:prstGeom>
        </p:spPr>
        <p:txBody>
          <a:bodyPr vert="horz" wrap="square" lIns="0" tIns="17780" rIns="0" bIns="0" rtlCol="0">
            <a:spAutoFit/>
          </a:bodyPr>
          <a:lstStyle/>
          <a:p>
            <a:pPr marL="16933">
              <a:spcBef>
                <a:spcPts val="140"/>
              </a:spcBef>
            </a:pPr>
            <a:r>
              <a:rPr sz="3600" b="1" dirty="0">
                <a:latin typeface="Times New Roman"/>
                <a:cs typeface="Times New Roman"/>
              </a:rPr>
              <a:t>FTP</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9787" y="280179"/>
            <a:ext cx="11374120" cy="2092881"/>
          </a:xfrm>
          <a:prstGeom prst="rect">
            <a:avLst/>
          </a:prstGeom>
        </p:spPr>
        <p:txBody>
          <a:bodyPr vert="horz" wrap="square" lIns="0" tIns="17780" rIns="0" bIns="0" rtlCol="0">
            <a:spAutoFit/>
          </a:bodyPr>
          <a:lstStyle/>
          <a:p>
            <a:pPr marL="16933">
              <a:spcBef>
                <a:spcPts val="140"/>
              </a:spcBef>
            </a:pPr>
            <a:r>
              <a:rPr sz="3600" b="1" dirty="0">
                <a:latin typeface="Times New Roman"/>
                <a:cs typeface="Times New Roman"/>
              </a:rPr>
              <a:t>FTP</a:t>
            </a:r>
          </a:p>
          <a:p>
            <a:pPr>
              <a:spcBef>
                <a:spcPts val="53"/>
              </a:spcBef>
            </a:pPr>
            <a:endParaRPr sz="4200" dirty="0">
              <a:latin typeface="Times New Roman"/>
              <a:cs typeface="Times New Roman"/>
            </a:endParaRPr>
          </a:p>
          <a:p>
            <a:pPr marL="16086" marR="6773">
              <a:spcBef>
                <a:spcPts val="7"/>
              </a:spcBef>
              <a:tabLst>
                <a:tab pos="388610" algn="l"/>
                <a:tab pos="389457" algn="l"/>
              </a:tabLst>
            </a:pPr>
            <a:r>
              <a:rPr sz="2800" spc="-7" dirty="0">
                <a:latin typeface="Times New Roman"/>
                <a:cs typeface="Times New Roman"/>
              </a:rPr>
              <a:t>File</a:t>
            </a:r>
            <a:r>
              <a:rPr sz="2800" spc="127" dirty="0">
                <a:latin typeface="Times New Roman"/>
                <a:cs typeface="Times New Roman"/>
              </a:rPr>
              <a:t> </a:t>
            </a:r>
            <a:r>
              <a:rPr sz="2800" spc="-20" dirty="0">
                <a:latin typeface="Times New Roman"/>
                <a:cs typeface="Times New Roman"/>
              </a:rPr>
              <a:t>Transfer</a:t>
            </a:r>
            <a:r>
              <a:rPr sz="2800" spc="133" dirty="0">
                <a:latin typeface="Times New Roman"/>
                <a:cs typeface="Times New Roman"/>
              </a:rPr>
              <a:t> </a:t>
            </a:r>
            <a:r>
              <a:rPr sz="2800" spc="-7" dirty="0">
                <a:latin typeface="Times New Roman"/>
                <a:cs typeface="Times New Roman"/>
              </a:rPr>
              <a:t>Protocol</a:t>
            </a:r>
            <a:r>
              <a:rPr sz="2800" spc="120" dirty="0">
                <a:latin typeface="Times New Roman"/>
                <a:cs typeface="Times New Roman"/>
              </a:rPr>
              <a:t> </a:t>
            </a:r>
            <a:r>
              <a:rPr sz="2800" spc="-7" dirty="0">
                <a:latin typeface="Times New Roman"/>
                <a:cs typeface="Times New Roman"/>
              </a:rPr>
              <a:t>(FTP)</a:t>
            </a:r>
            <a:r>
              <a:rPr sz="2800" spc="127" dirty="0">
                <a:latin typeface="Times New Roman"/>
                <a:cs typeface="Times New Roman"/>
              </a:rPr>
              <a:t> </a:t>
            </a:r>
            <a:r>
              <a:rPr sz="2800" spc="-13" dirty="0">
                <a:latin typeface="Times New Roman"/>
                <a:cs typeface="Times New Roman"/>
              </a:rPr>
              <a:t>is</a:t>
            </a:r>
            <a:r>
              <a:rPr sz="2800" spc="127" dirty="0">
                <a:latin typeface="Times New Roman"/>
                <a:cs typeface="Times New Roman"/>
              </a:rPr>
              <a:t> </a:t>
            </a:r>
            <a:r>
              <a:rPr sz="2800" dirty="0">
                <a:latin typeface="Times New Roman"/>
                <a:cs typeface="Times New Roman"/>
              </a:rPr>
              <a:t>the</a:t>
            </a:r>
            <a:r>
              <a:rPr sz="2800" spc="113" dirty="0">
                <a:latin typeface="Times New Roman"/>
                <a:cs typeface="Times New Roman"/>
              </a:rPr>
              <a:t> </a:t>
            </a:r>
            <a:r>
              <a:rPr sz="2800" spc="-7" dirty="0">
                <a:latin typeface="Times New Roman"/>
                <a:cs typeface="Times New Roman"/>
              </a:rPr>
              <a:t>standard</a:t>
            </a:r>
            <a:r>
              <a:rPr sz="2800" spc="127" dirty="0">
                <a:latin typeface="Times New Roman"/>
                <a:cs typeface="Times New Roman"/>
              </a:rPr>
              <a:t> </a:t>
            </a:r>
            <a:r>
              <a:rPr sz="2800" spc="-7" dirty="0">
                <a:latin typeface="Times New Roman"/>
                <a:cs typeface="Times New Roman"/>
              </a:rPr>
              <a:t>mechanism</a:t>
            </a:r>
            <a:r>
              <a:rPr sz="2800" spc="100" dirty="0">
                <a:latin typeface="Times New Roman"/>
                <a:cs typeface="Times New Roman"/>
              </a:rPr>
              <a:t> </a:t>
            </a:r>
            <a:r>
              <a:rPr sz="2800" spc="-7" dirty="0">
                <a:latin typeface="Times New Roman"/>
                <a:cs typeface="Times New Roman"/>
              </a:rPr>
              <a:t>provided</a:t>
            </a:r>
            <a:r>
              <a:rPr sz="2800" spc="127" dirty="0">
                <a:latin typeface="Times New Roman"/>
                <a:cs typeface="Times New Roman"/>
              </a:rPr>
              <a:t> </a:t>
            </a:r>
            <a:r>
              <a:rPr sz="2800" dirty="0">
                <a:latin typeface="Times New Roman"/>
                <a:cs typeface="Times New Roman"/>
              </a:rPr>
              <a:t>by</a:t>
            </a:r>
            <a:r>
              <a:rPr sz="2800" spc="120" dirty="0">
                <a:latin typeface="Times New Roman"/>
                <a:cs typeface="Times New Roman"/>
              </a:rPr>
              <a:t> </a:t>
            </a:r>
            <a:r>
              <a:rPr sz="2800" spc="-7" dirty="0">
                <a:latin typeface="Times New Roman"/>
                <a:cs typeface="Times New Roman"/>
              </a:rPr>
              <a:t>TCP/IP</a:t>
            </a:r>
            <a:r>
              <a:rPr sz="2800" spc="20" dirty="0">
                <a:latin typeface="Times New Roman"/>
                <a:cs typeface="Times New Roman"/>
              </a:rPr>
              <a:t> </a:t>
            </a:r>
            <a:r>
              <a:rPr sz="2800" dirty="0">
                <a:latin typeface="Times New Roman"/>
                <a:cs typeface="Times New Roman"/>
              </a:rPr>
              <a:t>for </a:t>
            </a:r>
            <a:r>
              <a:rPr sz="2800" spc="-645" dirty="0">
                <a:latin typeface="Times New Roman"/>
                <a:cs typeface="Times New Roman"/>
              </a:rPr>
              <a:t> </a:t>
            </a:r>
            <a:r>
              <a:rPr sz="2800" dirty="0">
                <a:latin typeface="Times New Roman"/>
                <a:cs typeface="Times New Roman"/>
              </a:rPr>
              <a:t>copying</a:t>
            </a:r>
            <a:r>
              <a:rPr sz="2800" spc="-27" dirty="0">
                <a:latin typeface="Times New Roman"/>
                <a:cs typeface="Times New Roman"/>
              </a:rPr>
              <a:t> </a:t>
            </a:r>
            <a:r>
              <a:rPr sz="2800" dirty="0">
                <a:latin typeface="Times New Roman"/>
                <a:cs typeface="Times New Roman"/>
              </a:rPr>
              <a:t>a file</a:t>
            </a:r>
            <a:r>
              <a:rPr sz="2800" spc="-40" dirty="0">
                <a:latin typeface="Times New Roman"/>
                <a:cs typeface="Times New Roman"/>
              </a:rPr>
              <a:t> </a:t>
            </a:r>
            <a:r>
              <a:rPr sz="2800" dirty="0">
                <a:latin typeface="Times New Roman"/>
                <a:cs typeface="Times New Roman"/>
              </a:rPr>
              <a:t>from</a:t>
            </a:r>
            <a:r>
              <a:rPr sz="2800" spc="-33" dirty="0">
                <a:latin typeface="Times New Roman"/>
                <a:cs typeface="Times New Roman"/>
              </a:rPr>
              <a:t> </a:t>
            </a:r>
            <a:r>
              <a:rPr sz="2800" spc="7" dirty="0">
                <a:latin typeface="Times New Roman"/>
                <a:cs typeface="Times New Roman"/>
              </a:rPr>
              <a:t>one</a:t>
            </a:r>
            <a:r>
              <a:rPr sz="2800" spc="-33" dirty="0">
                <a:latin typeface="Times New Roman"/>
                <a:cs typeface="Times New Roman"/>
              </a:rPr>
              <a:t> </a:t>
            </a:r>
            <a:r>
              <a:rPr sz="2800" dirty="0">
                <a:latin typeface="Times New Roman"/>
                <a:cs typeface="Times New Roman"/>
              </a:rPr>
              <a:t>host</a:t>
            </a:r>
            <a:r>
              <a:rPr sz="2800" spc="-33" dirty="0">
                <a:latin typeface="Times New Roman"/>
                <a:cs typeface="Times New Roman"/>
              </a:rPr>
              <a:t> </a:t>
            </a:r>
            <a:r>
              <a:rPr sz="2800" spc="-7" dirty="0">
                <a:latin typeface="Times New Roman"/>
                <a:cs typeface="Times New Roman"/>
              </a:rPr>
              <a:t>to </a:t>
            </a:r>
            <a:r>
              <a:rPr sz="2800" dirty="0">
                <a:latin typeface="Times New Roman"/>
                <a:cs typeface="Times New Roman"/>
              </a:rPr>
              <a:t>another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4270</Words>
  <Application>Microsoft Office PowerPoint</Application>
  <PresentationFormat>Widescreen</PresentationFormat>
  <Paragraphs>365</Paragraphs>
  <Slides>109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109</vt:i4>
      </vt:variant>
    </vt:vector>
  </HeadingPairs>
  <TitlesOfParts>
    <vt:vector size="118" baseType="lpstr">
      <vt:lpstr>Arial</vt:lpstr>
      <vt:lpstr>Arial MT</vt:lpstr>
      <vt:lpstr>Bahnschrift SemiBold SemiConden</vt:lpstr>
      <vt:lpstr>Calibri</vt:lpstr>
      <vt:lpstr>Calibri Light</vt:lpstr>
      <vt:lpstr>Google Sans</vt:lpstr>
      <vt:lpstr>Times New Roman</vt:lpstr>
      <vt:lpstr>Wingdings</vt:lpstr>
      <vt:lpstr>Office Theme</vt:lpstr>
      <vt:lpstr>PowerPoint Presentation</vt:lpstr>
      <vt:lpstr>PowerPoint Presentation</vt:lpstr>
      <vt:lpstr>Importance </vt:lpstr>
      <vt:lpstr>Goals of Networking </vt:lpstr>
      <vt:lpstr>Benefits of Networking </vt:lpstr>
      <vt:lpstr>Real-Life Applications </vt:lpstr>
      <vt:lpstr>Applications</vt:lpstr>
      <vt:lpstr>Computer Network</vt:lpstr>
      <vt:lpstr>Computer Network</vt:lpstr>
      <vt:lpstr>Computers: Clients and Servers </vt:lpstr>
      <vt:lpstr>PowerPoint Presentation</vt:lpstr>
      <vt:lpstr>LAN, MAN, PAN and WAN</vt:lpstr>
      <vt:lpstr>LAN</vt:lpstr>
      <vt:lpstr>MAN  </vt:lpstr>
      <vt:lpstr>WAN</vt:lpstr>
      <vt:lpstr>PAN</vt:lpstr>
      <vt:lpstr>PowerPoint Presentation</vt:lpstr>
      <vt:lpstr>OSI Model</vt:lpstr>
      <vt:lpstr>PowerPoint Presentation</vt:lpstr>
      <vt:lpstr>PowerPoint Presentation</vt:lpstr>
      <vt:lpstr>PowerPoint Presentation</vt:lpstr>
      <vt:lpstr>PowerPoint Presentation</vt:lpstr>
      <vt:lpstr>Physical Layer</vt:lpstr>
      <vt:lpstr>PowerPoint Presentation</vt:lpstr>
      <vt:lpstr>PowerPoint Presentation</vt:lpstr>
      <vt:lpstr>Data Link Layer</vt:lpstr>
      <vt:lpstr>PowerPoint Presentation</vt:lpstr>
      <vt:lpstr>PowerPoint Presentation</vt:lpstr>
      <vt:lpstr>Network Layer</vt:lpstr>
      <vt:lpstr>PowerPoint Presentation</vt:lpstr>
      <vt:lpstr>Transport Layer</vt:lpstr>
      <vt:lpstr>PowerPoint Presentation</vt:lpstr>
      <vt:lpstr>PowerPoint Presentation</vt:lpstr>
      <vt:lpstr>Session Layer</vt:lpstr>
      <vt:lpstr>PowerPoint Presentation</vt:lpstr>
      <vt:lpstr>Presentation Layer</vt:lpstr>
      <vt:lpstr>Application Layer</vt:lpstr>
      <vt:lpstr>Summary of OSI Layers</vt:lpstr>
      <vt:lpstr>TCP/IP PROTOCOL SUITE</vt:lpstr>
      <vt:lpstr>TCP/IP PROTOCOL SUITE</vt:lpstr>
      <vt:lpstr>PowerPoint Presentation</vt:lpstr>
      <vt:lpstr>PowerPoint Presentation</vt:lpstr>
      <vt:lpstr>PowerPoint Presentation</vt:lpstr>
      <vt:lpstr>Comparison between OSI and TCP/IP Protocol Suite</vt:lpstr>
      <vt:lpstr>Layers in the TCP/IP Protocol Suite</vt:lpstr>
      <vt:lpstr>PowerPoint Presentation</vt:lpstr>
      <vt:lpstr>Physical Layer</vt:lpstr>
      <vt:lpstr>PowerPoint Presentation</vt:lpstr>
      <vt:lpstr>PowerPoint Presentation</vt:lpstr>
      <vt:lpstr>Data Link Layer</vt:lpstr>
      <vt:lpstr>PowerPoint Presentation</vt:lpstr>
      <vt:lpstr>PowerPoint Presentation</vt:lpstr>
      <vt:lpstr>Network Layer</vt:lpstr>
      <vt:lpstr>PowerPoint Presentation</vt:lpstr>
      <vt:lpstr>PowerPoint Presentation</vt:lpstr>
      <vt:lpstr>Transport Layer</vt:lpstr>
      <vt:lpstr>PowerPoint Presentation</vt:lpstr>
      <vt:lpstr>PowerPoint Presentation</vt:lpstr>
      <vt:lpstr>PowerPoint Presentation</vt:lpstr>
      <vt:lpstr>Application Layer</vt:lpstr>
      <vt:lpstr>Protocols Overview</vt:lpstr>
      <vt:lpstr>Internet Protocol (IP)</vt:lpstr>
      <vt:lpstr>Example Internet Protocol Operation </vt:lpstr>
      <vt:lpstr>Internet Protocol (IP) Version 4 </vt:lpstr>
      <vt:lpstr>Header + Data using IPv4</vt:lpstr>
      <vt:lpstr>PowerPoint Presentation</vt:lpstr>
      <vt:lpstr>IPv4 Addressing </vt:lpstr>
      <vt:lpstr>PowerPoint Presentation</vt:lpstr>
      <vt:lpstr>Classful addressing </vt:lpstr>
      <vt:lpstr>PowerPoint Presentation</vt:lpstr>
      <vt:lpstr>Classes</vt:lpstr>
      <vt:lpstr>Structure of IPv4 Address </vt:lpstr>
      <vt:lpstr>IPv4 datagram format</vt:lpstr>
      <vt:lpstr>IPV6</vt:lpstr>
      <vt:lpstr>IPv6 datagram header and payload</vt:lpstr>
      <vt:lpstr>Format of an IPv6 datagram</vt:lpstr>
      <vt:lpstr>Next header codes for IPv6</vt:lpstr>
      <vt:lpstr>Comparison between IPv4 and IPv6 packet headers</vt:lpstr>
      <vt:lpstr>TCP Protocol</vt:lpstr>
      <vt:lpstr>PowerPoint Presentation</vt:lpstr>
      <vt:lpstr>TCP segments</vt:lpstr>
      <vt:lpstr>PowerPoint Presentation</vt:lpstr>
      <vt:lpstr>TCP segment format</vt:lpstr>
      <vt:lpstr>Control field</vt:lpstr>
      <vt:lpstr>TCP Window Management</vt:lpstr>
      <vt:lpstr>Send window in TCP</vt:lpstr>
      <vt:lpstr>Receive window in TCP</vt:lpstr>
      <vt:lpstr>TCP connection</vt:lpstr>
      <vt:lpstr>Connection establishment using three-way handshake</vt:lpstr>
      <vt:lpstr>Data transfer</vt:lpstr>
      <vt:lpstr>Connection termination using three-way handshaking</vt:lpstr>
      <vt:lpstr>Congestion control</vt:lpstr>
      <vt:lpstr>PowerPoint Presentation</vt:lpstr>
      <vt:lpstr>PowerPoint Presentation</vt:lpstr>
      <vt:lpstr>PowerPoint Presentation</vt:lpstr>
      <vt:lpstr>UDP format</vt:lpstr>
      <vt:lpstr>Pseudoheader for checksum calculation</vt:lpstr>
      <vt:lpstr>PowerPoint Presentation</vt:lpstr>
      <vt:lpstr>PowerPoint Presentation</vt:lpstr>
      <vt:lpstr>PowerPoint Presentation</vt:lpstr>
      <vt:lpstr>Opening the control connection</vt:lpstr>
      <vt:lpstr>Creating the data connection</vt:lpstr>
      <vt:lpstr>HTTP transaction</vt:lpstr>
      <vt:lpstr>Request and response messages</vt:lpstr>
      <vt:lpstr>Request and status lines</vt:lpstr>
      <vt:lpstr>Methods</vt:lpstr>
      <vt:lpstr>Header format</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Rajdeep Deb</dc:creator>
  <cp:lastModifiedBy>Lenovo</cp:lastModifiedBy>
  <cp:revision>73</cp:revision>
  <dcterms:created xsi:type="dcterms:W3CDTF">2025-05-07T07:26:15Z</dcterms:created>
  <dcterms:modified xsi:type="dcterms:W3CDTF">2025-05-30T11:49:04Z</dcterms:modified>
</cp:coreProperties>
</file>