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147472878" r:id="rId2"/>
    <p:sldId id="2147472879" r:id="rId3"/>
    <p:sldId id="2147472880" r:id="rId4"/>
    <p:sldId id="2147472886" r:id="rId5"/>
    <p:sldId id="2147472881" r:id="rId6"/>
    <p:sldId id="2147472887" r:id="rId7"/>
    <p:sldId id="2147472888" r:id="rId8"/>
    <p:sldId id="2147472882" r:id="rId9"/>
    <p:sldId id="2147472889" r:id="rId10"/>
    <p:sldId id="2147472919" r:id="rId11"/>
    <p:sldId id="2147472890" r:id="rId12"/>
    <p:sldId id="2147472883" r:id="rId13"/>
    <p:sldId id="2147472891" r:id="rId14"/>
    <p:sldId id="2147472884" r:id="rId15"/>
    <p:sldId id="2147472892" r:id="rId16"/>
    <p:sldId id="2147472885" r:id="rId17"/>
    <p:sldId id="2147472893" r:id="rId18"/>
    <p:sldId id="2147472920" r:id="rId19"/>
    <p:sldId id="2147472894" r:id="rId20"/>
    <p:sldId id="2147472895" r:id="rId21"/>
    <p:sldId id="2147472896" r:id="rId22"/>
    <p:sldId id="2147472897" r:id="rId23"/>
    <p:sldId id="2147472898" r:id="rId24"/>
    <p:sldId id="2147472899" r:id="rId25"/>
    <p:sldId id="2147472900" r:id="rId26"/>
    <p:sldId id="2147472901" r:id="rId27"/>
    <p:sldId id="2147472902" r:id="rId28"/>
    <p:sldId id="2147472903" r:id="rId29"/>
    <p:sldId id="2147472904" r:id="rId30"/>
    <p:sldId id="2147472905" r:id="rId31"/>
    <p:sldId id="2147472906" r:id="rId32"/>
    <p:sldId id="2147472921" r:id="rId33"/>
    <p:sldId id="2147472907" r:id="rId34"/>
    <p:sldId id="2147472908" r:id="rId35"/>
    <p:sldId id="2147472909" r:id="rId36"/>
    <p:sldId id="2147472910" r:id="rId37"/>
    <p:sldId id="2147472911" r:id="rId38"/>
    <p:sldId id="2147472922" r:id="rId39"/>
    <p:sldId id="2147472913" r:id="rId40"/>
    <p:sldId id="2147472923" r:id="rId41"/>
    <p:sldId id="2147472914" r:id="rId42"/>
    <p:sldId id="2147472915" r:id="rId43"/>
    <p:sldId id="2147472916" r:id="rId44"/>
    <p:sldId id="2147472924" r:id="rId45"/>
    <p:sldId id="2147472917" r:id="rId46"/>
    <p:sldId id="214747291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D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1070D1-BC8C-4ADF-A6E5-82999A30550F}" v="2" dt="2025-05-07T09:54:15.8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4660"/>
  </p:normalViewPr>
  <p:slideViewPr>
    <p:cSldViewPr snapToGrid="0">
      <p:cViewPr varScale="1">
        <p:scale>
          <a:sx n="67" d="100"/>
          <a:sy n="67" d="100"/>
        </p:scale>
        <p:origin x="8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deep Deb" userId="f7fbc3b4ed630359" providerId="LiveId" clId="{5C1070D1-BC8C-4ADF-A6E5-82999A30550F}"/>
    <pc:docChg chg="modSld">
      <pc:chgData name="Rajdeep Deb" userId="f7fbc3b4ed630359" providerId="LiveId" clId="{5C1070D1-BC8C-4ADF-A6E5-82999A30550F}" dt="2025-05-07T09:54:23.481" v="4" actId="1076"/>
      <pc:docMkLst>
        <pc:docMk/>
      </pc:docMkLst>
      <pc:sldChg chg="addSp delSp modSp mod">
        <pc:chgData name="Rajdeep Deb" userId="f7fbc3b4ed630359" providerId="LiveId" clId="{5C1070D1-BC8C-4ADF-A6E5-82999A30550F}" dt="2025-05-07T09:54:23.481" v="4" actId="1076"/>
        <pc:sldMkLst>
          <pc:docMk/>
          <pc:sldMk cId="3283147858" sldId="2147472880"/>
        </pc:sldMkLst>
        <pc:grpChg chg="del">
          <ac:chgData name="Rajdeep Deb" userId="f7fbc3b4ed630359" providerId="LiveId" clId="{5C1070D1-BC8C-4ADF-A6E5-82999A30550F}" dt="2025-05-07T09:54:15.825" v="3" actId="478"/>
          <ac:grpSpMkLst>
            <pc:docMk/>
            <pc:sldMk cId="3283147858" sldId="2147472880"/>
            <ac:grpSpMk id="16" creationId="{6AFD1EE2-A07A-C90C-6D6B-90EE5012809B}"/>
          </ac:grpSpMkLst>
        </pc:grpChg>
        <pc:picChg chg="add mod ord">
          <ac:chgData name="Rajdeep Deb" userId="f7fbc3b4ed630359" providerId="LiveId" clId="{5C1070D1-BC8C-4ADF-A6E5-82999A30550F}" dt="2025-05-07T09:54:23.481" v="4" actId="1076"/>
          <ac:picMkLst>
            <pc:docMk/>
            <pc:sldMk cId="3283147858" sldId="2147472880"/>
            <ac:picMk id="2" creationId="{10749180-87F9-7B9F-1A81-F80D804FEEA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0990D-BEE7-428F-BEA7-CD132BB126CB}" type="datetimeFigureOut">
              <a:rPr lang="en-IN" smtClean="0"/>
              <a:t>01-06-2025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3E916-9206-4359-A5EC-4DC511DE931C}" type="slidenum">
              <a:rPr lang="en-IN" smtClean="0"/>
              <a:t>‹#›</a:t>
            </a:fld>
            <a:endParaRPr lang="en-IN"/>
          </a:p>
        </p:txBody>
      </p:sp>
    </p:spTree>
    <p:extLst>
      <p:ext uri="{BB962C8B-B14F-4D97-AF65-F5344CB8AC3E}">
        <p14:creationId xmlns:p14="http://schemas.microsoft.com/office/powerpoint/2010/main" val="638190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1B442-9600-58A6-083C-FEAF89FA39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3367D5-41DC-FF60-847F-17B75FF6C4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03BB34-556E-0966-6F92-343A2AC25EAA}"/>
              </a:ext>
            </a:extLst>
          </p:cNvPr>
          <p:cNvSpPr>
            <a:spLocks noGrp="1"/>
          </p:cNvSpPr>
          <p:nvPr>
            <p:ph type="dt" sz="half" idx="10"/>
          </p:nvPr>
        </p:nvSpPr>
        <p:spPr/>
        <p:txBody>
          <a:bodyPr/>
          <a:lstStyle/>
          <a:p>
            <a:fld id="{35481072-5C7B-4C40-8165-76D9C36DE56C}" type="datetimeFigureOut">
              <a:rPr lang="en-IN" smtClean="0"/>
              <a:t>01-06-2025</a:t>
            </a:fld>
            <a:endParaRPr lang="en-IN"/>
          </a:p>
        </p:txBody>
      </p:sp>
      <p:sp>
        <p:nvSpPr>
          <p:cNvPr id="5" name="Footer Placeholder 4">
            <a:extLst>
              <a:ext uri="{FF2B5EF4-FFF2-40B4-BE49-F238E27FC236}">
                <a16:creationId xmlns:a16="http://schemas.microsoft.com/office/drawing/2014/main" id="{492DDED5-CD05-6E65-1985-D622F59D8B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8FDCA-3B05-FA1B-062B-D23F7C93FA3B}"/>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94507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17D8-E625-A649-4103-CB6BE3C236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A0F85F-006C-0F23-3CF0-D408E8DEFB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D156EB-1553-6534-93E7-6C12019D383F}"/>
              </a:ext>
            </a:extLst>
          </p:cNvPr>
          <p:cNvSpPr>
            <a:spLocks noGrp="1"/>
          </p:cNvSpPr>
          <p:nvPr>
            <p:ph type="dt" sz="half" idx="10"/>
          </p:nvPr>
        </p:nvSpPr>
        <p:spPr/>
        <p:txBody>
          <a:bodyPr/>
          <a:lstStyle/>
          <a:p>
            <a:fld id="{35481072-5C7B-4C40-8165-76D9C36DE56C}" type="datetimeFigureOut">
              <a:rPr lang="en-IN" smtClean="0"/>
              <a:t>01-06-2025</a:t>
            </a:fld>
            <a:endParaRPr lang="en-IN"/>
          </a:p>
        </p:txBody>
      </p:sp>
      <p:sp>
        <p:nvSpPr>
          <p:cNvPr id="5" name="Footer Placeholder 4">
            <a:extLst>
              <a:ext uri="{FF2B5EF4-FFF2-40B4-BE49-F238E27FC236}">
                <a16:creationId xmlns:a16="http://schemas.microsoft.com/office/drawing/2014/main" id="{9810FE81-665C-0E1F-8D03-825ECDD77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CC882C-61C6-DF94-5DFA-DB18C5671931}"/>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281920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2C739E-F6FA-8D18-8930-B4FA8BD007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DAE97F-0C61-37D7-EF29-9962B3C5C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347168-4B40-C3D8-6697-8CF6A2A0133E}"/>
              </a:ext>
            </a:extLst>
          </p:cNvPr>
          <p:cNvSpPr>
            <a:spLocks noGrp="1"/>
          </p:cNvSpPr>
          <p:nvPr>
            <p:ph type="dt" sz="half" idx="10"/>
          </p:nvPr>
        </p:nvSpPr>
        <p:spPr/>
        <p:txBody>
          <a:bodyPr/>
          <a:lstStyle/>
          <a:p>
            <a:fld id="{35481072-5C7B-4C40-8165-76D9C36DE56C}" type="datetimeFigureOut">
              <a:rPr lang="en-IN" smtClean="0"/>
              <a:t>01-06-2025</a:t>
            </a:fld>
            <a:endParaRPr lang="en-IN"/>
          </a:p>
        </p:txBody>
      </p:sp>
      <p:sp>
        <p:nvSpPr>
          <p:cNvPr id="5" name="Footer Placeholder 4">
            <a:extLst>
              <a:ext uri="{FF2B5EF4-FFF2-40B4-BE49-F238E27FC236}">
                <a16:creationId xmlns:a16="http://schemas.microsoft.com/office/drawing/2014/main" id="{F690AE27-A8C0-8242-EAE3-A0AE6D100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7364D-0A4F-C89E-73CD-43D9452D289B}"/>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3128404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716F-7201-0CB5-B8AB-EFDCA83F83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BF5C2C-AD2D-3C26-9B54-DDA497A814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F8E6A1-12C1-7C20-9B2B-65639F0DB16F}"/>
              </a:ext>
            </a:extLst>
          </p:cNvPr>
          <p:cNvSpPr>
            <a:spLocks noGrp="1"/>
          </p:cNvSpPr>
          <p:nvPr>
            <p:ph type="dt" sz="half" idx="10"/>
          </p:nvPr>
        </p:nvSpPr>
        <p:spPr/>
        <p:txBody>
          <a:bodyPr/>
          <a:lstStyle/>
          <a:p>
            <a:fld id="{35481072-5C7B-4C40-8165-76D9C36DE56C}" type="datetimeFigureOut">
              <a:rPr lang="en-IN" smtClean="0"/>
              <a:t>01-06-2025</a:t>
            </a:fld>
            <a:endParaRPr lang="en-IN"/>
          </a:p>
        </p:txBody>
      </p:sp>
      <p:sp>
        <p:nvSpPr>
          <p:cNvPr id="5" name="Footer Placeholder 4">
            <a:extLst>
              <a:ext uri="{FF2B5EF4-FFF2-40B4-BE49-F238E27FC236}">
                <a16:creationId xmlns:a16="http://schemas.microsoft.com/office/drawing/2014/main" id="{F3EE0D12-0E22-0FB7-1391-492751A5B3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2111FD-D7C0-F51C-9805-08AEB4C73948}"/>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15583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03BE3-659C-CD66-BCA4-9E0A8AEFCA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ECCA4C-AFBF-AB79-CDC0-9D7CD33601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020718-294B-4182-26D4-6EF5DC261825}"/>
              </a:ext>
            </a:extLst>
          </p:cNvPr>
          <p:cNvSpPr>
            <a:spLocks noGrp="1"/>
          </p:cNvSpPr>
          <p:nvPr>
            <p:ph type="dt" sz="half" idx="10"/>
          </p:nvPr>
        </p:nvSpPr>
        <p:spPr/>
        <p:txBody>
          <a:bodyPr/>
          <a:lstStyle/>
          <a:p>
            <a:fld id="{35481072-5C7B-4C40-8165-76D9C36DE56C}" type="datetimeFigureOut">
              <a:rPr lang="en-IN" smtClean="0"/>
              <a:t>01-06-2025</a:t>
            </a:fld>
            <a:endParaRPr lang="en-IN"/>
          </a:p>
        </p:txBody>
      </p:sp>
      <p:sp>
        <p:nvSpPr>
          <p:cNvPr id="5" name="Footer Placeholder 4">
            <a:extLst>
              <a:ext uri="{FF2B5EF4-FFF2-40B4-BE49-F238E27FC236}">
                <a16:creationId xmlns:a16="http://schemas.microsoft.com/office/drawing/2014/main" id="{3AA1E70B-566B-5FFC-CF93-C50D0693EC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A91533-A6F2-7B20-6B2A-51208DA29CAD}"/>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296838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20CA-CA81-5391-DBDC-37D39E9070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45DF10-60AA-6CBD-D262-0286E3CF5A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E78AE9-E06C-B75C-4C7A-CAF21E8250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E6C3E8-63CF-0ADA-76DC-0ADB1C1AAE26}"/>
              </a:ext>
            </a:extLst>
          </p:cNvPr>
          <p:cNvSpPr>
            <a:spLocks noGrp="1"/>
          </p:cNvSpPr>
          <p:nvPr>
            <p:ph type="dt" sz="half" idx="10"/>
          </p:nvPr>
        </p:nvSpPr>
        <p:spPr/>
        <p:txBody>
          <a:bodyPr/>
          <a:lstStyle/>
          <a:p>
            <a:fld id="{35481072-5C7B-4C40-8165-76D9C36DE56C}" type="datetimeFigureOut">
              <a:rPr lang="en-IN" smtClean="0"/>
              <a:t>01-06-2025</a:t>
            </a:fld>
            <a:endParaRPr lang="en-IN"/>
          </a:p>
        </p:txBody>
      </p:sp>
      <p:sp>
        <p:nvSpPr>
          <p:cNvPr id="6" name="Footer Placeholder 5">
            <a:extLst>
              <a:ext uri="{FF2B5EF4-FFF2-40B4-BE49-F238E27FC236}">
                <a16:creationId xmlns:a16="http://schemas.microsoft.com/office/drawing/2014/main" id="{54D92FC2-7DFD-7FBA-DD89-B2236764E0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4998A7-8965-2228-1304-FF77A6A7C879}"/>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95483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94D3-791D-C891-471C-79EB71D670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AB38BE-7CEB-05E7-809D-AB17148233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4EE680-0624-BF11-7E4E-C78412D023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042697-CE99-B4AF-24CF-BDB1CE42E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6091B4-0D12-EC55-7F77-3C8359AE77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012F8D-6B04-FCBF-10DF-33FA531EF7B8}"/>
              </a:ext>
            </a:extLst>
          </p:cNvPr>
          <p:cNvSpPr>
            <a:spLocks noGrp="1"/>
          </p:cNvSpPr>
          <p:nvPr>
            <p:ph type="dt" sz="half" idx="10"/>
          </p:nvPr>
        </p:nvSpPr>
        <p:spPr/>
        <p:txBody>
          <a:bodyPr/>
          <a:lstStyle/>
          <a:p>
            <a:fld id="{35481072-5C7B-4C40-8165-76D9C36DE56C}" type="datetimeFigureOut">
              <a:rPr lang="en-IN" smtClean="0"/>
              <a:t>01-06-2025</a:t>
            </a:fld>
            <a:endParaRPr lang="en-IN"/>
          </a:p>
        </p:txBody>
      </p:sp>
      <p:sp>
        <p:nvSpPr>
          <p:cNvPr id="8" name="Footer Placeholder 7">
            <a:extLst>
              <a:ext uri="{FF2B5EF4-FFF2-40B4-BE49-F238E27FC236}">
                <a16:creationId xmlns:a16="http://schemas.microsoft.com/office/drawing/2014/main" id="{DD77E168-5B1B-3EC2-3498-1CE3F60E3F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753F28-FAE5-8422-A041-BCB86185BE63}"/>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226833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6749-CC26-6235-01AC-4488121119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16E708-0854-F520-80EC-2941A4F1CC13}"/>
              </a:ext>
            </a:extLst>
          </p:cNvPr>
          <p:cNvSpPr>
            <a:spLocks noGrp="1"/>
          </p:cNvSpPr>
          <p:nvPr>
            <p:ph type="dt" sz="half" idx="10"/>
          </p:nvPr>
        </p:nvSpPr>
        <p:spPr/>
        <p:txBody>
          <a:bodyPr/>
          <a:lstStyle/>
          <a:p>
            <a:fld id="{35481072-5C7B-4C40-8165-76D9C36DE56C}" type="datetimeFigureOut">
              <a:rPr lang="en-IN" smtClean="0"/>
              <a:t>01-06-2025</a:t>
            </a:fld>
            <a:endParaRPr lang="en-IN"/>
          </a:p>
        </p:txBody>
      </p:sp>
      <p:sp>
        <p:nvSpPr>
          <p:cNvPr id="4" name="Footer Placeholder 3">
            <a:extLst>
              <a:ext uri="{FF2B5EF4-FFF2-40B4-BE49-F238E27FC236}">
                <a16:creationId xmlns:a16="http://schemas.microsoft.com/office/drawing/2014/main" id="{F8704F4D-0A54-103E-12BE-C420D71D20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D56405-5921-2191-F877-D4F95A11BF45}"/>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172039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A82B95-8AE6-1067-D102-C7C843E3BECB}"/>
              </a:ext>
            </a:extLst>
          </p:cNvPr>
          <p:cNvSpPr>
            <a:spLocks noGrp="1"/>
          </p:cNvSpPr>
          <p:nvPr>
            <p:ph type="dt" sz="half" idx="10"/>
          </p:nvPr>
        </p:nvSpPr>
        <p:spPr/>
        <p:txBody>
          <a:bodyPr/>
          <a:lstStyle/>
          <a:p>
            <a:fld id="{35481072-5C7B-4C40-8165-76D9C36DE56C}" type="datetimeFigureOut">
              <a:rPr lang="en-IN" smtClean="0"/>
              <a:t>01-06-2025</a:t>
            </a:fld>
            <a:endParaRPr lang="en-IN"/>
          </a:p>
        </p:txBody>
      </p:sp>
      <p:sp>
        <p:nvSpPr>
          <p:cNvPr id="3" name="Footer Placeholder 2">
            <a:extLst>
              <a:ext uri="{FF2B5EF4-FFF2-40B4-BE49-F238E27FC236}">
                <a16:creationId xmlns:a16="http://schemas.microsoft.com/office/drawing/2014/main" id="{B6EB5CA8-122D-50B8-9376-77C3FB8F15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A49215-2E39-61B5-66AF-4A7C18F31ECC}"/>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414299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6169-B55A-F156-7A53-712C909DA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9210D9-5ED6-258C-9F23-7119F60D03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FDAC52-984A-7958-BB57-C528177E4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D48AD-271A-E5B9-9733-EA2DFBACFBDA}"/>
              </a:ext>
            </a:extLst>
          </p:cNvPr>
          <p:cNvSpPr>
            <a:spLocks noGrp="1"/>
          </p:cNvSpPr>
          <p:nvPr>
            <p:ph type="dt" sz="half" idx="10"/>
          </p:nvPr>
        </p:nvSpPr>
        <p:spPr/>
        <p:txBody>
          <a:bodyPr/>
          <a:lstStyle/>
          <a:p>
            <a:fld id="{35481072-5C7B-4C40-8165-76D9C36DE56C}" type="datetimeFigureOut">
              <a:rPr lang="en-IN" smtClean="0"/>
              <a:t>01-06-2025</a:t>
            </a:fld>
            <a:endParaRPr lang="en-IN"/>
          </a:p>
        </p:txBody>
      </p:sp>
      <p:sp>
        <p:nvSpPr>
          <p:cNvPr id="6" name="Footer Placeholder 5">
            <a:extLst>
              <a:ext uri="{FF2B5EF4-FFF2-40B4-BE49-F238E27FC236}">
                <a16:creationId xmlns:a16="http://schemas.microsoft.com/office/drawing/2014/main" id="{9F049782-4D31-F8F3-D2A6-89627CAA8E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82C30F-9999-DC12-5922-D9C3CD4305CC}"/>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160391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3B51-1F8D-1A06-067E-A3A0C7F083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290E75-A00D-547F-C47B-9E582F427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D1BBA9-859E-55CA-7EFB-8AA65EFF3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FC35F-AD5E-6693-80D4-8D6C2C3B9447}"/>
              </a:ext>
            </a:extLst>
          </p:cNvPr>
          <p:cNvSpPr>
            <a:spLocks noGrp="1"/>
          </p:cNvSpPr>
          <p:nvPr>
            <p:ph type="dt" sz="half" idx="10"/>
          </p:nvPr>
        </p:nvSpPr>
        <p:spPr/>
        <p:txBody>
          <a:bodyPr/>
          <a:lstStyle/>
          <a:p>
            <a:fld id="{35481072-5C7B-4C40-8165-76D9C36DE56C}" type="datetimeFigureOut">
              <a:rPr lang="en-IN" smtClean="0"/>
              <a:t>01-06-2025</a:t>
            </a:fld>
            <a:endParaRPr lang="en-IN"/>
          </a:p>
        </p:txBody>
      </p:sp>
      <p:sp>
        <p:nvSpPr>
          <p:cNvPr id="6" name="Footer Placeholder 5">
            <a:extLst>
              <a:ext uri="{FF2B5EF4-FFF2-40B4-BE49-F238E27FC236}">
                <a16:creationId xmlns:a16="http://schemas.microsoft.com/office/drawing/2014/main" id="{C3897E06-BF9A-A5E9-3CF6-734A85607A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3CAE4C-9D46-7D8B-8A82-F05776F18733}"/>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315707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776DAD-1FC4-CCB8-53E6-A84C007F46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13D253-F1F9-89E3-E3D7-4575EEBC9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C8AFA3-748A-E9EE-E51E-D8E82AEF00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81072-5C7B-4C40-8165-76D9C36DE56C}" type="datetimeFigureOut">
              <a:rPr lang="en-IN" smtClean="0"/>
              <a:t>01-06-2025</a:t>
            </a:fld>
            <a:endParaRPr lang="en-IN"/>
          </a:p>
        </p:txBody>
      </p:sp>
      <p:sp>
        <p:nvSpPr>
          <p:cNvPr id="5" name="Footer Placeholder 4">
            <a:extLst>
              <a:ext uri="{FF2B5EF4-FFF2-40B4-BE49-F238E27FC236}">
                <a16:creationId xmlns:a16="http://schemas.microsoft.com/office/drawing/2014/main" id="{5DB17BA2-5D7C-F3B5-E4E0-B575D1F31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36C372-1016-6DEC-B705-388795BE99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FD556-015B-4EF7-A85F-E45387836465}" type="slidenum">
              <a:rPr lang="en-IN" smtClean="0"/>
              <a:t>‹#›</a:t>
            </a:fld>
            <a:endParaRPr lang="en-IN"/>
          </a:p>
        </p:txBody>
      </p:sp>
    </p:spTree>
    <p:extLst>
      <p:ext uri="{BB962C8B-B14F-4D97-AF65-F5344CB8AC3E}">
        <p14:creationId xmlns:p14="http://schemas.microsoft.com/office/powerpoint/2010/main" val="2432664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advantage-and-disadvantage-of-mesh-topology/" TargetMode="External"/><Relationship Id="rId2" Type="http://schemas.openxmlformats.org/officeDocument/2006/relationships/hyperlink" Target="https://www.geeksforgeeks.org/difference-between-point-to-point-link-and-star-topology-network/" TargetMode="External"/><Relationship Id="rId1" Type="http://schemas.openxmlformats.org/officeDocument/2006/relationships/slideLayout" Target="../slideLayouts/slideLayout2.xml"/><Relationship Id="rId6" Type="http://schemas.openxmlformats.org/officeDocument/2006/relationships/hyperlink" Target="https://www.geeksforgeeks.org/advantages-and-disadvantages-of-ring-topology/" TargetMode="External"/><Relationship Id="rId5" Type="http://schemas.openxmlformats.org/officeDocument/2006/relationships/hyperlink" Target="https://www.geeksforgeeks.org/advantages-and-disadvantages-of-bus-topology/" TargetMode="External"/><Relationship Id="rId4" Type="http://schemas.openxmlformats.org/officeDocument/2006/relationships/hyperlink" Target="https://www.geeksforgeeks.org/advantages-and-disadvantages-of-star-topology/"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dynamic-host-configuration-protocol-dhc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0A2213-9191-FA18-A9D2-8F712EE7D87D}"/>
              </a:ext>
            </a:extLst>
          </p:cNvPr>
          <p:cNvSpPr txBox="1"/>
          <p:nvPr/>
        </p:nvSpPr>
        <p:spPr>
          <a:xfrm>
            <a:off x="574978" y="1085486"/>
            <a:ext cx="10798514" cy="5821850"/>
          </a:xfrm>
          <a:prstGeom prst="rect">
            <a:avLst/>
          </a:prstGeom>
          <a:noFill/>
        </p:spPr>
        <p:txBody>
          <a:bodyPr wrap="square">
            <a:spAutoFit/>
          </a:bodyPr>
          <a:lstStyle/>
          <a:p>
            <a:pPr rtl="0">
              <a:lnSpc>
                <a:spcPct val="125000"/>
              </a:lnSpc>
              <a:buNone/>
            </a:pPr>
            <a:r>
              <a:rPr lang="en-US" sz="6000" b="0" i="0" u="none" strike="noStrike" dirty="0">
                <a:solidFill>
                  <a:srgbClr val="262626"/>
                </a:solidFill>
                <a:effectLst/>
                <a:latin typeface="Bahnschrift SemiBold SemiConden" panose="020B0502040204020203" pitchFamily="34" charset="0"/>
              </a:rPr>
              <a:t>Lecture-6</a:t>
            </a:r>
            <a:endParaRPr lang="en-US" sz="2000" b="0" dirty="0">
              <a:effectLst/>
              <a:latin typeface="Bahnschrift SemiBold SemiConden" panose="020B0502040204020203" pitchFamily="34" charset="0"/>
            </a:endParaRPr>
          </a:p>
          <a:p>
            <a:pPr marL="0" marR="0">
              <a:lnSpc>
                <a:spcPct val="115000"/>
              </a:lnSpc>
              <a:spcBef>
                <a:spcPts val="300"/>
              </a:spcBef>
              <a:spcAft>
                <a:spcPts val="300"/>
              </a:spcAft>
            </a:pPr>
            <a:r>
              <a:rPr lang="en-US" sz="3600" b="1" dirty="0">
                <a:solidFill>
                  <a:srgbClr val="000000"/>
                </a:solidFill>
                <a:effectLst/>
                <a:latin typeface="Times New Roman" panose="02020603050405020304" pitchFamily="18" charset="0"/>
                <a:cs typeface="Times New Roman" panose="02020603050405020304" pitchFamily="18" charset="0"/>
              </a:rPr>
              <a:t>Network Tools, Troubleshooting &amp; Mini Project Ideas</a:t>
            </a:r>
            <a:endParaRPr lang="en-US" sz="3600" b="1" dirty="0">
              <a:solidFill>
                <a:srgbClr val="434343"/>
              </a:solidFill>
              <a:effectLst/>
              <a:latin typeface="Times New Roman" panose="02020603050405020304" pitchFamily="18" charset="0"/>
              <a:cs typeface="Times New Roman" panose="02020603050405020304" pitchFamily="18" charset="0"/>
            </a:endParaRPr>
          </a:p>
          <a:p>
            <a:pPr>
              <a:lnSpc>
                <a:spcPct val="125000"/>
              </a:lnSpc>
              <a:buNone/>
            </a:pPr>
            <a:endParaRPr lang="en-US" sz="3200" b="1" dirty="0">
              <a:latin typeface="Bahnschrift SemiBold SemiConden" panose="020B0502040204020203" pitchFamily="34" charset="0"/>
            </a:endParaRPr>
          </a:p>
          <a:p>
            <a:pPr>
              <a:lnSpc>
                <a:spcPct val="125000"/>
              </a:lnSpc>
              <a:buNone/>
            </a:pPr>
            <a:r>
              <a:rPr lang="en-US" sz="2800" b="1" dirty="0">
                <a:latin typeface="Times New Roman" panose="02020603050405020304" pitchFamily="18" charset="0"/>
                <a:cs typeface="Times New Roman" panose="02020603050405020304" pitchFamily="18" charset="0"/>
              </a:rPr>
              <a:t>Core Topics: </a:t>
            </a:r>
          </a:p>
          <a:p>
            <a:pPr marL="342900" marR="0" lvl="0" indent="-342900">
              <a:lnSpc>
                <a:spcPct val="115000"/>
              </a:lnSpc>
              <a:spcBef>
                <a:spcPts val="300"/>
              </a:spcBef>
              <a:spcAft>
                <a:spcPts val="300"/>
              </a:spcAft>
              <a:buFont typeface="Arial" panose="020B0604020202020204" pitchFamily="34" charset="0"/>
              <a:buChar char="●"/>
            </a:pPr>
            <a:r>
              <a:rPr lang="en-US" sz="2800" b="1" u="none" strike="noStrike" dirty="0">
                <a:effectLst/>
                <a:latin typeface="Times New Roman" panose="02020603050405020304" pitchFamily="18" charset="0"/>
                <a:ea typeface="Arial" panose="020B0604020202020204" pitchFamily="34" charset="0"/>
                <a:cs typeface="Times New Roman" panose="02020603050405020304" pitchFamily="18" charset="0"/>
              </a:rPr>
              <a:t>Tools: </a:t>
            </a:r>
            <a:r>
              <a:rPr lang="en-US" sz="2800" b="1" u="none" strike="noStrike" dirty="0">
                <a:effectLst/>
                <a:latin typeface="Times New Roman" panose="02020603050405020304" pitchFamily="18" charset="0"/>
                <a:ea typeface="Roboto Mono" panose="020F0502020204030204" pitchFamily="49" charset="0"/>
                <a:cs typeface="Times New Roman" panose="02020603050405020304" pitchFamily="18" charset="0"/>
              </a:rPr>
              <a:t>ping</a:t>
            </a:r>
            <a:r>
              <a:rPr lang="en-US" sz="2800" b="1"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800" b="1" u="none" strike="noStrike" dirty="0">
                <a:effectLst/>
                <a:latin typeface="Times New Roman" panose="02020603050405020304" pitchFamily="18" charset="0"/>
                <a:ea typeface="Roboto Mono" panose="020F0502020204030204" pitchFamily="49" charset="0"/>
                <a:cs typeface="Times New Roman" panose="02020603050405020304" pitchFamily="18" charset="0"/>
              </a:rPr>
              <a:t>traceroute</a:t>
            </a:r>
            <a:r>
              <a:rPr lang="en-US" sz="2800" b="1"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800" b="1" u="none" strike="noStrike" dirty="0">
                <a:effectLst/>
                <a:latin typeface="Times New Roman" panose="02020603050405020304" pitchFamily="18" charset="0"/>
                <a:ea typeface="Roboto Mono" panose="020F0502020204030204" pitchFamily="49" charset="0"/>
                <a:cs typeface="Times New Roman" panose="02020603050405020304" pitchFamily="18" charset="0"/>
              </a:rPr>
              <a:t>netstat</a:t>
            </a:r>
            <a:r>
              <a:rPr lang="en-US" sz="2800" b="1"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800" b="1" u="none" strike="noStrike" dirty="0">
                <a:effectLst/>
                <a:latin typeface="Times New Roman" panose="02020603050405020304" pitchFamily="18" charset="0"/>
                <a:ea typeface="Roboto Mono" panose="020F0502020204030204" pitchFamily="49" charset="0"/>
                <a:cs typeface="Times New Roman" panose="02020603050405020304" pitchFamily="18" charset="0"/>
              </a:rPr>
              <a:t>ipconfig</a:t>
            </a:r>
            <a:r>
              <a:rPr lang="en-US" sz="2800" b="1"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r>
              <a:rPr lang="en-US" sz="2800" b="1" u="none" strike="noStrike" dirty="0" err="1">
                <a:effectLst/>
                <a:latin typeface="Times New Roman" panose="02020603050405020304" pitchFamily="18" charset="0"/>
                <a:ea typeface="Roboto Mono" panose="020F0502020204030204" pitchFamily="49" charset="0"/>
                <a:cs typeface="Times New Roman" panose="02020603050405020304" pitchFamily="18" charset="0"/>
              </a:rPr>
              <a:t>nslookup</a:t>
            </a:r>
            <a:r>
              <a:rPr lang="en-US" sz="2800" b="1" u="none" strike="noStrike" dirty="0">
                <a:effectLst/>
                <a:latin typeface="Times New Roman" panose="02020603050405020304" pitchFamily="18" charset="0"/>
                <a:ea typeface="Arial" panose="020B0604020202020204" pitchFamily="34" charset="0"/>
                <a:cs typeface="Times New Roman" panose="02020603050405020304" pitchFamily="18" charset="0"/>
              </a:rPr>
              <a:t>, Wireshark</a:t>
            </a:r>
          </a:p>
          <a:p>
            <a:pPr marL="342900" marR="0" lvl="0" indent="-342900">
              <a:lnSpc>
                <a:spcPct val="115000"/>
              </a:lnSpc>
              <a:spcBef>
                <a:spcPts val="300"/>
              </a:spcBef>
              <a:spcAft>
                <a:spcPts val="300"/>
              </a:spcAft>
              <a:buFont typeface="Arial" panose="020B0604020202020204" pitchFamily="34" charset="0"/>
              <a:buChar char="●"/>
            </a:pPr>
            <a:r>
              <a:rPr lang="en-US" sz="2800" b="1" u="none" strike="noStrike" dirty="0">
                <a:effectLst/>
                <a:latin typeface="Times New Roman" panose="02020603050405020304" pitchFamily="18" charset="0"/>
                <a:ea typeface="Arial" panose="020B0604020202020204" pitchFamily="34" charset="0"/>
                <a:cs typeface="Times New Roman" panose="02020603050405020304" pitchFamily="18" charset="0"/>
              </a:rPr>
              <a:t>Network Topologies (Bus, Star, Mesh)</a:t>
            </a:r>
          </a:p>
          <a:p>
            <a:pPr marL="342900" marR="0" lvl="0" indent="-342900">
              <a:lnSpc>
                <a:spcPct val="115000"/>
              </a:lnSpc>
              <a:spcBef>
                <a:spcPts val="300"/>
              </a:spcBef>
              <a:spcAft>
                <a:spcPts val="300"/>
              </a:spcAft>
              <a:buFont typeface="Arial" panose="020B0604020202020204" pitchFamily="34" charset="0"/>
              <a:buChar char="●"/>
            </a:pPr>
            <a:r>
              <a:rPr lang="en-US" sz="2800" b="1" u="none" strike="noStrike" dirty="0">
                <a:effectLst/>
                <a:latin typeface="Times New Roman" panose="02020603050405020304" pitchFamily="18" charset="0"/>
                <a:ea typeface="Arial" panose="020B0604020202020204" pitchFamily="34" charset="0"/>
                <a:cs typeface="Times New Roman" panose="02020603050405020304" pitchFamily="18" charset="0"/>
              </a:rPr>
              <a:t>Troubleshooting Basics (Latency, Packet Loss, DNS Failures)</a:t>
            </a:r>
          </a:p>
          <a:p>
            <a:pPr marL="342900" marR="0" lvl="0" indent="-342900">
              <a:lnSpc>
                <a:spcPct val="115000"/>
              </a:lnSpc>
              <a:spcBef>
                <a:spcPts val="300"/>
              </a:spcBef>
              <a:spcAft>
                <a:spcPts val="300"/>
              </a:spcAft>
              <a:buFont typeface="Arial" panose="020B0604020202020204" pitchFamily="34" charset="0"/>
              <a:buChar char="●"/>
            </a:pPr>
            <a:r>
              <a:rPr lang="en-US" sz="2800" b="1" u="none" strike="noStrike" dirty="0">
                <a:effectLst/>
                <a:latin typeface="Times New Roman" panose="02020603050405020304" pitchFamily="18" charset="0"/>
                <a:ea typeface="Arial" panose="020B0604020202020204" pitchFamily="34" charset="0"/>
                <a:cs typeface="Times New Roman" panose="02020603050405020304" pitchFamily="18" charset="0"/>
              </a:rPr>
              <a:t>Intro to Mini Projects: Chat App, File Transfer App, Network Monitor</a:t>
            </a:r>
          </a:p>
        </p:txBody>
      </p:sp>
    </p:spTree>
    <p:extLst>
      <p:ext uri="{BB962C8B-B14F-4D97-AF65-F5344CB8AC3E}">
        <p14:creationId xmlns:p14="http://schemas.microsoft.com/office/powerpoint/2010/main" val="425094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D9DC51-9056-5F16-B203-E3F58278B154}"/>
              </a:ext>
            </a:extLst>
          </p:cNvPr>
          <p:cNvSpPr>
            <a:spLocks noGrp="1"/>
          </p:cNvSpPr>
          <p:nvPr>
            <p:ph idx="1"/>
          </p:nvPr>
        </p:nvSpPr>
        <p:spPr>
          <a:xfrm>
            <a:off x="600075" y="214313"/>
            <a:ext cx="10753725" cy="5962650"/>
          </a:xfrm>
        </p:spPr>
        <p:txBody>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Showing routing table:</a:t>
            </a: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 netstat -r will display the routing table.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Displaying per-protocol statistics:</a:t>
            </a: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 netstat -s will show statistics for TCP, UDP, ICMP, and IP.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Showing PID and program names:</a:t>
            </a: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 netstat -</a:t>
            </a:r>
            <a:r>
              <a:rPr kumimoji="0" lang="en-US" altLang="en-US" b="0" i="0" u="none" strike="noStrike" cap="none" normalizeH="0" baseline="0" dirty="0" err="1">
                <a:ln>
                  <a:noFill/>
                </a:ln>
                <a:solidFill>
                  <a:srgbClr val="001D35"/>
                </a:solidFill>
                <a:effectLst/>
                <a:latin typeface="Times New Roman" panose="02020603050405020304" pitchFamily="18" charset="0"/>
                <a:cs typeface="Times New Roman" panose="02020603050405020304" pitchFamily="18" charset="0"/>
              </a:rPr>
              <a:t>tulpn</a:t>
            </a: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 (Linux) will show the PID and program names associated with each network connection. </a:t>
            </a:r>
          </a:p>
          <a:p>
            <a:endParaRPr lang="en-US" dirty="0"/>
          </a:p>
        </p:txBody>
      </p:sp>
    </p:spTree>
    <p:extLst>
      <p:ext uri="{BB962C8B-B14F-4D97-AF65-F5344CB8AC3E}">
        <p14:creationId xmlns:p14="http://schemas.microsoft.com/office/powerpoint/2010/main" val="551291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A2951-C169-D8A3-4913-01216C4F2C48}"/>
              </a:ext>
            </a:extLst>
          </p:cNvPr>
          <p:cNvSpPr>
            <a:spLocks noGrp="1"/>
          </p:cNvSpPr>
          <p:nvPr>
            <p:ph type="title"/>
          </p:nvPr>
        </p:nvSpPr>
        <p:spPr/>
        <p:txBody>
          <a:bodyPr/>
          <a:lstStyle/>
          <a:p>
            <a:r>
              <a:rPr kumimoji="0" lang="en-US" altLang="en-US" sz="36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Examples (Linux):</a:t>
            </a:r>
            <a:br>
              <a:rPr kumimoji="0" lang="en-US" altLang="en-US" sz="3600" b="0" i="0" u="none" strike="noStrike" cap="none" normalizeH="0" baseline="0" dirty="0">
                <a:ln>
                  <a:noFill/>
                </a:ln>
                <a:solidFill>
                  <a:schemeClr val="tx1"/>
                </a:solidFill>
                <a:effectLst/>
              </a:rPr>
            </a:br>
            <a:endParaRPr lang="en-US" dirty="0"/>
          </a:p>
        </p:txBody>
      </p:sp>
      <p:sp>
        <p:nvSpPr>
          <p:cNvPr id="4" name="Rectangle 1">
            <a:extLst>
              <a:ext uri="{FF2B5EF4-FFF2-40B4-BE49-F238E27FC236}">
                <a16:creationId xmlns:a16="http://schemas.microsoft.com/office/drawing/2014/main" id="{97F17A8C-E1CB-3780-008E-F54768CF4ACC}"/>
              </a:ext>
            </a:extLst>
          </p:cNvPr>
          <p:cNvSpPr>
            <a:spLocks noGrp="1" noChangeArrowheads="1"/>
          </p:cNvSpPr>
          <p:nvPr>
            <p:ph idx="1"/>
          </p:nvPr>
        </p:nvSpPr>
        <p:spPr bwMode="auto">
          <a:xfrm>
            <a:off x="838201" y="1300787"/>
            <a:ext cx="10020300" cy="52875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netstat -a: Shows all active connections (listening and non-listening).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netstat -</a:t>
            </a:r>
            <a:r>
              <a:rPr kumimoji="0" lang="en-US" altLang="en-US" b="0" i="0" u="none" strike="noStrike" cap="none" normalizeH="0" baseline="0" dirty="0" err="1">
                <a:ln>
                  <a:noFill/>
                </a:ln>
                <a:solidFill>
                  <a:srgbClr val="001D35"/>
                </a:solidFill>
                <a:effectLst/>
                <a:latin typeface="Times New Roman" panose="02020603050405020304" pitchFamily="18" charset="0"/>
                <a:cs typeface="Times New Roman" panose="02020603050405020304" pitchFamily="18" charset="0"/>
              </a:rPr>
              <a:t>tunlp</a:t>
            </a: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 Shows TCP connections, listening ports, and PID of the process using each port (Linux).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netstat -</a:t>
            </a:r>
            <a:r>
              <a:rPr kumimoji="0" lang="en-US" altLang="en-US" b="0" i="0" u="none" strike="noStrike" cap="none" normalizeH="0" baseline="0" dirty="0" err="1">
                <a:ln>
                  <a:noFill/>
                </a:ln>
                <a:solidFill>
                  <a:srgbClr val="001D35"/>
                </a:solidFill>
                <a:effectLst/>
                <a:latin typeface="Times New Roman" panose="02020603050405020304" pitchFamily="18" charset="0"/>
                <a:cs typeface="Times New Roman" panose="02020603050405020304" pitchFamily="18" charset="0"/>
              </a:rPr>
              <a:t>rn</a:t>
            </a: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 Shows the routing table with numerical addresses.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netstat -s: Displays per-protocol statistics.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Examples (Windows):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netstat -a: Shows all active connections (listening and non-listening).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netstat -</a:t>
            </a:r>
            <a:r>
              <a:rPr kumimoji="0" lang="en-US" altLang="en-US" b="0" i="0" u="none" strike="noStrike" cap="none" normalizeH="0" baseline="0" dirty="0" err="1">
                <a:ln>
                  <a:noFill/>
                </a:ln>
                <a:solidFill>
                  <a:srgbClr val="001D35"/>
                </a:solidFill>
                <a:effectLst/>
                <a:latin typeface="Times New Roman" panose="02020603050405020304" pitchFamily="18" charset="0"/>
                <a:cs typeface="Times New Roman" panose="02020603050405020304" pitchFamily="18" charset="0"/>
              </a:rPr>
              <a:t>ano</a:t>
            </a: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 Shows all active connections, process ID (PID), and process name (Windows).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netstat -r: Displays the routing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netstat -s: Displays per-protocol statistics.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4868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4C3D0-1C24-8916-EC16-BF7CB7944432}"/>
              </a:ext>
            </a:extLst>
          </p:cNvPr>
          <p:cNvSpPr>
            <a:spLocks noGrp="1"/>
          </p:cNvSpPr>
          <p:nvPr>
            <p:ph type="title"/>
          </p:nvPr>
        </p:nvSpPr>
        <p:spPr/>
        <p:txBody>
          <a:bodyPr/>
          <a:lstStyle/>
          <a:p>
            <a:r>
              <a:rPr lang="en-US" sz="3600" b="1" i="0" dirty="0">
                <a:solidFill>
                  <a:srgbClr val="001D35"/>
                </a:solidFill>
                <a:effectLst/>
                <a:latin typeface="Times New Roman" panose="02020603050405020304" pitchFamily="18" charset="0"/>
                <a:cs typeface="Times New Roman" panose="02020603050405020304" pitchFamily="18" charset="0"/>
              </a:rPr>
              <a:t>Ipconfig</a:t>
            </a:r>
            <a:br>
              <a:rPr lang="en-US" b="0" i="0" dirty="0">
                <a:solidFill>
                  <a:srgbClr val="0B57D0"/>
                </a:solidFill>
                <a:effectLst/>
                <a:latin typeface="Google Sans"/>
              </a:rPr>
            </a:br>
            <a:endParaRPr lang="en-US" dirty="0"/>
          </a:p>
        </p:txBody>
      </p:sp>
      <p:sp>
        <p:nvSpPr>
          <p:cNvPr id="3" name="Content Placeholder 2">
            <a:extLst>
              <a:ext uri="{FF2B5EF4-FFF2-40B4-BE49-F238E27FC236}">
                <a16:creationId xmlns:a16="http://schemas.microsoft.com/office/drawing/2014/main" id="{0F154DA1-40E9-9F4E-6BA6-16358A3C6A10}"/>
              </a:ext>
            </a:extLst>
          </p:cNvPr>
          <p:cNvSpPr>
            <a:spLocks noGrp="1"/>
          </p:cNvSpPr>
          <p:nvPr>
            <p:ph idx="1"/>
          </p:nvPr>
        </p:nvSpPr>
        <p:spPr>
          <a:xfrm>
            <a:off x="838200" y="1485900"/>
            <a:ext cx="10515600" cy="4691063"/>
          </a:xfrm>
        </p:spPr>
        <p:txBody>
          <a:bodyPr/>
          <a:lstStyle/>
          <a:p>
            <a:pPr algn="l">
              <a:lnSpc>
                <a:spcPct val="150000"/>
              </a:lnSpc>
              <a:spcBef>
                <a:spcPts val="750"/>
              </a:spcBef>
              <a:spcAft>
                <a:spcPts val="600"/>
              </a:spcAft>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Displays the IP address, subnet mask, default gateway, and DNS server for a computer.</a:t>
            </a:r>
          </a:p>
          <a:p>
            <a:pPr algn="l">
              <a:lnSpc>
                <a:spcPct val="150000"/>
              </a:lnSpc>
              <a:spcBef>
                <a:spcPts val="750"/>
              </a:spcBef>
              <a:spcAft>
                <a:spcPts val="1500"/>
              </a:spcAft>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Can also be used to refresh or release IP addresses.</a:t>
            </a:r>
          </a:p>
          <a:p>
            <a:pPr marL="0" indent="0">
              <a:buNone/>
            </a:pPr>
            <a:endParaRPr lang="en-US" dirty="0"/>
          </a:p>
        </p:txBody>
      </p:sp>
    </p:spTree>
    <p:extLst>
      <p:ext uri="{BB962C8B-B14F-4D97-AF65-F5344CB8AC3E}">
        <p14:creationId xmlns:p14="http://schemas.microsoft.com/office/powerpoint/2010/main" val="512048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6D7A-E858-1B52-EFA6-1A768D7CD1E3}"/>
              </a:ext>
            </a:extLst>
          </p:cNvPr>
          <p:cNvSpPr>
            <a:spLocks noGrp="1"/>
          </p:cNvSpPr>
          <p:nvPr>
            <p:ph type="title"/>
          </p:nvPr>
        </p:nvSpPr>
        <p:spPr>
          <a:xfrm>
            <a:off x="413877" y="365125"/>
            <a:ext cx="10939923" cy="1325563"/>
          </a:xfrm>
        </p:spPr>
        <p:txBody>
          <a:bodyPr/>
          <a:lstStyle/>
          <a:p>
            <a:r>
              <a:rPr kumimoji="0" lang="en-US" altLang="en-US" sz="36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Key uses of the ipconfig command </a:t>
            </a:r>
            <a:br>
              <a:rPr kumimoji="0" lang="en-US" altLang="en-US" sz="4400" b="0" i="0" u="none" strike="noStrike" cap="none" normalizeH="0" baseline="0" dirty="0">
                <a:ln>
                  <a:noFill/>
                </a:ln>
                <a:solidFill>
                  <a:srgbClr val="001D35"/>
                </a:solidFill>
                <a:effectLst/>
                <a:latin typeface="Google Sans"/>
              </a:rPr>
            </a:br>
            <a:endParaRPr lang="en-US" dirty="0"/>
          </a:p>
        </p:txBody>
      </p:sp>
      <p:sp>
        <p:nvSpPr>
          <p:cNvPr id="4" name="Rectangle 1">
            <a:extLst>
              <a:ext uri="{FF2B5EF4-FFF2-40B4-BE49-F238E27FC236}">
                <a16:creationId xmlns:a16="http://schemas.microsoft.com/office/drawing/2014/main" id="{3ED825BF-6215-F8CD-2A91-CB8469FED594}"/>
              </a:ext>
            </a:extLst>
          </p:cNvPr>
          <p:cNvSpPr>
            <a:spLocks noGrp="1" noChangeArrowheads="1"/>
          </p:cNvSpPr>
          <p:nvPr>
            <p:ph idx="1"/>
          </p:nvPr>
        </p:nvSpPr>
        <p:spPr bwMode="auto">
          <a:xfrm>
            <a:off x="413877" y="1429953"/>
            <a:ext cx="10132142" cy="48566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Displaying network configuration:</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Running ipconfig without any parameters displays the basic TCP/IP configuration for all network adapters.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Refreshing DNS settings:</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You can use ipconfig /</a:t>
            </a:r>
            <a:r>
              <a:rPr kumimoji="0" lang="en-US" altLang="en-US" b="0" i="0" u="none" strike="noStrike" cap="none" normalizeH="0" baseline="0" dirty="0" err="1">
                <a:ln>
                  <a:noFill/>
                </a:ln>
                <a:effectLst/>
                <a:latin typeface="Times New Roman" panose="02020603050405020304" pitchFamily="18" charset="0"/>
                <a:cs typeface="Times New Roman" panose="02020603050405020304" pitchFamily="18" charset="0"/>
              </a:rPr>
              <a:t>flushdns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to clear the DNS cache, which can be helpful if you're having trouble resolving domain names.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Releasing and renewing IP addresses:</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ipconfig /release releases your current IP address, and ipconfig /renew renews it. This can be useful when troubleshooting DHCP issues.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70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706D-D2BD-656D-B5C4-FF143F136BC3}"/>
              </a:ext>
            </a:extLst>
          </p:cNvPr>
          <p:cNvSpPr>
            <a:spLocks noGrp="1"/>
          </p:cNvSpPr>
          <p:nvPr>
            <p:ph type="title"/>
          </p:nvPr>
        </p:nvSpPr>
        <p:spPr/>
        <p:txBody>
          <a:bodyPr/>
          <a:lstStyle/>
          <a:p>
            <a:r>
              <a:rPr lang="en-US" sz="3600" b="1" i="0" dirty="0" err="1">
                <a:solidFill>
                  <a:srgbClr val="001D35"/>
                </a:solidFill>
                <a:effectLst/>
                <a:latin typeface="Times New Roman" panose="02020603050405020304" pitchFamily="18" charset="0"/>
                <a:cs typeface="Times New Roman" panose="02020603050405020304" pitchFamily="18" charset="0"/>
              </a:rPr>
              <a:t>Nslookup</a:t>
            </a:r>
            <a:br>
              <a:rPr lang="en-US" b="0" i="0" dirty="0">
                <a:solidFill>
                  <a:srgbClr val="0B57D0"/>
                </a:solidFill>
                <a:effectLst/>
                <a:latin typeface="Google Sans"/>
              </a:rPr>
            </a:br>
            <a:endParaRPr lang="en-US" dirty="0"/>
          </a:p>
        </p:txBody>
      </p:sp>
      <p:sp>
        <p:nvSpPr>
          <p:cNvPr id="3" name="Content Placeholder 2">
            <a:extLst>
              <a:ext uri="{FF2B5EF4-FFF2-40B4-BE49-F238E27FC236}">
                <a16:creationId xmlns:a16="http://schemas.microsoft.com/office/drawing/2014/main" id="{DCA85569-DDD3-70FD-5CBA-503A01A54C14}"/>
              </a:ext>
            </a:extLst>
          </p:cNvPr>
          <p:cNvSpPr>
            <a:spLocks noGrp="1"/>
          </p:cNvSpPr>
          <p:nvPr>
            <p:ph idx="1"/>
          </p:nvPr>
        </p:nvSpPr>
        <p:spPr/>
        <p:txBody>
          <a:bodyPr/>
          <a:lstStyle/>
          <a:p>
            <a:pPr algn="l">
              <a:lnSpc>
                <a:spcPct val="150000"/>
              </a:lnSpc>
              <a:spcBef>
                <a:spcPts val="750"/>
              </a:spcBef>
              <a:spcAft>
                <a:spcPts val="600"/>
              </a:spcAft>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Queries the DNS server for information about domain names.</a:t>
            </a:r>
          </a:p>
          <a:p>
            <a:pPr algn="l">
              <a:lnSpc>
                <a:spcPct val="150000"/>
              </a:lnSpc>
              <a:spcBef>
                <a:spcPts val="750"/>
              </a:spcBef>
              <a:spcAft>
                <a:spcPts val="600"/>
              </a:spcAft>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Resolves domain names to IP addresses and vice versa.</a:t>
            </a:r>
          </a:p>
          <a:p>
            <a:pPr algn="l">
              <a:lnSpc>
                <a:spcPct val="150000"/>
              </a:lnSpc>
              <a:spcBef>
                <a:spcPts val="750"/>
              </a:spcBef>
              <a:spcAft>
                <a:spcPts val="1500"/>
              </a:spcAft>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Helpful for troubleshooting DNS issues and verifying domain name resolution.</a:t>
            </a:r>
          </a:p>
          <a:p>
            <a:pPr marL="0" indent="0">
              <a:buNone/>
            </a:pPr>
            <a:endParaRPr lang="en-US" dirty="0"/>
          </a:p>
        </p:txBody>
      </p:sp>
    </p:spTree>
    <p:extLst>
      <p:ext uri="{BB962C8B-B14F-4D97-AF65-F5344CB8AC3E}">
        <p14:creationId xmlns:p14="http://schemas.microsoft.com/office/powerpoint/2010/main" val="596422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3DC1-9EA2-4CD0-3B46-E64043A91E8D}"/>
              </a:ext>
            </a:extLst>
          </p:cNvPr>
          <p:cNvSpPr>
            <a:spLocks noGrp="1"/>
          </p:cNvSpPr>
          <p:nvPr>
            <p:ph type="title"/>
          </p:nvPr>
        </p:nvSpPr>
        <p:spPr>
          <a:xfrm>
            <a:off x="838200" y="714375"/>
            <a:ext cx="10515600" cy="976313"/>
          </a:xfrm>
        </p:spPr>
        <p:txBody>
          <a:bodyPr>
            <a:normAutofit fontScale="90000"/>
          </a:bodyPr>
          <a:lstStyle/>
          <a:p>
            <a:r>
              <a:rPr kumimoji="0" lang="en-US" altLang="en-US" sz="36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Purpose</a:t>
            </a:r>
            <a:br>
              <a:rPr kumimoji="0" lang="en-US" altLang="en-US" sz="4400" b="0" i="0" u="none" strike="noStrike" cap="none" normalizeH="0" baseline="0" dirty="0">
                <a:ln>
                  <a:noFill/>
                </a:ln>
                <a:solidFill>
                  <a:srgbClr val="001D35"/>
                </a:solidFill>
                <a:effectLst/>
                <a:latin typeface="Google Sans"/>
              </a:rPr>
            </a:br>
            <a:endParaRPr lang="en-US" dirty="0"/>
          </a:p>
        </p:txBody>
      </p:sp>
      <p:sp>
        <p:nvSpPr>
          <p:cNvPr id="4" name="Rectangle 1">
            <a:extLst>
              <a:ext uri="{FF2B5EF4-FFF2-40B4-BE49-F238E27FC236}">
                <a16:creationId xmlns:a16="http://schemas.microsoft.com/office/drawing/2014/main" id="{6D11E85F-1B4C-8E5F-2C16-83CCAD4DD199}"/>
              </a:ext>
            </a:extLst>
          </p:cNvPr>
          <p:cNvSpPr>
            <a:spLocks noGrp="1" noChangeArrowheads="1"/>
          </p:cNvSpPr>
          <p:nvPr>
            <p:ph idx="1"/>
          </p:nvPr>
        </p:nvSpPr>
        <p:spPr bwMode="auto">
          <a:xfrm>
            <a:off x="228599" y="1573774"/>
            <a:ext cx="10844213" cy="4412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effectLst/>
                <a:latin typeface="Times New Roman" panose="02020603050405020304" pitchFamily="18" charset="0"/>
                <a:cs typeface="Times New Roman" panose="02020603050405020304" pitchFamily="18" charset="0"/>
              </a:rPr>
              <a:t>nslookup</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is used to find the IP address of a domain name, or conversely, to find the domain name associated with an IP address.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How it works:</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It sends a query to a DNS server, which then retrieves the necessary information from its records.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Usage:</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You can use </a:t>
            </a:r>
            <a:r>
              <a:rPr kumimoji="0" lang="en-US" altLang="en-US" b="0" i="0" u="none" strike="noStrike" cap="none" normalizeH="0" baseline="0" dirty="0" err="1">
                <a:ln>
                  <a:noFill/>
                </a:ln>
                <a:effectLst/>
                <a:latin typeface="Times New Roman" panose="02020603050405020304" pitchFamily="18" charset="0"/>
                <a:cs typeface="Times New Roman" panose="02020603050405020304" pitchFamily="18" charset="0"/>
              </a:rPr>
              <a:t>nslookup</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from the command line in a terminal or command prompt.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258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9774-75BC-D671-DEA3-25FC17DE4490}"/>
              </a:ext>
            </a:extLst>
          </p:cNvPr>
          <p:cNvSpPr>
            <a:spLocks noGrp="1"/>
          </p:cNvSpPr>
          <p:nvPr>
            <p:ph type="title"/>
          </p:nvPr>
        </p:nvSpPr>
        <p:spPr/>
        <p:txBody>
          <a:bodyPr/>
          <a:lstStyle/>
          <a:p>
            <a:r>
              <a:rPr lang="en-US" sz="3600" b="1" i="0" dirty="0">
                <a:solidFill>
                  <a:srgbClr val="001D35"/>
                </a:solidFill>
                <a:effectLst/>
                <a:latin typeface="Times New Roman" panose="02020603050405020304" pitchFamily="18" charset="0"/>
                <a:cs typeface="Times New Roman" panose="02020603050405020304" pitchFamily="18" charset="0"/>
              </a:rPr>
              <a:t>Wireshark</a:t>
            </a:r>
            <a:br>
              <a:rPr lang="en-US" b="0" i="0" dirty="0">
                <a:solidFill>
                  <a:srgbClr val="0B57D0"/>
                </a:solidFill>
                <a:effectLst/>
                <a:latin typeface="Google Sans"/>
              </a:rPr>
            </a:br>
            <a:endParaRPr lang="en-US" dirty="0"/>
          </a:p>
        </p:txBody>
      </p:sp>
      <p:sp>
        <p:nvSpPr>
          <p:cNvPr id="3" name="Content Placeholder 2">
            <a:extLst>
              <a:ext uri="{FF2B5EF4-FFF2-40B4-BE49-F238E27FC236}">
                <a16:creationId xmlns:a16="http://schemas.microsoft.com/office/drawing/2014/main" id="{7C229754-9621-3D48-7E14-FD2E35A6BD93}"/>
              </a:ext>
            </a:extLst>
          </p:cNvPr>
          <p:cNvSpPr>
            <a:spLocks noGrp="1"/>
          </p:cNvSpPr>
          <p:nvPr>
            <p:ph idx="1"/>
          </p:nvPr>
        </p:nvSpPr>
        <p:spPr>
          <a:xfrm>
            <a:off x="838200" y="1214438"/>
            <a:ext cx="10515600" cy="5086350"/>
          </a:xfrm>
        </p:spPr>
        <p:txBody>
          <a:bodyPr/>
          <a:lstStyle/>
          <a:p>
            <a:pPr algn="l">
              <a:lnSpc>
                <a:spcPct val="150000"/>
              </a:lnSpc>
              <a:spcBef>
                <a:spcPts val="750"/>
              </a:spcBef>
              <a:spcAft>
                <a:spcPts val="600"/>
              </a:spcAft>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A powerful packet analyzer that captures and analyzes network traffic.</a:t>
            </a:r>
          </a:p>
          <a:p>
            <a:pPr algn="l">
              <a:lnSpc>
                <a:spcPct val="150000"/>
              </a:lnSpc>
              <a:spcBef>
                <a:spcPts val="750"/>
              </a:spcBef>
              <a:spcAft>
                <a:spcPts val="600"/>
              </a:spcAft>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Allows detailed examination of network packets, including headers and data.</a:t>
            </a:r>
          </a:p>
          <a:p>
            <a:pPr algn="l">
              <a:lnSpc>
                <a:spcPct val="150000"/>
              </a:lnSpc>
              <a:spcBef>
                <a:spcPts val="750"/>
              </a:spcBef>
              <a:spcAft>
                <a:spcPts val="1500"/>
              </a:spcAft>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Useful for troubleshooting complex network problems and understanding network behavior.</a:t>
            </a:r>
          </a:p>
          <a:p>
            <a:pPr marL="0" indent="0">
              <a:buNone/>
            </a:pPr>
            <a:endParaRPr lang="en-US" dirty="0"/>
          </a:p>
        </p:txBody>
      </p:sp>
    </p:spTree>
    <p:extLst>
      <p:ext uri="{BB962C8B-B14F-4D97-AF65-F5344CB8AC3E}">
        <p14:creationId xmlns:p14="http://schemas.microsoft.com/office/powerpoint/2010/main" val="2647705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83886F7-5FD6-71D1-57B8-1FF7449B9462}"/>
              </a:ext>
            </a:extLst>
          </p:cNvPr>
          <p:cNvSpPr>
            <a:spLocks noGrp="1" noChangeArrowheads="1"/>
          </p:cNvSpPr>
          <p:nvPr>
            <p:ph idx="1"/>
          </p:nvPr>
        </p:nvSpPr>
        <p:spPr bwMode="auto">
          <a:xfrm>
            <a:off x="828675" y="114241"/>
            <a:ext cx="9272588" cy="62416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Network Protocol Analyzer:</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Wireshark is designed to capture and analyze the packets of data that move through a network.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Packet Sniffing:</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It's a type of packet sniffer, meaning it can capture and inspect individual data packets as they travel across the network.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Troubleshooting and Security:</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Wireshark is valuable for troubleshooting network issues, identifying security vulnerabilities, and understanding network protocols.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2883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671BF5-9AC9-7667-12C3-F4472BCE4B0B}"/>
              </a:ext>
            </a:extLst>
          </p:cNvPr>
          <p:cNvSpPr>
            <a:spLocks noGrp="1"/>
          </p:cNvSpPr>
          <p:nvPr>
            <p:ph idx="1"/>
          </p:nvPr>
        </p:nvSpPr>
        <p:spPr>
          <a:xfrm>
            <a:off x="838200" y="171450"/>
            <a:ext cx="10515600" cy="600551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Open Source and Free:</a:t>
            </a: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It's a free and open-source tool, making it accessible to a wide range of users, including system administrators, network engineers, and security professionals.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Real-time and Offline Analysis:</a:t>
            </a: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Wireshark can be used to capture data in real-time or analyze previously captured data files.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Wide Platform Support:</a:t>
            </a:r>
            <a:endPar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It runs on various operating systems, including Windows, macOS, Linux, and UNIX. </a:t>
            </a:r>
          </a:p>
          <a:p>
            <a:pPr marL="0" indent="0">
              <a:buNone/>
            </a:pPr>
            <a:endParaRPr lang="en-US" dirty="0"/>
          </a:p>
        </p:txBody>
      </p:sp>
    </p:spTree>
    <p:extLst>
      <p:ext uri="{BB962C8B-B14F-4D97-AF65-F5344CB8AC3E}">
        <p14:creationId xmlns:p14="http://schemas.microsoft.com/office/powerpoint/2010/main" val="2524366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537F9-CBBF-99D4-BE13-7CF4031F8739}"/>
              </a:ext>
            </a:extLst>
          </p:cNvPr>
          <p:cNvSpPr>
            <a:spLocks noGrp="1"/>
          </p:cNvSpPr>
          <p:nvPr>
            <p:ph type="title"/>
          </p:nvPr>
        </p:nvSpPr>
        <p:spPr/>
        <p:txBody>
          <a:bodyPr>
            <a:normAutofit/>
          </a:bodyPr>
          <a:lstStyle/>
          <a:p>
            <a:r>
              <a:rPr lang="en-IN" sz="3600" b="1" kern="100" dirty="0">
                <a:effectLst/>
                <a:latin typeface="Times New Roman" panose="02020603050405020304" pitchFamily="18" charset="0"/>
                <a:ea typeface="Calibri" panose="020F0502020204030204" pitchFamily="34" charset="0"/>
                <a:cs typeface="Cordia New" panose="020B0304020202020204" pitchFamily="34" charset="-34"/>
              </a:rPr>
              <a:t>Network topology</a:t>
            </a:r>
            <a:endParaRPr lang="en-US" sz="3600" b="1" dirty="0"/>
          </a:p>
        </p:txBody>
      </p:sp>
      <p:sp>
        <p:nvSpPr>
          <p:cNvPr id="3" name="Content Placeholder 2">
            <a:extLst>
              <a:ext uri="{FF2B5EF4-FFF2-40B4-BE49-F238E27FC236}">
                <a16:creationId xmlns:a16="http://schemas.microsoft.com/office/drawing/2014/main" id="{0F519966-8865-7493-9678-F198246A01BA}"/>
              </a:ext>
            </a:extLst>
          </p:cNvPr>
          <p:cNvSpPr>
            <a:spLocks noGrp="1"/>
          </p:cNvSpPr>
          <p:nvPr>
            <p:ph idx="1"/>
          </p:nvPr>
        </p:nvSpPr>
        <p:spPr/>
        <p:txBody>
          <a:bodyPr/>
          <a:lstStyle/>
          <a:p>
            <a:pPr marL="0" marR="0" indent="0">
              <a:lnSpc>
                <a:spcPct val="107000"/>
              </a:lnSpc>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Network topology is the way devices are connected in a network. It defines how these components are connected and how data transfer between the network. Understanding the different types of network topologies can help in choosing the right design for a specific network.</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buNone/>
            </a:pPr>
            <a:endParaRPr lang="en-US" dirty="0"/>
          </a:p>
        </p:txBody>
      </p:sp>
    </p:spTree>
    <p:extLst>
      <p:ext uri="{BB962C8B-B14F-4D97-AF65-F5344CB8AC3E}">
        <p14:creationId xmlns:p14="http://schemas.microsoft.com/office/powerpoint/2010/main" val="106228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4F8ED-7DF2-580D-8590-9AAF18E7EA52}"/>
              </a:ext>
            </a:extLst>
          </p:cNvPr>
          <p:cNvSpPr>
            <a:spLocks noGrp="1"/>
          </p:cNvSpPr>
          <p:nvPr>
            <p:ph type="title"/>
          </p:nvPr>
        </p:nvSpPr>
        <p:spPr/>
        <p:txBody>
          <a:bodyPr>
            <a:normAutofit fontScale="90000"/>
          </a:bodyPr>
          <a:lstStyle/>
          <a:p>
            <a:r>
              <a:rPr lang="en-US" sz="4000" b="1" u="none" strike="noStrike" dirty="0">
                <a:effectLst/>
                <a:latin typeface="Times New Roman" panose="02020603050405020304" pitchFamily="18" charset="0"/>
                <a:ea typeface="Arial" panose="020B0604020202020204" pitchFamily="34" charset="0"/>
                <a:cs typeface="Times New Roman" panose="02020603050405020304" pitchFamily="18" charset="0"/>
              </a:rPr>
              <a:t>Tools: </a:t>
            </a:r>
            <a:r>
              <a:rPr lang="en-US" sz="4000" b="1" u="none" strike="noStrike" dirty="0">
                <a:effectLst/>
                <a:latin typeface="Times New Roman" panose="02020603050405020304" pitchFamily="18" charset="0"/>
                <a:ea typeface="Roboto Mono" panose="020F0502020204030204" pitchFamily="49" charset="0"/>
                <a:cs typeface="Times New Roman" panose="02020603050405020304" pitchFamily="18" charset="0"/>
              </a:rPr>
              <a:t>ping</a:t>
            </a:r>
            <a:r>
              <a:rPr lang="en-US" sz="4000" b="1"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r>
              <a:rPr lang="en-US" sz="4000" b="1" u="none" strike="noStrike" dirty="0">
                <a:effectLst/>
                <a:latin typeface="Times New Roman" panose="02020603050405020304" pitchFamily="18" charset="0"/>
                <a:ea typeface="Roboto Mono" panose="020F0502020204030204" pitchFamily="49" charset="0"/>
                <a:cs typeface="Times New Roman" panose="02020603050405020304" pitchFamily="18" charset="0"/>
              </a:rPr>
              <a:t>traceroute</a:t>
            </a:r>
            <a:r>
              <a:rPr lang="en-US" sz="4000" b="1"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r>
              <a:rPr lang="en-US" sz="4000" b="1" u="none" strike="noStrike" dirty="0">
                <a:effectLst/>
                <a:latin typeface="Times New Roman" panose="02020603050405020304" pitchFamily="18" charset="0"/>
                <a:ea typeface="Roboto Mono" panose="020F0502020204030204" pitchFamily="49" charset="0"/>
                <a:cs typeface="Times New Roman" panose="02020603050405020304" pitchFamily="18" charset="0"/>
              </a:rPr>
              <a:t>netstat</a:t>
            </a:r>
            <a:r>
              <a:rPr lang="en-US" sz="4000" b="1"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r>
              <a:rPr lang="en-US" sz="4000" b="1" u="none" strike="noStrike" dirty="0">
                <a:effectLst/>
                <a:latin typeface="Times New Roman" panose="02020603050405020304" pitchFamily="18" charset="0"/>
                <a:ea typeface="Roboto Mono" panose="020F0502020204030204" pitchFamily="49" charset="0"/>
                <a:cs typeface="Times New Roman" panose="02020603050405020304" pitchFamily="18" charset="0"/>
              </a:rPr>
              <a:t>ipconfig</a:t>
            </a:r>
            <a:r>
              <a:rPr lang="en-US" sz="4000" b="1" u="none" strike="noStrike" dirty="0">
                <a:effectLst/>
                <a:latin typeface="Times New Roman" panose="02020603050405020304" pitchFamily="18" charset="0"/>
                <a:ea typeface="Arial" panose="020B0604020202020204" pitchFamily="34" charset="0"/>
                <a:cs typeface="Times New Roman" panose="02020603050405020304" pitchFamily="18" charset="0"/>
              </a:rPr>
              <a:t>, </a:t>
            </a:r>
            <a:r>
              <a:rPr lang="en-US" sz="4000" b="1" u="none" strike="noStrike" dirty="0" err="1">
                <a:effectLst/>
                <a:latin typeface="Times New Roman" panose="02020603050405020304" pitchFamily="18" charset="0"/>
                <a:ea typeface="Roboto Mono" panose="020F0502020204030204" pitchFamily="49" charset="0"/>
                <a:cs typeface="Times New Roman" panose="02020603050405020304" pitchFamily="18" charset="0"/>
              </a:rPr>
              <a:t>nslookup</a:t>
            </a:r>
            <a:r>
              <a:rPr lang="en-US" sz="4000" b="1" u="none" strike="noStrike" dirty="0">
                <a:effectLst/>
                <a:latin typeface="Times New Roman" panose="02020603050405020304" pitchFamily="18" charset="0"/>
                <a:ea typeface="Arial" panose="020B0604020202020204" pitchFamily="34" charset="0"/>
                <a:cs typeface="Times New Roman" panose="02020603050405020304" pitchFamily="18" charset="0"/>
              </a:rPr>
              <a:t>, Wireshark</a:t>
            </a:r>
            <a:br>
              <a:rPr lang="en-US" sz="4400" b="1" u="none" strike="noStrike" dirty="0">
                <a:effectLst/>
                <a:latin typeface="Times New Roman" panose="02020603050405020304" pitchFamily="18" charset="0"/>
                <a:ea typeface="Arial" panose="020B060402020202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CA3F7C6-CEFB-C001-193E-238FF21EBEE0}"/>
              </a:ext>
            </a:extLst>
          </p:cNvPr>
          <p:cNvSpPr>
            <a:spLocks noGrp="1"/>
          </p:cNvSpPr>
          <p:nvPr>
            <p:ph idx="1"/>
          </p:nvPr>
        </p:nvSpPr>
        <p:spPr/>
        <p:txBody>
          <a:bodyPr/>
          <a:lstStyle/>
          <a:p>
            <a:pPr marL="0" indent="0">
              <a:buNone/>
            </a:pPr>
            <a:r>
              <a:rPr lang="en-US" i="0" dirty="0">
                <a:solidFill>
                  <a:srgbClr val="001D35"/>
                </a:solidFill>
                <a:effectLst/>
                <a:latin typeface="Times New Roman" panose="02020603050405020304" pitchFamily="18" charset="0"/>
                <a:cs typeface="Times New Roman" panose="02020603050405020304" pitchFamily="18" charset="0"/>
              </a:rPr>
              <a:t>These are all essential network troubleshooting and diagnostic tools. Ping tests connectivity, traceroute traces the path a packet takes, netstat displays network connections and statistics, ipconfig shows network configuration, </a:t>
            </a:r>
            <a:r>
              <a:rPr lang="en-US" i="0" dirty="0" err="1">
                <a:solidFill>
                  <a:srgbClr val="001D35"/>
                </a:solidFill>
                <a:effectLst/>
                <a:latin typeface="Times New Roman" panose="02020603050405020304" pitchFamily="18" charset="0"/>
                <a:cs typeface="Times New Roman" panose="02020603050405020304" pitchFamily="18" charset="0"/>
              </a:rPr>
              <a:t>nslookup</a:t>
            </a:r>
            <a:r>
              <a:rPr lang="en-US" i="0" dirty="0">
                <a:solidFill>
                  <a:srgbClr val="001D35"/>
                </a:solidFill>
                <a:effectLst/>
                <a:latin typeface="Times New Roman" panose="02020603050405020304" pitchFamily="18" charset="0"/>
                <a:cs typeface="Times New Roman" panose="02020603050405020304" pitchFamily="18" charset="0"/>
              </a:rPr>
              <a:t> queries DNS servers, and Wireshark is a powerful packet analyzer.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725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FD9BB-8485-ED53-9E30-375647747AE4}"/>
              </a:ext>
            </a:extLst>
          </p:cNvPr>
          <p:cNvSpPr>
            <a:spLocks noGrp="1"/>
          </p:cNvSpPr>
          <p:nvPr>
            <p:ph type="title"/>
          </p:nvPr>
        </p:nvSpPr>
        <p:spPr/>
        <p:txBody>
          <a:bodyPr/>
          <a:lstStyle/>
          <a:p>
            <a:r>
              <a:rPr lang="en-US" sz="3600" b="1" kern="100" dirty="0">
                <a:effectLst/>
                <a:latin typeface="Times New Roman" panose="02020603050405020304" pitchFamily="18" charset="0"/>
                <a:ea typeface="Calibri" panose="020F0502020204030204" pitchFamily="34" charset="0"/>
                <a:cs typeface="Cordia New" panose="020B0304020202020204" pitchFamily="34" charset="-34"/>
              </a:rPr>
              <a:t>Types of Network Topology</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4D138B31-3B4F-778D-8165-4C522FE2D356}"/>
              </a:ext>
            </a:extLst>
          </p:cNvPr>
          <p:cNvSpPr>
            <a:spLocks noGrp="1"/>
          </p:cNvSpPr>
          <p:nvPr>
            <p:ph idx="1"/>
          </p:nvPr>
        </p:nvSpPr>
        <p:spPr/>
        <p:txBody>
          <a:bodyPr>
            <a:normAutofit/>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Point to Point Topology</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Mesh Topology</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Star Topology</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Bus Topology</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Ring Topology</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3303579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CFCB-B1DC-1A11-A768-203B71D24D78}"/>
              </a:ext>
            </a:extLst>
          </p:cNvPr>
          <p:cNvSpPr>
            <a:spLocks noGrp="1"/>
          </p:cNvSpPr>
          <p:nvPr>
            <p:ph type="title"/>
          </p:nvPr>
        </p:nvSpPr>
        <p:spPr/>
        <p:txBody>
          <a:bodyPr/>
          <a:lstStyle/>
          <a:p>
            <a:r>
              <a:rPr lang="en-US" sz="3600" b="1" kern="100" dirty="0">
                <a:effectLst/>
                <a:latin typeface="Times New Roman" panose="02020603050405020304" pitchFamily="18" charset="0"/>
                <a:ea typeface="Calibri" panose="020F0502020204030204" pitchFamily="34" charset="0"/>
                <a:cs typeface="Cordia New" panose="020B0304020202020204" pitchFamily="34" charset="-34"/>
              </a:rPr>
              <a:t>Point to Point Topology</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851DEACA-84C0-7F43-571F-66E631D352DC}"/>
              </a:ext>
            </a:extLst>
          </p:cNvPr>
          <p:cNvSpPr>
            <a:spLocks noGrp="1"/>
          </p:cNvSpPr>
          <p:nvPr>
            <p:ph idx="1"/>
          </p:nvPr>
        </p:nvSpPr>
        <p:spPr/>
        <p:txBody>
          <a:bodyPr/>
          <a:lstStyle/>
          <a:p>
            <a:pPr marL="0" marR="0" indent="0">
              <a:lnSpc>
                <a:spcPct val="107000"/>
              </a:lnSpc>
              <a:spcAft>
                <a:spcPts val="800"/>
              </a:spcAft>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Point-to-point topology is a type of topology that works on the functionality of the sender and receiver. It is the simplest communication between two nodes, in which one is the sender and the other one is the receiver. Point-to-Point provides high bandwidth.</a:t>
            </a:r>
          </a:p>
          <a:p>
            <a:pPr marL="0" marR="0">
              <a:lnSpc>
                <a:spcPct val="107000"/>
              </a:lnSpc>
              <a:spcAft>
                <a:spcPts val="800"/>
              </a:spcAft>
            </a:pP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buNone/>
            </a:pPr>
            <a:endParaRPr lang="en-US" dirty="0"/>
          </a:p>
        </p:txBody>
      </p:sp>
      <p:pic>
        <p:nvPicPr>
          <p:cNvPr id="4" name="Picture 3" descr="Point-to-point-topology">
            <a:extLst>
              <a:ext uri="{FF2B5EF4-FFF2-40B4-BE49-F238E27FC236}">
                <a16:creationId xmlns:a16="http://schemas.microsoft.com/office/drawing/2014/main" id="{73CAD42D-1503-46FD-B58B-8B73947187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33763" y="4100513"/>
            <a:ext cx="4953000" cy="1885950"/>
          </a:xfrm>
          <a:prstGeom prst="rect">
            <a:avLst/>
          </a:prstGeom>
          <a:noFill/>
          <a:ln>
            <a:noFill/>
          </a:ln>
        </p:spPr>
      </p:pic>
    </p:spTree>
    <p:extLst>
      <p:ext uri="{BB962C8B-B14F-4D97-AF65-F5344CB8AC3E}">
        <p14:creationId xmlns:p14="http://schemas.microsoft.com/office/powerpoint/2010/main" val="1994491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7E30-96AE-7D6A-992E-5EF8A98D752C}"/>
              </a:ext>
            </a:extLst>
          </p:cNvPr>
          <p:cNvSpPr>
            <a:spLocks noGrp="1"/>
          </p:cNvSpPr>
          <p:nvPr>
            <p:ph type="title"/>
          </p:nvPr>
        </p:nvSpPr>
        <p:spPr>
          <a:xfrm>
            <a:off x="838200" y="365126"/>
            <a:ext cx="10515600" cy="935038"/>
          </a:xfrm>
        </p:spPr>
        <p:txBody>
          <a:bodyPr>
            <a:normAutofit fontScale="90000"/>
          </a:bodyPr>
          <a:lstStyle/>
          <a:p>
            <a:r>
              <a:rPr lang="en-US" sz="3600" b="1" kern="100" dirty="0">
                <a:effectLst/>
                <a:latin typeface="Times New Roman" panose="02020603050405020304" pitchFamily="18" charset="0"/>
                <a:ea typeface="Calibri" panose="020F0502020204030204" pitchFamily="34" charset="0"/>
                <a:cs typeface="Cordia New" panose="020B0304020202020204" pitchFamily="34" charset="-34"/>
              </a:rPr>
              <a:t>Mesh Topology</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19C35339-999D-FCA7-92CA-D555ECB11603}"/>
              </a:ext>
            </a:extLst>
          </p:cNvPr>
          <p:cNvSpPr>
            <a:spLocks noGrp="1"/>
          </p:cNvSpPr>
          <p:nvPr>
            <p:ph idx="1"/>
          </p:nvPr>
        </p:nvSpPr>
        <p:spPr/>
        <p:txBody>
          <a:bodyPr/>
          <a:lstStyle/>
          <a:p>
            <a:pPr marL="0" marR="0" indent="0">
              <a:lnSpc>
                <a:spcPct val="107000"/>
              </a:lnSpc>
              <a:spcAft>
                <a:spcPts val="800"/>
              </a:spcAft>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In a mesh topology, every device is connected to another device via a particular channel. Every device is connected to another via dedicated channels. These channels are known as links. In Mesh Topology, the pro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tocols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used are AHCP (Ad Hoc Configuration Protocols),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DHCP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(Dynamic Host Configuration Protocol), etc.</a:t>
            </a:r>
          </a:p>
          <a:p>
            <a:pPr marL="0" indent="0">
              <a:buNone/>
            </a:pPr>
            <a:endParaRPr lang="en-US" dirty="0"/>
          </a:p>
        </p:txBody>
      </p:sp>
      <p:pic>
        <p:nvPicPr>
          <p:cNvPr id="4" name="Picture 3" descr="Lightbox">
            <a:extLst>
              <a:ext uri="{FF2B5EF4-FFF2-40B4-BE49-F238E27FC236}">
                <a16:creationId xmlns:a16="http://schemas.microsoft.com/office/drawing/2014/main" id="{BC66F7E7-45D4-8FA1-FB84-0AE280FC83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52750" y="4514849"/>
            <a:ext cx="6286500" cy="1978025"/>
          </a:xfrm>
          <a:prstGeom prst="rect">
            <a:avLst/>
          </a:prstGeom>
          <a:noFill/>
          <a:ln>
            <a:noFill/>
          </a:ln>
        </p:spPr>
      </p:pic>
    </p:spTree>
    <p:extLst>
      <p:ext uri="{BB962C8B-B14F-4D97-AF65-F5344CB8AC3E}">
        <p14:creationId xmlns:p14="http://schemas.microsoft.com/office/powerpoint/2010/main" val="2146156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2A6C4-68F8-3B22-5333-719F0D98C12A}"/>
              </a:ext>
            </a:extLst>
          </p:cNvPr>
          <p:cNvSpPr>
            <a:spLocks noGrp="1"/>
          </p:cNvSpPr>
          <p:nvPr>
            <p:ph type="title"/>
          </p:nvPr>
        </p:nvSpPr>
        <p:spPr/>
        <p:txBody>
          <a:bodyPr/>
          <a:lstStyle/>
          <a:p>
            <a:r>
              <a:rPr lang="en-US" sz="3600" b="1" kern="100" dirty="0">
                <a:effectLst/>
                <a:latin typeface="Times New Roman" panose="02020603050405020304" pitchFamily="18" charset="0"/>
                <a:ea typeface="Calibri" panose="020F0502020204030204" pitchFamily="34" charset="0"/>
                <a:cs typeface="Cordia New" panose="020B0304020202020204" pitchFamily="34" charset="-34"/>
              </a:rPr>
              <a:t>Advantages of Mesh Topology</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D5E9F92C-B6D9-86C5-28D6-6901D8530E81}"/>
              </a:ext>
            </a:extLst>
          </p:cNvPr>
          <p:cNvSpPr>
            <a:spLocks noGrp="1"/>
          </p:cNvSpPr>
          <p:nvPr>
            <p:ph idx="1"/>
          </p:nvPr>
        </p:nvSpPr>
        <p:spPr/>
        <p:txBody>
          <a:bodyPr>
            <a:normAutofit/>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Communication is very fast between the nodes.</a:t>
            </a: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Mesh Topology is robust.</a:t>
            </a: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The fault is diagnosed easily. Data is reliable because data is transferred among the devices through dedicated channels or links.</a:t>
            </a: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Provides security and privacy.</a:t>
            </a:r>
          </a:p>
          <a:p>
            <a:pPr marL="0" indent="0">
              <a:buNone/>
            </a:pPr>
            <a:endParaRPr lang="en-US" dirty="0"/>
          </a:p>
        </p:txBody>
      </p:sp>
    </p:spTree>
    <p:extLst>
      <p:ext uri="{BB962C8B-B14F-4D97-AF65-F5344CB8AC3E}">
        <p14:creationId xmlns:p14="http://schemas.microsoft.com/office/powerpoint/2010/main" val="1736660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EE88A-4E7F-A87A-4323-6034C69660E1}"/>
              </a:ext>
            </a:extLst>
          </p:cNvPr>
          <p:cNvSpPr>
            <a:spLocks noGrp="1"/>
          </p:cNvSpPr>
          <p:nvPr>
            <p:ph type="title"/>
          </p:nvPr>
        </p:nvSpPr>
        <p:spPr/>
        <p:txBody>
          <a:bodyPr/>
          <a:lstStyle/>
          <a:p>
            <a:r>
              <a:rPr lang="en-US" sz="3600" b="1" kern="100" dirty="0">
                <a:effectLst/>
                <a:latin typeface="Times New Roman" panose="02020603050405020304" pitchFamily="18" charset="0"/>
                <a:ea typeface="Calibri" panose="020F0502020204030204" pitchFamily="34" charset="0"/>
                <a:cs typeface="Cordia New" panose="020B0304020202020204" pitchFamily="34" charset="-34"/>
              </a:rPr>
              <a:t>Disadvantages of Mesh Topology</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C8F89673-2A46-8D9B-5638-6B3F2D2BCC78}"/>
              </a:ext>
            </a:extLst>
          </p:cNvPr>
          <p:cNvSpPr>
            <a:spLocks noGrp="1"/>
          </p:cNvSpPr>
          <p:nvPr>
            <p:ph idx="1"/>
          </p:nvPr>
        </p:nvSpPr>
        <p:spPr/>
        <p:txBody>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Installation and configuration are difficult.</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The cost of cables is high as bulk wiring is required, hence suitable for less number of devices.</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The cost of maintenance is high.</a:t>
            </a:r>
          </a:p>
          <a:p>
            <a:pPr marL="0" marR="0" indent="0">
              <a:lnSpc>
                <a:spcPct val="107000"/>
              </a:lnSpc>
              <a:spcAft>
                <a:spcPts val="800"/>
              </a:spcAft>
              <a:buNone/>
            </a:pPr>
            <a:r>
              <a:rPr lang="en-IN" sz="2800" kern="100" dirty="0">
                <a:effectLst/>
                <a:latin typeface="Times New Roman" panose="02020603050405020304" pitchFamily="18" charset="0"/>
                <a:ea typeface="Calibri" panose="020F0502020204030204" pitchFamily="34" charset="0"/>
                <a:cs typeface="Cordia New" panose="020B0304020202020204" pitchFamily="34" charset="-34"/>
              </a:rPr>
              <a:t> </a:t>
            </a:r>
            <a:endParaRPr lang="en-US" sz="2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buNone/>
            </a:pPr>
            <a:endParaRPr lang="en-US" dirty="0"/>
          </a:p>
        </p:txBody>
      </p:sp>
    </p:spTree>
    <p:extLst>
      <p:ext uri="{BB962C8B-B14F-4D97-AF65-F5344CB8AC3E}">
        <p14:creationId xmlns:p14="http://schemas.microsoft.com/office/powerpoint/2010/main" val="1760285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3D85-15FD-0B09-B0B3-6DF01F032F57}"/>
              </a:ext>
            </a:extLst>
          </p:cNvPr>
          <p:cNvSpPr>
            <a:spLocks noGrp="1"/>
          </p:cNvSpPr>
          <p:nvPr>
            <p:ph type="title"/>
          </p:nvPr>
        </p:nvSpPr>
        <p:spPr/>
        <p:txBody>
          <a:bodyPr/>
          <a:lstStyle/>
          <a:p>
            <a:r>
              <a:rPr lang="en-US" sz="4400" b="1" kern="100" dirty="0">
                <a:effectLst/>
                <a:latin typeface="Times New Roman" panose="02020603050405020304" pitchFamily="18" charset="0"/>
                <a:ea typeface="Calibri" panose="020F0502020204030204" pitchFamily="34" charset="0"/>
                <a:cs typeface="Cordia New" panose="020B0304020202020204" pitchFamily="34" charset="-34"/>
              </a:rPr>
              <a:t>Star Topology</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3AAAF3DE-E37A-F86E-CF83-BA0AB00C265E}"/>
              </a:ext>
            </a:extLst>
          </p:cNvPr>
          <p:cNvSpPr>
            <a:spLocks noGrp="1"/>
          </p:cNvSpPr>
          <p:nvPr>
            <p:ph idx="1"/>
          </p:nvPr>
        </p:nvSpPr>
        <p:spPr/>
        <p:txBody>
          <a:bodyPr/>
          <a:lstStyle/>
          <a:p>
            <a:pPr marL="0" marR="0" indent="0">
              <a:lnSpc>
                <a:spcPct val="107000"/>
              </a:lnSpc>
              <a:spcAft>
                <a:spcPts val="800"/>
              </a:spcAft>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In Star Topology, all the devices are connected to a single hub through a cable. This hub is the central node and all other nodes are connected to the central node. The hub can be passive in nature i.e., not an intelligent hub such as broadcasting devices, at the same time the hub can be intelligent known as an active hub.</a:t>
            </a:r>
          </a:p>
          <a:p>
            <a:pPr marL="0" marR="0" indent="0">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buNone/>
            </a:pPr>
            <a:endParaRPr lang="en-US" dirty="0"/>
          </a:p>
        </p:txBody>
      </p:sp>
      <p:pic>
        <p:nvPicPr>
          <p:cNvPr id="4" name="Picture 3" descr="Lightbox">
            <a:extLst>
              <a:ext uri="{FF2B5EF4-FFF2-40B4-BE49-F238E27FC236}">
                <a16:creationId xmlns:a16="http://schemas.microsoft.com/office/drawing/2014/main" id="{0D9F987E-5311-301E-2F95-2D6CBB4BC8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52750" y="4243388"/>
            <a:ext cx="6286500" cy="1433512"/>
          </a:xfrm>
          <a:prstGeom prst="rect">
            <a:avLst/>
          </a:prstGeom>
          <a:noFill/>
          <a:ln>
            <a:noFill/>
          </a:ln>
        </p:spPr>
      </p:pic>
    </p:spTree>
    <p:extLst>
      <p:ext uri="{BB962C8B-B14F-4D97-AF65-F5344CB8AC3E}">
        <p14:creationId xmlns:p14="http://schemas.microsoft.com/office/powerpoint/2010/main" val="1877463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DECF7-42AA-0755-792D-8488EFF74F9A}"/>
              </a:ext>
            </a:extLst>
          </p:cNvPr>
          <p:cNvSpPr>
            <a:spLocks noGrp="1"/>
          </p:cNvSpPr>
          <p:nvPr>
            <p:ph type="title"/>
          </p:nvPr>
        </p:nvSpPr>
        <p:spPr/>
        <p:txBody>
          <a:bodyPr/>
          <a:lstStyle/>
          <a:p>
            <a:r>
              <a:rPr lang="en-US" sz="3600" b="1" kern="100" dirty="0">
                <a:effectLst/>
                <a:latin typeface="Times New Roman" panose="02020603050405020304" pitchFamily="18" charset="0"/>
                <a:ea typeface="Calibri" panose="020F0502020204030204" pitchFamily="34" charset="0"/>
                <a:cs typeface="Cordia New" panose="020B0304020202020204" pitchFamily="34" charset="-34"/>
              </a:rPr>
              <a:t>Advantages of Star Topology</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67B890AD-2EA5-8B20-C144-B0CC120FE30E}"/>
              </a:ext>
            </a:extLst>
          </p:cNvPr>
          <p:cNvSpPr>
            <a:spLocks noGrp="1"/>
          </p:cNvSpPr>
          <p:nvPr>
            <p:ph idx="1"/>
          </p:nvPr>
        </p:nvSpPr>
        <p:spPr/>
        <p:txBody>
          <a:bodyPr>
            <a:normAutofit lnSpcReduction="10000"/>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If N devices are connected to each other in a star topology, then the number of cables required to connect them is N. So, it is easy to set up.</a:t>
            </a: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Each device requires only 1 port i.e. to connect to the hub, therefore the total number of ports required is N.</a:t>
            </a: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It is Robust. If one link fails only that link will affect and not other than that.</a:t>
            </a: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Easy to fault identification and fault isolation.</a:t>
            </a:r>
          </a:p>
          <a:p>
            <a:pPr marL="0" indent="0">
              <a:buNone/>
            </a:pPr>
            <a:endParaRPr lang="en-US" dirty="0"/>
          </a:p>
        </p:txBody>
      </p:sp>
    </p:spTree>
    <p:extLst>
      <p:ext uri="{BB962C8B-B14F-4D97-AF65-F5344CB8AC3E}">
        <p14:creationId xmlns:p14="http://schemas.microsoft.com/office/powerpoint/2010/main" val="4148625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94E0-E17D-9A71-9835-D9F131E02253}"/>
              </a:ext>
            </a:extLst>
          </p:cNvPr>
          <p:cNvSpPr>
            <a:spLocks noGrp="1"/>
          </p:cNvSpPr>
          <p:nvPr>
            <p:ph type="title"/>
          </p:nvPr>
        </p:nvSpPr>
        <p:spPr/>
        <p:txBody>
          <a:bodyPr/>
          <a:lstStyle/>
          <a:p>
            <a:r>
              <a:rPr lang="en-US" sz="3600" b="1" kern="100" dirty="0">
                <a:effectLst/>
                <a:latin typeface="Times New Roman" panose="02020603050405020304" pitchFamily="18" charset="0"/>
                <a:ea typeface="Calibri" panose="020F0502020204030204" pitchFamily="34" charset="0"/>
                <a:cs typeface="Cordia New" panose="020B0304020202020204" pitchFamily="34" charset="-34"/>
              </a:rPr>
              <a:t>Disadvantages of Star Topology</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2F146404-C688-74D6-79DD-B62E1FCB81AD}"/>
              </a:ext>
            </a:extLst>
          </p:cNvPr>
          <p:cNvSpPr>
            <a:spLocks noGrp="1"/>
          </p:cNvSpPr>
          <p:nvPr>
            <p:ph idx="1"/>
          </p:nvPr>
        </p:nvSpPr>
        <p:spPr/>
        <p:txBody>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If the concentrator (hub) on which the whole topology relies fails, the whole system will crash down.</a:t>
            </a: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The cost of installation is high.</a:t>
            </a: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Performance is based on the single concentrator i.e. hub.</a:t>
            </a:r>
          </a:p>
          <a:p>
            <a:pPr marL="0" indent="0">
              <a:buNone/>
            </a:pPr>
            <a:endParaRPr lang="en-US" dirty="0"/>
          </a:p>
        </p:txBody>
      </p:sp>
    </p:spTree>
    <p:extLst>
      <p:ext uri="{BB962C8B-B14F-4D97-AF65-F5344CB8AC3E}">
        <p14:creationId xmlns:p14="http://schemas.microsoft.com/office/powerpoint/2010/main" val="1577919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C67D-9E36-E8A0-3B7E-92147CDAF95A}"/>
              </a:ext>
            </a:extLst>
          </p:cNvPr>
          <p:cNvSpPr>
            <a:spLocks noGrp="1"/>
          </p:cNvSpPr>
          <p:nvPr>
            <p:ph type="title"/>
          </p:nvPr>
        </p:nvSpPr>
        <p:spPr/>
        <p:txBody>
          <a:bodyPr/>
          <a:lstStyle/>
          <a:p>
            <a:r>
              <a:rPr lang="en-US" sz="4400" b="1" kern="100" dirty="0">
                <a:effectLst/>
                <a:latin typeface="Times New Roman" panose="02020603050405020304" pitchFamily="18" charset="0"/>
                <a:ea typeface="Calibri" panose="020F0502020204030204" pitchFamily="34" charset="0"/>
                <a:cs typeface="Cordia New" panose="020B0304020202020204" pitchFamily="34" charset="-34"/>
              </a:rPr>
              <a:t>Bus Topology</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0F16AB73-3F42-1DA4-7980-95B3544F955A}"/>
              </a:ext>
            </a:extLst>
          </p:cNvPr>
          <p:cNvSpPr>
            <a:spLocks noGrp="1"/>
          </p:cNvSpPr>
          <p:nvPr>
            <p:ph idx="1"/>
          </p:nvPr>
        </p:nvSpPr>
        <p:spPr/>
        <p:txBody>
          <a:bodyPr>
            <a:normAutofit/>
          </a:bodyPr>
          <a:lstStyle/>
          <a:p>
            <a:pPr marL="0" indent="0">
              <a:buNone/>
            </a:pPr>
            <a:r>
              <a:rPr lang="en-US" dirty="0">
                <a:effectLst/>
                <a:latin typeface="Times New Roman" panose="02020603050405020304" pitchFamily="18" charset="0"/>
                <a:ea typeface="Calibri" panose="020F0502020204030204" pitchFamily="34" charset="0"/>
              </a:rPr>
              <a:t>Bus Topology is a network type in which every computer and network device is connected to a single cable. It is bi-directional. It is a multi-point connection and a non-robust topology because if the backbone fails the topology crashes. </a:t>
            </a:r>
            <a:endParaRPr lang="en-US" dirty="0"/>
          </a:p>
        </p:txBody>
      </p:sp>
      <p:pic>
        <p:nvPicPr>
          <p:cNvPr id="4" name="Picture 3" descr="Lightbox">
            <a:extLst>
              <a:ext uri="{FF2B5EF4-FFF2-40B4-BE49-F238E27FC236}">
                <a16:creationId xmlns:a16="http://schemas.microsoft.com/office/drawing/2014/main" id="{45485B75-569A-080F-32F1-9E3AA5517A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3743324"/>
            <a:ext cx="5076825" cy="1914526"/>
          </a:xfrm>
          <a:prstGeom prst="rect">
            <a:avLst/>
          </a:prstGeom>
          <a:noFill/>
          <a:ln>
            <a:noFill/>
          </a:ln>
        </p:spPr>
      </p:pic>
    </p:spTree>
    <p:extLst>
      <p:ext uri="{BB962C8B-B14F-4D97-AF65-F5344CB8AC3E}">
        <p14:creationId xmlns:p14="http://schemas.microsoft.com/office/powerpoint/2010/main" val="947866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4304C-1A16-7143-7B50-A28E7036D0E3}"/>
              </a:ext>
            </a:extLst>
          </p:cNvPr>
          <p:cNvSpPr>
            <a:spLocks noGrp="1"/>
          </p:cNvSpPr>
          <p:nvPr>
            <p:ph type="title"/>
          </p:nvPr>
        </p:nvSpPr>
        <p:spPr/>
        <p:txBody>
          <a:bodyPr/>
          <a:lstStyle/>
          <a:p>
            <a:r>
              <a:rPr lang="en-US" sz="3600" b="1" kern="100" dirty="0">
                <a:effectLst/>
                <a:latin typeface="Times New Roman" panose="02020603050405020304" pitchFamily="18" charset="0"/>
                <a:ea typeface="Calibri" panose="020F0502020204030204" pitchFamily="34" charset="0"/>
                <a:cs typeface="Cordia New" panose="020B0304020202020204" pitchFamily="34" charset="-34"/>
              </a:rPr>
              <a:t>Advantages of Bus Topology</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9DDB4972-44D4-FA3A-B6FD-9169E797D024}"/>
              </a:ext>
            </a:extLst>
          </p:cNvPr>
          <p:cNvSpPr>
            <a:spLocks noGrp="1"/>
          </p:cNvSpPr>
          <p:nvPr>
            <p:ph idx="1"/>
          </p:nvPr>
        </p:nvSpPr>
        <p:spPr>
          <a:xfrm>
            <a:off x="838200" y="1428750"/>
            <a:ext cx="10515600" cy="4748213"/>
          </a:xfrm>
        </p:spPr>
        <p:txBody>
          <a:bodyPr>
            <a:normAutofit fontScale="92500" lnSpcReduction="10000"/>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3000" kern="100" dirty="0">
                <a:effectLst/>
                <a:latin typeface="Times New Roman" panose="02020603050405020304" pitchFamily="18" charset="0"/>
                <a:ea typeface="Calibri" panose="020F0502020204030204" pitchFamily="34" charset="0"/>
                <a:cs typeface="Cordia New" panose="020B0304020202020204" pitchFamily="34" charset="-34"/>
              </a:rPr>
              <a:t>If N devices are connected to each other in a bus topology, then the number of cables required to connect them is 1, known as backbone cable, and N drop lines are required.</a:t>
            </a:r>
            <a:endParaRPr lang="en-US" sz="30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3000" kern="100" dirty="0">
                <a:effectLst/>
                <a:latin typeface="Times New Roman" panose="02020603050405020304" pitchFamily="18" charset="0"/>
                <a:ea typeface="Calibri" panose="020F0502020204030204" pitchFamily="34" charset="0"/>
                <a:cs typeface="Cordia New" panose="020B0304020202020204" pitchFamily="34" charset="-34"/>
              </a:rPr>
              <a:t>Coaxial or twisted pair cables are mainly used in bus-based networks that support up to 10 Mbps.</a:t>
            </a:r>
            <a:endParaRPr lang="en-US" sz="30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3000" kern="100" dirty="0">
                <a:effectLst/>
                <a:latin typeface="Times New Roman" panose="02020603050405020304" pitchFamily="18" charset="0"/>
                <a:ea typeface="Calibri" panose="020F0502020204030204" pitchFamily="34" charset="0"/>
                <a:cs typeface="Cordia New" panose="020B0304020202020204" pitchFamily="34" charset="-34"/>
              </a:rPr>
              <a:t>The cost of the cable is less compared to other topologies, but it is used to build small networks.</a:t>
            </a:r>
            <a:endParaRPr lang="en-US" sz="30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3000" kern="100" dirty="0">
                <a:effectLst/>
                <a:latin typeface="Times New Roman" panose="02020603050405020304" pitchFamily="18" charset="0"/>
                <a:ea typeface="Calibri" panose="020F0502020204030204" pitchFamily="34" charset="0"/>
                <a:cs typeface="Cordia New" panose="020B0304020202020204" pitchFamily="34" charset="-34"/>
              </a:rPr>
              <a:t>Bus topology is familiar technology as installation and troubleshooting techniques are well known.</a:t>
            </a:r>
            <a:endParaRPr lang="en-US" sz="30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buNone/>
            </a:pPr>
            <a:endParaRPr lang="en-US" dirty="0"/>
          </a:p>
        </p:txBody>
      </p:sp>
    </p:spTree>
    <p:extLst>
      <p:ext uri="{BB962C8B-B14F-4D97-AF65-F5344CB8AC3E}">
        <p14:creationId xmlns:p14="http://schemas.microsoft.com/office/powerpoint/2010/main" val="3709104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03B0-7B54-8519-40B4-E7740EEBBB0C}"/>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PING</a:t>
            </a:r>
          </a:p>
        </p:txBody>
      </p:sp>
      <p:sp>
        <p:nvSpPr>
          <p:cNvPr id="3" name="Content Placeholder 2">
            <a:extLst>
              <a:ext uri="{FF2B5EF4-FFF2-40B4-BE49-F238E27FC236}">
                <a16:creationId xmlns:a16="http://schemas.microsoft.com/office/drawing/2014/main" id="{C0908D20-EAFF-F69B-98BD-ED1746477208}"/>
              </a:ext>
            </a:extLst>
          </p:cNvPr>
          <p:cNvSpPr>
            <a:spLocks noGrp="1"/>
          </p:cNvSpPr>
          <p:nvPr>
            <p:ph idx="1"/>
          </p:nvPr>
        </p:nvSpPr>
        <p:spPr/>
        <p:txBody>
          <a:bodyPr/>
          <a:lstStyle/>
          <a:p>
            <a:pPr marL="0" indent="0" algn="l" fontAlgn="ctr">
              <a:lnSpc>
                <a:spcPts val="1950"/>
              </a:lnSpc>
              <a:spcBef>
                <a:spcPts val="1500"/>
              </a:spcBef>
              <a:spcAft>
                <a:spcPts val="750"/>
              </a:spcAft>
              <a:buNone/>
            </a:pPr>
            <a:endParaRPr lang="en-US" b="0" i="0" dirty="0">
              <a:solidFill>
                <a:srgbClr val="0B57D0"/>
              </a:solidFill>
              <a:effectLst/>
              <a:latin typeface="Google Sans"/>
            </a:endParaRPr>
          </a:p>
          <a:p>
            <a:pPr algn="l">
              <a:lnSpc>
                <a:spcPts val="1650"/>
              </a:lnSpc>
              <a:spcBef>
                <a:spcPts val="750"/>
              </a:spcBef>
              <a:spcAft>
                <a:spcPts val="600"/>
              </a:spcAft>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Used to test network connectivity between two devices.</a:t>
            </a:r>
          </a:p>
          <a:p>
            <a:pPr algn="l">
              <a:lnSpc>
                <a:spcPts val="1650"/>
              </a:lnSpc>
              <a:spcBef>
                <a:spcPts val="750"/>
              </a:spcBef>
              <a:spcAft>
                <a:spcPts val="600"/>
              </a:spcAft>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Sends ICMP echo request packets and measures round-trip time.</a:t>
            </a:r>
          </a:p>
          <a:p>
            <a:pPr algn="l">
              <a:lnSpc>
                <a:spcPts val="1650"/>
              </a:lnSpc>
              <a:spcBef>
                <a:spcPts val="750"/>
              </a:spcBef>
              <a:spcAft>
                <a:spcPts val="1500"/>
              </a:spcAft>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Helps determine if a device is reachable and the latency involved.</a:t>
            </a:r>
          </a:p>
          <a:p>
            <a:pPr marL="0" indent="0">
              <a:buNone/>
            </a:pPr>
            <a:endParaRPr lang="en-US" dirty="0"/>
          </a:p>
        </p:txBody>
      </p:sp>
    </p:spTree>
    <p:extLst>
      <p:ext uri="{BB962C8B-B14F-4D97-AF65-F5344CB8AC3E}">
        <p14:creationId xmlns:p14="http://schemas.microsoft.com/office/powerpoint/2010/main" val="4281596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D7CC-8423-8A8C-D512-C68266F8C1EB}"/>
              </a:ext>
            </a:extLst>
          </p:cNvPr>
          <p:cNvSpPr>
            <a:spLocks noGrp="1"/>
          </p:cNvSpPr>
          <p:nvPr>
            <p:ph type="title"/>
          </p:nvPr>
        </p:nvSpPr>
        <p:spPr/>
        <p:txBody>
          <a:bodyPr/>
          <a:lstStyle/>
          <a:p>
            <a:r>
              <a:rPr lang="en-US" sz="3600" b="1" kern="100" dirty="0">
                <a:effectLst/>
                <a:latin typeface="Times New Roman" panose="02020603050405020304" pitchFamily="18" charset="0"/>
                <a:ea typeface="Calibri" panose="020F0502020204030204" pitchFamily="34" charset="0"/>
                <a:cs typeface="Cordia New" panose="020B0304020202020204" pitchFamily="34" charset="-34"/>
              </a:rPr>
              <a:t>Disadvantages of Bus Topology</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79482D73-7A2F-67D8-FA92-C1F933492C3C}"/>
              </a:ext>
            </a:extLst>
          </p:cNvPr>
          <p:cNvSpPr>
            <a:spLocks noGrp="1"/>
          </p:cNvSpPr>
          <p:nvPr>
            <p:ph idx="1"/>
          </p:nvPr>
        </p:nvSpPr>
        <p:spPr/>
        <p:txBody>
          <a:bodyPr>
            <a:normAutofit/>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A bus topology is quite simpler, but still, it requires a lot of cabling.</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If the common cable fails, then the whole system will crash down.</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If the network traffic is heavy, it increases collisions in the network. To avoid this, various protocols are used in the MAC layer known as Pure Aloha, Slotted Aloha, CSMA/CD, etc.</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Adding new devices to the network would slow down networks.</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Security is very low.</a:t>
            </a:r>
          </a:p>
          <a:p>
            <a:pPr marL="0" indent="0">
              <a:buNone/>
            </a:pPr>
            <a:endParaRPr lang="en-US" dirty="0"/>
          </a:p>
        </p:txBody>
      </p:sp>
    </p:spTree>
    <p:extLst>
      <p:ext uri="{BB962C8B-B14F-4D97-AF65-F5344CB8AC3E}">
        <p14:creationId xmlns:p14="http://schemas.microsoft.com/office/powerpoint/2010/main" val="3758755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4DCD-3960-8511-27BC-EE0EB005355C}"/>
              </a:ext>
            </a:extLst>
          </p:cNvPr>
          <p:cNvSpPr>
            <a:spLocks noGrp="1"/>
          </p:cNvSpPr>
          <p:nvPr>
            <p:ph type="title"/>
          </p:nvPr>
        </p:nvSpPr>
        <p:spPr/>
        <p:txBody>
          <a:bodyPr/>
          <a:lstStyle/>
          <a:p>
            <a:r>
              <a:rPr lang="en-US" sz="4400" b="1" kern="100" dirty="0">
                <a:effectLst/>
                <a:latin typeface="Times New Roman" panose="02020603050405020304" pitchFamily="18" charset="0"/>
                <a:ea typeface="Calibri" panose="020F0502020204030204" pitchFamily="34" charset="0"/>
                <a:cs typeface="Cordia New" panose="020B0304020202020204" pitchFamily="34" charset="-34"/>
              </a:rPr>
              <a:t>Ring Topology</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ABF8FB26-93E5-9F49-D13B-553708A14071}"/>
              </a:ext>
            </a:extLst>
          </p:cNvPr>
          <p:cNvSpPr>
            <a:spLocks noGrp="1"/>
          </p:cNvSpPr>
          <p:nvPr>
            <p:ph idx="1"/>
          </p:nvPr>
        </p:nvSpPr>
        <p:spPr/>
        <p:txBody>
          <a:bodyPr/>
          <a:lstStyle/>
          <a:p>
            <a:pPr marL="0" marR="0" indent="0">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indent="0">
              <a:lnSpc>
                <a:spcPct val="107000"/>
              </a:lnSpc>
              <a:spcAft>
                <a:spcPts val="800"/>
              </a:spcAft>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In a Ring Topology, it forms a ring connecting devices with exactly two neighboring devices. A number of repeaters are used for Ring topology with a large number of nodes, because if someone wants to send some data to the last node in the ring topology with 100 nodes, then the data will have to pass through 99 nodes to reach the 100th node. Hence to prevent data loss repeaters are used in the network.</a:t>
            </a:r>
          </a:p>
          <a:p>
            <a:pPr marL="0" indent="0">
              <a:buNone/>
            </a:pPr>
            <a:endParaRPr lang="en-US" dirty="0"/>
          </a:p>
        </p:txBody>
      </p:sp>
    </p:spTree>
    <p:extLst>
      <p:ext uri="{BB962C8B-B14F-4D97-AF65-F5344CB8AC3E}">
        <p14:creationId xmlns:p14="http://schemas.microsoft.com/office/powerpoint/2010/main" val="1766565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4A29-4035-03BC-21B4-02242DC9E27D}"/>
              </a:ext>
            </a:extLst>
          </p:cNvPr>
          <p:cNvSpPr>
            <a:spLocks noGrp="1"/>
          </p:cNvSpPr>
          <p:nvPr>
            <p:ph type="title"/>
          </p:nvPr>
        </p:nvSpPr>
        <p:spPr/>
        <p:txBody>
          <a:bodyPr/>
          <a:lstStyle/>
          <a:p>
            <a:endParaRPr lang="en-US"/>
          </a:p>
        </p:txBody>
      </p:sp>
      <p:pic>
        <p:nvPicPr>
          <p:cNvPr id="4" name="Content Placeholder 3" descr="Lightbox">
            <a:extLst>
              <a:ext uri="{FF2B5EF4-FFF2-40B4-BE49-F238E27FC236}">
                <a16:creationId xmlns:a16="http://schemas.microsoft.com/office/drawing/2014/main" id="{C99BB6D2-2787-23B5-BC92-49CE557ED02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9487" y="1996281"/>
            <a:ext cx="5153025" cy="4010025"/>
          </a:xfrm>
          <a:prstGeom prst="rect">
            <a:avLst/>
          </a:prstGeom>
          <a:noFill/>
          <a:ln>
            <a:noFill/>
          </a:ln>
        </p:spPr>
      </p:pic>
    </p:spTree>
    <p:extLst>
      <p:ext uri="{BB962C8B-B14F-4D97-AF65-F5344CB8AC3E}">
        <p14:creationId xmlns:p14="http://schemas.microsoft.com/office/powerpoint/2010/main" val="2495996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BC16-2853-950B-26AC-8A6881C7169C}"/>
              </a:ext>
            </a:extLst>
          </p:cNvPr>
          <p:cNvSpPr>
            <a:spLocks noGrp="1"/>
          </p:cNvSpPr>
          <p:nvPr>
            <p:ph type="title"/>
          </p:nvPr>
        </p:nvSpPr>
        <p:spPr/>
        <p:txBody>
          <a:bodyPr/>
          <a:lstStyle/>
          <a:p>
            <a:r>
              <a:rPr lang="en-US" sz="3600" b="1" kern="100" dirty="0">
                <a:effectLst/>
                <a:latin typeface="Times New Roman" panose="02020603050405020304" pitchFamily="18" charset="0"/>
                <a:ea typeface="Calibri" panose="020F0502020204030204" pitchFamily="34" charset="0"/>
                <a:cs typeface="Cordia New" panose="020B0304020202020204" pitchFamily="34" charset="-34"/>
              </a:rPr>
              <a:t>Operations of Ring Topology</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27CC3700-AD00-2372-2A06-916D01AA58E0}"/>
              </a:ext>
            </a:extLst>
          </p:cNvPr>
          <p:cNvSpPr>
            <a:spLocks noGrp="1"/>
          </p:cNvSpPr>
          <p:nvPr>
            <p:ph idx="1"/>
          </p:nvPr>
        </p:nvSpPr>
        <p:spPr/>
        <p:txBody>
          <a:bodyPr>
            <a:normAutofit/>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One station is known as a</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monitor</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station which takes all the responsibility for performing the operations.</a:t>
            </a: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To transmit the data, the station has to hold the token. After the transmission is done, the token is to be released for other stations to use.</a:t>
            </a: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When no station is transmitting the data, then the token will circulate in the ring.</a:t>
            </a:r>
          </a:p>
          <a:p>
            <a:pPr marL="0" indent="0">
              <a:buNone/>
            </a:pPr>
            <a:endParaRPr lang="en-US" dirty="0"/>
          </a:p>
        </p:txBody>
      </p:sp>
    </p:spTree>
    <p:extLst>
      <p:ext uri="{BB962C8B-B14F-4D97-AF65-F5344CB8AC3E}">
        <p14:creationId xmlns:p14="http://schemas.microsoft.com/office/powerpoint/2010/main" val="1433793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3B2F-80C5-7754-0378-76E2E3DEA401}"/>
              </a:ext>
            </a:extLst>
          </p:cNvPr>
          <p:cNvSpPr>
            <a:spLocks noGrp="1"/>
          </p:cNvSpPr>
          <p:nvPr>
            <p:ph type="title"/>
          </p:nvPr>
        </p:nvSpPr>
        <p:spPr/>
        <p:txBody>
          <a:bodyPr/>
          <a:lstStyle/>
          <a:p>
            <a:r>
              <a:rPr lang="en-US" sz="3600" b="1" kern="100" dirty="0">
                <a:effectLst/>
                <a:latin typeface="Times New Roman" panose="02020603050405020304" pitchFamily="18" charset="0"/>
                <a:ea typeface="Calibri" panose="020F0502020204030204" pitchFamily="34" charset="0"/>
                <a:cs typeface="Cordia New" panose="020B0304020202020204" pitchFamily="34" charset="-34"/>
              </a:rPr>
              <a:t>Advantages of Ring Topology</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95C0B9E1-CB69-B8CA-F8A1-59C14C34353A}"/>
              </a:ext>
            </a:extLst>
          </p:cNvPr>
          <p:cNvSpPr>
            <a:spLocks noGrp="1"/>
          </p:cNvSpPr>
          <p:nvPr>
            <p:ph idx="1"/>
          </p:nvPr>
        </p:nvSpPr>
        <p:spPr/>
        <p:txBody>
          <a:bodyPr>
            <a:normAutofit/>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The data transmission is high-speed.</a:t>
            </a: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The possibility of collision is minimum in this type of topology.</a:t>
            </a: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Cheap to install and expand.</a:t>
            </a: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It is less costly than a star topology.</a:t>
            </a:r>
          </a:p>
          <a:p>
            <a:pPr marL="0" marR="0" indent="0">
              <a:lnSpc>
                <a:spcPct val="107000"/>
              </a:lnSpc>
              <a:spcAft>
                <a:spcPts val="800"/>
              </a:spcAft>
              <a:buNone/>
            </a:pP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buNone/>
            </a:pPr>
            <a:endParaRPr lang="en-US" dirty="0"/>
          </a:p>
        </p:txBody>
      </p:sp>
    </p:spTree>
    <p:extLst>
      <p:ext uri="{BB962C8B-B14F-4D97-AF65-F5344CB8AC3E}">
        <p14:creationId xmlns:p14="http://schemas.microsoft.com/office/powerpoint/2010/main" val="750393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3E7D-A3F4-AEC6-193A-A91A9B7D6538}"/>
              </a:ext>
            </a:extLst>
          </p:cNvPr>
          <p:cNvSpPr>
            <a:spLocks noGrp="1"/>
          </p:cNvSpPr>
          <p:nvPr>
            <p:ph type="title"/>
          </p:nvPr>
        </p:nvSpPr>
        <p:spPr/>
        <p:txBody>
          <a:bodyPr/>
          <a:lstStyle/>
          <a:p>
            <a:r>
              <a:rPr lang="en-US" sz="3600" b="1" kern="100" dirty="0">
                <a:effectLst/>
                <a:latin typeface="Times New Roman" panose="02020603050405020304" pitchFamily="18" charset="0"/>
                <a:ea typeface="Calibri" panose="020F0502020204030204" pitchFamily="34" charset="0"/>
                <a:cs typeface="Cordia New" panose="020B0304020202020204" pitchFamily="34" charset="-34"/>
              </a:rPr>
              <a:t>Disadvantages of Ring Topology</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CAFBCD64-78FB-12ED-3A89-615DF262B3A6}"/>
              </a:ext>
            </a:extLst>
          </p:cNvPr>
          <p:cNvSpPr>
            <a:spLocks noGrp="1"/>
          </p:cNvSpPr>
          <p:nvPr>
            <p:ph idx="1"/>
          </p:nvPr>
        </p:nvSpPr>
        <p:spPr/>
        <p:txBody>
          <a:bodyPr>
            <a:normAutofit/>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The failure of a single node in the network can cause the entire network to fail.</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Troubleshooting is difficult in this topology.</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The addition of stations in between or the removal of stations can disturb the whole topology.</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Less secure.</a:t>
            </a:r>
          </a:p>
          <a:p>
            <a:pPr marR="0" indent="0">
              <a:lnSpc>
                <a:spcPct val="107000"/>
              </a:lnSpc>
              <a:spcAft>
                <a:spcPts val="800"/>
              </a:spcAft>
              <a:buNone/>
            </a:pPr>
            <a:endParaRPr lang="en-US" sz="2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buNone/>
            </a:pPr>
            <a:endParaRPr lang="en-US" dirty="0"/>
          </a:p>
        </p:txBody>
      </p:sp>
    </p:spTree>
    <p:extLst>
      <p:ext uri="{BB962C8B-B14F-4D97-AF65-F5344CB8AC3E}">
        <p14:creationId xmlns:p14="http://schemas.microsoft.com/office/powerpoint/2010/main" val="875802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3E8BE-1B58-679E-5430-D9816800A6AC}"/>
              </a:ext>
            </a:extLst>
          </p:cNvPr>
          <p:cNvSpPr>
            <a:spLocks noGrp="1"/>
          </p:cNvSpPr>
          <p:nvPr>
            <p:ph type="title"/>
          </p:nvPr>
        </p:nvSpPr>
        <p:spPr/>
        <p:txBody>
          <a:bodyPr>
            <a:noAutofit/>
          </a:bodyPr>
          <a:lstStyle/>
          <a:p>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Troubleshooting Basics (Latency, Packet Loss, DNS Failures)</a:t>
            </a:r>
            <a:b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3C0D91-1F93-F569-E0DB-522FA09FD19B}"/>
              </a:ext>
            </a:extLst>
          </p:cNvPr>
          <p:cNvSpPr>
            <a:spLocks noGrp="1"/>
          </p:cNvSpPr>
          <p:nvPr>
            <p:ph idx="1"/>
          </p:nvPr>
        </p:nvSpPr>
        <p:spPr/>
        <p:txBody>
          <a:bodyPr/>
          <a:lstStyle/>
          <a:p>
            <a:pPr marL="0" marR="0" indent="0">
              <a:lnSpc>
                <a:spcPct val="107000"/>
              </a:lnSpc>
              <a:spcAft>
                <a:spcPts val="800"/>
              </a:spcAft>
              <a:buNone/>
            </a:pP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 </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indent="0">
              <a:lnSpc>
                <a:spcPct val="107000"/>
              </a:lnSpc>
              <a:spcAft>
                <a:spcPts val="800"/>
              </a:spcAft>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Troubleshooting latency, packet loss, and DNS failures starts with verifying basic connectivity, then moves to identifying the specific issue (local network or destination) and using tools like ping and traceroute to pinpoint problems. For packet loss, consider factors like network congestion, wireless interference, or hardware issues. For DNS failures, ensure your DNS server is accessible and try flushing your DNS cache. </a:t>
            </a:r>
          </a:p>
          <a:p>
            <a:pPr marL="0" indent="0">
              <a:buNone/>
            </a:pPr>
            <a:endParaRPr lang="en-US" dirty="0"/>
          </a:p>
        </p:txBody>
      </p:sp>
    </p:spTree>
    <p:extLst>
      <p:ext uri="{BB962C8B-B14F-4D97-AF65-F5344CB8AC3E}">
        <p14:creationId xmlns:p14="http://schemas.microsoft.com/office/powerpoint/2010/main" val="2505401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5179-3944-684F-0CEA-2714F76CE908}"/>
              </a:ext>
            </a:extLst>
          </p:cNvPr>
          <p:cNvSpPr>
            <a:spLocks noGrp="1"/>
          </p:cNvSpPr>
          <p:nvPr>
            <p:ph type="title"/>
          </p:nvPr>
        </p:nvSpPr>
        <p:spPr/>
        <p:txBody>
          <a:bodyPr/>
          <a:lstStyle/>
          <a:p>
            <a:r>
              <a:rPr lang="en-US" sz="3600" b="1" kern="100" dirty="0">
                <a:effectLst/>
                <a:latin typeface="Times New Roman" panose="02020603050405020304" pitchFamily="18" charset="0"/>
                <a:ea typeface="Calibri" panose="020F0502020204030204" pitchFamily="34" charset="0"/>
                <a:cs typeface="Cordia New" panose="020B0304020202020204" pitchFamily="34" charset="-34"/>
              </a:rPr>
              <a:t>Verify Connectivity</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5542DAB9-7AA9-D87B-09F4-AEEBDE1F0639}"/>
              </a:ext>
            </a:extLst>
          </p:cNvPr>
          <p:cNvSpPr>
            <a:spLocks noGrp="1"/>
          </p:cNvSpPr>
          <p:nvPr>
            <p:ph idx="1"/>
          </p:nvPr>
        </p:nvSpPr>
        <p:spPr/>
        <p:txBody>
          <a:bodyPr>
            <a:normAutofit/>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Cordia New" panose="020B0304020202020204" pitchFamily="34" charset="-34"/>
              </a:rPr>
              <a:t>Ping:</a:t>
            </a:r>
            <a:endParaRPr lang="en-US"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ct val="107000"/>
              </a:lnSpc>
              <a:spcAft>
                <a:spcPts val="800"/>
              </a:spcAft>
            </a:pPr>
            <a:r>
              <a:rPr lang="en-US" kern="100" dirty="0">
                <a:effectLst/>
                <a:latin typeface="Times New Roman" panose="02020603050405020304" pitchFamily="18" charset="0"/>
                <a:ea typeface="Calibri" panose="020F0502020204030204" pitchFamily="34" charset="0"/>
                <a:cs typeface="Cordia New" panose="020B0304020202020204" pitchFamily="34" charset="-34"/>
              </a:rPr>
              <a:t>Use the ping command (e.g., ping google.com) to test connectivity to a known website or IP address. If you receive replies, your internet connection is likely working. </a:t>
            </a:r>
            <a:endParaRPr lang="en-US"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Cordia New" panose="020B0304020202020204" pitchFamily="34" charset="-34"/>
              </a:rPr>
              <a:t>Traceroute:</a:t>
            </a:r>
            <a:endParaRPr lang="en-US"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ct val="107000"/>
              </a:lnSpc>
              <a:spcAft>
                <a:spcPts val="800"/>
              </a:spcAft>
            </a:pPr>
            <a:r>
              <a:rPr lang="en-US" kern="100" dirty="0">
                <a:effectLst/>
                <a:latin typeface="Times New Roman" panose="02020603050405020304" pitchFamily="18" charset="0"/>
                <a:ea typeface="Calibri" panose="020F0502020204030204" pitchFamily="34" charset="0"/>
                <a:cs typeface="Cordia New" panose="020B0304020202020204" pitchFamily="34" charset="-34"/>
              </a:rPr>
              <a:t>If ping fails, use traceroute to identify potential bottlenecks along the network path to the destination. </a:t>
            </a:r>
            <a:endParaRPr lang="en-US"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07000"/>
              </a:lnSpc>
              <a:spcAft>
                <a:spcPts val="800"/>
              </a:spcAft>
              <a:buSzPts val="1000"/>
              <a:buFont typeface="Symbol" panose="05050102010706020507" pitchFamily="18" charset="2"/>
              <a:buChar char=""/>
              <a:tabLst>
                <a:tab pos="457200" algn="l"/>
              </a:tabLst>
            </a:pPr>
            <a:endParaRPr lang="en-US"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buNone/>
            </a:pPr>
            <a:endParaRPr lang="en-US" dirty="0"/>
          </a:p>
        </p:txBody>
      </p:sp>
    </p:spTree>
    <p:extLst>
      <p:ext uri="{BB962C8B-B14F-4D97-AF65-F5344CB8AC3E}">
        <p14:creationId xmlns:p14="http://schemas.microsoft.com/office/powerpoint/2010/main" val="1129036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CE81-377D-5580-25C8-E17B445DBC19}"/>
              </a:ext>
            </a:extLst>
          </p:cNvPr>
          <p:cNvSpPr>
            <a:spLocks noGrp="1"/>
          </p:cNvSpPr>
          <p:nvPr>
            <p:ph type="title"/>
          </p:nvPr>
        </p:nvSpPr>
        <p:spPr/>
        <p:txBody>
          <a:bodyPr/>
          <a:lstStyle/>
          <a:p>
            <a:br>
              <a:rPr lang="en-US"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D41664DD-7B11-7381-F30E-73911B783D13}"/>
              </a:ext>
            </a:extLst>
          </p:cNvPr>
          <p:cNvSpPr>
            <a:spLocks noGrp="1"/>
          </p:cNvSpPr>
          <p:nvPr>
            <p:ph idx="1"/>
          </p:nvPr>
        </p:nvSpPr>
        <p:spPr>
          <a:xfrm>
            <a:off x="838200" y="365125"/>
            <a:ext cx="10515600" cy="5811838"/>
          </a:xfrm>
        </p:spPr>
        <p:txBody>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Cordia New" panose="020B0304020202020204" pitchFamily="34" charset="-34"/>
              </a:rPr>
              <a:t>Check Network Devices:</a:t>
            </a:r>
            <a:r>
              <a:rPr lang="en-US" kern="100" dirty="0">
                <a:effectLst/>
                <a:latin typeface="Times New Roman" panose="02020603050405020304" pitchFamily="18" charset="0"/>
                <a:ea typeface="Calibri" panose="020F0502020204030204" pitchFamily="34" charset="0"/>
                <a:cs typeface="Cordia New" panose="020B0304020202020204" pitchFamily="34" charset="-34"/>
              </a:rPr>
              <a:t> Restart routers and other network devices. </a:t>
            </a:r>
            <a:endParaRPr lang="en-US"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Cordia New" panose="020B0304020202020204" pitchFamily="34" charset="-34"/>
              </a:rPr>
              <a:t>Disconnect Devices:</a:t>
            </a:r>
            <a:r>
              <a:rPr lang="en-US" kern="100" dirty="0">
                <a:effectLst/>
                <a:latin typeface="Times New Roman" panose="02020603050405020304" pitchFamily="18" charset="0"/>
                <a:ea typeface="Calibri" panose="020F0502020204030204" pitchFamily="34" charset="0"/>
                <a:cs typeface="Cordia New" panose="020B0304020202020204" pitchFamily="34" charset="-34"/>
              </a:rPr>
              <a:t> Temporarily disconnect other devices on your network to see if they're causing congestion.</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b="1" kern="100" dirty="0">
                <a:effectLst/>
                <a:latin typeface="Times New Roman" panose="02020603050405020304" pitchFamily="18" charset="0"/>
                <a:ea typeface="Calibri" panose="020F0502020204030204" pitchFamily="34" charset="0"/>
                <a:cs typeface="Cordia New" panose="020B0304020202020204" pitchFamily="34" charset="-34"/>
              </a:rPr>
              <a:t>Use Wired Connection:</a:t>
            </a:r>
            <a:r>
              <a:rPr lang="en-US" sz="2800" kern="100" dirty="0">
                <a:effectLst/>
                <a:latin typeface="Times New Roman" panose="02020603050405020304" pitchFamily="18" charset="0"/>
                <a:ea typeface="Calibri" panose="020F0502020204030204" pitchFamily="34" charset="0"/>
                <a:cs typeface="Cordia New" panose="020B0304020202020204" pitchFamily="34" charset="-34"/>
              </a:rPr>
              <a:t> If possible, switch to an Ethernet connection for a more stable and faster connection. </a:t>
            </a:r>
            <a:endParaRPr lang="en-US" sz="28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b="1" kern="100" dirty="0">
                <a:effectLst/>
                <a:latin typeface="Times New Roman" panose="02020603050405020304" pitchFamily="18" charset="0"/>
                <a:ea typeface="Calibri" panose="020F0502020204030204" pitchFamily="34" charset="0"/>
                <a:cs typeface="Cordia New" panose="020B0304020202020204" pitchFamily="34" charset="-34"/>
              </a:rPr>
              <a:t>Check Server Location:</a:t>
            </a:r>
            <a:r>
              <a:rPr lang="en-US" sz="2800" kern="100" dirty="0">
                <a:effectLst/>
                <a:latin typeface="Times New Roman" panose="02020603050405020304" pitchFamily="18" charset="0"/>
                <a:ea typeface="Calibri" panose="020F0502020204030204" pitchFamily="34" charset="0"/>
                <a:cs typeface="Cordia New" panose="020B0304020202020204" pitchFamily="34" charset="-34"/>
              </a:rPr>
              <a:t> Latency can also be affected by the distance to the destination server. </a:t>
            </a:r>
            <a:endParaRPr lang="en-US" sz="28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07000"/>
              </a:lnSpc>
              <a:spcAft>
                <a:spcPts val="800"/>
              </a:spcAft>
              <a:buSzPts val="1000"/>
              <a:buFont typeface="Symbol" panose="05050102010706020507" pitchFamily="18" charset="2"/>
              <a:buChar char=""/>
              <a:tabLst>
                <a:tab pos="457200" algn="l"/>
              </a:tabLst>
            </a:pPr>
            <a:endParaRPr lang="en-US" dirty="0"/>
          </a:p>
        </p:txBody>
      </p:sp>
    </p:spTree>
    <p:extLst>
      <p:ext uri="{BB962C8B-B14F-4D97-AF65-F5344CB8AC3E}">
        <p14:creationId xmlns:p14="http://schemas.microsoft.com/office/powerpoint/2010/main" val="3371873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D2A08-A5F5-6F47-5F22-254C936638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0E935A-2F73-0477-8441-48BF140C9CAA}"/>
              </a:ext>
            </a:extLst>
          </p:cNvPr>
          <p:cNvSpPr>
            <a:spLocks noGrp="1"/>
          </p:cNvSpPr>
          <p:nvPr>
            <p:ph idx="1"/>
          </p:nvPr>
        </p:nvSpPr>
        <p:spPr/>
        <p:txBody>
          <a:bodyPr>
            <a:normAutofit/>
          </a:bodyPr>
          <a:lstStyle/>
          <a:p>
            <a:pPr marL="0" marR="0">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Troubleshooting Packet Loss:</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Check Network Hardware: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Ensure routers, modems, and cables are functioning properly. </a:t>
            </a:r>
          </a:p>
          <a:p>
            <a:pPr marL="342900" marR="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Optimize Network Settings: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Configure Quality of Service (QoS) to prioritize critical traffic. </a:t>
            </a:r>
          </a:p>
          <a:p>
            <a:pPr marL="342900" marR="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Minimize Congestion: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Avoid bandwidth-intensive tasks during peak hours. </a:t>
            </a:r>
          </a:p>
        </p:txBody>
      </p:sp>
    </p:spTree>
    <p:extLst>
      <p:ext uri="{BB962C8B-B14F-4D97-AF65-F5344CB8AC3E}">
        <p14:creationId xmlns:p14="http://schemas.microsoft.com/office/powerpoint/2010/main" val="342455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94672-73E8-F5D5-C227-D8267ADB8B18}"/>
              </a:ext>
            </a:extLst>
          </p:cNvPr>
          <p:cNvSpPr>
            <a:spLocks noGrp="1"/>
          </p:cNvSpPr>
          <p:nvPr>
            <p:ph type="title"/>
          </p:nvPr>
        </p:nvSpPr>
        <p:spPr/>
        <p:txBody>
          <a:bodyPr>
            <a:normAutofit/>
          </a:bodyPr>
          <a:lstStyle/>
          <a:p>
            <a:r>
              <a:rPr lang="en-US" sz="3600" b="1" i="0" dirty="0">
                <a:solidFill>
                  <a:srgbClr val="001D35"/>
                </a:solidFill>
                <a:effectLst/>
                <a:latin typeface="Times New Roman" panose="02020603050405020304" pitchFamily="18" charset="0"/>
                <a:cs typeface="Times New Roman" panose="02020603050405020304" pitchFamily="18" charset="0"/>
              </a:rPr>
              <a:t>How to Use Ping</a:t>
            </a:r>
            <a:endParaRPr lang="en-US" sz="3600"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0C7CB31A-2513-8BAE-8F3E-C94CC4517A2F}"/>
              </a:ext>
            </a:extLst>
          </p:cNvPr>
          <p:cNvSpPr>
            <a:spLocks noGrp="1" noChangeArrowheads="1"/>
          </p:cNvSpPr>
          <p:nvPr>
            <p:ph idx="1"/>
          </p:nvPr>
        </p:nvSpPr>
        <p:spPr bwMode="auto">
          <a:xfrm>
            <a:off x="838200" y="2005013"/>
            <a:ext cx="9791700" cy="38410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Open Command Prompt or Terminal: In Windows, you can open the Command Prompt by searching for "</a:t>
            </a:r>
            <a:r>
              <a:rPr kumimoji="0" lang="en-US" altLang="en-US" i="0" u="none" strike="noStrike" cap="none" normalizeH="0" baseline="0" dirty="0" err="1">
                <a:ln>
                  <a:noFill/>
                </a:ln>
                <a:solidFill>
                  <a:srgbClr val="001D35"/>
                </a:solidFill>
                <a:effectLst/>
                <a:latin typeface="Times New Roman" panose="02020603050405020304" pitchFamily="18" charset="0"/>
                <a:cs typeface="Times New Roman" panose="02020603050405020304" pitchFamily="18" charset="0"/>
              </a:rPr>
              <a:t>cmd</a:t>
            </a:r>
            <a:r>
              <a:rPr kumimoji="0" lang="en-US" altLang="en-US"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 In Linux or macOS, you can open a terminal.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Type "ping" followed by the target's IP address or hostname: For example, ping 8.8.8.8 or ping google.com.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Press Enter: The ping command will then send packets and display the results, including the RTT and any errors.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4678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8599-034D-6400-73FA-CD8DAFB455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4FC25B-8677-DB51-36D0-CC066B949369}"/>
              </a:ext>
            </a:extLst>
          </p:cNvPr>
          <p:cNvSpPr>
            <a:spLocks noGrp="1"/>
          </p:cNvSpPr>
          <p:nvPr>
            <p:ph idx="1"/>
          </p:nvPr>
        </p:nvSpPr>
        <p:spPr/>
        <p:txBody>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2800" b="1" kern="100" dirty="0">
                <a:effectLst/>
                <a:latin typeface="Times New Roman" panose="02020603050405020304" pitchFamily="18" charset="0"/>
                <a:ea typeface="Calibri" panose="020F0502020204030204" pitchFamily="34" charset="0"/>
                <a:cs typeface="Cordia New" panose="020B0304020202020204" pitchFamily="34" charset="-34"/>
              </a:rPr>
              <a:t>Increase Bandwidth:</a:t>
            </a:r>
            <a:r>
              <a:rPr lang="en-US" sz="2800" kern="100" dirty="0">
                <a:effectLst/>
                <a:latin typeface="Times New Roman" panose="02020603050405020304" pitchFamily="18" charset="0"/>
                <a:ea typeface="Calibri" panose="020F0502020204030204" pitchFamily="34" charset="0"/>
                <a:cs typeface="Cordia New" panose="020B0304020202020204" pitchFamily="34" charset="-34"/>
              </a:rPr>
              <a:t> If network congestion is a major issue, consider increasing bandwidth. </a:t>
            </a:r>
            <a:endParaRPr lang="en-US" sz="28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b="1" kern="100" dirty="0">
                <a:effectLst/>
                <a:latin typeface="Times New Roman" panose="02020603050405020304" pitchFamily="18" charset="0"/>
                <a:ea typeface="Calibri" panose="020F0502020204030204" pitchFamily="34" charset="0"/>
                <a:cs typeface="Cordia New" panose="020B0304020202020204" pitchFamily="34" charset="-34"/>
              </a:rPr>
              <a:t>Run Ping Tests with Packet Loss:</a:t>
            </a:r>
            <a:r>
              <a:rPr lang="en-US" sz="2800" kern="100" dirty="0">
                <a:effectLst/>
                <a:latin typeface="Times New Roman" panose="02020603050405020304" pitchFamily="18" charset="0"/>
                <a:ea typeface="Calibri" panose="020F0502020204030204" pitchFamily="34" charset="0"/>
                <a:cs typeface="Cordia New" panose="020B0304020202020204" pitchFamily="34" charset="-34"/>
              </a:rPr>
              <a:t> Use tools like </a:t>
            </a:r>
            <a:r>
              <a:rPr lang="en-US" sz="2800" kern="100" dirty="0" err="1">
                <a:effectLst/>
                <a:latin typeface="Times New Roman" panose="02020603050405020304" pitchFamily="18" charset="0"/>
                <a:ea typeface="Calibri" panose="020F0502020204030204" pitchFamily="34" charset="0"/>
                <a:cs typeface="Cordia New" panose="020B0304020202020204" pitchFamily="34" charset="-34"/>
              </a:rPr>
              <a:t>PingPlotter</a:t>
            </a:r>
            <a:r>
              <a:rPr lang="en-US" sz="2800" kern="100" dirty="0">
                <a:effectLst/>
                <a:latin typeface="Times New Roman" panose="02020603050405020304" pitchFamily="18" charset="0"/>
                <a:ea typeface="Calibri" panose="020F0502020204030204" pitchFamily="34" charset="0"/>
                <a:cs typeface="Cordia New" panose="020B0304020202020204" pitchFamily="34" charset="-34"/>
              </a:rPr>
              <a:t> to track packet loss and identify where it's occurring. </a:t>
            </a:r>
            <a:endParaRPr lang="en-US" sz="28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b="1" kern="100" dirty="0">
                <a:effectLst/>
                <a:latin typeface="Times New Roman" panose="02020603050405020304" pitchFamily="18" charset="0"/>
                <a:ea typeface="Calibri" panose="020F0502020204030204" pitchFamily="34" charset="0"/>
                <a:cs typeface="Cordia New" panose="020B0304020202020204" pitchFamily="34" charset="-34"/>
              </a:rPr>
              <a:t>Check Network Statistics:</a:t>
            </a:r>
            <a:r>
              <a:rPr lang="en-US" sz="2800" kern="100" dirty="0">
                <a:effectLst/>
                <a:latin typeface="Times New Roman" panose="02020603050405020304" pitchFamily="18" charset="0"/>
                <a:ea typeface="Calibri" panose="020F0502020204030204" pitchFamily="34" charset="0"/>
                <a:cs typeface="Cordia New" panose="020B0304020202020204" pitchFamily="34" charset="-34"/>
              </a:rPr>
              <a:t> Some applications allow you to enable network statistics to track packet loss. </a:t>
            </a:r>
            <a:endParaRPr lang="en-US" sz="2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buNone/>
            </a:pPr>
            <a:endParaRPr lang="en-US" dirty="0"/>
          </a:p>
        </p:txBody>
      </p:sp>
    </p:spTree>
    <p:extLst>
      <p:ext uri="{BB962C8B-B14F-4D97-AF65-F5344CB8AC3E}">
        <p14:creationId xmlns:p14="http://schemas.microsoft.com/office/powerpoint/2010/main" val="1342126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A42D-8084-693C-3245-4066E6F3AEC4}"/>
              </a:ext>
            </a:extLst>
          </p:cNvPr>
          <p:cNvSpPr>
            <a:spLocks noGrp="1"/>
          </p:cNvSpPr>
          <p:nvPr>
            <p:ph type="title"/>
          </p:nvPr>
        </p:nvSpPr>
        <p:spPr/>
        <p:txBody>
          <a:bodyPr/>
          <a:lstStyle/>
          <a:p>
            <a:r>
              <a:rPr lang="en-US" sz="3600" b="1" kern="100" dirty="0">
                <a:effectLst/>
                <a:latin typeface="Times New Roman" panose="02020603050405020304" pitchFamily="18" charset="0"/>
                <a:ea typeface="Calibri" panose="020F0502020204030204" pitchFamily="34" charset="0"/>
                <a:cs typeface="Cordia New" panose="020B0304020202020204" pitchFamily="34" charset="-34"/>
              </a:rPr>
              <a:t>Troubleshooting DNS Failures:</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4BFBE1FD-99F7-D565-9FB8-BA3033987157}"/>
              </a:ext>
            </a:extLst>
          </p:cNvPr>
          <p:cNvSpPr>
            <a:spLocks noGrp="1"/>
          </p:cNvSpPr>
          <p:nvPr>
            <p:ph idx="1"/>
          </p:nvPr>
        </p:nvSpPr>
        <p:spPr/>
        <p:txBody>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Verify DNS Server:</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Ensure your DNS server is accessible and not causing issues. </a:t>
            </a:r>
          </a:p>
          <a:p>
            <a:pPr marL="342900" marR="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Flush DNS Cache:</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Use the ipconfig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flushdns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command (Windows) to clear your DNS cache. </a:t>
            </a:r>
          </a:p>
          <a:p>
            <a:pPr marL="342900" marR="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Change DNS Settings: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Consider using a different DNS server like Cloudflare (1.1.1.1). </a:t>
            </a:r>
          </a:p>
          <a:p>
            <a:pPr marL="0" indent="0">
              <a:buNone/>
            </a:pPr>
            <a:endParaRPr lang="en-US" dirty="0"/>
          </a:p>
        </p:txBody>
      </p:sp>
    </p:spTree>
    <p:extLst>
      <p:ext uri="{BB962C8B-B14F-4D97-AF65-F5344CB8AC3E}">
        <p14:creationId xmlns:p14="http://schemas.microsoft.com/office/powerpoint/2010/main" val="31733119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FDE6C-240E-E4EF-B32B-7757F6AFE7A6}"/>
              </a:ext>
            </a:extLst>
          </p:cNvPr>
          <p:cNvSpPr>
            <a:spLocks noGrp="1"/>
          </p:cNvSpPr>
          <p:nvPr>
            <p:ph type="title"/>
          </p:nvPr>
        </p:nvSpPr>
        <p:spPr/>
        <p:txBody>
          <a:bodyPr/>
          <a:lstStyle/>
          <a:p>
            <a:r>
              <a:rPr lang="en-US" sz="3600" b="1" kern="100" dirty="0">
                <a:effectLst/>
                <a:latin typeface="Times New Roman" panose="02020603050405020304" pitchFamily="18" charset="0"/>
                <a:ea typeface="Calibri" panose="020F0502020204030204" pitchFamily="34" charset="0"/>
                <a:cs typeface="Cordia New" panose="020B0304020202020204" pitchFamily="34" charset="-34"/>
              </a:rPr>
              <a:t>General Troubleshooting Steps:</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BC65821D-10AC-7AD2-0D0D-DEDC4B37FD52}"/>
              </a:ext>
            </a:extLst>
          </p:cNvPr>
          <p:cNvSpPr>
            <a:spLocks noGrp="1"/>
          </p:cNvSpPr>
          <p:nvPr>
            <p:ph idx="1"/>
          </p:nvPr>
        </p:nvSpPr>
        <p:spPr>
          <a:xfrm>
            <a:off x="838200" y="1825625"/>
            <a:ext cx="10515600" cy="4667250"/>
          </a:xfrm>
        </p:spPr>
        <p:txBody>
          <a:bodyPr>
            <a:normAutofit fontScale="92500"/>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3000" b="1" kern="100" dirty="0">
                <a:effectLst/>
                <a:latin typeface="Times New Roman" panose="02020603050405020304" pitchFamily="18" charset="0"/>
                <a:ea typeface="Calibri" panose="020F0502020204030204" pitchFamily="34" charset="0"/>
                <a:cs typeface="Times New Roman" panose="02020603050405020304" pitchFamily="18" charset="0"/>
              </a:rPr>
              <a:t>Restart Devices:</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Power cycle routers, modems, and computers. </a:t>
            </a:r>
          </a:p>
          <a:p>
            <a:pPr marL="342900" marR="0" lvl="0" indent="-342900">
              <a:lnSpc>
                <a:spcPct val="107000"/>
              </a:lnSpc>
              <a:spcAft>
                <a:spcPts val="800"/>
              </a:spcAft>
              <a:buSzPts val="1000"/>
              <a:buFont typeface="Symbol" panose="05050102010706020507" pitchFamily="18" charset="2"/>
              <a:buChar char=""/>
              <a:tabLst>
                <a:tab pos="457200" algn="l"/>
              </a:tabLst>
            </a:pPr>
            <a:r>
              <a:rPr lang="en-US" sz="3000" b="1" kern="100" dirty="0">
                <a:effectLst/>
                <a:latin typeface="Times New Roman" panose="02020603050405020304" pitchFamily="18" charset="0"/>
                <a:ea typeface="Calibri" panose="020F0502020204030204" pitchFamily="34" charset="0"/>
                <a:cs typeface="Times New Roman" panose="02020603050405020304" pitchFamily="18" charset="0"/>
              </a:rPr>
              <a:t>Update Firmware:</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Ensure your router and other network devices have the latest firmware. </a:t>
            </a:r>
          </a:p>
          <a:p>
            <a:pPr marL="342900" marR="0" lvl="0" indent="-342900">
              <a:lnSpc>
                <a:spcPct val="107000"/>
              </a:lnSpc>
              <a:spcAft>
                <a:spcPts val="800"/>
              </a:spcAft>
              <a:buSzPts val="1000"/>
              <a:buFont typeface="Symbol" panose="05050102010706020507" pitchFamily="18" charset="2"/>
              <a:buChar char=""/>
              <a:tabLst>
                <a:tab pos="457200" algn="l"/>
              </a:tabLst>
            </a:pPr>
            <a:r>
              <a:rPr lang="en-US" sz="3000" b="1" kern="100" dirty="0">
                <a:effectLst/>
                <a:latin typeface="Times New Roman" panose="02020603050405020304" pitchFamily="18" charset="0"/>
                <a:ea typeface="Calibri" panose="020F0502020204030204" pitchFamily="34" charset="0"/>
                <a:cs typeface="Times New Roman" panose="02020603050405020304" pitchFamily="18" charset="0"/>
              </a:rPr>
              <a:t>Contact ISP:</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If issues persist, contact your Internet Service Provider (ISP) to check for outages or problems with your connection. </a:t>
            </a:r>
          </a:p>
          <a:p>
            <a:pPr marL="342900" marR="0" lvl="0" indent="-342900">
              <a:lnSpc>
                <a:spcPct val="107000"/>
              </a:lnSpc>
              <a:spcAft>
                <a:spcPts val="800"/>
              </a:spcAft>
              <a:buSzPts val="1000"/>
              <a:buFont typeface="Symbol" panose="05050102010706020507" pitchFamily="18" charset="2"/>
              <a:buChar char=""/>
              <a:tabLst>
                <a:tab pos="457200" algn="l"/>
              </a:tabLst>
            </a:pPr>
            <a:r>
              <a:rPr lang="en-US" sz="3000" b="1" kern="100" dirty="0">
                <a:effectLst/>
                <a:latin typeface="Times New Roman" panose="02020603050405020304" pitchFamily="18" charset="0"/>
                <a:ea typeface="Calibri" panose="020F0502020204030204" pitchFamily="34" charset="0"/>
                <a:cs typeface="Times New Roman" panose="02020603050405020304" pitchFamily="18" charset="0"/>
              </a:rPr>
              <a:t>Consider Network Monitoring Tools:</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Use tools like </a:t>
            </a:r>
            <a:r>
              <a:rPr lang="en-US" sz="3000" kern="100" dirty="0" err="1">
                <a:effectLst/>
                <a:latin typeface="Times New Roman" panose="02020603050405020304" pitchFamily="18" charset="0"/>
                <a:ea typeface="Calibri" panose="020F0502020204030204" pitchFamily="34" charset="0"/>
                <a:cs typeface="Times New Roman" panose="02020603050405020304" pitchFamily="18" charset="0"/>
              </a:rPr>
              <a:t>PingPlotter</a:t>
            </a:r>
            <a:r>
              <a:rPr lang="en-US" sz="3000" kern="100" dirty="0">
                <a:effectLst/>
                <a:latin typeface="Times New Roman" panose="02020603050405020304" pitchFamily="18" charset="0"/>
                <a:ea typeface="Calibri" panose="020F0502020204030204" pitchFamily="34" charset="0"/>
                <a:cs typeface="Times New Roman" panose="02020603050405020304" pitchFamily="18" charset="0"/>
              </a:rPr>
              <a:t> or SolarWinds to monitor network performance and identify potential issues.</a:t>
            </a:r>
          </a:p>
          <a:p>
            <a:pPr marL="0" marR="0" indent="0">
              <a:lnSpc>
                <a:spcPct val="107000"/>
              </a:lnSpc>
              <a:spcAft>
                <a:spcPts val="800"/>
              </a:spcAft>
              <a:buNone/>
            </a:pP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92635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28168-DB4F-2F3F-D3BE-1E041774D0BB}"/>
              </a:ext>
            </a:extLst>
          </p:cNvPr>
          <p:cNvSpPr>
            <a:spLocks noGrp="1"/>
          </p:cNvSpPr>
          <p:nvPr>
            <p:ph type="title"/>
          </p:nvPr>
        </p:nvSpPr>
        <p:spPr/>
        <p:txBody>
          <a:bodyPr>
            <a:normAutofit fontScale="90000"/>
          </a:bodyPr>
          <a:lstStyle/>
          <a:p>
            <a:r>
              <a:rPr lang="en-IN" sz="4000" b="1" kern="100" dirty="0">
                <a:effectLst/>
                <a:latin typeface="Times New Roman" panose="02020603050405020304" pitchFamily="18" charset="0"/>
                <a:ea typeface="Calibri" panose="020F0502020204030204" pitchFamily="34" charset="0"/>
                <a:cs typeface="Cordia New" panose="020B0304020202020204" pitchFamily="34" charset="-34"/>
              </a:rPr>
              <a:t>Intro to Mini Projects: Chat App, File Transfer App, Network Monitor</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E5EDB34E-9A27-299B-BD22-B702F7031C47}"/>
              </a:ext>
            </a:extLst>
          </p:cNvPr>
          <p:cNvSpPr>
            <a:spLocks noGrp="1"/>
          </p:cNvSpPr>
          <p:nvPr>
            <p:ph idx="1"/>
          </p:nvPr>
        </p:nvSpPr>
        <p:spPr>
          <a:xfrm>
            <a:off x="838200" y="1428750"/>
            <a:ext cx="10515600" cy="4748213"/>
          </a:xfrm>
        </p:spPr>
        <p:txBody>
          <a:bodyPr>
            <a:normAutofit/>
          </a:bodyPr>
          <a:lstStyle/>
          <a:p>
            <a:pPr marL="0" marR="0" indent="0">
              <a:lnSpc>
                <a:spcPct val="107000"/>
              </a:lnSpc>
              <a:spcAft>
                <a:spcPts val="800"/>
              </a:spcAft>
              <a:buNone/>
            </a:pPr>
            <a:endParaRPr lang="en-US"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These are all great project ideas for exploring network programming concepts. A chat app allows for real-time communication, a file transfer app demonstrates file sharing, and a network monitor helps visualize network activity. </a:t>
            </a:r>
          </a:p>
          <a:p>
            <a:pPr marL="0" marR="0">
              <a:lnSpc>
                <a:spcPct val="107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Chat App:</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Concept: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 chat app enables users to send and receive text messages in real-time. </a:t>
            </a:r>
          </a:p>
          <a:p>
            <a:pPr marL="0" indent="0">
              <a:buNone/>
            </a:pPr>
            <a:endParaRPr lang="en-US" dirty="0"/>
          </a:p>
        </p:txBody>
      </p:sp>
    </p:spTree>
    <p:extLst>
      <p:ext uri="{BB962C8B-B14F-4D97-AF65-F5344CB8AC3E}">
        <p14:creationId xmlns:p14="http://schemas.microsoft.com/office/powerpoint/2010/main" val="1753758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629D-B9F9-F4B2-214D-58D5536AC22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FFAB80C-D5AF-3DBF-D22E-3B0C23CA8418}"/>
              </a:ext>
            </a:extLst>
          </p:cNvPr>
          <p:cNvSpPr>
            <a:spLocks noGrp="1"/>
          </p:cNvSpPr>
          <p:nvPr>
            <p:ph idx="1"/>
          </p:nvPr>
        </p:nvSpPr>
        <p:spPr/>
        <p:txBody>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Cordia New" panose="020B0304020202020204" pitchFamily="34" charset="-34"/>
              </a:rPr>
              <a:t>Implementation:</a:t>
            </a:r>
            <a:r>
              <a:rPr lang="en-US" kern="100" dirty="0">
                <a:effectLst/>
                <a:latin typeface="Times New Roman" panose="02020603050405020304" pitchFamily="18" charset="0"/>
                <a:ea typeface="Calibri" panose="020F0502020204030204" pitchFamily="34" charset="0"/>
                <a:cs typeface="Cordia New" panose="020B0304020202020204" pitchFamily="34" charset="-34"/>
              </a:rPr>
              <a:t> This can involve creating a client-server architecture where clients connect to a server to send and receive messages. </a:t>
            </a:r>
            <a:endParaRPr lang="en-US"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Cordia New" panose="020B0304020202020204" pitchFamily="34" charset="-34"/>
              </a:rPr>
              <a:t>Technology:</a:t>
            </a:r>
            <a:r>
              <a:rPr lang="en-US" kern="100" dirty="0">
                <a:effectLst/>
                <a:latin typeface="Times New Roman" panose="02020603050405020304" pitchFamily="18" charset="0"/>
                <a:ea typeface="Calibri" panose="020F0502020204030204" pitchFamily="34" charset="0"/>
                <a:cs typeface="Cordia New" panose="020B0304020202020204" pitchFamily="34" charset="-34"/>
              </a:rPr>
              <a:t> Socket programming (e.g., using Python's socket module) is a fundamental starting point for building a chat app. You can also explore frameworks like Socket.IO for more complex features. </a:t>
            </a:r>
            <a:endParaRPr lang="en-US"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buNone/>
            </a:pPr>
            <a:endParaRPr lang="en-US" dirty="0"/>
          </a:p>
        </p:txBody>
      </p:sp>
    </p:spTree>
    <p:extLst>
      <p:ext uri="{BB962C8B-B14F-4D97-AF65-F5344CB8AC3E}">
        <p14:creationId xmlns:p14="http://schemas.microsoft.com/office/powerpoint/2010/main" val="2907320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114D2-7830-036B-7C18-0B47530DEDCD}"/>
              </a:ext>
            </a:extLst>
          </p:cNvPr>
          <p:cNvSpPr>
            <a:spLocks noGrp="1"/>
          </p:cNvSpPr>
          <p:nvPr>
            <p:ph idx="1"/>
          </p:nvPr>
        </p:nvSpPr>
        <p:spPr>
          <a:xfrm>
            <a:off x="838200" y="700088"/>
            <a:ext cx="10515600" cy="5900737"/>
          </a:xfrm>
        </p:spPr>
        <p:txBody>
          <a:bodyPr>
            <a:normAutofit fontScale="85000" lnSpcReduction="20000"/>
          </a:bodyPr>
          <a:lstStyle/>
          <a:p>
            <a:pPr marL="0" marR="0">
              <a:lnSpc>
                <a:spcPct val="107000"/>
              </a:lnSpc>
              <a:spcAft>
                <a:spcPts val="800"/>
              </a:spcAft>
            </a:pPr>
            <a:r>
              <a:rPr lang="en-US" sz="3300" b="1" kern="100" dirty="0">
                <a:effectLst/>
                <a:latin typeface="Times New Roman" panose="02020603050405020304" pitchFamily="18" charset="0"/>
                <a:ea typeface="Calibri" panose="020F0502020204030204" pitchFamily="34" charset="0"/>
                <a:cs typeface="Times New Roman" panose="02020603050405020304" pitchFamily="18" charset="0"/>
              </a:rPr>
              <a:t>File Transfer App:</a:t>
            </a:r>
            <a:endParaRPr lang="en-US" sz="3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3300" b="1" kern="100" dirty="0">
                <a:effectLst/>
                <a:latin typeface="Times New Roman" panose="02020603050405020304" pitchFamily="18" charset="0"/>
                <a:ea typeface="Calibri" panose="020F0502020204030204" pitchFamily="34" charset="0"/>
                <a:cs typeface="Times New Roman" panose="02020603050405020304" pitchFamily="18" charset="0"/>
              </a:rPr>
              <a:t>Concept:</a:t>
            </a:r>
            <a:endParaRPr lang="en-US" sz="3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3300" kern="100" dirty="0">
                <a:effectLst/>
                <a:latin typeface="Times New Roman" panose="02020603050405020304" pitchFamily="18" charset="0"/>
                <a:ea typeface="Calibri" panose="020F0502020204030204" pitchFamily="34" charset="0"/>
                <a:cs typeface="Times New Roman" panose="02020603050405020304" pitchFamily="18" charset="0"/>
              </a:rPr>
              <a:t>A file transfer app allows users to share files between different computers or devices. </a:t>
            </a:r>
          </a:p>
          <a:p>
            <a:pPr marL="342900" marR="0" lvl="0" indent="-342900">
              <a:lnSpc>
                <a:spcPct val="107000"/>
              </a:lnSpc>
              <a:spcAft>
                <a:spcPts val="800"/>
              </a:spcAft>
              <a:buSzPts val="1000"/>
              <a:buFont typeface="Symbol" panose="05050102010706020507" pitchFamily="18" charset="2"/>
              <a:buChar char=""/>
              <a:tabLst>
                <a:tab pos="457200" algn="l"/>
              </a:tabLst>
            </a:pPr>
            <a:r>
              <a:rPr lang="en-US" sz="3300" b="1" kern="100" dirty="0">
                <a:effectLst/>
                <a:latin typeface="Times New Roman" panose="02020603050405020304" pitchFamily="18" charset="0"/>
                <a:ea typeface="Calibri" panose="020F0502020204030204" pitchFamily="34" charset="0"/>
                <a:cs typeface="Times New Roman" panose="02020603050405020304" pitchFamily="18" charset="0"/>
              </a:rPr>
              <a:t>Implementation:</a:t>
            </a:r>
            <a:endParaRPr lang="en-US" sz="3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3300" kern="100" dirty="0">
                <a:effectLst/>
                <a:latin typeface="Times New Roman" panose="02020603050405020304" pitchFamily="18" charset="0"/>
                <a:ea typeface="Calibri" panose="020F0502020204030204" pitchFamily="34" charset="0"/>
                <a:cs typeface="Times New Roman" panose="02020603050405020304" pitchFamily="18" charset="0"/>
              </a:rPr>
              <a:t>This involves handling file uploads and downloads, potentially using TCP or UDP protocols. </a:t>
            </a:r>
          </a:p>
          <a:p>
            <a:pPr marL="342900" marR="0" lvl="0" indent="-342900">
              <a:lnSpc>
                <a:spcPct val="107000"/>
              </a:lnSpc>
              <a:spcAft>
                <a:spcPts val="800"/>
              </a:spcAft>
              <a:buSzPts val="1000"/>
              <a:buFont typeface="Symbol" panose="05050102010706020507" pitchFamily="18" charset="2"/>
              <a:buChar char=""/>
              <a:tabLst>
                <a:tab pos="457200" algn="l"/>
              </a:tabLst>
            </a:pPr>
            <a:r>
              <a:rPr lang="en-US" sz="3300" b="1" kern="100" dirty="0">
                <a:effectLst/>
                <a:latin typeface="Times New Roman" panose="02020603050405020304" pitchFamily="18" charset="0"/>
                <a:ea typeface="Calibri" panose="020F0502020204030204" pitchFamily="34" charset="0"/>
                <a:cs typeface="Times New Roman" panose="02020603050405020304" pitchFamily="18" charset="0"/>
              </a:rPr>
              <a:t>Technology:</a:t>
            </a:r>
            <a:endParaRPr lang="en-US" sz="3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3300" kern="100" dirty="0">
                <a:effectLst/>
                <a:latin typeface="Times New Roman" panose="02020603050405020304" pitchFamily="18" charset="0"/>
                <a:ea typeface="Calibri" panose="020F0502020204030204" pitchFamily="34" charset="0"/>
                <a:cs typeface="Times New Roman" panose="02020603050405020304" pitchFamily="18" charset="0"/>
              </a:rPr>
              <a:t>Socket programming and basic file I/O operations are key. You could also explore more advanced file transfer protocols like HTTP for web-based file sharing. </a:t>
            </a:r>
          </a:p>
          <a:p>
            <a:pPr marL="0" indent="0">
              <a:buNone/>
            </a:pPr>
            <a:endParaRPr lang="en-US" dirty="0"/>
          </a:p>
        </p:txBody>
      </p:sp>
    </p:spTree>
    <p:extLst>
      <p:ext uri="{BB962C8B-B14F-4D97-AF65-F5344CB8AC3E}">
        <p14:creationId xmlns:p14="http://schemas.microsoft.com/office/powerpoint/2010/main" val="12072495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880AB-E092-75D3-8AAA-6F1F6D6823EF}"/>
              </a:ext>
            </a:extLst>
          </p:cNvPr>
          <p:cNvSpPr>
            <a:spLocks noGrp="1"/>
          </p:cNvSpPr>
          <p:nvPr>
            <p:ph idx="1"/>
          </p:nvPr>
        </p:nvSpPr>
        <p:spPr>
          <a:xfrm>
            <a:off x="838200" y="185738"/>
            <a:ext cx="10515600" cy="5991225"/>
          </a:xfrm>
        </p:spPr>
        <p:txBody>
          <a:bodyPr>
            <a:normAutofit lnSpcReduction="10000"/>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Concept:</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 network monitor helps visualize network activity, such as packet loss, latency, and bandwidth usage.</a:t>
            </a:r>
          </a:p>
          <a:p>
            <a:pPr marL="342900" marR="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Implementation:</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This typically involves using network sniffing tools and data analysis libraries.</a:t>
            </a:r>
          </a:p>
          <a:p>
            <a:pPr marL="342900" marR="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Technology:</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You could use libraries like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Scapy</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for network packet sniffing, or tools like Wireshark for more in-depth analysis.</a:t>
            </a:r>
          </a:p>
          <a:p>
            <a:pPr marL="0" marR="0">
              <a:lnSpc>
                <a:spcPct val="107000"/>
              </a:lnSpc>
              <a:spcAft>
                <a:spcPts val="800"/>
              </a:spcAft>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34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265E-9212-1E83-076A-ABD519E8AB61}"/>
              </a:ext>
            </a:extLst>
          </p:cNvPr>
          <p:cNvSpPr>
            <a:spLocks noGrp="1"/>
          </p:cNvSpPr>
          <p:nvPr>
            <p:ph type="title"/>
          </p:nvPr>
        </p:nvSpPr>
        <p:spPr/>
        <p:txBody>
          <a:bodyPr/>
          <a:lstStyle/>
          <a:p>
            <a:r>
              <a:rPr lang="en-US" sz="3600" b="1" i="0" dirty="0">
                <a:solidFill>
                  <a:srgbClr val="001D35"/>
                </a:solidFill>
                <a:effectLst/>
                <a:latin typeface="Times New Roman" panose="02020603050405020304" pitchFamily="18" charset="0"/>
                <a:cs typeface="Times New Roman" panose="02020603050405020304" pitchFamily="18" charset="0"/>
              </a:rPr>
              <a:t>Traceroute</a:t>
            </a:r>
            <a:br>
              <a:rPr lang="en-US" b="0" i="0" dirty="0">
                <a:solidFill>
                  <a:srgbClr val="0B57D0"/>
                </a:solidFill>
                <a:effectLst/>
                <a:latin typeface="Google Sans"/>
              </a:rPr>
            </a:br>
            <a:endParaRPr lang="en-US" dirty="0"/>
          </a:p>
        </p:txBody>
      </p:sp>
      <p:sp>
        <p:nvSpPr>
          <p:cNvPr id="3" name="Content Placeholder 2">
            <a:extLst>
              <a:ext uri="{FF2B5EF4-FFF2-40B4-BE49-F238E27FC236}">
                <a16:creationId xmlns:a16="http://schemas.microsoft.com/office/drawing/2014/main" id="{64A30E20-98F8-1B56-DE98-2E59705E6301}"/>
              </a:ext>
            </a:extLst>
          </p:cNvPr>
          <p:cNvSpPr>
            <a:spLocks noGrp="1"/>
          </p:cNvSpPr>
          <p:nvPr>
            <p:ph idx="1"/>
          </p:nvPr>
        </p:nvSpPr>
        <p:spPr/>
        <p:txBody>
          <a:bodyPr/>
          <a:lstStyle/>
          <a:p>
            <a:pPr algn="l">
              <a:lnSpc>
                <a:spcPts val="1650"/>
              </a:lnSpc>
              <a:spcBef>
                <a:spcPts val="750"/>
              </a:spcBef>
              <a:spcAft>
                <a:spcPts val="600"/>
              </a:spcAft>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Traces the route packets take from the source to the destination.</a:t>
            </a:r>
          </a:p>
          <a:p>
            <a:pPr algn="l">
              <a:lnSpc>
                <a:spcPts val="1650"/>
              </a:lnSpc>
              <a:spcBef>
                <a:spcPts val="750"/>
              </a:spcBef>
              <a:spcAft>
                <a:spcPts val="600"/>
              </a:spcAft>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Shows the IP addresses of each router along the path.</a:t>
            </a:r>
          </a:p>
          <a:p>
            <a:pPr algn="l">
              <a:lnSpc>
                <a:spcPts val="1650"/>
              </a:lnSpc>
              <a:spcBef>
                <a:spcPts val="750"/>
              </a:spcBef>
              <a:spcAft>
                <a:spcPts val="1500"/>
              </a:spcAft>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Helps identify potential bottlenecks or delays in network traffic.</a:t>
            </a:r>
          </a:p>
          <a:p>
            <a:pPr marL="0" indent="0">
              <a:buNone/>
            </a:pPr>
            <a:endParaRPr lang="en-US" dirty="0"/>
          </a:p>
        </p:txBody>
      </p:sp>
    </p:spTree>
    <p:extLst>
      <p:ext uri="{BB962C8B-B14F-4D97-AF65-F5344CB8AC3E}">
        <p14:creationId xmlns:p14="http://schemas.microsoft.com/office/powerpoint/2010/main" val="710236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4F8D-5BDF-2519-0CE1-CD89BCF92295}"/>
              </a:ext>
            </a:extLst>
          </p:cNvPr>
          <p:cNvSpPr>
            <a:spLocks noGrp="1"/>
          </p:cNvSpPr>
          <p:nvPr>
            <p:ph type="title"/>
          </p:nvPr>
        </p:nvSpPr>
        <p:spPr/>
        <p:txBody>
          <a:bodyPr/>
          <a:lstStyle/>
          <a:p>
            <a:r>
              <a:rPr kumimoji="0" lang="en-US" altLang="en-US" sz="36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How it works:</a:t>
            </a:r>
            <a:br>
              <a:rPr kumimoji="0" lang="en-US" altLang="en-US" sz="3600" b="0" i="0" u="none" strike="noStrike" cap="none" normalizeH="0" baseline="0" dirty="0">
                <a:ln>
                  <a:noFill/>
                </a:ln>
                <a:solidFill>
                  <a:schemeClr val="tx1"/>
                </a:solidFill>
                <a:effectLst/>
              </a:rPr>
            </a:br>
            <a:endParaRPr lang="en-US" dirty="0"/>
          </a:p>
        </p:txBody>
      </p:sp>
      <p:sp>
        <p:nvSpPr>
          <p:cNvPr id="4" name="Rectangle 1">
            <a:extLst>
              <a:ext uri="{FF2B5EF4-FFF2-40B4-BE49-F238E27FC236}">
                <a16:creationId xmlns:a16="http://schemas.microsoft.com/office/drawing/2014/main" id="{380F5687-08D0-BB91-355A-BBA1A62D4163}"/>
              </a:ext>
            </a:extLst>
          </p:cNvPr>
          <p:cNvSpPr>
            <a:spLocks noGrp="1" noChangeArrowheads="1"/>
          </p:cNvSpPr>
          <p:nvPr>
            <p:ph idx="1"/>
          </p:nvPr>
        </p:nvSpPr>
        <p:spPr bwMode="auto">
          <a:xfrm>
            <a:off x="838200" y="1418543"/>
            <a:ext cx="11049000" cy="52875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Traceroute sends packets with increasing time-to-live (TTL) values, which cause routers along the path to respond with ICMP Time Exceeded messages. This allows Traceroute to map the route to the destination.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Troubleshooting:</a:t>
            </a:r>
            <a:endPar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Traceroute can help pinpoint network issues, such as packet loss, high latency, or blocked paths.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Network Mapping: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It provides a visual representation of the data's path across the internet.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Performance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It can identify bottlenecks in the network and measure the delay at each hop</a:t>
            </a:r>
            <a:r>
              <a:rPr kumimoji="0" lang="en-US" altLang="en-US" sz="120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8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909E-026D-4089-C7FF-AF4FA35EEB30}"/>
              </a:ext>
            </a:extLst>
          </p:cNvPr>
          <p:cNvSpPr>
            <a:spLocks noGrp="1"/>
          </p:cNvSpPr>
          <p:nvPr>
            <p:ph type="title"/>
          </p:nvPr>
        </p:nvSpPr>
        <p:spPr>
          <a:xfrm>
            <a:off x="838200" y="365125"/>
            <a:ext cx="10515600" cy="1235075"/>
          </a:xfrm>
        </p:spPr>
        <p:txBody>
          <a:bodyPr>
            <a:normAutofit fontScale="90000"/>
          </a:bodyPr>
          <a:lstStyle/>
          <a:p>
            <a:r>
              <a:rPr kumimoji="0" lang="en-US" altLang="en-US" sz="40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How to use it (example):</a:t>
            </a:r>
            <a:br>
              <a:rPr kumimoji="0" lang="en-US" altLang="en-US" sz="3600" b="0" i="0" u="none" strike="noStrike" cap="none" normalizeH="0" baseline="0" dirty="0">
                <a:ln>
                  <a:noFill/>
                </a:ln>
                <a:solidFill>
                  <a:schemeClr val="tx1"/>
                </a:solidFill>
                <a:effectLst/>
              </a:rPr>
            </a:br>
            <a:endParaRPr lang="en-US" dirty="0"/>
          </a:p>
        </p:txBody>
      </p:sp>
      <p:sp>
        <p:nvSpPr>
          <p:cNvPr id="4" name="Rectangle 1">
            <a:extLst>
              <a:ext uri="{FF2B5EF4-FFF2-40B4-BE49-F238E27FC236}">
                <a16:creationId xmlns:a16="http://schemas.microsoft.com/office/drawing/2014/main" id="{1C9D33B7-ED46-484E-FDEC-FDF0EF8F9493}"/>
              </a:ext>
            </a:extLst>
          </p:cNvPr>
          <p:cNvSpPr>
            <a:spLocks noGrp="1" noChangeArrowheads="1"/>
          </p:cNvSpPr>
          <p:nvPr>
            <p:ph idx="1"/>
          </p:nvPr>
        </p:nvSpPr>
        <p:spPr bwMode="auto">
          <a:xfrm>
            <a:off x="838200" y="1163505"/>
            <a:ext cx="10709787" cy="48566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On a Linux or macOS system, you can use the command traceroute google.com. On Windows, you would use </a:t>
            </a:r>
            <a:r>
              <a:rPr kumimoji="0" lang="en-US" altLang="en-US" b="0" i="0" u="none" strike="noStrike" cap="none" normalizeH="0" baseline="0" dirty="0" err="1">
                <a:ln>
                  <a:noFill/>
                </a:ln>
                <a:solidFill>
                  <a:srgbClr val="001D35"/>
                </a:solidFill>
                <a:effectLst/>
                <a:latin typeface="Times New Roman" panose="02020603050405020304" pitchFamily="18" charset="0"/>
                <a:cs typeface="Times New Roman" panose="02020603050405020304" pitchFamily="18" charset="0"/>
              </a:rPr>
              <a:t>tracert</a:t>
            </a: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 google.com.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Key concepts: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Hops:</a:t>
            </a: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 Each router that a packet passes through on its journey.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Time-to-Live (TTL):</a:t>
            </a: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 A value in the IP header that specifies how many hops a packet can make before it's discarded.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ICMP (Internet Control Message Protocol):</a:t>
            </a: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 A protocol used for network diagnostics and error reporting.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Latency:</a:t>
            </a: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 The time it takes for data to travel between two points in the network.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31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F6CD-D28B-3CD6-DBF7-1DC583C52EF8}"/>
              </a:ext>
            </a:extLst>
          </p:cNvPr>
          <p:cNvSpPr>
            <a:spLocks noGrp="1"/>
          </p:cNvSpPr>
          <p:nvPr>
            <p:ph type="title"/>
          </p:nvPr>
        </p:nvSpPr>
        <p:spPr/>
        <p:txBody>
          <a:bodyPr/>
          <a:lstStyle/>
          <a:p>
            <a:r>
              <a:rPr lang="en-US" sz="3600" b="1" i="0" dirty="0">
                <a:solidFill>
                  <a:srgbClr val="001D35"/>
                </a:solidFill>
                <a:effectLst/>
                <a:latin typeface="Times New Roman" panose="02020603050405020304" pitchFamily="18" charset="0"/>
                <a:cs typeface="Times New Roman" panose="02020603050405020304" pitchFamily="18" charset="0"/>
              </a:rPr>
              <a:t>Netstat</a:t>
            </a:r>
            <a:br>
              <a:rPr lang="en-US" b="0" i="0" dirty="0">
                <a:solidFill>
                  <a:srgbClr val="0B57D0"/>
                </a:solidFill>
                <a:effectLst/>
                <a:latin typeface="Google Sans"/>
              </a:rPr>
            </a:br>
            <a:endParaRPr lang="en-US" dirty="0"/>
          </a:p>
        </p:txBody>
      </p:sp>
      <p:sp>
        <p:nvSpPr>
          <p:cNvPr id="3" name="Content Placeholder 2">
            <a:extLst>
              <a:ext uri="{FF2B5EF4-FFF2-40B4-BE49-F238E27FC236}">
                <a16:creationId xmlns:a16="http://schemas.microsoft.com/office/drawing/2014/main" id="{F432CA58-DE40-8276-ED33-F7DE264DE262}"/>
              </a:ext>
            </a:extLst>
          </p:cNvPr>
          <p:cNvSpPr>
            <a:spLocks noGrp="1"/>
          </p:cNvSpPr>
          <p:nvPr>
            <p:ph idx="1"/>
          </p:nvPr>
        </p:nvSpPr>
        <p:spPr>
          <a:xfrm>
            <a:off x="838200" y="1500188"/>
            <a:ext cx="10515600" cy="4743450"/>
          </a:xfrm>
        </p:spPr>
        <p:txBody>
          <a:bodyPr/>
          <a:lstStyle/>
          <a:p>
            <a:pPr>
              <a:lnSpc>
                <a:spcPct val="150000"/>
              </a:lnSpc>
              <a:spcBef>
                <a:spcPts val="750"/>
              </a:spcBef>
              <a:spcAft>
                <a:spcPts val="600"/>
              </a:spcAft>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Displays active network connections, routing tables, and interface statistics.</a:t>
            </a:r>
          </a:p>
          <a:p>
            <a:pPr>
              <a:lnSpc>
                <a:spcPct val="150000"/>
              </a:lnSpc>
              <a:spcBef>
                <a:spcPts val="750"/>
              </a:spcBef>
              <a:spcAft>
                <a:spcPts val="600"/>
              </a:spcAft>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Provides information about the status of network connections, ports, and protocols.</a:t>
            </a:r>
          </a:p>
          <a:p>
            <a:pPr>
              <a:lnSpc>
                <a:spcPct val="150000"/>
              </a:lnSpc>
              <a:spcBef>
                <a:spcPts val="750"/>
              </a:spcBef>
              <a:spcAft>
                <a:spcPts val="1500"/>
              </a:spcAft>
              <a:buFont typeface="Arial" panose="020B0604020202020204" pitchFamily="34" charset="0"/>
              <a:buChar char="•"/>
            </a:pPr>
            <a:r>
              <a:rPr lang="en-US" b="0" i="0" dirty="0">
                <a:solidFill>
                  <a:srgbClr val="001D35"/>
                </a:solidFill>
                <a:effectLst/>
                <a:latin typeface="Times New Roman" panose="02020603050405020304" pitchFamily="18" charset="0"/>
                <a:cs typeface="Times New Roman" panose="02020603050405020304" pitchFamily="18" charset="0"/>
              </a:rPr>
              <a:t>Helpful for troubleshooting connection issues and identifying potential conflicts.</a:t>
            </a:r>
          </a:p>
          <a:p>
            <a:pPr marL="0" indent="0">
              <a:buNone/>
            </a:pPr>
            <a:endParaRPr lang="en-US" dirty="0"/>
          </a:p>
        </p:txBody>
      </p:sp>
    </p:spTree>
    <p:extLst>
      <p:ext uri="{BB962C8B-B14F-4D97-AF65-F5344CB8AC3E}">
        <p14:creationId xmlns:p14="http://schemas.microsoft.com/office/powerpoint/2010/main" val="373098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45C9D-DC71-6545-C21C-D578B861EFB6}"/>
              </a:ext>
            </a:extLst>
          </p:cNvPr>
          <p:cNvSpPr>
            <a:spLocks noGrp="1"/>
          </p:cNvSpPr>
          <p:nvPr>
            <p:ph type="title"/>
          </p:nvPr>
        </p:nvSpPr>
        <p:spPr>
          <a:xfrm>
            <a:off x="838200" y="365126"/>
            <a:ext cx="10515600" cy="1163638"/>
          </a:xfrm>
        </p:spPr>
        <p:txBody>
          <a:bodyPr>
            <a:normAutofit fontScale="90000"/>
          </a:bodyPr>
          <a:lstStyle/>
          <a:p>
            <a:r>
              <a:rPr kumimoji="0" lang="en-US" altLang="en-US" sz="36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Basic Usage</a:t>
            </a:r>
            <a:br>
              <a:rPr kumimoji="0" lang="en-US" altLang="en-US" sz="3600" b="0" i="0" u="none" strike="noStrike" cap="none" normalizeH="0" baseline="0" dirty="0">
                <a:ln>
                  <a:noFill/>
                </a:ln>
                <a:solidFill>
                  <a:schemeClr val="tx1"/>
                </a:solidFill>
                <a:effectLst/>
              </a:rPr>
            </a:br>
            <a:endParaRPr lang="en-US" dirty="0"/>
          </a:p>
        </p:txBody>
      </p:sp>
      <p:sp>
        <p:nvSpPr>
          <p:cNvPr id="4" name="Rectangle 1">
            <a:extLst>
              <a:ext uri="{FF2B5EF4-FFF2-40B4-BE49-F238E27FC236}">
                <a16:creationId xmlns:a16="http://schemas.microsoft.com/office/drawing/2014/main" id="{61312BDE-E9C2-7427-6710-61F6B3A8DEEB}"/>
              </a:ext>
            </a:extLst>
          </p:cNvPr>
          <p:cNvSpPr>
            <a:spLocks noGrp="1" noChangeArrowheads="1"/>
          </p:cNvSpPr>
          <p:nvPr>
            <p:ph idx="1"/>
          </p:nvPr>
        </p:nvSpPr>
        <p:spPr bwMode="auto">
          <a:xfrm>
            <a:off x="628650" y="1795994"/>
            <a:ext cx="9043988" cy="39949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General usage:</a:t>
            </a: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 netstat can be used without any specific options to display a variety of network information.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Listing all active connections:</a:t>
            </a: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 netstat -a (or netstat -an for numeric addresses) will show all active TCP and UDP connections, including listening sockets.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Listing listening sockets:</a:t>
            </a:r>
            <a:r>
              <a:rPr kumimoji="0" lang="en-US" altLang="en-US"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 netstat -l will show only the listening sockets, indicating which ports are open and waiting for connections.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5429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TotalTime>
  <Words>2806</Words>
  <Application>Microsoft Office PowerPoint</Application>
  <PresentationFormat>Widescreen</PresentationFormat>
  <Paragraphs>214</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Bahnschrift SemiBold SemiConden</vt:lpstr>
      <vt:lpstr>Calibri</vt:lpstr>
      <vt:lpstr>Calibri Light</vt:lpstr>
      <vt:lpstr>Google Sans</vt:lpstr>
      <vt:lpstr>Symbol</vt:lpstr>
      <vt:lpstr>Times New Roman</vt:lpstr>
      <vt:lpstr>Office Theme</vt:lpstr>
      <vt:lpstr>PowerPoint Presentation</vt:lpstr>
      <vt:lpstr>Tools: ping, traceroute, netstat, ipconfig, nslookup, Wireshark </vt:lpstr>
      <vt:lpstr>PING</vt:lpstr>
      <vt:lpstr>How to Use Ping</vt:lpstr>
      <vt:lpstr>Traceroute </vt:lpstr>
      <vt:lpstr>How it works: </vt:lpstr>
      <vt:lpstr>How to use it (example): </vt:lpstr>
      <vt:lpstr>Netstat </vt:lpstr>
      <vt:lpstr>Basic Usage </vt:lpstr>
      <vt:lpstr>PowerPoint Presentation</vt:lpstr>
      <vt:lpstr>Examples (Linux): </vt:lpstr>
      <vt:lpstr>Ipconfig </vt:lpstr>
      <vt:lpstr>Key uses of the ipconfig command  </vt:lpstr>
      <vt:lpstr>Nslookup </vt:lpstr>
      <vt:lpstr>Purpose </vt:lpstr>
      <vt:lpstr>Wireshark </vt:lpstr>
      <vt:lpstr>PowerPoint Presentation</vt:lpstr>
      <vt:lpstr>PowerPoint Presentation</vt:lpstr>
      <vt:lpstr>Network topology</vt:lpstr>
      <vt:lpstr>Types of Network Topology </vt:lpstr>
      <vt:lpstr>Point to Point Topology </vt:lpstr>
      <vt:lpstr>Mesh Topology </vt:lpstr>
      <vt:lpstr>Advantages of Mesh Topology </vt:lpstr>
      <vt:lpstr>Disadvantages of Mesh Topology </vt:lpstr>
      <vt:lpstr>Star Topology </vt:lpstr>
      <vt:lpstr>Advantages of Star Topology </vt:lpstr>
      <vt:lpstr>Disadvantages of Star Topology </vt:lpstr>
      <vt:lpstr>Bus Topology </vt:lpstr>
      <vt:lpstr>Advantages of Bus Topology </vt:lpstr>
      <vt:lpstr>Disadvantages of Bus Topology </vt:lpstr>
      <vt:lpstr>Ring Topology </vt:lpstr>
      <vt:lpstr>PowerPoint Presentation</vt:lpstr>
      <vt:lpstr>Operations of Ring Topology </vt:lpstr>
      <vt:lpstr>Advantages of Ring Topology </vt:lpstr>
      <vt:lpstr>Disadvantages of Ring Topology </vt:lpstr>
      <vt:lpstr>Troubleshooting Basics (Latency, Packet Loss, DNS Failures)  </vt:lpstr>
      <vt:lpstr>Verify Connectivity </vt:lpstr>
      <vt:lpstr> </vt:lpstr>
      <vt:lpstr>PowerPoint Presentation</vt:lpstr>
      <vt:lpstr>PowerPoint Presentation</vt:lpstr>
      <vt:lpstr>Troubleshooting DNS Failures: </vt:lpstr>
      <vt:lpstr>General Troubleshooting Steps: </vt:lpstr>
      <vt:lpstr>Intro to Mini Projects: Chat App, File Transfer App, Network Monitor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Rajdeep Deb</dc:creator>
  <cp:lastModifiedBy>Lenovo</cp:lastModifiedBy>
  <cp:revision>97</cp:revision>
  <dcterms:created xsi:type="dcterms:W3CDTF">2025-05-07T07:26:15Z</dcterms:created>
  <dcterms:modified xsi:type="dcterms:W3CDTF">2025-06-01T19:32:25Z</dcterms:modified>
</cp:coreProperties>
</file>