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8" r:id="rId29"/>
    <p:sldId id="286" r:id="rId30"/>
    <p:sldId id="285" r:id="rId31"/>
    <p:sldId id="284" r:id="rId32"/>
    <p:sldId id="283" r:id="rId33"/>
    <p:sldId id="301" r:id="rId34"/>
    <p:sldId id="300" r:id="rId35"/>
    <p:sldId id="299" r:id="rId36"/>
    <p:sldId id="298" r:id="rId37"/>
    <p:sldId id="297" r:id="rId38"/>
    <p:sldId id="296" r:id="rId39"/>
    <p:sldId id="295" r:id="rId40"/>
    <p:sldId id="294" r:id="rId41"/>
    <p:sldId id="293" r:id="rId42"/>
    <p:sldId id="292" r:id="rId43"/>
    <p:sldId id="291" r:id="rId44"/>
    <p:sldId id="290" r:id="rId45"/>
    <p:sldId id="28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2A520E-1F44-4BB8-B2EF-0687F696BEC6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ransmission Media" id="{746CEFF8-D78A-4F38-A914-6789C3603DBF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6"/>
            <p14:sldId id="285"/>
            <p14:sldId id="284"/>
            <p14:sldId id="283"/>
            <p14:sldId id="301"/>
            <p14:sldId id="300"/>
            <p14:sldId id="299"/>
            <p14:sldId id="298"/>
            <p14:sldId id="297"/>
            <p14:sldId id="296"/>
          </p14:sldIdLst>
        </p14:section>
        <p14:section name="Switching Techniques" id="{4B3B924A-0F77-443C-9AE4-4ADD95F143E8}">
          <p14:sldIdLst>
            <p14:sldId id="295"/>
            <p14:sldId id="294"/>
            <p14:sldId id="293"/>
            <p14:sldId id="292"/>
            <p14:sldId id="291"/>
            <p14:sldId id="290"/>
            <p14:sldId id="28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50822-BEBC-488C-3271-857F774526C5}" v="269" dt="2025-05-26T08:19:36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3295B-2C7E-4740-85D6-37060D4E09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A30E953-274F-4E07-B37A-A3196AC2C4EC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866644A-BF74-4DE0-AFCC-CBD3EBD9E822}" type="parTrans" cxnId="{610291E0-84ED-4385-A30F-9E7EBACC5406}">
      <dgm:prSet/>
      <dgm:spPr/>
      <dgm:t>
        <a:bodyPr/>
        <a:lstStyle/>
        <a:p>
          <a:endParaRPr lang="en-US"/>
        </a:p>
      </dgm:t>
    </dgm:pt>
    <dgm:pt modelId="{24F77B8B-E30B-4FD5-8CA6-44213D39F580}" type="sibTrans" cxnId="{610291E0-84ED-4385-A30F-9E7EBACC5406}">
      <dgm:prSet/>
      <dgm:spPr/>
      <dgm:t>
        <a:bodyPr/>
        <a:lstStyle/>
        <a:p>
          <a:endParaRPr lang="en-US"/>
        </a:p>
      </dgm:t>
    </dgm:pt>
    <dgm:pt modelId="{AFC95590-1717-4CEE-B5E3-6FBD0FAAF474}">
      <dgm:prSet phldrT="[Text]"/>
      <dgm:spPr/>
      <dgm:t>
        <a:bodyPr/>
        <a:lstStyle/>
        <a:p>
          <a:r>
            <a:rPr lang="en-US" dirty="0" smtClean="0"/>
            <a:t>Bits</a:t>
          </a:r>
          <a:endParaRPr lang="en-US" dirty="0"/>
        </a:p>
      </dgm:t>
    </dgm:pt>
    <dgm:pt modelId="{C663A532-C7C2-4348-B2DD-EAE723C038A3}" type="parTrans" cxnId="{4A0D4D12-D39B-4972-985E-06FB9FBB2EB0}">
      <dgm:prSet/>
      <dgm:spPr/>
      <dgm:t>
        <a:bodyPr/>
        <a:lstStyle/>
        <a:p>
          <a:endParaRPr lang="en-US"/>
        </a:p>
      </dgm:t>
    </dgm:pt>
    <dgm:pt modelId="{3D581883-C787-44A7-BFDC-9E88568BC422}" type="sibTrans" cxnId="{4A0D4D12-D39B-4972-985E-06FB9FBB2EB0}">
      <dgm:prSet/>
      <dgm:spPr/>
      <dgm:t>
        <a:bodyPr/>
        <a:lstStyle/>
        <a:p>
          <a:endParaRPr lang="en-US"/>
        </a:p>
      </dgm:t>
    </dgm:pt>
    <dgm:pt modelId="{1CA43EA7-F353-4F4B-8E37-9FFBB6133B01}">
      <dgm:prSet phldrT="[Text]"/>
      <dgm:spPr/>
      <dgm:t>
        <a:bodyPr/>
        <a:lstStyle/>
        <a:p>
          <a:r>
            <a:rPr lang="en-US" dirty="0" smtClean="0"/>
            <a:t>Signal</a:t>
          </a:r>
          <a:endParaRPr lang="en-US" dirty="0"/>
        </a:p>
      </dgm:t>
    </dgm:pt>
    <dgm:pt modelId="{08678EC4-F609-4502-B420-8CE481590FAB}" type="parTrans" cxnId="{D699B626-B7CF-4222-8FAB-844CE8191BB6}">
      <dgm:prSet/>
      <dgm:spPr/>
      <dgm:t>
        <a:bodyPr/>
        <a:lstStyle/>
        <a:p>
          <a:endParaRPr lang="en-US"/>
        </a:p>
      </dgm:t>
    </dgm:pt>
    <dgm:pt modelId="{343A7108-5651-4CC2-B1BD-52AC3DD545AF}" type="sibTrans" cxnId="{D699B626-B7CF-4222-8FAB-844CE8191BB6}">
      <dgm:prSet/>
      <dgm:spPr/>
      <dgm:t>
        <a:bodyPr/>
        <a:lstStyle/>
        <a:p>
          <a:endParaRPr lang="en-US"/>
        </a:p>
      </dgm:t>
    </dgm:pt>
    <dgm:pt modelId="{251D0549-9F14-4EAF-83DB-DB78676654CB}">
      <dgm:prSet phldrT="[Text]"/>
      <dgm:spPr/>
      <dgm:t>
        <a:bodyPr/>
        <a:lstStyle/>
        <a:p>
          <a:r>
            <a:rPr lang="en-US" smtClean="0"/>
            <a:t>Frame</a:t>
          </a:r>
          <a:endParaRPr lang="en-US" dirty="0"/>
        </a:p>
      </dgm:t>
    </dgm:pt>
    <dgm:pt modelId="{3C22D668-2769-4E41-841B-7F6580663A81}" type="parTrans" cxnId="{147DEA47-99F4-47E8-BB90-43DE345B8AA7}">
      <dgm:prSet/>
      <dgm:spPr/>
      <dgm:t>
        <a:bodyPr/>
        <a:lstStyle/>
        <a:p>
          <a:endParaRPr lang="en-US"/>
        </a:p>
      </dgm:t>
    </dgm:pt>
    <dgm:pt modelId="{F212AC03-6F8A-49C5-997C-978899879766}" type="sibTrans" cxnId="{147DEA47-99F4-47E8-BB90-43DE345B8AA7}">
      <dgm:prSet/>
      <dgm:spPr/>
      <dgm:t>
        <a:bodyPr/>
        <a:lstStyle/>
        <a:p>
          <a:endParaRPr lang="en-US"/>
        </a:p>
      </dgm:t>
    </dgm:pt>
    <dgm:pt modelId="{423A653A-67E3-4683-85E2-E9CC51C1B1B6}" type="pres">
      <dgm:prSet presAssocID="{8F93295B-2C7E-4740-85D6-37060D4E09E9}" presName="Name0" presStyleCnt="0">
        <dgm:presLayoutVars>
          <dgm:dir/>
          <dgm:resizeHandles val="exact"/>
        </dgm:presLayoutVars>
      </dgm:prSet>
      <dgm:spPr/>
    </dgm:pt>
    <dgm:pt modelId="{6406EFB1-EC8F-4B20-B690-434AE62ACD1E}" type="pres">
      <dgm:prSet presAssocID="{2A30E953-274F-4E07-B37A-A3196AC2C4EC}" presName="node" presStyleLbl="node1" presStyleIdx="0" presStyleCnt="4">
        <dgm:presLayoutVars>
          <dgm:bulletEnabled val="1"/>
        </dgm:presLayoutVars>
      </dgm:prSet>
      <dgm:spPr/>
    </dgm:pt>
    <dgm:pt modelId="{B77B16AA-9FAB-488E-BF9B-A0A8B16E7AD8}" type="pres">
      <dgm:prSet presAssocID="{24F77B8B-E30B-4FD5-8CA6-44213D39F580}" presName="sibTrans" presStyleLbl="sibTrans2D1" presStyleIdx="0" presStyleCnt="3"/>
      <dgm:spPr/>
    </dgm:pt>
    <dgm:pt modelId="{CDC306F1-B876-4676-91D2-8D8A01911B04}" type="pres">
      <dgm:prSet presAssocID="{24F77B8B-E30B-4FD5-8CA6-44213D39F580}" presName="connectorText" presStyleLbl="sibTrans2D1" presStyleIdx="0" presStyleCnt="3"/>
      <dgm:spPr/>
    </dgm:pt>
    <dgm:pt modelId="{E07561F6-D314-4977-BDDD-A058DA8A00DE}" type="pres">
      <dgm:prSet presAssocID="{251D0549-9F14-4EAF-83DB-DB78676654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0A83C-64D3-4461-8C4E-F5E4ED6A7E2D}" type="pres">
      <dgm:prSet presAssocID="{F212AC03-6F8A-49C5-997C-978899879766}" presName="sibTrans" presStyleLbl="sibTrans2D1" presStyleIdx="1" presStyleCnt="3"/>
      <dgm:spPr/>
    </dgm:pt>
    <dgm:pt modelId="{5FA5E7CE-43B1-4BDB-9415-59FCF418D30F}" type="pres">
      <dgm:prSet presAssocID="{F212AC03-6F8A-49C5-997C-978899879766}" presName="connectorText" presStyleLbl="sibTrans2D1" presStyleIdx="1" presStyleCnt="3"/>
      <dgm:spPr/>
    </dgm:pt>
    <dgm:pt modelId="{1A3601B1-E9C7-41FB-B45F-3FD9284FE817}" type="pres">
      <dgm:prSet presAssocID="{AFC95590-1717-4CEE-B5E3-6FBD0FAAF474}" presName="node" presStyleLbl="node1" presStyleIdx="2" presStyleCnt="4" custLinFactNeighborX="9738">
        <dgm:presLayoutVars>
          <dgm:bulletEnabled val="1"/>
        </dgm:presLayoutVars>
      </dgm:prSet>
      <dgm:spPr/>
    </dgm:pt>
    <dgm:pt modelId="{3DF59DEE-1E36-4BBE-AC67-CF6CF5E1699E}" type="pres">
      <dgm:prSet presAssocID="{3D581883-C787-44A7-BFDC-9E88568BC422}" presName="sibTrans" presStyleLbl="sibTrans2D1" presStyleIdx="2" presStyleCnt="3"/>
      <dgm:spPr/>
    </dgm:pt>
    <dgm:pt modelId="{091292FF-B2B1-43B9-9FAB-9C0B65B591BD}" type="pres">
      <dgm:prSet presAssocID="{3D581883-C787-44A7-BFDC-9E88568BC422}" presName="connectorText" presStyleLbl="sibTrans2D1" presStyleIdx="2" presStyleCnt="3"/>
      <dgm:spPr/>
    </dgm:pt>
    <dgm:pt modelId="{B005368A-F770-40C4-B634-7D373207E45E}" type="pres">
      <dgm:prSet presAssocID="{1CA43EA7-F353-4F4B-8E37-9FFBB6133B01}" presName="node" presStyleLbl="node1" presStyleIdx="3" presStyleCnt="4">
        <dgm:presLayoutVars>
          <dgm:bulletEnabled val="1"/>
        </dgm:presLayoutVars>
      </dgm:prSet>
      <dgm:spPr/>
    </dgm:pt>
  </dgm:ptLst>
  <dgm:cxnLst>
    <dgm:cxn modelId="{EC4A7A4F-BA4D-488B-93A1-74CEBEAEA90B}" type="presOf" srcId="{3D581883-C787-44A7-BFDC-9E88568BC422}" destId="{091292FF-B2B1-43B9-9FAB-9C0B65B591BD}" srcOrd="1" destOrd="0" presId="urn:microsoft.com/office/officeart/2005/8/layout/process1"/>
    <dgm:cxn modelId="{4A0D4D12-D39B-4972-985E-06FB9FBB2EB0}" srcId="{8F93295B-2C7E-4740-85D6-37060D4E09E9}" destId="{AFC95590-1717-4CEE-B5E3-6FBD0FAAF474}" srcOrd="2" destOrd="0" parTransId="{C663A532-C7C2-4348-B2DD-EAE723C038A3}" sibTransId="{3D581883-C787-44A7-BFDC-9E88568BC422}"/>
    <dgm:cxn modelId="{51F1D5D2-BEE0-40B7-A991-34E8877F724D}" type="presOf" srcId="{24F77B8B-E30B-4FD5-8CA6-44213D39F580}" destId="{CDC306F1-B876-4676-91D2-8D8A01911B04}" srcOrd="1" destOrd="0" presId="urn:microsoft.com/office/officeart/2005/8/layout/process1"/>
    <dgm:cxn modelId="{8D31F05E-6208-4E74-88C8-576491CE3499}" type="presOf" srcId="{F212AC03-6F8A-49C5-997C-978899879766}" destId="{5FA5E7CE-43B1-4BDB-9415-59FCF418D30F}" srcOrd="1" destOrd="0" presId="urn:microsoft.com/office/officeart/2005/8/layout/process1"/>
    <dgm:cxn modelId="{31B12274-887C-4891-93D8-5078128775BE}" type="presOf" srcId="{3D581883-C787-44A7-BFDC-9E88568BC422}" destId="{3DF59DEE-1E36-4BBE-AC67-CF6CF5E1699E}" srcOrd="0" destOrd="0" presId="urn:microsoft.com/office/officeart/2005/8/layout/process1"/>
    <dgm:cxn modelId="{961196A4-3B38-47F9-801A-B571BB5BF5C4}" type="presOf" srcId="{251D0549-9F14-4EAF-83DB-DB78676654CB}" destId="{E07561F6-D314-4977-BDDD-A058DA8A00DE}" srcOrd="0" destOrd="0" presId="urn:microsoft.com/office/officeart/2005/8/layout/process1"/>
    <dgm:cxn modelId="{0A724C91-E009-4A7A-AB73-DF29D0E38DAF}" type="presOf" srcId="{2A30E953-274F-4E07-B37A-A3196AC2C4EC}" destId="{6406EFB1-EC8F-4B20-B690-434AE62ACD1E}" srcOrd="0" destOrd="0" presId="urn:microsoft.com/office/officeart/2005/8/layout/process1"/>
    <dgm:cxn modelId="{610291E0-84ED-4385-A30F-9E7EBACC5406}" srcId="{8F93295B-2C7E-4740-85D6-37060D4E09E9}" destId="{2A30E953-274F-4E07-B37A-A3196AC2C4EC}" srcOrd="0" destOrd="0" parTransId="{6866644A-BF74-4DE0-AFCC-CBD3EBD9E822}" sibTransId="{24F77B8B-E30B-4FD5-8CA6-44213D39F580}"/>
    <dgm:cxn modelId="{147DEA47-99F4-47E8-BB90-43DE345B8AA7}" srcId="{8F93295B-2C7E-4740-85D6-37060D4E09E9}" destId="{251D0549-9F14-4EAF-83DB-DB78676654CB}" srcOrd="1" destOrd="0" parTransId="{3C22D668-2769-4E41-841B-7F6580663A81}" sibTransId="{F212AC03-6F8A-49C5-997C-978899879766}"/>
    <dgm:cxn modelId="{85ACF854-4C94-4413-8C49-77B00841F8C3}" type="presOf" srcId="{F212AC03-6F8A-49C5-997C-978899879766}" destId="{EDC0A83C-64D3-4461-8C4E-F5E4ED6A7E2D}" srcOrd="0" destOrd="0" presId="urn:microsoft.com/office/officeart/2005/8/layout/process1"/>
    <dgm:cxn modelId="{101BDBE6-A6F8-4451-AF58-F49634AF40A7}" type="presOf" srcId="{24F77B8B-E30B-4FD5-8CA6-44213D39F580}" destId="{B77B16AA-9FAB-488E-BF9B-A0A8B16E7AD8}" srcOrd="0" destOrd="0" presId="urn:microsoft.com/office/officeart/2005/8/layout/process1"/>
    <dgm:cxn modelId="{D699B626-B7CF-4222-8FAB-844CE8191BB6}" srcId="{8F93295B-2C7E-4740-85D6-37060D4E09E9}" destId="{1CA43EA7-F353-4F4B-8E37-9FFBB6133B01}" srcOrd="3" destOrd="0" parTransId="{08678EC4-F609-4502-B420-8CE481590FAB}" sibTransId="{343A7108-5651-4CC2-B1BD-52AC3DD545AF}"/>
    <dgm:cxn modelId="{EA284800-881A-43BE-B2DF-A0343C1CA57A}" type="presOf" srcId="{1CA43EA7-F353-4F4B-8E37-9FFBB6133B01}" destId="{B005368A-F770-40C4-B634-7D373207E45E}" srcOrd="0" destOrd="0" presId="urn:microsoft.com/office/officeart/2005/8/layout/process1"/>
    <dgm:cxn modelId="{1DBFC61E-5EEC-419D-A9BD-09788152978C}" type="presOf" srcId="{AFC95590-1717-4CEE-B5E3-6FBD0FAAF474}" destId="{1A3601B1-E9C7-41FB-B45F-3FD9284FE817}" srcOrd="0" destOrd="0" presId="urn:microsoft.com/office/officeart/2005/8/layout/process1"/>
    <dgm:cxn modelId="{A3E8194C-5A97-467B-90D7-0D04903957C0}" type="presOf" srcId="{8F93295B-2C7E-4740-85D6-37060D4E09E9}" destId="{423A653A-67E3-4683-85E2-E9CC51C1B1B6}" srcOrd="0" destOrd="0" presId="urn:microsoft.com/office/officeart/2005/8/layout/process1"/>
    <dgm:cxn modelId="{4FAB7D83-5558-4D6A-B50A-6B285A802FDE}" type="presParOf" srcId="{423A653A-67E3-4683-85E2-E9CC51C1B1B6}" destId="{6406EFB1-EC8F-4B20-B690-434AE62ACD1E}" srcOrd="0" destOrd="0" presId="urn:microsoft.com/office/officeart/2005/8/layout/process1"/>
    <dgm:cxn modelId="{2DF1CBCE-9375-4F24-AFE7-E15218E36408}" type="presParOf" srcId="{423A653A-67E3-4683-85E2-E9CC51C1B1B6}" destId="{B77B16AA-9FAB-488E-BF9B-A0A8B16E7AD8}" srcOrd="1" destOrd="0" presId="urn:microsoft.com/office/officeart/2005/8/layout/process1"/>
    <dgm:cxn modelId="{26CE5258-3DE1-450C-85B0-DBFC00616169}" type="presParOf" srcId="{B77B16AA-9FAB-488E-BF9B-A0A8B16E7AD8}" destId="{CDC306F1-B876-4676-91D2-8D8A01911B04}" srcOrd="0" destOrd="0" presId="urn:microsoft.com/office/officeart/2005/8/layout/process1"/>
    <dgm:cxn modelId="{6E1375B9-A723-483F-83DE-9C26963E455B}" type="presParOf" srcId="{423A653A-67E3-4683-85E2-E9CC51C1B1B6}" destId="{E07561F6-D314-4977-BDDD-A058DA8A00DE}" srcOrd="2" destOrd="0" presId="urn:microsoft.com/office/officeart/2005/8/layout/process1"/>
    <dgm:cxn modelId="{206B05BC-D78B-4DC1-B65A-4A6024F12CFC}" type="presParOf" srcId="{423A653A-67E3-4683-85E2-E9CC51C1B1B6}" destId="{EDC0A83C-64D3-4461-8C4E-F5E4ED6A7E2D}" srcOrd="3" destOrd="0" presId="urn:microsoft.com/office/officeart/2005/8/layout/process1"/>
    <dgm:cxn modelId="{2596B5B9-2394-47BE-8647-6A87570F4FAC}" type="presParOf" srcId="{EDC0A83C-64D3-4461-8C4E-F5E4ED6A7E2D}" destId="{5FA5E7CE-43B1-4BDB-9415-59FCF418D30F}" srcOrd="0" destOrd="0" presId="urn:microsoft.com/office/officeart/2005/8/layout/process1"/>
    <dgm:cxn modelId="{CFC5E04F-01AB-4584-8BA3-999CAF415093}" type="presParOf" srcId="{423A653A-67E3-4683-85E2-E9CC51C1B1B6}" destId="{1A3601B1-E9C7-41FB-B45F-3FD9284FE817}" srcOrd="4" destOrd="0" presId="urn:microsoft.com/office/officeart/2005/8/layout/process1"/>
    <dgm:cxn modelId="{4355584C-67F9-422D-AA3B-B1B41D16712F}" type="presParOf" srcId="{423A653A-67E3-4683-85E2-E9CC51C1B1B6}" destId="{3DF59DEE-1E36-4BBE-AC67-CF6CF5E1699E}" srcOrd="5" destOrd="0" presId="urn:microsoft.com/office/officeart/2005/8/layout/process1"/>
    <dgm:cxn modelId="{0EDBF1A5-1824-45ED-A380-EC2D8CFED751}" type="presParOf" srcId="{3DF59DEE-1E36-4BBE-AC67-CF6CF5E1699E}" destId="{091292FF-B2B1-43B9-9FAB-9C0B65B591BD}" srcOrd="0" destOrd="0" presId="urn:microsoft.com/office/officeart/2005/8/layout/process1"/>
    <dgm:cxn modelId="{B6BA444C-E79F-4046-98C6-3F3F6442CA70}" type="presParOf" srcId="{423A653A-67E3-4683-85E2-E9CC51C1B1B6}" destId="{B005368A-F770-40C4-B634-7D373207E4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BEB3E-AA50-4357-974F-1DADA83622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B3FB3C4-4FF2-4B24-949D-C2E0F05535BF}">
      <dgm:prSet phldrT="[Text]"/>
      <dgm:spPr/>
      <dgm:t>
        <a:bodyPr/>
        <a:lstStyle/>
        <a:p>
          <a:r>
            <a:rPr lang="en-US" dirty="0" smtClean="0"/>
            <a:t>Signal</a:t>
          </a:r>
          <a:endParaRPr lang="en-US" dirty="0"/>
        </a:p>
      </dgm:t>
    </dgm:pt>
    <dgm:pt modelId="{354086FF-F794-4D86-B890-CEBE442AA211}" type="parTrans" cxnId="{B5CC1C34-ACC0-4321-BA1D-F2F7CFA1F009}">
      <dgm:prSet/>
      <dgm:spPr/>
      <dgm:t>
        <a:bodyPr/>
        <a:lstStyle/>
        <a:p>
          <a:endParaRPr lang="en-US"/>
        </a:p>
      </dgm:t>
    </dgm:pt>
    <dgm:pt modelId="{A4DFD365-6A97-4648-8713-9A93592B7E6F}" type="sibTrans" cxnId="{B5CC1C34-ACC0-4321-BA1D-F2F7CFA1F009}">
      <dgm:prSet/>
      <dgm:spPr/>
      <dgm:t>
        <a:bodyPr/>
        <a:lstStyle/>
        <a:p>
          <a:endParaRPr lang="en-US"/>
        </a:p>
      </dgm:t>
    </dgm:pt>
    <dgm:pt modelId="{9BCA1081-0AA0-4401-B1E3-097008D73F5E}">
      <dgm:prSet phldrT="[Text]"/>
      <dgm:spPr/>
      <dgm:t>
        <a:bodyPr/>
        <a:lstStyle/>
        <a:p>
          <a:r>
            <a:rPr lang="en-US" dirty="0" smtClean="0"/>
            <a:t>Frame</a:t>
          </a:r>
          <a:endParaRPr lang="en-US" dirty="0"/>
        </a:p>
      </dgm:t>
    </dgm:pt>
    <dgm:pt modelId="{28143AAD-DBEA-43B2-AFFA-D5C5BD0CB2EF}" type="parTrans" cxnId="{52E1BAFA-5B98-4631-8DCE-A2E20921E811}">
      <dgm:prSet/>
      <dgm:spPr/>
      <dgm:t>
        <a:bodyPr/>
        <a:lstStyle/>
        <a:p>
          <a:endParaRPr lang="en-US"/>
        </a:p>
      </dgm:t>
    </dgm:pt>
    <dgm:pt modelId="{BDBE9ED5-2FFE-4320-882D-FF860A0EA64B}" type="sibTrans" cxnId="{52E1BAFA-5B98-4631-8DCE-A2E20921E811}">
      <dgm:prSet/>
      <dgm:spPr/>
      <dgm:t>
        <a:bodyPr/>
        <a:lstStyle/>
        <a:p>
          <a:endParaRPr lang="en-US"/>
        </a:p>
      </dgm:t>
    </dgm:pt>
    <dgm:pt modelId="{9CCB6240-C751-42C1-8C0E-57F91963DBD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D3FA10B-2A66-4443-B39F-EB2ABCA7E27D}" type="parTrans" cxnId="{9520E30D-3573-4992-A681-9A5DE058A4D1}">
      <dgm:prSet/>
      <dgm:spPr/>
      <dgm:t>
        <a:bodyPr/>
        <a:lstStyle/>
        <a:p>
          <a:endParaRPr lang="en-US"/>
        </a:p>
      </dgm:t>
    </dgm:pt>
    <dgm:pt modelId="{38626149-50DD-40F6-9811-905AD936DF21}" type="sibTrans" cxnId="{9520E30D-3573-4992-A681-9A5DE058A4D1}">
      <dgm:prSet/>
      <dgm:spPr/>
      <dgm:t>
        <a:bodyPr/>
        <a:lstStyle/>
        <a:p>
          <a:endParaRPr lang="en-US"/>
        </a:p>
      </dgm:t>
    </dgm:pt>
    <dgm:pt modelId="{6C03D1D6-8F9D-4833-BEE4-F1E771E85880}">
      <dgm:prSet phldrT="[Text]"/>
      <dgm:spPr/>
      <dgm:t>
        <a:bodyPr/>
        <a:lstStyle/>
        <a:p>
          <a:r>
            <a:rPr lang="en-US" dirty="0" smtClean="0"/>
            <a:t>Bits</a:t>
          </a:r>
          <a:endParaRPr lang="en-US" dirty="0"/>
        </a:p>
      </dgm:t>
    </dgm:pt>
    <dgm:pt modelId="{4C75CA6A-5C64-4F49-81C0-73CBA8A554FB}" type="parTrans" cxnId="{A7208169-79D5-4497-99B8-A315110B9E33}">
      <dgm:prSet/>
      <dgm:spPr/>
      <dgm:t>
        <a:bodyPr/>
        <a:lstStyle/>
        <a:p>
          <a:endParaRPr lang="en-US"/>
        </a:p>
      </dgm:t>
    </dgm:pt>
    <dgm:pt modelId="{FA33950B-85D1-42BF-827B-BCD014963FBF}" type="sibTrans" cxnId="{A7208169-79D5-4497-99B8-A315110B9E33}">
      <dgm:prSet/>
      <dgm:spPr/>
      <dgm:t>
        <a:bodyPr/>
        <a:lstStyle/>
        <a:p>
          <a:endParaRPr lang="en-US"/>
        </a:p>
      </dgm:t>
    </dgm:pt>
    <dgm:pt modelId="{D49D2D78-15CC-43B9-861F-19D60F8C1F88}" type="pres">
      <dgm:prSet presAssocID="{0A4BEB3E-AA50-4357-974F-1DADA83622F0}" presName="Name0" presStyleCnt="0">
        <dgm:presLayoutVars>
          <dgm:dir/>
          <dgm:resizeHandles val="exact"/>
        </dgm:presLayoutVars>
      </dgm:prSet>
      <dgm:spPr/>
    </dgm:pt>
    <dgm:pt modelId="{4CB94F85-959F-46A2-B333-D5475784626B}" type="pres">
      <dgm:prSet presAssocID="{0B3FB3C4-4FF2-4B24-949D-C2E0F05535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BCA78-93EC-4FCE-B43A-DCE63D7C4ABE}" type="pres">
      <dgm:prSet presAssocID="{A4DFD365-6A97-4648-8713-9A93592B7E6F}" presName="sibTrans" presStyleLbl="sibTrans2D1" presStyleIdx="0" presStyleCnt="3"/>
      <dgm:spPr/>
    </dgm:pt>
    <dgm:pt modelId="{7A552711-A067-4545-98DF-ABAC744E26E2}" type="pres">
      <dgm:prSet presAssocID="{A4DFD365-6A97-4648-8713-9A93592B7E6F}" presName="connectorText" presStyleLbl="sibTrans2D1" presStyleIdx="0" presStyleCnt="3"/>
      <dgm:spPr/>
    </dgm:pt>
    <dgm:pt modelId="{2EB6C6CF-D284-4057-83E8-CC855E9DD019}" type="pres">
      <dgm:prSet presAssocID="{6C03D1D6-8F9D-4833-BEE4-F1E771E85880}" presName="node" presStyleLbl="node1" presStyleIdx="1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699F0-7AA9-4143-9490-F5FD7EAC9210}" type="pres">
      <dgm:prSet presAssocID="{FA33950B-85D1-42BF-827B-BCD014963FBF}" presName="sibTrans" presStyleLbl="sibTrans2D1" presStyleIdx="1" presStyleCnt="3"/>
      <dgm:spPr/>
    </dgm:pt>
    <dgm:pt modelId="{8AABFA18-2A74-4DB0-9CFB-4139958882E7}" type="pres">
      <dgm:prSet presAssocID="{FA33950B-85D1-42BF-827B-BCD014963FBF}" presName="connectorText" presStyleLbl="sibTrans2D1" presStyleIdx="1" presStyleCnt="3"/>
      <dgm:spPr/>
    </dgm:pt>
    <dgm:pt modelId="{A91125F1-1596-4615-93F2-EE37EFEC55D9}" type="pres">
      <dgm:prSet presAssocID="{9BCA1081-0AA0-4401-B1E3-097008D73F5E}" presName="node" presStyleLbl="node1" presStyleIdx="2" presStyleCnt="4">
        <dgm:presLayoutVars>
          <dgm:bulletEnabled val="1"/>
        </dgm:presLayoutVars>
      </dgm:prSet>
      <dgm:spPr/>
    </dgm:pt>
    <dgm:pt modelId="{25A40A9C-463B-4FC3-9E88-876D061C02B0}" type="pres">
      <dgm:prSet presAssocID="{BDBE9ED5-2FFE-4320-882D-FF860A0EA64B}" presName="sibTrans" presStyleLbl="sibTrans2D1" presStyleIdx="2" presStyleCnt="3"/>
      <dgm:spPr/>
    </dgm:pt>
    <dgm:pt modelId="{765BCDE0-9B61-437F-9882-DF61B15297FF}" type="pres">
      <dgm:prSet presAssocID="{BDBE9ED5-2FFE-4320-882D-FF860A0EA64B}" presName="connectorText" presStyleLbl="sibTrans2D1" presStyleIdx="2" presStyleCnt="3"/>
      <dgm:spPr/>
    </dgm:pt>
    <dgm:pt modelId="{1064AEB6-51FB-4CFA-8FE7-2B7FE88A9F8F}" type="pres">
      <dgm:prSet presAssocID="{9CCB6240-C751-42C1-8C0E-57F91963DBD3}" presName="node" presStyleLbl="node1" presStyleIdx="3" presStyleCnt="4" custLinFactNeighborX="2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20E30D-3573-4992-A681-9A5DE058A4D1}" srcId="{0A4BEB3E-AA50-4357-974F-1DADA83622F0}" destId="{9CCB6240-C751-42C1-8C0E-57F91963DBD3}" srcOrd="3" destOrd="0" parTransId="{3D3FA10B-2A66-4443-B39F-EB2ABCA7E27D}" sibTransId="{38626149-50DD-40F6-9811-905AD936DF21}"/>
    <dgm:cxn modelId="{9FBAAE6B-64B1-4027-8DFD-146110226CF0}" type="presOf" srcId="{6C03D1D6-8F9D-4833-BEE4-F1E771E85880}" destId="{2EB6C6CF-D284-4057-83E8-CC855E9DD019}" srcOrd="0" destOrd="0" presId="urn:microsoft.com/office/officeart/2005/8/layout/process1"/>
    <dgm:cxn modelId="{7F94924E-9849-433A-B42B-5FF32C4B2AF6}" type="presOf" srcId="{9BCA1081-0AA0-4401-B1E3-097008D73F5E}" destId="{A91125F1-1596-4615-93F2-EE37EFEC55D9}" srcOrd="0" destOrd="0" presId="urn:microsoft.com/office/officeart/2005/8/layout/process1"/>
    <dgm:cxn modelId="{B5CC1C34-ACC0-4321-BA1D-F2F7CFA1F009}" srcId="{0A4BEB3E-AA50-4357-974F-1DADA83622F0}" destId="{0B3FB3C4-4FF2-4B24-949D-C2E0F05535BF}" srcOrd="0" destOrd="0" parTransId="{354086FF-F794-4D86-B890-CEBE442AA211}" sibTransId="{A4DFD365-6A97-4648-8713-9A93592B7E6F}"/>
    <dgm:cxn modelId="{B424ADE8-3BE0-434D-8569-EABAB2A93257}" type="presOf" srcId="{FA33950B-85D1-42BF-827B-BCD014963FBF}" destId="{9EB699F0-7AA9-4143-9490-F5FD7EAC9210}" srcOrd="0" destOrd="0" presId="urn:microsoft.com/office/officeart/2005/8/layout/process1"/>
    <dgm:cxn modelId="{024CEEC7-8107-4A57-AC56-3713B884F4BF}" type="presOf" srcId="{BDBE9ED5-2FFE-4320-882D-FF860A0EA64B}" destId="{765BCDE0-9B61-437F-9882-DF61B15297FF}" srcOrd="1" destOrd="0" presId="urn:microsoft.com/office/officeart/2005/8/layout/process1"/>
    <dgm:cxn modelId="{DA7FD7D8-7011-40B6-A55C-97D9D7E709C3}" type="presOf" srcId="{BDBE9ED5-2FFE-4320-882D-FF860A0EA64B}" destId="{25A40A9C-463B-4FC3-9E88-876D061C02B0}" srcOrd="0" destOrd="0" presId="urn:microsoft.com/office/officeart/2005/8/layout/process1"/>
    <dgm:cxn modelId="{A7208169-79D5-4497-99B8-A315110B9E33}" srcId="{0A4BEB3E-AA50-4357-974F-1DADA83622F0}" destId="{6C03D1D6-8F9D-4833-BEE4-F1E771E85880}" srcOrd="1" destOrd="0" parTransId="{4C75CA6A-5C64-4F49-81C0-73CBA8A554FB}" sibTransId="{FA33950B-85D1-42BF-827B-BCD014963FBF}"/>
    <dgm:cxn modelId="{1D6E0F60-27A1-4A65-9955-944E5A7F1D26}" type="presOf" srcId="{A4DFD365-6A97-4648-8713-9A93592B7E6F}" destId="{29EBCA78-93EC-4FCE-B43A-DCE63D7C4ABE}" srcOrd="0" destOrd="0" presId="urn:microsoft.com/office/officeart/2005/8/layout/process1"/>
    <dgm:cxn modelId="{44029750-C978-48D3-B1EC-92D37E0F5762}" type="presOf" srcId="{FA33950B-85D1-42BF-827B-BCD014963FBF}" destId="{8AABFA18-2A74-4DB0-9CFB-4139958882E7}" srcOrd="1" destOrd="0" presId="urn:microsoft.com/office/officeart/2005/8/layout/process1"/>
    <dgm:cxn modelId="{532A2A31-4230-4412-9BA1-6412A16A9B8F}" type="presOf" srcId="{0A4BEB3E-AA50-4357-974F-1DADA83622F0}" destId="{D49D2D78-15CC-43B9-861F-19D60F8C1F88}" srcOrd="0" destOrd="0" presId="urn:microsoft.com/office/officeart/2005/8/layout/process1"/>
    <dgm:cxn modelId="{51D7345F-E89A-4F2C-B686-746CDF346368}" type="presOf" srcId="{0B3FB3C4-4FF2-4B24-949D-C2E0F05535BF}" destId="{4CB94F85-959F-46A2-B333-D5475784626B}" srcOrd="0" destOrd="0" presId="urn:microsoft.com/office/officeart/2005/8/layout/process1"/>
    <dgm:cxn modelId="{52E1BAFA-5B98-4631-8DCE-A2E20921E811}" srcId="{0A4BEB3E-AA50-4357-974F-1DADA83622F0}" destId="{9BCA1081-0AA0-4401-B1E3-097008D73F5E}" srcOrd="2" destOrd="0" parTransId="{28143AAD-DBEA-43B2-AFFA-D5C5BD0CB2EF}" sibTransId="{BDBE9ED5-2FFE-4320-882D-FF860A0EA64B}"/>
    <dgm:cxn modelId="{3225686E-71E4-4A99-A417-4E0B97611187}" type="presOf" srcId="{A4DFD365-6A97-4648-8713-9A93592B7E6F}" destId="{7A552711-A067-4545-98DF-ABAC744E26E2}" srcOrd="1" destOrd="0" presId="urn:microsoft.com/office/officeart/2005/8/layout/process1"/>
    <dgm:cxn modelId="{236FACAE-B20F-4194-A2EA-A18819A1CC4B}" type="presOf" srcId="{9CCB6240-C751-42C1-8C0E-57F91963DBD3}" destId="{1064AEB6-51FB-4CFA-8FE7-2B7FE88A9F8F}" srcOrd="0" destOrd="0" presId="urn:microsoft.com/office/officeart/2005/8/layout/process1"/>
    <dgm:cxn modelId="{727BC14D-14F4-403B-9154-F509F4E6BE4E}" type="presParOf" srcId="{D49D2D78-15CC-43B9-861F-19D60F8C1F88}" destId="{4CB94F85-959F-46A2-B333-D5475784626B}" srcOrd="0" destOrd="0" presId="urn:microsoft.com/office/officeart/2005/8/layout/process1"/>
    <dgm:cxn modelId="{8BBCF17D-4658-4CA9-ABD5-0EA45FF2F0E2}" type="presParOf" srcId="{D49D2D78-15CC-43B9-861F-19D60F8C1F88}" destId="{29EBCA78-93EC-4FCE-B43A-DCE63D7C4ABE}" srcOrd="1" destOrd="0" presId="urn:microsoft.com/office/officeart/2005/8/layout/process1"/>
    <dgm:cxn modelId="{B74192B2-4790-4CE3-BEF8-C7D8EC0F3CAB}" type="presParOf" srcId="{29EBCA78-93EC-4FCE-B43A-DCE63D7C4ABE}" destId="{7A552711-A067-4545-98DF-ABAC744E26E2}" srcOrd="0" destOrd="0" presId="urn:microsoft.com/office/officeart/2005/8/layout/process1"/>
    <dgm:cxn modelId="{AA0EEAE8-CB69-484D-86F5-9BE40227179F}" type="presParOf" srcId="{D49D2D78-15CC-43B9-861F-19D60F8C1F88}" destId="{2EB6C6CF-D284-4057-83E8-CC855E9DD019}" srcOrd="2" destOrd="0" presId="urn:microsoft.com/office/officeart/2005/8/layout/process1"/>
    <dgm:cxn modelId="{BEFC128E-62A1-4EA8-B15E-57542AC2E523}" type="presParOf" srcId="{D49D2D78-15CC-43B9-861F-19D60F8C1F88}" destId="{9EB699F0-7AA9-4143-9490-F5FD7EAC9210}" srcOrd="3" destOrd="0" presId="urn:microsoft.com/office/officeart/2005/8/layout/process1"/>
    <dgm:cxn modelId="{09AD4CAE-A800-45EE-A5DE-CBA524259503}" type="presParOf" srcId="{9EB699F0-7AA9-4143-9490-F5FD7EAC9210}" destId="{8AABFA18-2A74-4DB0-9CFB-4139958882E7}" srcOrd="0" destOrd="0" presId="urn:microsoft.com/office/officeart/2005/8/layout/process1"/>
    <dgm:cxn modelId="{3D2DDFED-2666-4770-BE22-179C3FEF07C1}" type="presParOf" srcId="{D49D2D78-15CC-43B9-861F-19D60F8C1F88}" destId="{A91125F1-1596-4615-93F2-EE37EFEC55D9}" srcOrd="4" destOrd="0" presId="urn:microsoft.com/office/officeart/2005/8/layout/process1"/>
    <dgm:cxn modelId="{01D87206-F7D4-44B6-BE00-3E54773191F8}" type="presParOf" srcId="{D49D2D78-15CC-43B9-861F-19D60F8C1F88}" destId="{25A40A9C-463B-4FC3-9E88-876D061C02B0}" srcOrd="5" destOrd="0" presId="urn:microsoft.com/office/officeart/2005/8/layout/process1"/>
    <dgm:cxn modelId="{49A0D336-829C-4003-90BB-26A32B5ECA74}" type="presParOf" srcId="{25A40A9C-463B-4FC3-9E88-876D061C02B0}" destId="{765BCDE0-9B61-437F-9882-DF61B15297FF}" srcOrd="0" destOrd="0" presId="urn:microsoft.com/office/officeart/2005/8/layout/process1"/>
    <dgm:cxn modelId="{2E84E4EF-F182-499B-8F13-F6B9A37B79C9}" type="presParOf" srcId="{D49D2D78-15CC-43B9-861F-19D60F8C1F88}" destId="{1064AEB6-51FB-4CFA-8FE7-2B7FE88A9F8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6EFB1-EC8F-4B20-B690-434AE62ACD1E}">
      <dsp:nvSpPr>
        <dsp:cNvPr id="0" name=""/>
        <dsp:cNvSpPr/>
      </dsp:nvSpPr>
      <dsp:spPr>
        <a:xfrm>
          <a:off x="3406" y="0"/>
          <a:ext cx="1489474" cy="524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</a:t>
          </a:r>
          <a:endParaRPr lang="en-US" sz="2200" kern="1200" dirty="0"/>
        </a:p>
      </dsp:txBody>
      <dsp:txXfrm>
        <a:off x="18761" y="15355"/>
        <a:ext cx="1458764" cy="493546"/>
      </dsp:txXfrm>
    </dsp:sp>
    <dsp:sp modelId="{B77B16AA-9FAB-488E-BF9B-A0A8B16E7AD8}">
      <dsp:nvSpPr>
        <dsp:cNvPr id="0" name=""/>
        <dsp:cNvSpPr/>
      </dsp:nvSpPr>
      <dsp:spPr>
        <a:xfrm>
          <a:off x="1641828" y="77433"/>
          <a:ext cx="315768" cy="369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41828" y="151311"/>
        <a:ext cx="221038" cy="221633"/>
      </dsp:txXfrm>
    </dsp:sp>
    <dsp:sp modelId="{E07561F6-D314-4977-BDDD-A058DA8A00DE}">
      <dsp:nvSpPr>
        <dsp:cNvPr id="0" name=""/>
        <dsp:cNvSpPr/>
      </dsp:nvSpPr>
      <dsp:spPr>
        <a:xfrm>
          <a:off x="2088671" y="0"/>
          <a:ext cx="1489474" cy="524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Frame</a:t>
          </a:r>
          <a:endParaRPr lang="en-US" sz="2200" kern="1200" dirty="0"/>
        </a:p>
      </dsp:txBody>
      <dsp:txXfrm>
        <a:off x="2104026" y="15355"/>
        <a:ext cx="1458764" cy="493546"/>
      </dsp:txXfrm>
    </dsp:sp>
    <dsp:sp modelId="{EDC0A83C-64D3-4461-8C4E-F5E4ED6A7E2D}">
      <dsp:nvSpPr>
        <dsp:cNvPr id="0" name=""/>
        <dsp:cNvSpPr/>
      </dsp:nvSpPr>
      <dsp:spPr>
        <a:xfrm>
          <a:off x="3741597" y="77433"/>
          <a:ext cx="346518" cy="369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741597" y="151311"/>
        <a:ext cx="242563" cy="221633"/>
      </dsp:txXfrm>
    </dsp:sp>
    <dsp:sp modelId="{1A3601B1-E9C7-41FB-B45F-3FD9284FE817}">
      <dsp:nvSpPr>
        <dsp:cNvPr id="0" name=""/>
        <dsp:cNvSpPr/>
      </dsp:nvSpPr>
      <dsp:spPr>
        <a:xfrm>
          <a:off x="4231953" y="0"/>
          <a:ext cx="1489474" cy="524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Bits</a:t>
          </a:r>
          <a:endParaRPr lang="en-US" sz="2200" kern="1200" dirty="0"/>
        </a:p>
      </dsp:txBody>
      <dsp:txXfrm>
        <a:off x="4247308" y="15355"/>
        <a:ext cx="1458764" cy="493546"/>
      </dsp:txXfrm>
    </dsp:sp>
    <dsp:sp modelId="{3DF59DEE-1E36-4BBE-AC67-CF6CF5E1699E}">
      <dsp:nvSpPr>
        <dsp:cNvPr id="0" name=""/>
        <dsp:cNvSpPr/>
      </dsp:nvSpPr>
      <dsp:spPr>
        <a:xfrm>
          <a:off x="5855870" y="77433"/>
          <a:ext cx="285019" cy="369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855870" y="151311"/>
        <a:ext cx="199513" cy="221633"/>
      </dsp:txXfrm>
    </dsp:sp>
    <dsp:sp modelId="{B005368A-F770-40C4-B634-7D373207E45E}">
      <dsp:nvSpPr>
        <dsp:cNvPr id="0" name=""/>
        <dsp:cNvSpPr/>
      </dsp:nvSpPr>
      <dsp:spPr>
        <a:xfrm>
          <a:off x="6259199" y="0"/>
          <a:ext cx="1489474" cy="524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Signal</a:t>
          </a:r>
          <a:endParaRPr lang="en-US" sz="2200" kern="1200" dirty="0"/>
        </a:p>
      </dsp:txBody>
      <dsp:txXfrm>
        <a:off x="6274554" y="15355"/>
        <a:ext cx="1458764" cy="493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94F85-959F-46A2-B333-D5475784626B}">
      <dsp:nvSpPr>
        <dsp:cNvPr id="0" name=""/>
        <dsp:cNvSpPr/>
      </dsp:nvSpPr>
      <dsp:spPr>
        <a:xfrm>
          <a:off x="3406" y="0"/>
          <a:ext cx="1489474" cy="477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Signal</a:t>
          </a:r>
          <a:endParaRPr lang="en-US" sz="2000" kern="1200" dirty="0"/>
        </a:p>
      </dsp:txBody>
      <dsp:txXfrm>
        <a:off x="17397" y="13991"/>
        <a:ext cx="1461492" cy="449710"/>
      </dsp:txXfrm>
    </dsp:sp>
    <dsp:sp modelId="{29EBCA78-93EC-4FCE-B43A-DCE63D7C4ABE}">
      <dsp:nvSpPr>
        <dsp:cNvPr id="0" name=""/>
        <dsp:cNvSpPr/>
      </dsp:nvSpPr>
      <dsp:spPr>
        <a:xfrm>
          <a:off x="1641828" y="54151"/>
          <a:ext cx="315768" cy="369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41828" y="128029"/>
        <a:ext cx="221038" cy="221633"/>
      </dsp:txXfrm>
    </dsp:sp>
    <dsp:sp modelId="{2EB6C6CF-D284-4057-83E8-CC855E9DD019}">
      <dsp:nvSpPr>
        <dsp:cNvPr id="0" name=""/>
        <dsp:cNvSpPr/>
      </dsp:nvSpPr>
      <dsp:spPr>
        <a:xfrm>
          <a:off x="2088671" y="0"/>
          <a:ext cx="1489474" cy="477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Bits</a:t>
          </a:r>
          <a:endParaRPr lang="en-US" sz="2000" kern="1200" dirty="0"/>
        </a:p>
      </dsp:txBody>
      <dsp:txXfrm>
        <a:off x="2102662" y="13991"/>
        <a:ext cx="1461492" cy="449710"/>
      </dsp:txXfrm>
    </dsp:sp>
    <dsp:sp modelId="{9EB699F0-7AA9-4143-9490-F5FD7EAC9210}">
      <dsp:nvSpPr>
        <dsp:cNvPr id="0" name=""/>
        <dsp:cNvSpPr/>
      </dsp:nvSpPr>
      <dsp:spPr>
        <a:xfrm>
          <a:off x="3727093" y="54151"/>
          <a:ext cx="315768" cy="369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727093" y="128029"/>
        <a:ext cx="221038" cy="221633"/>
      </dsp:txXfrm>
    </dsp:sp>
    <dsp:sp modelId="{A91125F1-1596-4615-93F2-EE37EFEC55D9}">
      <dsp:nvSpPr>
        <dsp:cNvPr id="0" name=""/>
        <dsp:cNvSpPr/>
      </dsp:nvSpPr>
      <dsp:spPr>
        <a:xfrm>
          <a:off x="4173935" y="0"/>
          <a:ext cx="1489474" cy="477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Frame</a:t>
          </a:r>
          <a:endParaRPr lang="en-US" sz="2000" kern="1200" dirty="0"/>
        </a:p>
      </dsp:txBody>
      <dsp:txXfrm>
        <a:off x="4187926" y="13991"/>
        <a:ext cx="1461492" cy="449710"/>
      </dsp:txXfrm>
    </dsp:sp>
    <dsp:sp modelId="{25A40A9C-463B-4FC3-9E88-876D061C02B0}">
      <dsp:nvSpPr>
        <dsp:cNvPr id="0" name=""/>
        <dsp:cNvSpPr/>
      </dsp:nvSpPr>
      <dsp:spPr>
        <a:xfrm>
          <a:off x="5813209" y="54151"/>
          <a:ext cx="317574" cy="369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813209" y="128029"/>
        <a:ext cx="222302" cy="221633"/>
      </dsp:txXfrm>
    </dsp:sp>
    <dsp:sp modelId="{1064AEB6-51FB-4CFA-8FE7-2B7FE88A9F8F}">
      <dsp:nvSpPr>
        <dsp:cNvPr id="0" name=""/>
        <dsp:cNvSpPr/>
      </dsp:nvSpPr>
      <dsp:spPr>
        <a:xfrm>
          <a:off x="6262606" y="0"/>
          <a:ext cx="1489474" cy="477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</a:t>
          </a:r>
          <a:endParaRPr lang="en-US" sz="2000" kern="1200" dirty="0"/>
        </a:p>
      </dsp:txBody>
      <dsp:txXfrm>
        <a:off x="6276597" y="13991"/>
        <a:ext cx="1461492" cy="44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9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5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3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B72057-C8CF-45C0-B4FD-EC5CC977C3B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FDFE93-A983-4E0A-AA9B-8AE8E9253C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8ED4C6B-C638-D331-06FA-7D60D012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09411"/>
            <a:ext cx="10668000" cy="3712688"/>
          </a:xfrm>
        </p:spPr>
        <p:txBody>
          <a:bodyPr/>
          <a:lstStyle/>
          <a:p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L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ecture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2: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Physical and Data Link Layer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(Computer Network)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E2E38-FBBF-893D-8750-AD1309D8B38A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4C5CF-AEC4-D46C-A18D-22407E8CB880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E968065-D2DD-EA39-2613-583AD4B0B9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1791" y="2806859"/>
            <a:ext cx="324612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AB4D54-D7E1-F836-3F0F-C134646B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76" y="187594"/>
            <a:ext cx="2832735" cy="21218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2352" y="1248502"/>
            <a:ext cx="710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alligraphy" panose="03010101010101010101" pitchFamily="66" charset="0"/>
              </a:rPr>
              <a:t>Computer Network</a:t>
            </a:r>
            <a:endParaRPr lang="en-US" sz="28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Transmission Media –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205394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/>
              <a:t>Transmission Media – The Physical Path of Data</a:t>
            </a:r>
          </a:p>
          <a:p>
            <a:endParaRPr lang="en-US" sz="2800" dirty="0"/>
          </a:p>
          <a:p>
            <a:r>
              <a:rPr lang="en-US" sz="2800" dirty="0"/>
              <a:t>Ques. What is Transmission Media?</a:t>
            </a:r>
          </a:p>
          <a:p>
            <a:r>
              <a:rPr lang="en-US" sz="2800" i="1" u="sng" dirty="0"/>
              <a:t>Ans:</a:t>
            </a:r>
            <a:r>
              <a:rPr lang="en-US" sz="2800" dirty="0"/>
              <a:t> It is the physical pathway that carries communication signals from one device to another.</a:t>
            </a:r>
          </a:p>
          <a:p>
            <a:r>
              <a:rPr lang="en-US" sz="2800" dirty="0"/>
              <a:t>	Categorized into:</a:t>
            </a:r>
            <a:br>
              <a:rPr lang="en-US" sz="2800" dirty="0"/>
            </a:br>
            <a:r>
              <a:rPr lang="en-US" sz="2800" dirty="0"/>
              <a:t>	→ Wired (Guided Media)</a:t>
            </a:r>
            <a:br>
              <a:rPr lang="en-US" sz="2800" dirty="0"/>
            </a:br>
            <a:r>
              <a:rPr lang="en-US" sz="2800" dirty="0"/>
              <a:t>	→ Wireless (Unguided Media)</a:t>
            </a:r>
          </a:p>
        </p:txBody>
      </p:sp>
    </p:spTree>
    <p:extLst>
      <p:ext uri="{BB962C8B-B14F-4D97-AF65-F5344CB8AC3E}">
        <p14:creationId xmlns:p14="http://schemas.microsoft.com/office/powerpoint/2010/main" val="35828789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Wireshark Overview – Capturing MAC-Layer Frames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Basic Steps::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Select correct network interface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Start capture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Filter for protocols (e.g., eth, </a:t>
            </a:r>
            <a:r>
              <a:rPr lang="en-US" sz="2400" dirty="0" err="1"/>
              <a:t>arp</a:t>
            </a:r>
            <a:r>
              <a:rPr lang="en-US" sz="2400" dirty="0"/>
              <a:t>, </a:t>
            </a:r>
            <a:r>
              <a:rPr lang="en-US" sz="2400" dirty="0" err="1"/>
              <a:t>stp</a:t>
            </a:r>
            <a:r>
              <a:rPr lang="en-US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Inspect Frame → Ethernet II → Source/Destination MACs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Example Filter: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 err="1"/>
              <a:t>eth.addr</a:t>
            </a:r>
            <a:r>
              <a:rPr lang="en-US" sz="2400" dirty="0"/>
              <a:t> == 00:11:22:AA:BB:CC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Useful Filters: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400" dirty="0"/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400" dirty="0" err="1"/>
              <a:t>eth.src</a:t>
            </a:r>
            <a:r>
              <a:rPr lang="en-US" sz="2400" dirty="0"/>
              <a:t> == aa:bb:cc:11:22:33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400" dirty="0" err="1"/>
              <a:t>eth.dst</a:t>
            </a:r>
            <a:r>
              <a:rPr lang="en-US" sz="2400" dirty="0"/>
              <a:t> == </a:t>
            </a:r>
            <a:r>
              <a:rPr lang="en-US" sz="2400" dirty="0" err="1"/>
              <a:t>ff:ff:ff:ff:ff:ff</a:t>
            </a:r>
            <a:r>
              <a:rPr lang="en-US" sz="2400" dirty="0"/>
              <a:t> (broadcast)</a:t>
            </a:r>
          </a:p>
        </p:txBody>
      </p:sp>
    </p:spTree>
    <p:extLst>
      <p:ext uri="{BB962C8B-B14F-4D97-AF65-F5344CB8AC3E}">
        <p14:creationId xmlns:p14="http://schemas.microsoft.com/office/powerpoint/2010/main" val="7259104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Wired vs Wireless MAC Behavior – Ethernet vs Wi-Fi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649431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513484" y="1721569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200" u="sng" dirty="0"/>
              <a:t> Ethernet (Wired LAN)::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Medium: Dedicated cable per device (switch-based)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Access Control: CSMA/CD (obsolete in switched networks)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Collision Domain: One per switch port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Efficiency: High due to full-duplex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MAC Frames: Ethernet II format (Destination MAC, Source MAC, Type, Payload, CRC)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200" u="sng" dirty="0"/>
              <a:t>Wi-Fi (Wireless LAN):</a:t>
            </a:r>
            <a:r>
              <a:rPr lang="en-US" sz="22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Medium: Shared radio frequency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Access Control: CSMA/CA (Collision Avoidance)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Collision Domain: All stations in range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Efficiency: Variable, affected by interference and range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200" dirty="0"/>
              <a:t>MAC Frames: IEEE 802.11 format (includes Frame Control, Duration, Addr1–3)</a:t>
            </a:r>
          </a:p>
        </p:txBody>
      </p:sp>
    </p:spTree>
    <p:extLst>
      <p:ext uri="{BB962C8B-B14F-4D97-AF65-F5344CB8AC3E}">
        <p14:creationId xmlns:p14="http://schemas.microsoft.com/office/powerpoint/2010/main" val="300777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Physical Layer vs Data Link Layer 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568315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101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8A04BC-C652-19F6-A396-4D5D7C44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08836"/>
              </p:ext>
            </p:extLst>
          </p:nvPr>
        </p:nvGraphicFramePr>
        <p:xfrm>
          <a:off x="757084" y="2194559"/>
          <a:ext cx="10596717" cy="39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239">
                  <a:extLst>
                    <a:ext uri="{9D8B030D-6E8A-4147-A177-3AD203B41FA5}">
                      <a16:colId xmlns:a16="http://schemas.microsoft.com/office/drawing/2014/main" val="745645479"/>
                    </a:ext>
                  </a:extLst>
                </a:gridCol>
                <a:gridCol w="3532239">
                  <a:extLst>
                    <a:ext uri="{9D8B030D-6E8A-4147-A177-3AD203B41FA5}">
                      <a16:colId xmlns:a16="http://schemas.microsoft.com/office/drawing/2014/main" val="1973324068"/>
                    </a:ext>
                  </a:extLst>
                </a:gridCol>
                <a:gridCol w="3532239">
                  <a:extLst>
                    <a:ext uri="{9D8B030D-6E8A-4147-A177-3AD203B41FA5}">
                      <a16:colId xmlns:a16="http://schemas.microsoft.com/office/drawing/2014/main" val="4288479031"/>
                    </a:ext>
                  </a:extLst>
                </a:gridCol>
              </a:tblGrid>
              <a:tr h="422360">
                <a:tc>
                  <a:txBody>
                    <a:bodyPr/>
                    <a:lstStyle/>
                    <a:p>
                      <a:r>
                        <a:rPr lang="en-IN" dirty="0"/>
                        <a:t>Feature /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Layer (Layer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 Link Layer (Layer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58422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IN"/>
                        <a:t>Unit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879202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IN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Transmit raw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Format &amp; deliver frames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340585"/>
                  </a:ext>
                </a:extLst>
              </a:tr>
              <a:tr h="729004">
                <a:tc>
                  <a:txBody>
                    <a:bodyPr/>
                    <a:lstStyle/>
                    <a:p>
                      <a:r>
                        <a:rPr lang="en-IN"/>
                        <a:t>Key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Signal encoding, 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Framing, error detection, MAC addressing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96738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IN"/>
                        <a:t>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Cables, hubs, repeaters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Switches, NICs, bridges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746121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IN"/>
                        <a:t>Media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Electrical, optical, wireless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N/A (relies on Layer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272566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IN"/>
                        <a:t>Addressing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MAC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56087"/>
                  </a:ext>
                </a:extLst>
              </a:tr>
              <a:tr h="729004">
                <a:tc>
                  <a:txBody>
                    <a:bodyPr/>
                    <a:lstStyle/>
                    <a:p>
                      <a:r>
                        <a:rPr lang="en-IN"/>
                        <a:t>Visibility in Wireshark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Signal-level: Not visible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frame headers are 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6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259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Frame Formats – Ethernet vs Wireless (802.11)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accent6">
                    <a:lumMod val="75000"/>
                  </a:schemeClr>
                </a:solidFill>
              </a:rPr>
              <a:t>44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BD4618-CA55-5D76-30B3-7F00C7DF4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4695"/>
              </p:ext>
            </p:extLst>
          </p:nvPr>
        </p:nvGraphicFramePr>
        <p:xfrm>
          <a:off x="838200" y="2492331"/>
          <a:ext cx="10214812" cy="369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406">
                  <a:extLst>
                    <a:ext uri="{9D8B030D-6E8A-4147-A177-3AD203B41FA5}">
                      <a16:colId xmlns:a16="http://schemas.microsoft.com/office/drawing/2014/main" val="2479650251"/>
                    </a:ext>
                  </a:extLst>
                </a:gridCol>
                <a:gridCol w="5107406">
                  <a:extLst>
                    <a:ext uri="{9D8B030D-6E8A-4147-A177-3AD203B41FA5}">
                      <a16:colId xmlns:a16="http://schemas.microsoft.com/office/drawing/2014/main" val="2936113170"/>
                    </a:ext>
                  </a:extLst>
                </a:gridCol>
              </a:tblGrid>
              <a:tr h="462432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099343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Synchronization (7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57518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 dirty="0"/>
                        <a:t>Start Frame Delimiter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Marks start of frame (1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138749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/>
                        <a:t>Destination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71885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/>
                        <a:t>Source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641340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/>
                        <a:t>Type/Length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bytes (protocol or 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00396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/>
                        <a:t>Data (Payload)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46–1500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87619"/>
                  </a:ext>
                </a:extLst>
              </a:tr>
              <a:tr h="462432">
                <a:tc>
                  <a:txBody>
                    <a:bodyPr/>
                    <a:lstStyle/>
                    <a:p>
                      <a:r>
                        <a:rPr lang="en-IN"/>
                        <a:t>Frame Check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CRC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0212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9929D-E79F-7D6E-3E01-7CA8CD69E570}"/>
              </a:ext>
            </a:extLst>
          </p:cNvPr>
          <p:cNvSpPr txBox="1"/>
          <p:nvPr/>
        </p:nvSpPr>
        <p:spPr>
          <a:xfrm>
            <a:off x="838200" y="2015127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Ethernet Frame (IEEE 802.3 – Ethernet II):</a:t>
            </a:r>
          </a:p>
        </p:txBody>
      </p:sp>
    </p:spTree>
    <p:extLst>
      <p:ext uri="{BB962C8B-B14F-4D97-AF65-F5344CB8AC3E}">
        <p14:creationId xmlns:p14="http://schemas.microsoft.com/office/powerpoint/2010/main" val="1462951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Frame Formats – Ethernet vs Wireless (802.11)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accent6">
                    <a:lumMod val="75000"/>
                  </a:schemeClr>
                </a:solidFill>
              </a:rPr>
              <a:t>44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738650"/>
            <a:ext cx="10666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Wi-Fi Frame (IEEE 802.11):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A0BC2A-A342-1365-AE93-F2C01CB9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42691"/>
              </p:ext>
            </p:extLst>
          </p:nvPr>
        </p:nvGraphicFramePr>
        <p:xfrm>
          <a:off x="838200" y="2286963"/>
          <a:ext cx="10182726" cy="393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363">
                  <a:extLst>
                    <a:ext uri="{9D8B030D-6E8A-4147-A177-3AD203B41FA5}">
                      <a16:colId xmlns:a16="http://schemas.microsoft.com/office/drawing/2014/main" val="765412396"/>
                    </a:ext>
                  </a:extLst>
                </a:gridCol>
                <a:gridCol w="5091363">
                  <a:extLst>
                    <a:ext uri="{9D8B030D-6E8A-4147-A177-3AD203B41FA5}">
                      <a16:colId xmlns:a16="http://schemas.microsoft.com/office/drawing/2014/main" val="3643162723"/>
                    </a:ext>
                  </a:extLst>
                </a:gridCol>
              </a:tblGrid>
              <a:tr h="436738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939850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Frame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Type, subtype, control flags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724816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Duration/ID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Time slot reservation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506283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Address 1 (Receiver)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Destination MAC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183803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Address 2 (Transmitter)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Source MAC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5744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Address 3 (BSSID/AP)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Intermediate or AP MAC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740796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Sequence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Frame numbering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965790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Payload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817806"/>
                  </a:ext>
                </a:extLst>
              </a:tr>
              <a:tr h="436738">
                <a:tc>
                  <a:txBody>
                    <a:bodyPr/>
                    <a:lstStyle/>
                    <a:p>
                      <a:r>
                        <a:rPr lang="en-IN"/>
                        <a:t>Frame Check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CRC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8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912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84" y="2466641"/>
            <a:ext cx="9851967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accent6">
                    <a:lumMod val="75000"/>
                  </a:schemeClr>
                </a:solidFill>
              </a:rPr>
              <a:t>44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9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Transmission Media – Categories</a:t>
            </a:r>
            <a:r>
              <a:rPr lang="en-IN" dirty="0"/>
              <a:t>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u="sng" dirty="0"/>
              <a:t>Guided (Wired) Media: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Uses tangible physical paths like cables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Examples: Twisted Pair, Coaxial Cable, Fiber Optic Cable</a:t>
            </a:r>
          </a:p>
          <a:p>
            <a:endParaRPr lang="en-IN" sz="2800" i="1" u="sng" dirty="0"/>
          </a:p>
          <a:p>
            <a:r>
              <a:rPr lang="en-IN" sz="2800" i="1" u="sng" dirty="0"/>
              <a:t>Unguided (Wireless) Media: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Uses air or space for signal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Examples: Radio waves, Microwaves, Infrared, Satellite</a:t>
            </a:r>
          </a:p>
        </p:txBody>
      </p:sp>
    </p:spTree>
    <p:extLst>
      <p:ext uri="{BB962C8B-B14F-4D97-AF65-F5344CB8AC3E}">
        <p14:creationId xmlns:p14="http://schemas.microsoft.com/office/powerpoint/2010/main" val="384386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Transmission Media – Categories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Importance in Physical Layer: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Determines speed, signal quality, range, and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Critical for bandwidth planning and physical topology</a:t>
            </a:r>
          </a:p>
          <a:p>
            <a:endParaRPr lang="en-US" sz="2400" dirty="0"/>
          </a:p>
          <a:p>
            <a:r>
              <a:rPr lang="en-US" sz="2400" u="sng" dirty="0"/>
              <a:t>Parameters Influenced by Media: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Bandwidth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Attenuation (signal loss)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Noise Immunity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Cost and ease of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931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Twisted Pair Cable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Ques. </a:t>
            </a:r>
            <a:r>
              <a:rPr lang="en-IN" sz="2400" u="sng" dirty="0"/>
              <a:t>What Is Twisted Payer Cable?</a:t>
            </a:r>
            <a:endParaRPr lang="en-IN" sz="2400" dirty="0"/>
          </a:p>
          <a:p>
            <a:r>
              <a:rPr lang="en-US" sz="2400" dirty="0"/>
              <a:t>Ans. A type of guided medium consisting of pairs of insulated copper wires twisted together. Reduces electromagnetic interference (EMI) and crosstalk.</a:t>
            </a:r>
          </a:p>
          <a:p>
            <a:endParaRPr lang="en-US" sz="2400" dirty="0"/>
          </a:p>
          <a:p>
            <a:r>
              <a:rPr lang="en-IN" sz="2400" dirty="0"/>
              <a:t>Types of Twisted Pair:</a:t>
            </a:r>
          </a:p>
          <a:p>
            <a:pPr marL="514350" indent="-514350">
              <a:buAutoNum type="romanUcPeriod"/>
            </a:pPr>
            <a:r>
              <a:rPr lang="en-IN" sz="2400" i="1" dirty="0"/>
              <a:t>Unshielded Twisted Pair (UTP): </a:t>
            </a:r>
            <a:r>
              <a:rPr lang="en-IN" sz="2400" dirty="0"/>
              <a:t>a. Common in LANs; b. Cheaper, flexible, but more susceptible to noise</a:t>
            </a:r>
          </a:p>
          <a:p>
            <a:pPr marL="514350" indent="-514350">
              <a:buAutoNum type="romanUcPeriod"/>
            </a:pPr>
            <a:r>
              <a:rPr lang="en-IN" sz="2400" i="1" dirty="0"/>
              <a:t>Shielded Twisted Pair (STP):</a:t>
            </a:r>
            <a:r>
              <a:rPr lang="en-IN" sz="2400" dirty="0"/>
              <a:t> a. Has metallic shielding; b. Better noise resistance, slightly more expensive</a:t>
            </a:r>
          </a:p>
        </p:txBody>
      </p:sp>
    </p:spTree>
    <p:extLst>
      <p:ext uri="{BB962C8B-B14F-4D97-AF65-F5344CB8AC3E}">
        <p14:creationId xmlns:p14="http://schemas.microsoft.com/office/powerpoint/2010/main" val="252376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Twisted Pair Cable</a:t>
            </a:r>
            <a:r>
              <a:rPr lang="en-IN" dirty="0"/>
              <a:t>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13" y="-2825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Bandwidth: Up to 10 Gbps (with Cat 6a/7)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Max length: ~100 meters (without signal degradation)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install and terminate</a:t>
            </a:r>
          </a:p>
          <a:p>
            <a:endParaRPr lang="en-US" sz="2400" dirty="0"/>
          </a:p>
          <a:p>
            <a:r>
              <a:rPr lang="en-US" sz="2400" u="sng" dirty="0"/>
              <a:t>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Ethernet LANs (10BASE-T, 100BASE-TX,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Telephone networks</a:t>
            </a:r>
          </a:p>
        </p:txBody>
      </p:sp>
      <p:pic>
        <p:nvPicPr>
          <p:cNvPr id="7" name="Picture 6" descr="A diagram of a cable&#10;&#10;AI-generated content may be incorrect.">
            <a:extLst>
              <a:ext uri="{FF2B5EF4-FFF2-40B4-BE49-F238E27FC236}">
                <a16:creationId xmlns:a16="http://schemas.microsoft.com/office/drawing/2014/main" id="{84822495-EABC-18D2-3F73-46486EC4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18" y="1414462"/>
            <a:ext cx="3818060" cy="2200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96FF9-C095-1CC1-DE81-DA132EE6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902" y="3609974"/>
            <a:ext cx="4074504" cy="26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Coaxial Cable</a:t>
            </a:r>
            <a:r>
              <a:rPr lang="en-IN" dirty="0"/>
              <a:t>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Ques. </a:t>
            </a:r>
            <a:r>
              <a:rPr lang="en-IN" sz="2400" u="sng" dirty="0"/>
              <a:t>What Is Coaxial Cable?</a:t>
            </a:r>
          </a:p>
          <a:p>
            <a:r>
              <a:rPr lang="en-IN" sz="2400" u="sng" dirty="0"/>
              <a:t>Ans.</a:t>
            </a:r>
            <a:r>
              <a:rPr lang="en-IN" sz="2400" dirty="0"/>
              <a:t> </a:t>
            </a:r>
            <a:r>
              <a:rPr lang="en-US" sz="2400" dirty="0"/>
              <a:t>A guided transmission medium with a central copper conductor. It is Surrounded by an insulating layer, metallic shielding, and outer plastic jacket. It is Designed to protect signals from electromagnetic interference (EMI).</a:t>
            </a:r>
          </a:p>
          <a:p>
            <a:endParaRPr lang="en-US" sz="2400" dirty="0"/>
          </a:p>
          <a:p>
            <a:r>
              <a:rPr lang="en-US" sz="2400" u="sng" dirty="0"/>
              <a:t>Structure Layers</a:t>
            </a:r>
            <a:r>
              <a:rPr lang="en-US" sz="2400" dirty="0"/>
              <a:t>: a. Inner conductor (copper); b. Dielectric insulator; c. Metallic shield (braid or foil); d. Outer plastic cover</a:t>
            </a:r>
          </a:p>
        </p:txBody>
      </p:sp>
    </p:spTree>
    <p:extLst>
      <p:ext uri="{BB962C8B-B14F-4D97-AF65-F5344CB8AC3E}">
        <p14:creationId xmlns:p14="http://schemas.microsoft.com/office/powerpoint/2010/main" val="206390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Coaxial Cable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u="sng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Higher noise immunity than twisted pair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Bandwidth: Up to several GHz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Supports </a:t>
            </a:r>
            <a:r>
              <a:rPr lang="en-IN" sz="2000"/>
              <a:t>Analog</a:t>
            </a:r>
            <a:r>
              <a:rPr lang="en-IN" sz="2000" dirty="0"/>
              <a:t> and digital signals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Longer distance support than UTP</a:t>
            </a:r>
            <a:endParaRPr lang="en-IN" sz="2000">
              <a:ea typeface="Calibri" panose="020F0502020204030204"/>
              <a:cs typeface="Calibri" panose="020F0502020204030204"/>
            </a:endParaRPr>
          </a:p>
          <a:p>
            <a:r>
              <a:rPr lang="en-IN" sz="2000" u="sng" dirty="0"/>
              <a:t>Use Cases:</a:t>
            </a:r>
            <a:endParaRPr lang="en-IN" sz="2000" u="sng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Cable TV distribution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Internet (broadband DOCSIS networks)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CCTV systems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Legacy Ethernet (10BASE2, 10BASE5)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u="sng" dirty="0"/>
              <a:t>Example</a:t>
            </a:r>
            <a:r>
              <a:rPr lang="en-IN" sz="2000" dirty="0"/>
              <a:t>: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RG-6 Coaxial Cable used in home broadband setups</a:t>
            </a:r>
            <a:endParaRPr lang="en-IN" sz="2000">
              <a:ea typeface="Calibri"/>
              <a:cs typeface="Calibri"/>
            </a:endParaRPr>
          </a:p>
        </p:txBody>
      </p:sp>
      <p:pic>
        <p:nvPicPr>
          <p:cNvPr id="7" name="Picture 6" descr="A diagram of a cable&#10;&#10;AI-generated content may be incorrect.">
            <a:extLst>
              <a:ext uri="{FF2B5EF4-FFF2-40B4-BE49-F238E27FC236}">
                <a16:creationId xmlns:a16="http://schemas.microsoft.com/office/drawing/2014/main" id="{9CD39167-FE34-5A99-ECAC-B4FCBE66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55" y="2077915"/>
            <a:ext cx="6004413" cy="25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Fiber Optic Cable</a:t>
            </a:r>
            <a:r>
              <a:rPr lang="en-IN" dirty="0"/>
              <a:t>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Ques. What Is Fiber Optic Cable?</a:t>
            </a:r>
          </a:p>
          <a:p>
            <a:r>
              <a:rPr lang="en-IN" sz="2000" dirty="0"/>
              <a:t>Ans. </a:t>
            </a:r>
            <a:r>
              <a:rPr lang="en-US" sz="2000" dirty="0"/>
              <a:t>A guided medium that transmits data as pulses of light through glass or plastic fibers. It Immune to electromagnetic interference (EMI). Also Ideal for long-distance, high-bandwidth communication.</a:t>
            </a:r>
          </a:p>
          <a:p>
            <a:endParaRPr lang="en-US" sz="2000" u="sng" dirty="0"/>
          </a:p>
          <a:p>
            <a:r>
              <a:rPr lang="en-IN" sz="2000" u="sng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Core – Thin glass center where light travels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Cladding – Reflects light back into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Buffer Coating – Protective outer layer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30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Fiber Optic Cable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623" y="107854"/>
            <a:ext cx="1054025" cy="950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Types of Fiber: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dirty="0"/>
              <a:t>Single-Mode Fiber (SMF)</a:t>
            </a:r>
          </a:p>
          <a:p>
            <a:r>
              <a:rPr lang="en-IN" sz="2000" dirty="0"/>
              <a:t>	a. Thin core (~9 </a:t>
            </a:r>
            <a:r>
              <a:rPr lang="el-GR" sz="2000" dirty="0"/>
              <a:t>μ</a:t>
            </a:r>
            <a:r>
              <a:rPr lang="en-IN" sz="2000" dirty="0"/>
              <a:t>m).</a:t>
            </a:r>
          </a:p>
          <a:p>
            <a:r>
              <a:rPr lang="en-IN" sz="2000" dirty="0"/>
              <a:t>	b. Long-distance transmission (up to 100 km+)</a:t>
            </a:r>
          </a:p>
          <a:p>
            <a:r>
              <a:rPr lang="en-IN" sz="2000" dirty="0"/>
              <a:t>	c. Used in telecom backbones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000" dirty="0"/>
              <a:t>Multi-Mode Fiber (MMF)</a:t>
            </a:r>
          </a:p>
          <a:p>
            <a:pPr lvl="1"/>
            <a:r>
              <a:rPr lang="en-IN" sz="2000" dirty="0"/>
              <a:t>	a. Thicker core (~50–62.5 </a:t>
            </a:r>
            <a:r>
              <a:rPr lang="el-GR" sz="2000" dirty="0"/>
              <a:t>μ</a:t>
            </a:r>
            <a:r>
              <a:rPr lang="en-IN" sz="2000" dirty="0"/>
              <a:t>m)</a:t>
            </a:r>
          </a:p>
          <a:p>
            <a:pPr lvl="1"/>
            <a:r>
              <a:rPr lang="en-IN" sz="2000" dirty="0"/>
              <a:t>	b. Shorter distances (~2 km)</a:t>
            </a:r>
          </a:p>
          <a:p>
            <a:pPr lvl="1"/>
            <a:r>
              <a:rPr lang="en-IN" sz="2000" dirty="0"/>
              <a:t>	c. Used in LANs and campus networks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D21C1-877E-1AD7-1A37-22FE33A3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109" y="1346904"/>
            <a:ext cx="5147638" cy="183130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 descr="Diagram of a structure with arrows and triangles">
            <a:extLst>
              <a:ext uri="{FF2B5EF4-FFF2-40B4-BE49-F238E27FC236}">
                <a16:creationId xmlns:a16="http://schemas.microsoft.com/office/drawing/2014/main" id="{B7782C70-CEDB-ABAB-3CD8-6ED27451A87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3666586"/>
            <a:ext cx="5865505" cy="2168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76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Fiber Optic Cable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784052" y="2036549"/>
            <a:ext cx="106662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Characteristics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Bandwidth: 10 Gbps to 100 Gbps+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Range: 2 km (MMF) to 100 km+ (SMF)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Immune to EMI, secure, 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More expensive and delicate than copper cables</a:t>
            </a:r>
          </a:p>
          <a:p>
            <a:r>
              <a:rPr lang="en-IN" sz="2000" u="sng" dirty="0"/>
              <a:t>Use Cases: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Internet backbone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</a:t>
            </a:r>
            <a:r>
              <a:rPr lang="en-IN" sz="2000" dirty="0" err="1"/>
              <a:t>centers</a:t>
            </a:r>
            <a:r>
              <a:rPr lang="en-IN" sz="2000" dirty="0"/>
              <a:t>, ISPs, submarine cables</a:t>
            </a:r>
          </a:p>
          <a:p>
            <a:r>
              <a:rPr lang="en-IN" sz="2000" u="sng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SMF used in a 5G cellular backhaul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MMF in enterprise campus backbone</a:t>
            </a:r>
          </a:p>
        </p:txBody>
      </p:sp>
      <p:pic>
        <p:nvPicPr>
          <p:cNvPr id="7" name="Picture 6" descr="A diagram of a plastic package&#10;&#10;AI-generated content may be incorrect.">
            <a:extLst>
              <a:ext uri="{FF2B5EF4-FFF2-40B4-BE49-F238E27FC236}">
                <a16:creationId xmlns:a16="http://schemas.microsoft.com/office/drawing/2014/main" id="{7AA70DCC-4D1E-E9F0-8817-42E06F73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952625"/>
            <a:ext cx="55816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861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32" y="286603"/>
            <a:ext cx="10468148" cy="145075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The OSI Model: Foundation of Network Communication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8C0A7A-49E1-4075-CEE0-8315421CA43B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6D0FD-3A1F-1419-0122-6E9137E84B72}"/>
              </a:ext>
            </a:extLst>
          </p:cNvPr>
          <p:cNvSpPr txBox="1"/>
          <p:nvPr/>
        </p:nvSpPr>
        <p:spPr>
          <a:xfrm>
            <a:off x="687532" y="2293452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What is the OSI Model?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Developed by ISO (International Standards Organization).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conceptual framework to understand network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Divides network functions into </a:t>
            </a:r>
            <a:r>
              <a:rPr lang="en-US" sz="3200" b="1" dirty="0"/>
              <a:t>7 layers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22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Comparison of Transmission Media(s)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1E0EB5-2468-B51D-A375-C55A6A6D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35649"/>
              </p:ext>
            </p:extLst>
          </p:nvPr>
        </p:nvGraphicFramePr>
        <p:xfrm>
          <a:off x="809566" y="1778172"/>
          <a:ext cx="10572868" cy="448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17">
                  <a:extLst>
                    <a:ext uri="{9D8B030D-6E8A-4147-A177-3AD203B41FA5}">
                      <a16:colId xmlns:a16="http://schemas.microsoft.com/office/drawing/2014/main" val="3259939285"/>
                    </a:ext>
                  </a:extLst>
                </a:gridCol>
                <a:gridCol w="2643217">
                  <a:extLst>
                    <a:ext uri="{9D8B030D-6E8A-4147-A177-3AD203B41FA5}">
                      <a16:colId xmlns:a16="http://schemas.microsoft.com/office/drawing/2014/main" val="2496188282"/>
                    </a:ext>
                  </a:extLst>
                </a:gridCol>
                <a:gridCol w="2643217">
                  <a:extLst>
                    <a:ext uri="{9D8B030D-6E8A-4147-A177-3AD203B41FA5}">
                      <a16:colId xmlns:a16="http://schemas.microsoft.com/office/drawing/2014/main" val="3266455610"/>
                    </a:ext>
                  </a:extLst>
                </a:gridCol>
                <a:gridCol w="2643217">
                  <a:extLst>
                    <a:ext uri="{9D8B030D-6E8A-4147-A177-3AD203B41FA5}">
                      <a16:colId xmlns:a16="http://schemas.microsoft.com/office/drawing/2014/main" val="3580630925"/>
                    </a:ext>
                  </a:extLst>
                </a:gridCol>
              </a:tblGrid>
              <a:tr h="474564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Twisted Pair (UTP/STP)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Coaxial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Fiber Optic 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56162"/>
                  </a:ext>
                </a:extLst>
              </a:tr>
              <a:tr h="474564">
                <a:tc>
                  <a:txBody>
                    <a:bodyPr/>
                    <a:lstStyle/>
                    <a:p>
                      <a:r>
                        <a:rPr lang="en-IN" dirty="0"/>
                        <a:t>Medium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Copper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Copper Core + 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Glass/Plastic 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52448"/>
                  </a:ext>
                </a:extLst>
              </a:tr>
              <a:tr h="609424">
                <a:tc>
                  <a:txBody>
                    <a:bodyPr/>
                    <a:lstStyle/>
                    <a:p>
                      <a:r>
                        <a:rPr lang="en-IN" dirty="0"/>
                        <a:t>Transmission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10 Gbps (Cat 6a/7)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 to 1 Gbps+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Gbps to 100 Gbps+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2187"/>
                  </a:ext>
                </a:extLst>
              </a:tr>
              <a:tr h="609424">
                <a:tc>
                  <a:txBody>
                    <a:bodyPr/>
                    <a:lstStyle/>
                    <a:p>
                      <a:r>
                        <a:rPr lang="en-IN" dirty="0"/>
                        <a:t>Maximum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~100 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~500 meters (without repeaters)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km (MMF) – 100+ km (SMF)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13970"/>
                  </a:ext>
                </a:extLst>
              </a:tr>
              <a:tr h="609424">
                <a:tc>
                  <a:txBody>
                    <a:bodyPr/>
                    <a:lstStyle/>
                    <a:p>
                      <a:r>
                        <a:rPr lang="en-IN" dirty="0"/>
                        <a:t>EMI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to Moderate (better in STP)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Very High (Immune)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41516"/>
                  </a:ext>
                </a:extLst>
              </a:tr>
              <a:tr h="348242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82082"/>
                  </a:ext>
                </a:extLst>
              </a:tr>
              <a:tr h="609424">
                <a:tc>
                  <a:txBody>
                    <a:bodyPr/>
                    <a:lstStyle/>
                    <a:p>
                      <a:r>
                        <a:rPr lang="en-IN" dirty="0"/>
                        <a:t>Flexibility &amp;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Moderate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69811"/>
                  </a:ext>
                </a:extLst>
              </a:tr>
              <a:tr h="609424">
                <a:tc>
                  <a:txBody>
                    <a:bodyPr/>
                    <a:lstStyle/>
                    <a:p>
                      <a:r>
                        <a:rPr lang="en-IN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LANs, Telephony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Cable TV, CCTV, Broadband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Backbone, ISP, Data </a:t>
                      </a:r>
                      <a:r>
                        <a:rPr lang="en-IN" dirty="0" err="1"/>
                        <a:t>Centers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7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4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Cost, Attenuation &amp; Performance Factors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Q. What Influences Media Performance?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Cost: </a:t>
            </a:r>
            <a:r>
              <a:rPr lang="en-US" dirty="0"/>
              <a:t>1. Initial installation cost; 2. Maintenance and replacement; 3. Fiber is expensive; twisted pair is budget-	friendly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Attenuation (Signal Loss): </a:t>
            </a:r>
            <a:r>
              <a:rPr lang="en-US" dirty="0"/>
              <a:t>1. Decrease in signal strength over distance; 2. Coaxial has less attenuation than 	twisted pair; 3. Fiber has the lowest attenuation (best for long range)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Bandwidth</a:t>
            </a:r>
            <a:r>
              <a:rPr lang="en-US" dirty="0"/>
              <a:t>: 1. Max amount of data that can be transmitted per unit time; 2. Fiber offers highest bandwidth; 3. 	Twisted pair supports sufficient bandwidth for typical LANs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Noise Susceptibility</a:t>
            </a:r>
            <a:r>
              <a:rPr lang="en-US" dirty="0"/>
              <a:t>: 1. Interference from external sources (EMI, crosstalk); 2. Shielded cables reduce noise 	(STP, coaxial); 3. Fiber is immune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Flexibility and Ease of Installation</a:t>
            </a:r>
            <a:r>
              <a:rPr lang="en-US" dirty="0"/>
              <a:t>: 1. </a:t>
            </a:r>
            <a:r>
              <a:rPr lang="en-US" i="1" dirty="0"/>
              <a:t>Twisted pair</a:t>
            </a:r>
            <a:r>
              <a:rPr lang="en-US" dirty="0"/>
              <a:t>: easy to bend, terminate; 2. </a:t>
            </a:r>
            <a:r>
              <a:rPr lang="en-US" i="1" dirty="0"/>
              <a:t>Coaxial: </a:t>
            </a:r>
            <a:r>
              <a:rPr lang="en-US" dirty="0"/>
              <a:t>rigid but manageable; 3. 	</a:t>
            </a:r>
            <a:r>
              <a:rPr lang="en-US" i="1" dirty="0"/>
              <a:t>Fiber: </a:t>
            </a:r>
            <a:r>
              <a:rPr lang="en-US" dirty="0"/>
              <a:t>fragile and requires specialized tools</a:t>
            </a:r>
          </a:p>
          <a:p>
            <a:r>
              <a:rPr lang="en-US" dirty="0"/>
              <a:t>Example Scenario:</a:t>
            </a:r>
          </a:p>
          <a:p>
            <a:r>
              <a:rPr lang="en-US" dirty="0"/>
              <a:t>	</a:t>
            </a:r>
            <a:r>
              <a:rPr lang="en-US" b="1" dirty="0"/>
              <a:t>- </a:t>
            </a:r>
            <a:r>
              <a:rPr lang="en-US" dirty="0"/>
              <a:t>A campus LAN with short distances = Twisted Pair (Cat6).</a:t>
            </a:r>
          </a:p>
          <a:p>
            <a:r>
              <a:rPr lang="en-US" dirty="0"/>
              <a:t>	</a:t>
            </a:r>
            <a:r>
              <a:rPr lang="en-US" b="1" dirty="0"/>
              <a:t>- </a:t>
            </a:r>
            <a:r>
              <a:rPr lang="en-US" dirty="0"/>
              <a:t>Long-distance connection between cities = Single-mode Fiber</a:t>
            </a:r>
          </a:p>
        </p:txBody>
      </p:sp>
    </p:spTree>
    <p:extLst>
      <p:ext uri="{BB962C8B-B14F-4D97-AF65-F5344CB8AC3E}">
        <p14:creationId xmlns:p14="http://schemas.microsoft.com/office/powerpoint/2010/main" val="70485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Wireless Transmission Media –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What Is Wireless Media?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Transmission of signals through air using electromagnetic waves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physical conductor; relies on antennas and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Classified as unguided transmission</a:t>
            </a:r>
          </a:p>
          <a:p>
            <a:r>
              <a:rPr lang="en-US" sz="2800" u="sng" dirty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Mobility and flexibility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Ideal for difficult-to-wire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prone to interference, weather, and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144036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Wireless Transmission Media –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Common Wireless Transmission Types: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u="sng" dirty="0"/>
              <a:t>Radio Waves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Frequency: 3 kHz to 1 GHz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Used in FM radio, mobile phones, Wi-Fi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u="sng" dirty="0"/>
              <a:t>Microwaves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Frequency: 1 GHz to 300 GHz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Used in satellite links, cellular networks, line-of-sight communication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u="sng" dirty="0"/>
              <a:t>Infrared (IR)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Frequency: ~300 GHz to 400 THz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Short-range communication: TV remotes, IR sensors</a:t>
            </a:r>
          </a:p>
        </p:txBody>
      </p:sp>
    </p:spTree>
    <p:extLst>
      <p:ext uri="{BB962C8B-B14F-4D97-AF65-F5344CB8AC3E}">
        <p14:creationId xmlns:p14="http://schemas.microsoft.com/office/powerpoint/2010/main" val="187801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Wireless Transmission Media - Use 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Characteristics: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Shared medium — subject to congestion and collisions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Speed depends on frequency band and technology (e.g., Wi-Fi 6 = 9.6 Gbps theoretical max)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Example: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Office wireless LAN using 802.11ax (Wi-Fi 6)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Satellite Internet in rural locations using Ku-band microwave</a:t>
            </a:r>
          </a:p>
        </p:txBody>
      </p:sp>
    </p:spTree>
    <p:extLst>
      <p:ext uri="{BB962C8B-B14F-4D97-AF65-F5344CB8AC3E}">
        <p14:creationId xmlns:p14="http://schemas.microsoft.com/office/powerpoint/2010/main" val="330255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Radio Waves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/>
              <a:t>What Are Radio Waves?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Electromagnetic signals with frequencies between 3 kHz and 1 </a:t>
            </a:r>
            <a:r>
              <a:rPr lang="en-US" sz="2400" dirty="0" err="1"/>
              <a:t>GHzTransmit</a:t>
            </a:r>
            <a:r>
              <a:rPr lang="en-US" sz="2400" dirty="0"/>
              <a:t> data through air in all directions (omnidirectional)Do not require line-of-sight between sender and receiver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Characteristics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Long wavelength; can pass through walls and buildings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Suitable for both short and long-distance communication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Low-frequency signals can diffract around obstacles (buildings, terrain)</a:t>
            </a:r>
          </a:p>
        </p:txBody>
      </p:sp>
    </p:spTree>
    <p:extLst>
      <p:ext uri="{BB962C8B-B14F-4D97-AF65-F5344CB8AC3E}">
        <p14:creationId xmlns:p14="http://schemas.microsoft.com/office/powerpoint/2010/main" val="3805499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Radio Waves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Applications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AM/FM Radio Broadcasting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Television Broadcasting (analog/digital)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Cordless Phones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Wi-Fi (2.4 GHz band)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Bluetooth (2.4 GHz)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home Wi-Fi router using 2.4 GHz radio waves to cover multiple rooms</a:t>
            </a:r>
          </a:p>
        </p:txBody>
      </p:sp>
      <p:pic>
        <p:nvPicPr>
          <p:cNvPr id="7" name="Picture 6" descr="A table with different frequency ranges&#10;&#10;AI-generated content may be incorrect.">
            <a:extLst>
              <a:ext uri="{FF2B5EF4-FFF2-40B4-BE49-F238E27FC236}">
                <a16:creationId xmlns:a16="http://schemas.microsoft.com/office/drawing/2014/main" id="{3CE84969-E812-7A03-6063-4CB46720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25" y="1710577"/>
            <a:ext cx="5667376" cy="28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Radio Waves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Advantages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Wide area coverage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Penetrates non-metallic obstructions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Inexpensive deployment for low-power</a:t>
            </a:r>
          </a:p>
          <a:p>
            <a:pPr lvl="1">
              <a:tabLst>
                <a:tab pos="1878013" algn="l"/>
              </a:tabLst>
            </a:pPr>
            <a:r>
              <a:rPr lang="en-US" sz="2400"/>
              <a:t>     Communication.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Limitations</a:t>
            </a:r>
            <a:r>
              <a:rPr lang="en-US" sz="2400" u="sng" dirty="0"/>
              <a:t>:</a:t>
            </a:r>
            <a:endParaRPr lang="en-US" sz="2400" u="sng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Susceptible to interference and jamming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Limited security unless encryption is applied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Lower bandwidth compared to higher-frequency media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7" name="Picture 6" descr="A diagram of a radio wave&#10;&#10;AI-generated content may be incorrect.">
            <a:extLst>
              <a:ext uri="{FF2B5EF4-FFF2-40B4-BE49-F238E27FC236}">
                <a16:creationId xmlns:a16="http://schemas.microsoft.com/office/drawing/2014/main" id="{31B09A9E-F9E5-8AA6-4D0C-20C9F849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47" y="2350434"/>
            <a:ext cx="4527176" cy="23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Microwaves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What Are Microwaves?</a:t>
            </a:r>
            <a:endParaRPr lang="en-US" sz="2400" u="sng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Electromagnetic waves with frequencies between 1 GHz and 300 GHz</a:t>
            </a:r>
            <a:r>
              <a:rPr lang="en-US" sz="2400"/>
              <a:t>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Typically used in point-to-point wireless communication</a:t>
            </a:r>
            <a:r>
              <a:rPr lang="en-US" sz="2400"/>
              <a:t>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Requires clear line-of-sight between transmitter and receiver</a:t>
            </a:r>
            <a:r>
              <a:rPr lang="en-US" sz="2400"/>
              <a:t>.</a:t>
            </a:r>
            <a:endParaRPr lang="en-US" sz="2400" dirty="0"/>
          </a:p>
          <a:p>
            <a:pPr lvl="1">
              <a:tabLst>
                <a:tab pos="1878013" algn="l"/>
              </a:tabLst>
            </a:pPr>
            <a:r>
              <a:rPr lang="en-IN" sz="2400" u="sng" dirty="0"/>
              <a:t>Characteristics</a:t>
            </a:r>
            <a:r>
              <a:rPr lang="en-US" sz="2400" u="sng" dirty="0"/>
              <a:t>:</a:t>
            </a:r>
            <a:endParaRPr lang="en-US" sz="2400" u="sng">
              <a:ea typeface="Calibri"/>
              <a:cs typeface="Calibri"/>
            </a:endParaRPr>
          </a:p>
          <a:p>
            <a:pPr lvl="1">
              <a:tabLst>
                <a:tab pos="1878013" algn="l"/>
              </a:tabLst>
            </a:pPr>
            <a:r>
              <a:rPr lang="en-US" sz="2400" dirty="0"/>
              <a:t>Shorter wavelength than radio waves</a:t>
            </a:r>
            <a:r>
              <a:rPr lang="en-US" sz="240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Cannot easily penetrate buildings or terrain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High directional focus = lower interference</a:t>
            </a:r>
            <a:r>
              <a:rPr lang="en-US" sz="240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65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Microwaves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Applications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Satellite communication (uplink/downlink)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Cellular networks (e.g., 4G LTE backhaul)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Microwave links for long-distance backbone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Wi-Fi 5 GHz and 6 GHz bands (part of microwave spectrum) </a:t>
            </a:r>
          </a:p>
          <a:p>
            <a:pPr marL="800100" lvl="1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Example: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Microwave tower relays internet backbone signals between two cities.</a:t>
            </a:r>
          </a:p>
        </p:txBody>
      </p:sp>
    </p:spTree>
    <p:extLst>
      <p:ext uri="{BB962C8B-B14F-4D97-AF65-F5344CB8AC3E}">
        <p14:creationId xmlns:p14="http://schemas.microsoft.com/office/powerpoint/2010/main" val="213718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32" y="609600"/>
            <a:ext cx="10102388" cy="112776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b="1" dirty="0"/>
              <a:t>7 – Layers of ‘OSI Model’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u="sng" dirty="0"/>
              <a:t>7 - Layers of the OSI Model (Top to Bottom):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Application</a:t>
            </a:r>
            <a:r>
              <a:rPr lang="en-IN" sz="3200" dirty="0"/>
              <a:t> – Interface for user interaction.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Presentation</a:t>
            </a:r>
            <a:r>
              <a:rPr lang="en-IN" sz="3200" dirty="0"/>
              <a:t> – Data translation, encryption, compression.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Session</a:t>
            </a:r>
            <a:r>
              <a:rPr lang="en-IN" sz="3200" dirty="0"/>
              <a:t> – Session management between systems.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Transport</a:t>
            </a:r>
            <a:r>
              <a:rPr lang="en-IN" sz="3200" dirty="0"/>
              <a:t> – Reliable data transfer (TCP/UDP).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Network</a:t>
            </a:r>
            <a:r>
              <a:rPr lang="en-IN" sz="3200" dirty="0"/>
              <a:t> – Routing and addressing (IP).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Data Link</a:t>
            </a:r>
            <a:r>
              <a:rPr lang="en-IN" sz="3200" dirty="0"/>
              <a:t> – </a:t>
            </a:r>
            <a:r>
              <a:rPr lang="en-IN" sz="3200" b="1" dirty="0"/>
              <a:t>Node-to-node</a:t>
            </a:r>
            <a:r>
              <a:rPr lang="en-IN" sz="3200" dirty="0"/>
              <a:t> error-free transmission.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 Physical</a:t>
            </a:r>
            <a:r>
              <a:rPr lang="en-IN" sz="3200" dirty="0"/>
              <a:t> – </a:t>
            </a:r>
            <a:r>
              <a:rPr lang="en-IN" sz="3200" b="1" dirty="0"/>
              <a:t>Raw bit transmission</a:t>
            </a:r>
            <a:r>
              <a:rPr lang="en-IN" sz="3200" dirty="0"/>
              <a:t> over a physical medium.</a:t>
            </a:r>
          </a:p>
        </p:txBody>
      </p:sp>
    </p:spTree>
    <p:extLst>
      <p:ext uri="{BB962C8B-B14F-4D97-AF65-F5344CB8AC3E}">
        <p14:creationId xmlns:p14="http://schemas.microsoft.com/office/powerpoint/2010/main" val="48714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Microwaves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Advantages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High bandwidth, suitable for high-speed data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Focused beam limits signal leakage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Used where fiber deployment is expensive or impractical</a:t>
            </a:r>
          </a:p>
          <a:p>
            <a:pPr marL="800100" lvl="1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Limitations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Weather-dependent (rain fade, fog impact)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Requires alignment and clear path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More expensive setup than radio wave solutions</a:t>
            </a:r>
          </a:p>
        </p:txBody>
      </p:sp>
      <p:pic>
        <p:nvPicPr>
          <p:cNvPr id="7" name="Picture 6" descr="A diagram of a spectrum of light&#10;&#10;AI-generated content may be incorrect.">
            <a:extLst>
              <a:ext uri="{FF2B5EF4-FFF2-40B4-BE49-F238E27FC236}">
                <a16:creationId xmlns:a16="http://schemas.microsoft.com/office/drawing/2014/main" id="{030F4027-2D75-F36A-1BF9-162EA612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05" y="3624263"/>
            <a:ext cx="4370295" cy="2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Infrared Transmission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What Is Infrared?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Electromagnetic waves with frequencies just below visible light (~300 GHz to 400 THz)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Used for very short-range, point-to-point communication.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Requires line-of-sight; blocked by walls and obstacles</a:t>
            </a:r>
          </a:p>
          <a:p>
            <a:pPr marL="800100" lvl="1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Characteristics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Highly directional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Low interference from nearby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 penetrate solid objects (walls, furniture)</a:t>
            </a:r>
          </a:p>
        </p:txBody>
      </p:sp>
    </p:spTree>
    <p:extLst>
      <p:ext uri="{BB962C8B-B14F-4D97-AF65-F5344CB8AC3E}">
        <p14:creationId xmlns:p14="http://schemas.microsoft.com/office/powerpoint/2010/main" val="67596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Infrared Transmission</a:t>
            </a:r>
            <a:r>
              <a:rPr lang="en-IN" dirty="0"/>
              <a:t>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Applications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TV remote controls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Wireless keyboards/mice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IR data transfer between phones (legacy)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Infrared sensors in automation systems</a:t>
            </a:r>
          </a:p>
          <a:p>
            <a:pPr marL="800100" lvl="1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Example: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 TV remote control using IR signals to send commands to the television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A115-5565-88B5-663D-FCA199D1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40" y="1580870"/>
            <a:ext cx="4286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23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Infrared Transmission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Overview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Secure (confined beam, unlikely to be intercepted)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Low power consumption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No license required</a:t>
            </a: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Limitations: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Must be aligned properly (no obstacles)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Limited range (typically &lt; 5 meters)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Affected by sunlight or ambient IR sources</a:t>
            </a:r>
          </a:p>
        </p:txBody>
      </p:sp>
    </p:spTree>
    <p:extLst>
      <p:ext uri="{BB962C8B-B14F-4D97-AF65-F5344CB8AC3E}">
        <p14:creationId xmlns:p14="http://schemas.microsoft.com/office/powerpoint/2010/main" val="241141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Modern Wireless Technologies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Overview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These are common wireless technologies used in homes, businesses, and mobile networks. They vary in range, speed, and application. 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400" u="sng" dirty="0"/>
              <a:t>Wi-Fi (Wireless Fidelity):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Based on IEEE 802.11 standards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Operates in 2.4 GHz and 5 GHz bands (newer: 6 GHz with Wi-Fi 6E)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Typical range: ~50 meters indoors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Speed: Up to 9.6 Gbps (Wi-Fi 6)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Use Case: Home/Office internet access, mobile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6136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Modern Wireless Technologies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u="sng" dirty="0"/>
              <a:t>Bluetooth</a:t>
            </a:r>
            <a:r>
              <a:rPr lang="en-US" sz="24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Short-range wireless standard for personal devices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Operates in 2.4 GHz ISM band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Range: ~10 meters (Class 2); up to 100 meters (Class 1)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Speed: ~2 Mbps (Bluetooth 5.0+ supports more)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 Case: Headphones, wearables, file transfer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400" u="sng" dirty="0"/>
              <a:t>3. 5G (Fifth Generation Mobile Network):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Operates across low (sub-1 GHz), mid (1–6 GHz), and high (</a:t>
            </a:r>
            <a:r>
              <a:rPr lang="en-US" sz="2400" dirty="0" err="1"/>
              <a:t>mmWave</a:t>
            </a:r>
            <a:r>
              <a:rPr lang="en-US" sz="2400" dirty="0"/>
              <a:t>: 24–100 GHz) bands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Speed: 100 Mbps to 10 Gbps+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Ultra-low latency (&lt;1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Use Case: Smart cities, IoT, autonomous vehicles, high-speed mobile internet</a:t>
            </a:r>
          </a:p>
        </p:txBody>
      </p:sp>
    </p:spTree>
    <p:extLst>
      <p:ext uri="{BB962C8B-B14F-4D97-AF65-F5344CB8AC3E}">
        <p14:creationId xmlns:p14="http://schemas.microsoft.com/office/powerpoint/2010/main" val="47189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Wireless Media – Security, Range &amp; Performance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0B879B-D4F2-9222-5ACE-A47961FA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95414"/>
              </p:ext>
            </p:extLst>
          </p:nvPr>
        </p:nvGraphicFramePr>
        <p:xfrm>
          <a:off x="687532" y="1721568"/>
          <a:ext cx="11066314" cy="46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3">
                  <a:extLst>
                    <a:ext uri="{9D8B030D-6E8A-4147-A177-3AD203B41FA5}">
                      <a16:colId xmlns:a16="http://schemas.microsoft.com/office/drawing/2014/main" val="4257727025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2926743679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658661113"/>
                    </a:ext>
                  </a:extLst>
                </a:gridCol>
                <a:gridCol w="1740871">
                  <a:extLst>
                    <a:ext uri="{9D8B030D-6E8A-4147-A177-3AD203B41FA5}">
                      <a16:colId xmlns:a16="http://schemas.microsoft.com/office/drawing/2014/main" val="2437727253"/>
                    </a:ext>
                  </a:extLst>
                </a:gridCol>
                <a:gridCol w="1301587">
                  <a:extLst>
                    <a:ext uri="{9D8B030D-6E8A-4147-A177-3AD203B41FA5}">
                      <a16:colId xmlns:a16="http://schemas.microsoft.com/office/drawing/2014/main" val="1889923018"/>
                    </a:ext>
                  </a:extLst>
                </a:gridCol>
                <a:gridCol w="1562793">
                  <a:extLst>
                    <a:ext uri="{9D8B030D-6E8A-4147-A177-3AD203B41FA5}">
                      <a16:colId xmlns:a16="http://schemas.microsoft.com/office/drawing/2014/main" val="3644040198"/>
                    </a:ext>
                  </a:extLst>
                </a:gridCol>
                <a:gridCol w="1878326">
                  <a:extLst>
                    <a:ext uri="{9D8B030D-6E8A-4147-A177-3AD203B41FA5}">
                      <a16:colId xmlns:a16="http://schemas.microsoft.com/office/drawing/2014/main" val="2102273043"/>
                    </a:ext>
                  </a:extLst>
                </a:gridCol>
              </a:tblGrid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Radio 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Microwaves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Infrared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5G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31932"/>
                  </a:ext>
                </a:extLst>
              </a:tr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3 kHz–1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1–300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~300 GHz–400 THz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2.4 / 5 / 6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&lt;1 – 100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04209"/>
                  </a:ext>
                </a:extLst>
              </a:tr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Medium–Long (LOS)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Very Short (LOS)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~50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~10–100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100 m –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77207"/>
                  </a:ext>
                </a:extLst>
              </a:tr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Very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Low–Moderate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14638"/>
                  </a:ext>
                </a:extLst>
              </a:tr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Interference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94884"/>
                  </a:ext>
                </a:extLst>
              </a:tr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Low (open 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High (line of sight)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High (pairing)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Medium–High (encrypted)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54126"/>
                  </a:ext>
                </a:extLst>
              </a:tr>
              <a:tr h="661336">
                <a:tc>
                  <a:txBody>
                    <a:bodyPr/>
                    <a:lstStyle/>
                    <a:p>
                      <a:r>
                        <a:rPr lang="en-IN" sz="19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Satellite, Backhaul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Remotes,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LAN,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Wearables,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IoT, Mobile, AR/VR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9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708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CLI Activity – get-mac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504478" y="1810566"/>
            <a:ext cx="11183043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Why Use CLI?</a:t>
            </a:r>
            <a:endParaRPr lang="en-US" sz="2400" u="sng" dirty="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Command-line tools help visualize real-time behavior and statistics at the lower layers of the OSI model</a:t>
            </a:r>
            <a:endParaRPr lang="en-US" sz="2400" dirty="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Useful for analyzing physical connectivity, MAC addresses, and path tracing</a:t>
            </a:r>
            <a:endParaRPr lang="en-US" sz="2400" dirty="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400" u="sng" dirty="0"/>
              <a:t>Commands Overview:</a:t>
            </a:r>
            <a:endParaRPr lang="en-US" sz="2400" u="sng" dirty="0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Get-mac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	→ Displays MAC (Media Access Control) addresses of local network 	interfaces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	→ Helps identify the unique Data Link Layer address of each interface</a:t>
            </a:r>
          </a:p>
          <a:p>
            <a:pPr lvl="1"/>
            <a:r>
              <a:rPr lang="en-US" sz="2400" u="sng" dirty="0"/>
              <a:t>Example:	</a:t>
            </a:r>
            <a:r>
              <a:rPr lang="en-US" sz="2400" i="1" dirty="0"/>
              <a:t>get-mac</a:t>
            </a:r>
          </a:p>
          <a:p>
            <a:pPr lvl="1"/>
            <a:r>
              <a:rPr lang="en-US" sz="2400" u="sng" dirty="0"/>
              <a:t>Output</a:t>
            </a:r>
            <a:r>
              <a:rPr lang="en-US" sz="2400" i="1" dirty="0"/>
              <a:t>:	Physical Address Transport Name</a:t>
            </a:r>
          </a:p>
          <a:p>
            <a:pPr lvl="1"/>
            <a:r>
              <a:rPr lang="en-US" sz="2400" i="1" dirty="0"/>
              <a:t>		00-14-22-01-23-45 \Device\</a:t>
            </a:r>
            <a:r>
              <a:rPr lang="en-US" sz="2400" i="1" dirty="0" err="1"/>
              <a:t>Tcpip</a:t>
            </a:r>
            <a:r>
              <a:rPr lang="en-US" sz="2400" i="1" dirty="0"/>
              <a:t>_{...}</a:t>
            </a:r>
          </a:p>
        </p:txBody>
      </p:sp>
    </p:spTree>
    <p:extLst>
      <p:ext uri="{BB962C8B-B14F-4D97-AF65-F5344CB8AC3E}">
        <p14:creationId xmlns:p14="http://schemas.microsoft.com/office/powerpoint/2010/main" val="1042050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CLI Activity – netstat -e, </a:t>
            </a:r>
            <a:r>
              <a:rPr lang="en-US" b="1" err="1"/>
              <a:t>Tracert</a:t>
            </a:r>
            <a:endParaRPr lang="en-IN" b="1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u="sng" dirty="0"/>
              <a:t>netstat -e: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Displays Ethernet statistics (bytes sent/received, errors)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Useful for monitoring Physical and Data Link Layer performance</a:t>
            </a:r>
            <a:endParaRPr lang="en-US" sz="2400">
              <a:ea typeface="Calibri"/>
              <a:cs typeface="Calibri"/>
            </a:endParaRP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Example:</a:t>
            </a:r>
            <a:r>
              <a:rPr lang="en-US" sz="2400" dirty="0"/>
              <a:t>	</a:t>
            </a:r>
            <a:r>
              <a:rPr lang="en-US" sz="2400" i="1" dirty="0"/>
              <a:t>netstat –e</a:t>
            </a:r>
            <a:endParaRPr lang="en-US" sz="2400" i="1">
              <a:ea typeface="Calibri"/>
              <a:cs typeface="Calibri"/>
            </a:endParaRP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Output:</a:t>
            </a:r>
            <a:r>
              <a:rPr lang="en-US" sz="2400" i="1" dirty="0"/>
              <a:t>	Bytes Received: 	12345678</a:t>
            </a:r>
            <a:endParaRPr lang="en-US" sz="2400" i="1">
              <a:ea typeface="Calibri"/>
              <a:cs typeface="Calibri"/>
            </a:endParaRPr>
          </a:p>
          <a:p>
            <a:pPr lvl="1">
              <a:tabLst>
                <a:tab pos="1878013" algn="l"/>
              </a:tabLst>
            </a:pPr>
            <a:r>
              <a:rPr lang="en-US" sz="2400" i="1" dirty="0"/>
              <a:t>				Errors Received: 0</a:t>
            </a:r>
            <a:endParaRPr lang="en-US" sz="2400" i="1">
              <a:ea typeface="Calibri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u="sng" err="1"/>
              <a:t>Tracert</a:t>
            </a:r>
            <a:r>
              <a:rPr lang="en-US" sz="2400" u="sng"/>
              <a:t> </a:t>
            </a:r>
            <a:r>
              <a:rPr lang="en-US" sz="2400" u="sng" dirty="0"/>
              <a:t>(Windows) / traceroute (Linux/Mac):</a:t>
            </a:r>
            <a:endParaRPr lang="en-US" sz="2400" u="sng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Traces the path packets take to a remote host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Identifies network hops; reflects behavior from Data Link to Network Layer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400" u="sng" dirty="0"/>
              <a:t>Example:</a:t>
            </a:r>
            <a:r>
              <a:rPr lang="en-US" sz="2400" u="sng"/>
              <a:t> </a:t>
            </a:r>
            <a:r>
              <a:rPr lang="en-US" sz="2400" u="sng" err="1"/>
              <a:t>T</a:t>
            </a:r>
            <a:r>
              <a:rPr lang="en-US" sz="2400" i="1" err="1"/>
              <a:t>racert</a:t>
            </a:r>
            <a:r>
              <a:rPr lang="en-US" sz="2400" i="1" dirty="0"/>
              <a:t> google.com</a:t>
            </a:r>
            <a:endParaRPr lang="en-US" sz="2400" i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257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Switching Techniques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/>
              <a:t>What Is Switching?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technique used in computer networks to direct data from source to destination efficiently.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Determines how data flows through intermediate devices like switches, routers, and gateways.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Operates at the Data Link and Network Layers, depending on the type. </a:t>
            </a:r>
          </a:p>
          <a:p>
            <a:pPr marL="800100" lvl="1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Why Is It Needed?: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Allows multiple devices to share a communication medium.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Reduces unnecessary traffic by sending data only where it's needed.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Helps build scalable, efficient, and organized networks.</a:t>
            </a:r>
          </a:p>
        </p:txBody>
      </p:sp>
    </p:spTree>
    <p:extLst>
      <p:ext uri="{BB962C8B-B14F-4D97-AF65-F5344CB8AC3E}">
        <p14:creationId xmlns:p14="http://schemas.microsoft.com/office/powerpoint/2010/main" val="33670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5589" cy="1325563"/>
          </a:xfrm>
        </p:spPr>
        <p:txBody>
          <a:bodyPr/>
          <a:lstStyle/>
          <a:p>
            <a:r>
              <a:rPr lang="en-US" b="1" dirty="0"/>
              <a:t>Responsibilities of Physical Layer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u="sng" dirty="0"/>
              <a:t>Layer 1 – Physical Layer: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Transmits raw bits over physical medium (0s and 1s)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Responsible for electrical/optical signals, voltages, pin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Defines connectors, cable types, and transmission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Examples: Ethernet cables, Fiber optics, Hubs, Repeaters</a:t>
            </a:r>
          </a:p>
        </p:txBody>
      </p:sp>
    </p:spTree>
    <p:extLst>
      <p:ext uri="{BB962C8B-B14F-4D97-AF65-F5344CB8AC3E}">
        <p14:creationId xmlns:p14="http://schemas.microsoft.com/office/powerpoint/2010/main" val="1785801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Switching Techniques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Key Switching Techniques (to be covered next):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Circuit Switching – Pre-established dedicated path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Packet Switching – Data split into packets, each routed individually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Message Switching – Entire message stored and forwarded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Real-Life Analogy: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Circuit Switching: Like a dedicated taxi ride — one uninterrupted trip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Packet Switching: Like shipping packages via postal service — each takes its own route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Message Switching: Like dropping off a full envelope at the post office — delayed delivery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/>
              <a:t>Example Devices</a:t>
            </a:r>
            <a:r>
              <a:rPr lang="en-US" sz="2000" dirty="0"/>
              <a:t>: a. Switches and hubs in LANs; b. Routers in WANs; c. Telephony switches in PSTN</a:t>
            </a:r>
          </a:p>
        </p:txBody>
      </p:sp>
    </p:spTree>
    <p:extLst>
      <p:ext uri="{BB962C8B-B14F-4D97-AF65-F5344CB8AC3E}">
        <p14:creationId xmlns:p14="http://schemas.microsoft.com/office/powerpoint/2010/main" val="122505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Circuit Switching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Circuit Switching?: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communication method where a dedicated physical path is established between sender and receiver before data transfer begins.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All data follows the same fixed route during the entire session.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Key Characteristics::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Path remains reserved and exclusive during transmission.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Fixed bandwidth allocation.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Common in traditional telephony networks (PSTN).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Delays occur in setup phase, but data transfer is fast once the circuit is established.</a:t>
            </a:r>
          </a:p>
        </p:txBody>
      </p:sp>
    </p:spTree>
    <p:extLst>
      <p:ext uri="{BB962C8B-B14F-4D97-AF65-F5344CB8AC3E}">
        <p14:creationId xmlns:p14="http://schemas.microsoft.com/office/powerpoint/2010/main" val="20269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Circuit Switching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Real-World Example::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Landline telephone call: a path is set up when you dial, and it's held until you hang up. 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IN" sz="2400" u="sng" dirty="0"/>
              <a:t>Advantages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Reliable and predictable connection.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Minimal delay once connection is established.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Suitable for real-time voice and video if path remains uninterrupted.</a:t>
            </a:r>
          </a:p>
        </p:txBody>
      </p:sp>
    </p:spTree>
    <p:extLst>
      <p:ext uri="{BB962C8B-B14F-4D97-AF65-F5344CB8AC3E}">
        <p14:creationId xmlns:p14="http://schemas.microsoft.com/office/powerpoint/2010/main" val="3512297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Circuit Switching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Disadvantages: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Inefficient for bursty or idle data — resources are reserved even if not used.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Poor scalability in data-heavy networks.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Setup time introduces initial delay.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Where It's Used::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Circuit-switched telephone networks.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Legacy ISDN connections.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Some private leased lines.</a:t>
            </a:r>
          </a:p>
        </p:txBody>
      </p:sp>
    </p:spTree>
    <p:extLst>
      <p:ext uri="{BB962C8B-B14F-4D97-AF65-F5344CB8AC3E}">
        <p14:creationId xmlns:p14="http://schemas.microsoft.com/office/powerpoint/2010/main" val="2751400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Packet Switching</a:t>
            </a:r>
            <a:r>
              <a:rPr lang="en-IN" dirty="0"/>
              <a:t>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Packet Switching?: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data transmission method where messages are broken into small units called packets.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Each packet is sent independently and may take different paths to the destination.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Common in data networks like the Internet.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Key Characteristics: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No dedicated path; shared resources across the network.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Each packet contains a header with destination address.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At the destination, packets are reassembled in correct order.</a:t>
            </a:r>
          </a:p>
        </p:txBody>
      </p:sp>
    </p:spTree>
    <p:extLst>
      <p:ext uri="{BB962C8B-B14F-4D97-AF65-F5344CB8AC3E}">
        <p14:creationId xmlns:p14="http://schemas.microsoft.com/office/powerpoint/2010/main" val="2924849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Packet Switching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accent6">
                    <a:lumMod val="75000"/>
                  </a:schemeClr>
                </a:solidFill>
              </a:rPr>
              <a:t>44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Advantages: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Highly efficient use of network resources.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Supports multiple connections simultaneously.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Scalable and fault-tolerant — packets can reroute around network issues.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Disadvantages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Packets may arrive out of order or get lost (requires retransmission).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Needs sophisticated protocols to manage sequencing and reassembly.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Variable latency and jitter (not ideal for real-time voice/video unless protocols like VoIP are used).</a:t>
            </a:r>
          </a:p>
        </p:txBody>
      </p:sp>
    </p:spTree>
    <p:extLst>
      <p:ext uri="{BB962C8B-B14F-4D97-AF65-F5344CB8AC3E}">
        <p14:creationId xmlns:p14="http://schemas.microsoft.com/office/powerpoint/2010/main" val="193626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Packet Switching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Real-World Example::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Sending a message via WhatsApp: Each message is broken into packets and sent across the internet; they may arrive out of order but are reassembled on the receiver’s end.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Where It’s Used: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Internet (TCP/IP)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Email, browsing, file downloads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Voice over IP (VoIP), streaming (with buffering)</a:t>
            </a:r>
          </a:p>
        </p:txBody>
      </p:sp>
    </p:spTree>
    <p:extLst>
      <p:ext uri="{BB962C8B-B14F-4D97-AF65-F5344CB8AC3E}">
        <p14:creationId xmlns:p14="http://schemas.microsoft.com/office/powerpoint/2010/main" val="2743106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Message Switching</a:t>
            </a:r>
            <a:r>
              <a:rPr lang="en-IN" dirty="0"/>
              <a:t>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What Is Message Switching?: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switching technique where the entire message is sent from one node to another and temporarily stored at each intermediate node before forwarding.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Each node waits to receive the full message before sending it to the next hop.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Key Characteristics: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No dedicated path required.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Messages are stored (buffered) and forwarded hop-by-hop.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Each message includes destination address and routing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10491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Message Switching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Advantages: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Efficient use of network bandwidth.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No need to pre-establish a path.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Capable of handling message prioritization and routing.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Disadvantages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High delay due to buffering at intermediate nodes (not suitable for real-time communication).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Requires large storage at each switch.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Risk of message loss if storage is full or crashes.</a:t>
            </a:r>
          </a:p>
        </p:txBody>
      </p:sp>
    </p:spTree>
    <p:extLst>
      <p:ext uri="{BB962C8B-B14F-4D97-AF65-F5344CB8AC3E}">
        <p14:creationId xmlns:p14="http://schemas.microsoft.com/office/powerpoint/2010/main" val="2164037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Message Switching</a:t>
            </a:r>
            <a:r>
              <a:rPr lang="en-IN" dirty="0"/>
              <a:t>(c)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Real-World Example</a:t>
            </a:r>
            <a:r>
              <a:rPr lang="en-US" sz="2400" u="sng"/>
              <a:t>: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Email systems: full message stored on a mail server, then forwarded to the recipient's server.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Where It’s Used</a:t>
            </a:r>
            <a:r>
              <a:rPr lang="en-US" sz="2400" u="sng"/>
              <a:t>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Email systems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Store-and-forward messaging in older networks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Network queuing models for simulations</a:t>
            </a:r>
          </a:p>
        </p:txBody>
      </p:sp>
    </p:spTree>
    <p:extLst>
      <p:ext uri="{BB962C8B-B14F-4D97-AF65-F5344CB8AC3E}">
        <p14:creationId xmlns:p14="http://schemas.microsoft.com/office/powerpoint/2010/main" val="31704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Responsibilities of Data Link Layer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u="sng" dirty="0"/>
              <a:t>Layer 2 – Data Link Layer: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Ensures reliable point-to-point (node-to-node)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Handles framing, addressing (MAC), and error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Controls access to shared media (via MAC protocols)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Examples: Ethernet, PPP, Frame Relay</a:t>
            </a:r>
          </a:p>
        </p:txBody>
      </p:sp>
    </p:spTree>
    <p:extLst>
      <p:ext uri="{BB962C8B-B14F-4D97-AF65-F5344CB8AC3E}">
        <p14:creationId xmlns:p14="http://schemas.microsoft.com/office/powerpoint/2010/main" val="578950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Comparison of Switching Techniques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49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32B6DF-5B81-C9C7-3BBB-7F6E164F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08475"/>
              </p:ext>
            </p:extLst>
          </p:nvPr>
        </p:nvGraphicFramePr>
        <p:xfrm>
          <a:off x="365759" y="1690688"/>
          <a:ext cx="10578090" cy="459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808">
                  <a:extLst>
                    <a:ext uri="{9D8B030D-6E8A-4147-A177-3AD203B41FA5}">
                      <a16:colId xmlns:a16="http://schemas.microsoft.com/office/drawing/2014/main" val="118312744"/>
                    </a:ext>
                  </a:extLst>
                </a:gridCol>
                <a:gridCol w="2789238">
                  <a:extLst>
                    <a:ext uri="{9D8B030D-6E8A-4147-A177-3AD203B41FA5}">
                      <a16:colId xmlns:a16="http://schemas.microsoft.com/office/drawing/2014/main" val="1804349662"/>
                    </a:ext>
                  </a:extLst>
                </a:gridCol>
                <a:gridCol w="2847022">
                  <a:extLst>
                    <a:ext uri="{9D8B030D-6E8A-4147-A177-3AD203B41FA5}">
                      <a16:colId xmlns:a16="http://schemas.microsoft.com/office/drawing/2014/main" val="1500771513"/>
                    </a:ext>
                  </a:extLst>
                </a:gridCol>
                <a:gridCol w="2847022">
                  <a:extLst>
                    <a:ext uri="{9D8B030D-6E8A-4147-A177-3AD203B41FA5}">
                      <a16:colId xmlns:a16="http://schemas.microsoft.com/office/drawing/2014/main" val="1064095379"/>
                    </a:ext>
                  </a:extLst>
                </a:gridCol>
              </a:tblGrid>
              <a:tr h="355345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Circuit Switching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Packet Switching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Message Switching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88968"/>
                  </a:ext>
                </a:extLst>
              </a:tr>
              <a:tr h="575093">
                <a:tc>
                  <a:txBody>
                    <a:bodyPr/>
                    <a:lstStyle/>
                    <a:p>
                      <a:r>
                        <a:rPr lang="en-IN"/>
                        <a:t>Path Establishment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Required (before transfer)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Not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61454"/>
                  </a:ext>
                </a:extLst>
              </a:tr>
              <a:tr h="456326">
                <a:tc>
                  <a:txBody>
                    <a:bodyPr/>
                    <a:lstStyle/>
                    <a:p>
                      <a:r>
                        <a:rPr lang="en-IN"/>
                        <a:t>Data Transfer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Entire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Packets (small units)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Entire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672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r>
                        <a:rPr lang="en-IN"/>
                        <a:t>Store-and-Forward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 (per packet)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(entire message at each node)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613989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r>
                        <a:rPr lang="en-IN"/>
                        <a:t>Delay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Setup delay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Variable (per packet routing)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(due to full-message storage)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05615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r>
                        <a:rPr lang="en-IN"/>
                        <a:t>Resource Utilization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Inefficient (fixed path)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Efficient (shared network paths)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973997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r>
                        <a:rPr lang="en-IN"/>
                        <a:t>Ideal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 audio/video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Web browsing, file sharing, VoIP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Email-like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996844"/>
                  </a:ext>
                </a:extLst>
              </a:tr>
              <a:tr h="621854">
                <a:tc>
                  <a:txBody>
                    <a:bodyPr/>
                    <a:lstStyle/>
                    <a:p>
                      <a:r>
                        <a:rPr lang="en-IN"/>
                        <a:t>Example 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Telephone networks (PSTN)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Internet (TCP/IP), WhatsApp, Zoom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Store-and-forward email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01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 Example – Switching Behavior with ping and </a:t>
            </a:r>
            <a:r>
              <a:rPr lang="en-US" b="1" dirty="0" err="1"/>
              <a:t>tracert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35689"/>
            <a:ext cx="1066626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Tools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1. ping</a:t>
            </a:r>
          </a:p>
          <a:p>
            <a:r>
              <a:rPr lang="en-US" sz="2400" dirty="0"/>
              <a:t>	Checks basic connectivity and round-trip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Example:</a:t>
            </a:r>
            <a:r>
              <a:rPr lang="en-US" sz="2400" dirty="0"/>
              <a:t>	</a:t>
            </a:r>
            <a:r>
              <a:rPr lang="en-US" sz="2000" i="1" dirty="0"/>
              <a:t>ping google.com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Output:</a:t>
            </a:r>
            <a:r>
              <a:rPr lang="en-US" sz="2400" dirty="0"/>
              <a:t>	</a:t>
            </a:r>
            <a:r>
              <a:rPr lang="en-US" sz="2000" i="1" dirty="0"/>
              <a:t>Reply from 142.250.193.174: bytes=32 time=28ms TTL=117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2. </a:t>
            </a:r>
            <a:r>
              <a:rPr lang="en-US" sz="2400" u="sng" dirty="0" err="1"/>
              <a:t>tracert</a:t>
            </a:r>
            <a:r>
              <a:rPr lang="en-US" sz="2400" u="sng" dirty="0"/>
              <a:t> (Windows) / traceroute (Linux/Mac)</a:t>
            </a:r>
          </a:p>
          <a:p>
            <a:r>
              <a:rPr lang="en-US" sz="2400" dirty="0"/>
              <a:t>	Shows the path packets take (hops) across the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Example:</a:t>
            </a:r>
            <a:r>
              <a:rPr lang="en-US" sz="2400" dirty="0"/>
              <a:t>	</a:t>
            </a:r>
            <a:r>
              <a:rPr lang="en-US" sz="2000" i="1" dirty="0" err="1"/>
              <a:t>tracert</a:t>
            </a:r>
            <a:r>
              <a:rPr lang="en-US" sz="2000" i="1" dirty="0"/>
              <a:t> google.com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Output (excerpt):</a:t>
            </a: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i="1" dirty="0"/>
              <a:t>1  &lt;1 </a:t>
            </a:r>
            <a:r>
              <a:rPr lang="en-US" i="1" dirty="0" err="1"/>
              <a:t>ms</a:t>
            </a:r>
            <a:r>
              <a:rPr lang="en-US" i="1" dirty="0"/>
              <a:t>   1 </a:t>
            </a:r>
            <a:r>
              <a:rPr lang="en-US" i="1" dirty="0" err="1"/>
              <a:t>ms</a:t>
            </a:r>
            <a:r>
              <a:rPr lang="en-US" i="1" dirty="0"/>
              <a:t>   1 </a:t>
            </a:r>
            <a:r>
              <a:rPr lang="en-US" i="1" dirty="0" err="1"/>
              <a:t>ms</a:t>
            </a:r>
            <a:r>
              <a:rPr lang="en-US" i="1" dirty="0"/>
              <a:t>  192.168.1.1</a:t>
            </a: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i="1" dirty="0"/>
              <a:t>2  18 </a:t>
            </a:r>
            <a:r>
              <a:rPr lang="en-US" i="1" dirty="0" err="1"/>
              <a:t>ms</a:t>
            </a:r>
            <a:r>
              <a:rPr lang="en-US" i="1" dirty="0"/>
              <a:t>  19 </a:t>
            </a:r>
            <a:r>
              <a:rPr lang="en-US" i="1" dirty="0" err="1"/>
              <a:t>ms</a:t>
            </a:r>
            <a:r>
              <a:rPr lang="en-US" i="1" dirty="0"/>
              <a:t>  20 </a:t>
            </a:r>
            <a:r>
              <a:rPr lang="en-US" i="1" dirty="0" err="1"/>
              <a:t>ms</a:t>
            </a:r>
            <a:r>
              <a:rPr lang="en-US" i="1" dirty="0"/>
              <a:t>  ISP-Gateway</a:t>
            </a: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i="1" dirty="0"/>
              <a:t>3  25 </a:t>
            </a:r>
            <a:r>
              <a:rPr lang="en-US" i="1" dirty="0" err="1"/>
              <a:t>ms</a:t>
            </a:r>
            <a:r>
              <a:rPr lang="en-US" i="1" dirty="0"/>
              <a:t>  28 </a:t>
            </a:r>
            <a:r>
              <a:rPr lang="en-US" i="1" dirty="0" err="1"/>
              <a:t>ms</a:t>
            </a:r>
            <a:r>
              <a:rPr lang="en-US" i="1" dirty="0"/>
              <a:t>  26 </a:t>
            </a:r>
            <a:r>
              <a:rPr lang="en-US" i="1" dirty="0" err="1"/>
              <a:t>ms</a:t>
            </a:r>
            <a:r>
              <a:rPr lang="en-US" i="1" dirty="0"/>
              <a:t>  core.router.example.net  {…}</a:t>
            </a:r>
          </a:p>
          <a:p>
            <a:pPr marL="2171700" lvl="4" indent="-342900">
              <a:buFont typeface="Courier New" panose="02070309020205020404" pitchFamily="49" charset="0"/>
              <a:buChar char="o"/>
            </a:pPr>
            <a:r>
              <a:rPr lang="en-US" i="1" dirty="0"/>
              <a:t>10  42 </a:t>
            </a:r>
            <a:r>
              <a:rPr lang="en-US" i="1" dirty="0" err="1"/>
              <a:t>ms</a:t>
            </a:r>
            <a:r>
              <a:rPr lang="en-US" i="1" dirty="0"/>
              <a:t>  44 </a:t>
            </a:r>
            <a:r>
              <a:rPr lang="en-US" i="1" dirty="0" err="1"/>
              <a:t>ms</a:t>
            </a:r>
            <a:r>
              <a:rPr lang="en-US" i="1" dirty="0"/>
              <a:t>  43 </a:t>
            </a:r>
            <a:r>
              <a:rPr lang="en-US" i="1" dirty="0" err="1"/>
              <a:t>ms</a:t>
            </a:r>
            <a:r>
              <a:rPr lang="en-US" i="1" dirty="0"/>
              <a:t>  google.com</a:t>
            </a:r>
          </a:p>
        </p:txBody>
      </p:sp>
    </p:spTree>
    <p:extLst>
      <p:ext uri="{BB962C8B-B14F-4D97-AF65-F5344CB8AC3E}">
        <p14:creationId xmlns:p14="http://schemas.microsoft.com/office/powerpoint/2010/main" val="2430324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Transition to the Data Link Layer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Role of the Data Link Layer: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Provides node-to-node data transfer.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Handles framing, error detection/correction, and flow control.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Interfaces directly with hardware through MAC (Media Access Control).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Real-World Analogy: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If the Physical Layer is the raw electrical road, and switching is traffic </a:t>
            </a:r>
            <a:r>
              <a:rPr lang="en-US" sz="2400" dirty="0" err="1"/>
              <a:t>direction,the</a:t>
            </a:r>
            <a:r>
              <a:rPr lang="en-US" sz="2400" dirty="0"/>
              <a:t> Data Link Layer ensures the vehicle (data) is complete, intact, and has valid documentation (frame structure).</a:t>
            </a:r>
          </a:p>
        </p:txBody>
      </p:sp>
    </p:spTree>
    <p:extLst>
      <p:ext uri="{BB962C8B-B14F-4D97-AF65-F5344CB8AC3E}">
        <p14:creationId xmlns:p14="http://schemas.microsoft.com/office/powerpoint/2010/main" val="14846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Framing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Framing</a:t>
            </a:r>
            <a:r>
              <a:rPr lang="en-US" sz="2400" u="sng"/>
              <a:t>?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Framing is the process of encapsulating data into structured units called frames before transmission.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Frames include control information like addresses, error-check codes, and delimiters.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Why Is Framing Needed?</a:t>
            </a:r>
            <a:endParaRPr lang="en-US" sz="2400" u="sng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Allows the receiver to distinguish individual data units.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Enables detection of transmission errors.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Helps manage flow and identify boundaries between messages.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91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Structure of a 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61839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Anatomy of a Data Frame: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000" dirty="0"/>
              <a:t>Header - Contains metadata and control information 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	  - Examples: Source &amp; destination MAC addresses, frame type, 			length, priority flags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000" dirty="0"/>
              <a:t>Payload (Data) - The actual content to be delivered 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		   - Can be from the Network Layer or higher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000" dirty="0"/>
              <a:t>Trailer - Often used for error detection (e.g., CRC, checksum) 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	- Helps identify corrupted or tampered frames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859DB-1973-D9E4-E5E8-D7B2FECC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06" y="3299836"/>
            <a:ext cx="5187142" cy="29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2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Fixed vs Variable Length Framing(a)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Why Different Framing Methods</a:t>
            </a:r>
            <a:r>
              <a:rPr lang="en-US" sz="2400" u="sng"/>
              <a:t>?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Different network protocols and environments require different methods for identifying the boundaries between frames.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Two major approaches: Fixed Length and Variable Length.</a:t>
            </a: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400" u="sng" dirty="0"/>
              <a:t>1. Fixed-Length Framing: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All frames are the same size.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Receiver knows exactly where each frame starts and ends.</a:t>
            </a: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Advantages</a:t>
            </a:r>
            <a:r>
              <a:rPr lang="en-US" sz="2400" dirty="0"/>
              <a:t>:	Simple to implement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		Fast parsing and minimal overhead</a:t>
            </a: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Disadvantages:</a:t>
            </a:r>
            <a:r>
              <a:rPr lang="en-US" sz="2400" dirty="0"/>
              <a:t>	May waste bandwidth if the payload is smaller than the frame		Not suitable for variable-size data</a:t>
            </a:r>
          </a:p>
          <a:p>
            <a:pPr lvl="1">
              <a:tabLst>
                <a:tab pos="1878013" algn="l"/>
              </a:tabLst>
            </a:pPr>
            <a:r>
              <a:rPr lang="en-US" sz="2400" i="1" dirty="0"/>
              <a:t>Example: </a:t>
            </a:r>
            <a:r>
              <a:rPr lang="en-US" sz="2400" dirty="0"/>
              <a:t>		</a:t>
            </a:r>
            <a:r>
              <a:rPr lang="en-US" sz="2400" i="1" dirty="0"/>
              <a:t>ATM (Asynchronous Transfer Mode)</a:t>
            </a:r>
          </a:p>
        </p:txBody>
      </p:sp>
    </p:spTree>
    <p:extLst>
      <p:ext uri="{BB962C8B-B14F-4D97-AF65-F5344CB8AC3E}">
        <p14:creationId xmlns:p14="http://schemas.microsoft.com/office/powerpoint/2010/main" val="1072998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Fixed vs Variable Length Framing(b)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400" u="sng" dirty="0"/>
              <a:t>2. Variable-Length Framing: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Frame length varies based on data size.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Requires delimiters, headers, or length fields to detect boundaries.</a:t>
            </a: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Advantages</a:t>
            </a:r>
            <a:r>
              <a:rPr lang="en-US" sz="2400" dirty="0"/>
              <a:t>:	Efficient use of bandwidth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		Ideal for dynamic traffic (e.g., web data, email)</a:t>
            </a:r>
          </a:p>
          <a:p>
            <a:pPr lvl="1">
              <a:tabLst>
                <a:tab pos="1878013" algn="l"/>
              </a:tabLst>
            </a:pPr>
            <a:r>
              <a:rPr lang="en-US" sz="2400" u="sng" dirty="0"/>
              <a:t>Disadvantages:</a:t>
            </a:r>
            <a:r>
              <a:rPr lang="en-US" sz="2400" dirty="0"/>
              <a:t>	Requires more complex logic for parsing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		Susceptible to framing errors if delimiters are corrupted</a:t>
            </a:r>
          </a:p>
          <a:p>
            <a:pPr lvl="1">
              <a:tabLst>
                <a:tab pos="1878013" algn="l"/>
              </a:tabLst>
            </a:pPr>
            <a:r>
              <a:rPr lang="en-US" sz="2400" i="1" dirty="0"/>
              <a:t>Example: </a:t>
            </a:r>
            <a:r>
              <a:rPr lang="en-US" sz="2400" dirty="0"/>
              <a:t>	</a:t>
            </a:r>
            <a:r>
              <a:rPr lang="en-US" sz="2400" i="1" dirty="0"/>
              <a:t>Ethernet, PPP (uses length field); HDLC (uses flag-based framing)</a:t>
            </a:r>
          </a:p>
        </p:txBody>
      </p:sp>
    </p:spTree>
    <p:extLst>
      <p:ext uri="{BB962C8B-B14F-4D97-AF65-F5344CB8AC3E}">
        <p14:creationId xmlns:p14="http://schemas.microsoft.com/office/powerpoint/2010/main" val="466240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Character-Oriented Framing(a)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Character-Oriented Framing?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method of framing where special byte values (characters) are used to indicate the beginning and end of a frame.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Often used in older text-based protocols (e.g., ASCII-based communication).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Frame Format Example:</a:t>
            </a:r>
            <a:r>
              <a:rPr lang="en-US" sz="2400" dirty="0"/>
              <a:t>:</a:t>
            </a:r>
          </a:p>
          <a:p>
            <a:r>
              <a:rPr lang="en-US" sz="2400" i="1" dirty="0"/>
              <a:t>| Start Flag (STX) | Payload | End Flag (ETX) |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STX = Start of Text (usually ASCII 0x02)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ETX = End of Text (usually ASCII 0x03)</a:t>
            </a:r>
          </a:p>
        </p:txBody>
      </p:sp>
    </p:spTree>
    <p:extLst>
      <p:ext uri="{BB962C8B-B14F-4D97-AF65-F5344CB8AC3E}">
        <p14:creationId xmlns:p14="http://schemas.microsoft.com/office/powerpoint/2010/main" val="195681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Character-Oriented Framing(b)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926044"/>
            <a:ext cx="110663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Key Concepts::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Easy to implement when communicating in text-based formats.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Used where control characters can be interpreted reliably.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 Problem: Character Confusion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What if the data itself contains the same character as the delimiter (e.g., 0x02 or 0x03)?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This would cause the receiver to misinterpret actual data as frame boundaries.</a:t>
            </a:r>
          </a:p>
          <a:p>
            <a:pPr marL="800100" lvl="1" indent="-342900">
              <a:buFont typeface="Wingdings" panose="05000000000000000000" pitchFamily="2" charset="2"/>
              <a:buChar char="Ø"/>
              <a:tabLst>
                <a:tab pos="1878013" algn="l"/>
              </a:tabLst>
            </a:pPr>
            <a:r>
              <a:rPr lang="en-US" sz="2400" u="sng" dirty="0"/>
              <a:t>Solution: Byte Stuffing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	</a:t>
            </a:r>
            <a:r>
              <a:rPr lang="en-US" sz="2400" i="1" dirty="0"/>
              <a:t>Special characters in the data are preceded by an “escape” character (ESC, e.g., 0x1B).</a:t>
            </a:r>
          </a:p>
          <a:p>
            <a:pPr lvl="1">
              <a:tabLst>
                <a:tab pos="1878013" algn="l"/>
              </a:tabLst>
            </a:pPr>
            <a:r>
              <a:rPr lang="en-US" sz="2400" i="1" dirty="0"/>
              <a:t>	At the receiver end, ESC sequences are interpreted and restored to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1010889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Byte Stuffing – Escaping Control Characters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Byte Stuffing?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technique used in character-oriented framing to prevent confusion between control characters (like frame delimiters) and data.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Adds a special escape character (ESC) before any occurrence of control characters within the data.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Why It’s Needed: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If the payload includes the same byte as the Start/End flag (e.g., STX = 0x02 or ETX = 0x03), the receiver may misinterpret it as a boundary.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Stuffing ensures that delimiters are only interpreted as framing marks if not escaped.</a:t>
            </a:r>
          </a:p>
        </p:txBody>
      </p:sp>
    </p:spTree>
    <p:extLst>
      <p:ext uri="{BB962C8B-B14F-4D97-AF65-F5344CB8AC3E}">
        <p14:creationId xmlns:p14="http://schemas.microsoft.com/office/powerpoint/2010/main" val="41668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209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Responsibilities of Physical Layer and Data Link Layer [Both]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u="sng" dirty="0"/>
              <a:t>Layer 1 &amp; 2 Interaction: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DLL packages data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Physical layer converts frames into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Together, they ensure data is prepared for transmission across networks</a:t>
            </a:r>
          </a:p>
        </p:txBody>
      </p:sp>
    </p:spTree>
    <p:extLst>
      <p:ext uri="{BB962C8B-B14F-4D97-AF65-F5344CB8AC3E}">
        <p14:creationId xmlns:p14="http://schemas.microsoft.com/office/powerpoint/2010/main" val="3328036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Bit-Oriented Framing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What Is Bit-Oriented Framing?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framing technique that uses specific bit patterns (not bytes or characters) to mark the start and end of a frame.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Offers better efficiency for transmitting binary data compared to character-oriented methods.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Frame Structure Example (HDLC):</a:t>
            </a:r>
            <a:r>
              <a:rPr lang="en-US" sz="2400" dirty="0"/>
              <a:t>: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| Flag | Address | Control | Payload | FCS | Flag |</a:t>
            </a:r>
          </a:p>
          <a:p>
            <a:pPr lvl="1">
              <a:tabLst>
                <a:tab pos="1878013" algn="l"/>
              </a:tabLst>
            </a:pPr>
            <a:r>
              <a:rPr lang="en-US" sz="2400" i="1" dirty="0"/>
              <a:t>Flag: A unique 8-bit pattern used to denote frame boundaries (e.g., 01111110)</a:t>
            </a:r>
          </a:p>
        </p:txBody>
      </p:sp>
    </p:spTree>
    <p:extLst>
      <p:ext uri="{BB962C8B-B14F-4D97-AF65-F5344CB8AC3E}">
        <p14:creationId xmlns:p14="http://schemas.microsoft.com/office/powerpoint/2010/main" val="3142443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Bit-Oriented Framing</a:t>
            </a:r>
            <a:r>
              <a:rPr lang="en-IN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762866" y="1721569"/>
            <a:ext cx="1066626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Why Use Bit-Oriented Framing?: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Allows for data independence—any kind of binary data can be transmitted.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Common in high-performance, low-level data link protocols.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Problem: Bit Pattern Collision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What if the data contains the same bit pattern as the flag (01111110)?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The receiver might mistake it for a frame boundary.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Solution: Bit Stuffing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Insert a 0 after every five consecutive 1s in the data stream.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This prevents the accidental creation of the flag pattern.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Original data: 01111110 → Data collision risk</a:t>
            </a:r>
            <a:br>
              <a:rPr lang="en-US" dirty="0"/>
            </a:br>
            <a:r>
              <a:rPr lang="en-US" dirty="0"/>
              <a:t>Stuffed data: 011111010 → Safe transmission</a:t>
            </a:r>
            <a:br>
              <a:rPr lang="en-US" dirty="0"/>
            </a:br>
            <a:r>
              <a:rPr lang="en-US" dirty="0"/>
              <a:t>Receiver removes extra 0s when detecting five 1s.</a:t>
            </a:r>
          </a:p>
        </p:txBody>
      </p:sp>
    </p:spTree>
    <p:extLst>
      <p:ext uri="{BB962C8B-B14F-4D97-AF65-F5344CB8AC3E}">
        <p14:creationId xmlns:p14="http://schemas.microsoft.com/office/powerpoint/2010/main" val="3453991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Stuffing – Preventing Flag Confusion in Bit-Oriented Framing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Bit Stuffing?: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technique used in bit-oriented framing to prevent confusion between data and control flags.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Ensures that the flag pattern (typically 01111110) does not appear in the payload.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How It Works:</a:t>
            </a:r>
            <a:r>
              <a:rPr lang="en-US" sz="2400" dirty="0"/>
              <a:t>: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The sender inserts a 0 after every five consecutive 1s in the </a:t>
            </a:r>
            <a:r>
              <a:rPr lang="en-US" sz="2400"/>
              <a:t>payload. The</a:t>
            </a:r>
            <a:r>
              <a:rPr lang="en-US" sz="2400" dirty="0"/>
              <a:t> receiver removes the 0 after every five 1s during de-stuffing.</a:t>
            </a:r>
          </a:p>
          <a:p>
            <a:pPr lvl="1">
              <a:tabLst>
                <a:tab pos="1878013" algn="l"/>
              </a:tabLst>
            </a:pPr>
            <a:r>
              <a:rPr lang="en-US" u="sng" dirty="0"/>
              <a:t>Example:</a:t>
            </a:r>
            <a:r>
              <a:rPr lang="en-US" dirty="0"/>
              <a:t>	Flag: 01111110</a:t>
            </a:r>
            <a:endParaRPr lang="en-US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Payload before stuffing: 011111101010→ Risk: Receiver might mistake 01111110 as a boundary</a:t>
            </a:r>
            <a:endParaRPr lang="en-US" i="1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Stuffed Payload :0111110101010  → Safe: Only flag is interpreted as boundary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Framed </a:t>
            </a:r>
            <a:r>
              <a:rPr lang="en-US" i="1"/>
              <a:t>Data: Flag</a:t>
            </a:r>
            <a:r>
              <a:rPr lang="en-US" i="1" dirty="0"/>
              <a:t> | Stuffed Payload | Flag01111110 0111110101010 01111110</a:t>
            </a:r>
          </a:p>
        </p:txBody>
      </p:sp>
    </p:spTree>
    <p:extLst>
      <p:ext uri="{BB962C8B-B14F-4D97-AF65-F5344CB8AC3E}">
        <p14:creationId xmlns:p14="http://schemas.microsoft.com/office/powerpoint/2010/main" val="2152239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Header-Based Framing – Count Field Method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100" u="sng" dirty="0"/>
              <a:t>What Is Count-Based Framing?: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A framing technique where the length of the frame (or data portion) is included as a field in the header.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Allows the receiver to know exactly how many bytes to expect, removing the need for flags or delimiters.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100" u="sng" dirty="0"/>
              <a:t>Advantages</a:t>
            </a:r>
            <a:r>
              <a:rPr lang="en-US" sz="21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Simple to parse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Efficient for fixed-format protocols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No need for bit or byte stuffing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100" u="sng" dirty="0"/>
              <a:t>Disadvantages:</a:t>
            </a:r>
            <a:endParaRPr lang="en-US" sz="21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If the length field is corrupted, the frame is misinterpreted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No synchronization markers if data is misaligned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100" dirty="0"/>
              <a:t>Not ideal on noisy or lossy links</a:t>
            </a:r>
          </a:p>
        </p:txBody>
      </p:sp>
    </p:spTree>
    <p:extLst>
      <p:ext uri="{BB962C8B-B14F-4D97-AF65-F5344CB8AC3E}">
        <p14:creationId xmlns:p14="http://schemas.microsoft.com/office/powerpoint/2010/main" val="3166145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Error Detection</a:t>
            </a:r>
            <a:r>
              <a:rPr lang="en-IN" dirty="0"/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u="sng" dirty="0"/>
              <a:t>What Is Error Detection?</a:t>
            </a:r>
            <a:endParaRPr lang="en-US" sz="2400" u="sng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mechanism used in data communication to identify errors introduced during transmission.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Helps ensure that the received data matches what was originally sent.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Implemented at the Data Link Layer (and sometimes at higher layers too).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Types of Errors</a:t>
            </a:r>
            <a:r>
              <a:rPr lang="en-IN" sz="2400" u="sng"/>
              <a:t>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Single-bit error – Only one bit is altered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Burst error – A sequence of bits is altered (more common in real scenarios)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707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Error Detection</a:t>
            </a:r>
            <a:r>
              <a:rPr lang="en-IN" dirty="0"/>
              <a:t>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Importance in Networking</a:t>
            </a:r>
            <a:r>
              <a:rPr lang="en-US" sz="2400" u="sng"/>
              <a:t>: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Helps prevent corrupted data from reaching applications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Enables retransmission or correction mechanisms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Improves reliability over noisy or shared channels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Basic Error Detection Techniques (Coming Up):</a:t>
            </a:r>
            <a:r>
              <a:rPr lang="en-US" sz="2400" dirty="0"/>
              <a:t>: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Parity Bits (Simple &amp; 2D)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Checksum</a:t>
            </a:r>
            <a:endParaRPr lang="en-US" sz="2400"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Cyclic Redundancy Check (CRC)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5111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Parity Bit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Parity?: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Parity is a basic error detection technique where a single bit is added to a data unit to make the total number of 1s either even or odd.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Used to detect single-bit errors during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501763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Parity Bit – Simple and Two-Dimensional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1. Simple (Single) Parity::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Even Parity: Add 1 if total number of 1s is odd (to make it even)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Odd Parity: Add 1 if total number of 1s is even (to make it odd)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Example: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Data: 1010001 → Number of 1s = 3 (odd)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→ Even Parity Bit = 1 → Transmit: 10100011</a:t>
            </a: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000" u="sng" dirty="0"/>
              <a:t>2. Two-Dimensional Parity: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Data is arranged in rows and columns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Row parity and column parity bits are added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Can detect and often locate a single-bit error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Example: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Original Block: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| 1 | 0 | 1 | → Row Parity: 0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| 0 | 1 | 0 | → Row Parity: 1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Column Parity: 1 1 1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→ If a single-bit flips, the intersecting row and column reveal the location</a:t>
            </a:r>
          </a:p>
        </p:txBody>
      </p:sp>
    </p:spTree>
    <p:extLst>
      <p:ext uri="{BB962C8B-B14F-4D97-AF65-F5344CB8AC3E}">
        <p14:creationId xmlns:p14="http://schemas.microsoft.com/office/powerpoint/2010/main" val="1701910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Checksum Method – Concept and Example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What Is a Checksum?: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A simple error detection method where: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→ All data units (often words or bytes) are added together.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→ The result is complemented (inverted) and sent along with the data.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The receiver performs the same sum and compares its result with the transmitted checksum.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000" u="sng" dirty="0"/>
              <a:t>Example (8-bit checksum):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Sender: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Data bytes: 11001010 + 10110101 = 1B7 (in hex)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Truncate carry: B7 → Complement: 48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Transmitted: [11001010] [10110101] [01001000] (Checksum)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Receiver: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Adds all three: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11001010 + 10110101 + 01001000 = 1FF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→ Truncate carry: FF → Complement = 00 (all bits 0) → Valid</a:t>
            </a:r>
          </a:p>
        </p:txBody>
      </p:sp>
    </p:spTree>
    <p:extLst>
      <p:ext uri="{BB962C8B-B14F-4D97-AF65-F5344CB8AC3E}">
        <p14:creationId xmlns:p14="http://schemas.microsoft.com/office/powerpoint/2010/main" val="41775446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Cyclic Redundancy Check (CRC) – Concept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CRC?: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robust error detection method that treats data as a binary number (polynomial).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The sender divides the data by a generator polynomial and appends the remainder (CRC bits) to the frame.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The receiver performs the same division — if remainder = 0, no error is detected.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Key Concepts: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CRC detects burst errors more effectively than parity or checksum.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Common CRC generators: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	</a:t>
            </a:r>
            <a:r>
              <a:rPr lang="en-US" sz="2400" i="1" dirty="0"/>
              <a:t>CRC-8, CRC-16, CRC-32 (used in Ethernet, ZIP files, etc.)</a:t>
            </a:r>
          </a:p>
        </p:txBody>
      </p:sp>
    </p:spTree>
    <p:extLst>
      <p:ext uri="{BB962C8B-B14F-4D97-AF65-F5344CB8AC3E}">
        <p14:creationId xmlns:p14="http://schemas.microsoft.com/office/powerpoint/2010/main" val="10194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Layer 1 and Layer 2 Work Together(a)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u="sng" dirty="0"/>
              <a:t>Data Encapsulation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Application data → Segmented by Transport Layer → Packets at           									Network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At Data Link Layer:</a:t>
            </a:r>
            <a:br>
              <a:rPr lang="en-IN" sz="2800" dirty="0"/>
            </a:br>
            <a:r>
              <a:rPr lang="en-IN" sz="2800" dirty="0"/>
              <a:t>→ Packet is encapsulated into a Frame</a:t>
            </a:r>
            <a:br>
              <a:rPr lang="en-IN" sz="2800" dirty="0"/>
            </a:br>
            <a:r>
              <a:rPr lang="en-IN" sz="2800" dirty="0"/>
              <a:t>→ Frame = [Header | Payload | Trailer]</a:t>
            </a:r>
            <a:br>
              <a:rPr lang="en-IN" sz="2800" dirty="0"/>
            </a:br>
            <a:r>
              <a:rPr lang="en-IN" sz="2800" dirty="0"/>
              <a:t>→ Header contains MAC address, control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At Physical Layer:</a:t>
            </a:r>
            <a:br>
              <a:rPr lang="en-IN" sz="2800" dirty="0"/>
            </a:br>
            <a:r>
              <a:rPr lang="en-IN" sz="2800" dirty="0"/>
              <a:t>→ Frame is converted into electrical, optical, or radio signals</a:t>
            </a:r>
          </a:p>
        </p:txBody>
      </p:sp>
    </p:spTree>
    <p:extLst>
      <p:ext uri="{BB962C8B-B14F-4D97-AF65-F5344CB8AC3E}">
        <p14:creationId xmlns:p14="http://schemas.microsoft.com/office/powerpoint/2010/main" val="2135748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Cyclic Redundancy Check (CRC)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RC Operation (High-Level Steps):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Append (n−1) zeros to the data, where n = degree of generator polynomial.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Divide the resulting bitstream by the generator polynomial using modulo-2 division (XOR).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The remainder is the CRC — added to the original data.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Receiver repeats the division: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→ If remainder = 0 → Data is valid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→ Else → Error detected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Notation Example: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Data: 1101011011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Generator (key): 10011 (degree = 4)</a:t>
            </a:r>
          </a:p>
          <a:p>
            <a:pPr lvl="1">
              <a:tabLst>
                <a:tab pos="1878013" algn="l"/>
              </a:tabLst>
            </a:pPr>
            <a:r>
              <a:rPr lang="en-US" sz="2400" i="1" dirty="0"/>
              <a:t>→ Append 0000 to data → Divide → Remainder = CRC (e.g., 1000)</a:t>
            </a:r>
          </a:p>
        </p:txBody>
      </p:sp>
    </p:spTree>
    <p:extLst>
      <p:ext uri="{BB962C8B-B14F-4D97-AF65-F5344CB8AC3E}">
        <p14:creationId xmlns:p14="http://schemas.microsoft.com/office/powerpoint/2010/main" val="4056122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CRC Calculation – Step-by-Step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867550"/>
            <a:ext cx="106662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u="sng" dirty="0"/>
              <a:t> Example Setup::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600" dirty="0"/>
              <a:t>Data:		100100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600" dirty="0"/>
              <a:t>Generator (Key):	1101 (degree 3 → append 3 zeros)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Step 1: Append (n−1) zeros to data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→ 100100 → becomes 100100000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Step 2: Perform Modulo-2 Division (XOR):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Divisor (key):	1101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Dividend:		100100000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Perform binary division using XOR:</a:t>
            </a:r>
          </a:p>
          <a:p>
            <a:pPr marL="742950" lvl="1" indent="-28575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600" dirty="0"/>
              <a:t>Start with leftmost bits equal in length to the key</a:t>
            </a:r>
          </a:p>
          <a:p>
            <a:pPr marL="742950" lvl="1" indent="-28575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600" dirty="0"/>
              <a:t>XOR the segment with key</a:t>
            </a:r>
          </a:p>
          <a:p>
            <a:pPr marL="742950" lvl="1" indent="-28575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600" dirty="0"/>
              <a:t>Bring down the next bit and repeat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Step-by-step XOR: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1001 (from data)⊕ 1101 (key)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= 0100 → bring down next bit (0) → 100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⊕ 110 → …continue process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Final Remainder (CRC): e.g., 101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Step 3: Append CRC to data</a:t>
            </a:r>
          </a:p>
          <a:p>
            <a:pPr lvl="1">
              <a:tabLst>
                <a:tab pos="1878013" algn="l"/>
              </a:tabLst>
            </a:pPr>
            <a:r>
              <a:rPr lang="en-US" sz="1600" dirty="0"/>
              <a:t>Transmitted Frame: 100100 + 101 = 100100101</a:t>
            </a:r>
          </a:p>
        </p:txBody>
      </p:sp>
    </p:spTree>
    <p:extLst>
      <p:ext uri="{BB962C8B-B14F-4D97-AF65-F5344CB8AC3E}">
        <p14:creationId xmlns:p14="http://schemas.microsoft.com/office/powerpoint/2010/main" val="2909095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Comparison of Error Detection Methods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C592BC-5731-EFB7-C457-EE95A7247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1924"/>
              </p:ext>
            </p:extLst>
          </p:nvPr>
        </p:nvGraphicFramePr>
        <p:xfrm>
          <a:off x="438149" y="1545977"/>
          <a:ext cx="11315700" cy="475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88366677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458703788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3825622028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1046874317"/>
                    </a:ext>
                  </a:extLst>
                </a:gridCol>
              </a:tblGrid>
              <a:tr h="518315">
                <a:tc>
                  <a:txBody>
                    <a:bodyPr/>
                    <a:lstStyle/>
                    <a:p>
                      <a:r>
                        <a:rPr lang="en-IN" dirty="0"/>
                        <a:t>Feature /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Parity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Checksum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CRC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640037"/>
                  </a:ext>
                </a:extLst>
              </a:tr>
              <a:tr h="894625">
                <a:tc>
                  <a:txBody>
                    <a:bodyPr/>
                    <a:lstStyle/>
                    <a:p>
                      <a:r>
                        <a:rPr lang="en-IN"/>
                        <a:t>Detection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Detects single-bit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Detects many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Detects burst &amp; complex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534457"/>
                  </a:ext>
                </a:extLst>
              </a:tr>
              <a:tr h="518315">
                <a:tc>
                  <a:txBody>
                    <a:bodyPr/>
                    <a:lstStyle/>
                    <a:p>
                      <a:r>
                        <a:rPr lang="en-IN"/>
                        <a:t>Correction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099458"/>
                  </a:ext>
                </a:extLst>
              </a:tr>
              <a:tr h="518315">
                <a:tc>
                  <a:txBody>
                    <a:bodyPr/>
                    <a:lstStyle/>
                    <a:p>
                      <a:r>
                        <a:rPr lang="en-IN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Very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793930"/>
                  </a:ext>
                </a:extLst>
              </a:tr>
              <a:tr h="894625">
                <a:tc>
                  <a:txBody>
                    <a:bodyPr/>
                    <a:lstStyle/>
                    <a:p>
                      <a:r>
                        <a:rPr lang="en-IN"/>
                        <a:t>Overhead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 bit (simple parity)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 bits (depends on polynomial)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92517"/>
                  </a:ext>
                </a:extLst>
              </a:tr>
              <a:tr h="518315">
                <a:tc>
                  <a:txBody>
                    <a:bodyPr/>
                    <a:lstStyle/>
                    <a:p>
                      <a:r>
                        <a:rPr lang="en-IN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Efficient &amp; reliable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423021"/>
                  </a:ext>
                </a:extLst>
              </a:tr>
              <a:tr h="894625">
                <a:tc>
                  <a:txBody>
                    <a:bodyPr/>
                    <a:lstStyle/>
                    <a:p>
                      <a:r>
                        <a:rPr lang="en-IN"/>
                        <a:t>Real-World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RAM, serial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TCP/UDP, IP headers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Ethernet, USB, file formats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53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69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Hamming Code – Error Correction Concept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865972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What Is Hamming Code?: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forward error correction technique that not only detects errors but also corrects single-bit errors.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Introduced by Richard Hamming in 1950.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Uses parity bits placed at specific positions in the data to compute error location.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Example Format (7-bit Hamming Code for 4-bit data):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P1 covers positions 1, 3, 5, 7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P2 covers positions 2, 3, 6, 7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P3 covers positions 4, 5, 6,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60659E-6D6D-3C68-B613-87505778D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52229"/>
              </p:ext>
            </p:extLst>
          </p:nvPr>
        </p:nvGraphicFramePr>
        <p:xfrm>
          <a:off x="974436" y="565162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909957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799086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6702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83907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6260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43904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82668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53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05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62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87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Calculating Redundant Bits for Hamming Code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Hamming Code Redundancy Rule::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To determine how many parity (redundant) bits are required for a given number of data bits (m), use the inequality: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2^r ≥ m + r + 1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Where: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r = number of redundant (parity) bits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m = number of data bits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600" i="1" dirty="0"/>
              <a:t>Suppose m = 4 (we want to encode 4 data bits)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→ Find r such that: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2^r ≥ 4 + r + 1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Try r = 3: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2^3 = 8 ≥ 4 + 3 + 1 = 8 → Valid</a:t>
            </a:r>
          </a:p>
          <a:p>
            <a:pPr lvl="1">
              <a:tabLst>
                <a:tab pos="1878013" algn="l"/>
              </a:tabLst>
            </a:pPr>
            <a:r>
              <a:rPr lang="en-US" sz="1600" i="1" dirty="0"/>
              <a:t>→ So, 3 redundant bits are needed for 4 data bits (total = 7-bit Hamming Code)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7713F-F9D5-D9DC-2D34-8B403DE0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88982"/>
              </p:ext>
            </p:extLst>
          </p:nvPr>
        </p:nvGraphicFramePr>
        <p:xfrm>
          <a:off x="5647115" y="3753688"/>
          <a:ext cx="6106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578">
                  <a:extLst>
                    <a:ext uri="{9D8B030D-6E8A-4147-A177-3AD203B41FA5}">
                      <a16:colId xmlns:a16="http://schemas.microsoft.com/office/drawing/2014/main" val="1498016397"/>
                    </a:ext>
                  </a:extLst>
                </a:gridCol>
                <a:gridCol w="2035578">
                  <a:extLst>
                    <a:ext uri="{9D8B030D-6E8A-4147-A177-3AD203B41FA5}">
                      <a16:colId xmlns:a16="http://schemas.microsoft.com/office/drawing/2014/main" val="2199641792"/>
                    </a:ext>
                  </a:extLst>
                </a:gridCol>
                <a:gridCol w="2035578">
                  <a:extLst>
                    <a:ext uri="{9D8B030D-6E8A-4147-A177-3AD203B41FA5}">
                      <a16:colId xmlns:a16="http://schemas.microsoft.com/office/drawing/2014/main" val="171080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Bits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Redundant Bits 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Bits (m + 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14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26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9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10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33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41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Hamming Code – Encoding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649045"/>
            <a:ext cx="106662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u="sng" dirty="0"/>
              <a:t> Example: Encode 4-bit data = 1011 using Hamming(7,4):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Step 1: Determine Positions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Total bits = 7 (4 data + 3 parity)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i="1" dirty="0"/>
              <a:t>Position layout (left to right):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| 1 | 2 | 3 | 4 | 5 | 6 | 7 |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| P1| P2| D1| P3| D2| D3| D4|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→ Place data bits: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D1 = 1, D2 = 0, D3 = 1, D4 = 1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→ Initial frame: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[ _ P1 _ P2 _ D1 _ P3 _ D2 _ D3 _ D4 ]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= [ _ _ 1 _ 0 1 1 ]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Step 2: Calculate Parity Bits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P1 (positions 1,3,5,7) → bits: 1,0,1 → P1 = 0 (even parity)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P2 (positions 2,3,6,7) → bits: 1,1,1 → P2 = 1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P3 (positions 4,5,6,7) → bits: 0,1,1 → P3 = 0</a:t>
            </a:r>
          </a:p>
          <a:p>
            <a:pPr lvl="1">
              <a:tabLst>
                <a:tab pos="1878013" algn="l"/>
              </a:tabLst>
            </a:pPr>
            <a:r>
              <a:rPr lang="en-US" i="1" dirty="0"/>
              <a:t>→ Final Frame:[P1 P2 D1 P3 D2 D3 D4] = [0 1 1 0 0 1 1]</a:t>
            </a:r>
          </a:p>
          <a:p>
            <a:pPr lvl="1">
              <a:tabLst>
                <a:tab pos="1878013" algn="l"/>
              </a:tabLst>
            </a:pPr>
            <a:r>
              <a:rPr lang="en-US" b="1" dirty="0"/>
              <a:t>Final Encoded Hamming(7,4) Code: 0 1 1 0 0 1 1</a:t>
            </a:r>
          </a:p>
        </p:txBody>
      </p:sp>
    </p:spTree>
    <p:extLst>
      <p:ext uri="{BB962C8B-B14F-4D97-AF65-F5344CB8AC3E}">
        <p14:creationId xmlns:p14="http://schemas.microsoft.com/office/powerpoint/2010/main" val="37256676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Hamming Code – Decoding and Error Correction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690688"/>
            <a:ext cx="1066626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i="1" u="sng" dirty="0"/>
              <a:t>Received Example::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400" i="1" dirty="0"/>
              <a:t>Assume transmitted Hamming(7,4) frame = 0110011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400" i="1" dirty="0"/>
              <a:t>Now suppose a 1-bit error occurs → Receiver gets: 0010011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400" i="1" dirty="0"/>
              <a:t>Step 1: Recalculate Parity Bits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1400" i="1" dirty="0"/>
              <a:t>Bit positions: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| 1 | 2 | 3 | 4 | 5 | 6 | 7 |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| P1| P2| D1| P3| D2| D3| D4 |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Recalculate each parity bit using its covered positions: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P1 checks bits 1, 3, 5, 7 → 0,1,0,1 → 0 parity = Correct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P2 checks bits 2, 3, 6, 7 → 0,1,1,1 → 1 parity = Correct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P3 checks bits 4, 5, 6, 7 → 0,0,1,1 → 0 parity = Correct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→ All parity bits correct? No — in this case, one parity is incorrect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→ Let's try an example with a flipped bit at position 3: 0100011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Step 2: Identify Error Position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Assume parity check results: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P1 incorrect (1)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P2 correct (0)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P3 incorrect (1)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→ Error position = Binary 101 = 5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→ Flip bit at position 5 to correct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Step 3: Extract Data Bits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From corrected frame:</a:t>
            </a:r>
          </a:p>
          <a:p>
            <a:pPr lvl="1">
              <a:tabLst>
                <a:tab pos="1878013" algn="l"/>
              </a:tabLst>
            </a:pPr>
            <a:r>
              <a:rPr lang="en-US" sz="1400" i="1" dirty="0"/>
              <a:t>| D1 | D2 | D3 | D4 | = bits at positions 3, 5, 6, 7</a:t>
            </a:r>
          </a:p>
        </p:txBody>
      </p:sp>
    </p:spTree>
    <p:extLst>
      <p:ext uri="{BB962C8B-B14F-4D97-AF65-F5344CB8AC3E}">
        <p14:creationId xmlns:p14="http://schemas.microsoft.com/office/powerpoint/2010/main" val="1341437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Burst Error Handling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a Burst Error?: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burst error occurs when two or more consecutive bits in a data unit are altered during transmission.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More difficult to detect and correct than isolated single-bit errors.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Characteristics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Common in wireless and noisy environments.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Often caused by interference, sudden power changes, or synchronization loss.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Length of a burst = from the first corrupted bit to the last (not just the number of erroneous bits).</a:t>
            </a:r>
          </a:p>
        </p:txBody>
      </p:sp>
    </p:spTree>
    <p:extLst>
      <p:ext uri="{BB962C8B-B14F-4D97-AF65-F5344CB8AC3E}">
        <p14:creationId xmlns:p14="http://schemas.microsoft.com/office/powerpoint/2010/main" val="8535265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/>
          </a:bodyPr>
          <a:lstStyle/>
          <a:p>
            <a:r>
              <a:rPr lang="en-IN" b="1" dirty="0"/>
              <a:t>Handling Burst Errors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684655"/>
            <a:ext cx="106662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 </a:t>
            </a:r>
            <a:r>
              <a:rPr lang="en-IN" sz="2000" u="sng" dirty="0"/>
              <a:t>Example</a:t>
            </a:r>
            <a:r>
              <a:rPr lang="en-US" sz="2000" u="sng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Original: 10011101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Received: 10110111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→ Error from bit position 2 to 5 → Burst length = 4</a:t>
            </a:r>
          </a:p>
          <a:p>
            <a:pPr lvl="1">
              <a:tabLst>
                <a:tab pos="1878013" algn="l"/>
              </a:tabLst>
            </a:pPr>
            <a:r>
              <a:rPr lang="en-US" sz="2000" dirty="0"/>
              <a:t>Strategies for Handling Burst Errors:</a:t>
            </a:r>
          </a:p>
          <a:p>
            <a:pPr marL="914400" lvl="1" indent="-457200">
              <a:buFont typeface="Wingdings" panose="05000000000000000000" pitchFamily="2" charset="2"/>
              <a:buChar char="v"/>
              <a:tabLst>
                <a:tab pos="1878013" algn="l"/>
              </a:tabLst>
            </a:pPr>
            <a:r>
              <a:rPr lang="en-US" sz="2000" dirty="0"/>
              <a:t>Block-Based Coding: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Data is grouped into blocks with additional check bits.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Burst errors affect fewer blocks → easier to isolate.</a:t>
            </a:r>
          </a:p>
          <a:p>
            <a:pPr marL="914400" lvl="1" indent="-457200">
              <a:buFont typeface="Wingdings" panose="05000000000000000000" pitchFamily="2" charset="2"/>
              <a:buChar char="v"/>
              <a:tabLst>
                <a:tab pos="1878013" algn="l"/>
              </a:tabLst>
            </a:pPr>
            <a:r>
              <a:rPr lang="en-US" sz="2000" dirty="0"/>
              <a:t>Interleaving: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Rearranges data bits before transmission to spread out burst errors.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Makes errors appear as random single-bit errors when de-interleaved.</a:t>
            </a:r>
          </a:p>
          <a:p>
            <a:pPr marL="914400" lvl="1" indent="-457200">
              <a:buFont typeface="Wingdings" panose="05000000000000000000" pitchFamily="2" charset="2"/>
              <a:buChar char="v"/>
              <a:tabLst>
                <a:tab pos="1878013" algn="l"/>
              </a:tabLst>
            </a:pPr>
            <a:r>
              <a:rPr lang="en-US" sz="2000" dirty="0"/>
              <a:t>CRC: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Excellent for detecting burst errors (length ≤ degree of polynomial).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000" dirty="0"/>
              <a:t>Used in Ethernet, storage devices.</a:t>
            </a:r>
          </a:p>
        </p:txBody>
      </p:sp>
    </p:spTree>
    <p:extLst>
      <p:ext uri="{BB962C8B-B14F-4D97-AF65-F5344CB8AC3E}">
        <p14:creationId xmlns:p14="http://schemas.microsoft.com/office/powerpoint/2010/main" val="8222449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Error Detection vs Error Correction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8BDEDF-5980-68B7-8998-FE2F1ED9E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2395"/>
              </p:ext>
            </p:extLst>
          </p:nvPr>
        </p:nvGraphicFramePr>
        <p:xfrm>
          <a:off x="647008" y="1844842"/>
          <a:ext cx="10887265" cy="450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453">
                  <a:extLst>
                    <a:ext uri="{9D8B030D-6E8A-4147-A177-3AD203B41FA5}">
                      <a16:colId xmlns:a16="http://schemas.microsoft.com/office/drawing/2014/main" val="1452239763"/>
                    </a:ext>
                  </a:extLst>
                </a:gridCol>
                <a:gridCol w="2177453">
                  <a:extLst>
                    <a:ext uri="{9D8B030D-6E8A-4147-A177-3AD203B41FA5}">
                      <a16:colId xmlns:a16="http://schemas.microsoft.com/office/drawing/2014/main" val="3920213162"/>
                    </a:ext>
                  </a:extLst>
                </a:gridCol>
                <a:gridCol w="2177453">
                  <a:extLst>
                    <a:ext uri="{9D8B030D-6E8A-4147-A177-3AD203B41FA5}">
                      <a16:colId xmlns:a16="http://schemas.microsoft.com/office/drawing/2014/main" val="1938124908"/>
                    </a:ext>
                  </a:extLst>
                </a:gridCol>
                <a:gridCol w="2177453">
                  <a:extLst>
                    <a:ext uri="{9D8B030D-6E8A-4147-A177-3AD203B41FA5}">
                      <a16:colId xmlns:a16="http://schemas.microsoft.com/office/drawing/2014/main" val="721615035"/>
                    </a:ext>
                  </a:extLst>
                </a:gridCol>
                <a:gridCol w="2177453">
                  <a:extLst>
                    <a:ext uri="{9D8B030D-6E8A-4147-A177-3AD203B41FA5}">
                      <a16:colId xmlns:a16="http://schemas.microsoft.com/office/drawing/2014/main" val="2857661240"/>
                    </a:ext>
                  </a:extLst>
                </a:gridCol>
              </a:tblGrid>
              <a:tr h="606180">
                <a:tc>
                  <a:txBody>
                    <a:bodyPr/>
                    <a:lstStyle/>
                    <a:p>
                      <a:r>
                        <a:rPr lang="en-IN" dirty="0"/>
                        <a:t>Feature /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Parity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Checksum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Hamming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901661"/>
                  </a:ext>
                </a:extLst>
              </a:tr>
              <a:tr h="649322"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Detection &amp;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69202"/>
                  </a:ext>
                </a:extLst>
              </a:tr>
              <a:tr h="649322">
                <a:tc>
                  <a:txBody>
                    <a:bodyPr/>
                    <a:lstStyle/>
                    <a:p>
                      <a:r>
                        <a:rPr lang="en-IN"/>
                        <a:t>Detects Single-Bit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62465"/>
                  </a:ext>
                </a:extLst>
              </a:tr>
              <a:tr h="606180">
                <a:tc>
                  <a:txBody>
                    <a:bodyPr/>
                    <a:lstStyle/>
                    <a:p>
                      <a:r>
                        <a:rPr lang="en-IN"/>
                        <a:t>Detects Burst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 (limited)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984055"/>
                  </a:ext>
                </a:extLst>
              </a:tr>
              <a:tr h="371041">
                <a:tc>
                  <a:txBody>
                    <a:bodyPr/>
                    <a:lstStyle/>
                    <a:p>
                      <a:r>
                        <a:rPr lang="en-IN"/>
                        <a:t>Corrects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Yes (1-bit)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604273"/>
                  </a:ext>
                </a:extLst>
              </a:tr>
              <a:tr h="371041">
                <a:tc>
                  <a:txBody>
                    <a:bodyPr/>
                    <a:lstStyle/>
                    <a:p>
                      <a:r>
                        <a:rPr lang="en-IN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Very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573264"/>
                  </a:ext>
                </a:extLst>
              </a:tr>
              <a:tr h="649322">
                <a:tc>
                  <a:txBody>
                    <a:bodyPr/>
                    <a:lstStyle/>
                    <a:p>
                      <a:r>
                        <a:rPr lang="en-IN"/>
                        <a:t>Redundancy/Overhead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Multiple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Multiple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107482"/>
                  </a:ext>
                </a:extLst>
              </a:tr>
              <a:tr h="606180">
                <a:tc>
                  <a:txBody>
                    <a:bodyPr/>
                    <a:lstStyle/>
                    <a:p>
                      <a:r>
                        <a:rPr lang="en-IN"/>
                        <a:t>Used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RAM, Serial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IP, TCP/UDP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Ethernet, USB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Memory, Embedded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604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Layer 1 and Layer 2 Work Together(b)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u="sng" dirty="0"/>
              <a:t>Transmission Flow:</a:t>
            </a:r>
          </a:p>
          <a:p>
            <a:r>
              <a:rPr lang="en-IN" sz="2800" dirty="0"/>
              <a:t>Sender:</a:t>
            </a:r>
            <a:br>
              <a:rPr lang="en-IN" sz="2800" dirty="0"/>
            </a:br>
            <a:r>
              <a:rPr lang="en-IN" sz="2800" dirty="0"/>
              <a:t>	</a:t>
            </a:r>
            <a:endParaRPr lang="en-IN" sz="2800" dirty="0" smtClean="0"/>
          </a:p>
          <a:p>
            <a:r>
              <a:rPr lang="en-IN" sz="2800" dirty="0" smtClean="0"/>
              <a:t>Receiver: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 	</a:t>
            </a:r>
          </a:p>
          <a:p>
            <a:r>
              <a:rPr lang="en-IN" sz="2800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Ethernet Frame:</a:t>
            </a:r>
            <a:br>
              <a:rPr lang="en-IN" sz="2800" dirty="0"/>
            </a:br>
            <a:r>
              <a:rPr lang="en-IN" sz="2800" dirty="0" smtClean="0"/>
              <a:t>	MAC </a:t>
            </a:r>
            <a:r>
              <a:rPr lang="en-IN" sz="2800" dirty="0"/>
              <a:t>Header | IP Packet | FCS (CRC)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Bit stream (Layer 1) is interpreted and rebuilt as Frame at Layer 2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01036053"/>
              </p:ext>
            </p:extLst>
          </p:nvPr>
        </p:nvGraphicFramePr>
        <p:xfrm>
          <a:off x="3220718" y="2694432"/>
          <a:ext cx="7752081" cy="52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73073142"/>
              </p:ext>
            </p:extLst>
          </p:nvPr>
        </p:nvGraphicFramePr>
        <p:xfrm>
          <a:off x="3220717" y="3834939"/>
          <a:ext cx="7752081" cy="47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62834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Introduction to Flow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What Is Flow Control?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mechanism to manage the rate of data transmission between two devices.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Ensures that a fast sender does not overwhelm a slower receiver.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Why It’s Important: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Devices often operate at different speeds or capacities.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Without flow control, data may be lost if the receiver’s buffer overflows.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Flow control preserves data integrity and network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6199548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1967" cy="1141144"/>
          </a:xfrm>
        </p:spPr>
        <p:txBody>
          <a:bodyPr/>
          <a:lstStyle/>
          <a:p>
            <a:r>
              <a:rPr lang="en-IN" b="1" dirty="0"/>
              <a:t>Flow Control</a:t>
            </a:r>
            <a:r>
              <a:rPr lang="en-IN" dirty="0"/>
              <a:t>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53715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Where It Occurs: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Implemented at the Data Link Layer (local flow control)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Also at the Transport Layer (e.g., TCP windowing)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Key Objectives: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Prevent receiver buffer overflow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Ensure efficient use of bandwidth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Maintain synchronization between sender and receiver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Common Flow Control Strategies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Stop-and-Wait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Sliding Window (to be discussed in upcoming slides)</a:t>
            </a:r>
          </a:p>
        </p:txBody>
      </p:sp>
    </p:spTree>
    <p:extLst>
      <p:ext uri="{BB962C8B-B14F-4D97-AF65-F5344CB8AC3E}">
        <p14:creationId xmlns:p14="http://schemas.microsoft.com/office/powerpoint/2010/main" val="28805921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Stop-and-Wait Flow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It?: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basic flow control technique where the sender transmits one frame and waits for an acknowledgment (ACK) before sending the next.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Process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Sender transmits a frame.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Receiver receives and sends back an ACK.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Only after receiving the ACK does the sender transmit the next frame.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Example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Sender:		→ Frame 1 → (wait) ← ACK 1 ←     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		→ Frame 2 → (wait) ← ACK 2 ←</a:t>
            </a:r>
          </a:p>
        </p:txBody>
      </p:sp>
    </p:spTree>
    <p:extLst>
      <p:ext uri="{BB962C8B-B14F-4D97-AF65-F5344CB8AC3E}">
        <p14:creationId xmlns:p14="http://schemas.microsoft.com/office/powerpoint/2010/main" val="475883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Sliding Window Protocol –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Sliding Window Protocol?: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flow control mechanism that allows the sender to send multiple frames before requiring an acknowledgment.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Uses a “window” to define how many unacknowledged frames can be in transit.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Why It’s Better Than Stop-and-Wait: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Improves channel utilization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Allows continuous data flow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Reduces idle time at sender</a:t>
            </a:r>
          </a:p>
        </p:txBody>
      </p:sp>
    </p:spTree>
    <p:extLst>
      <p:ext uri="{BB962C8B-B14F-4D97-AF65-F5344CB8AC3E}">
        <p14:creationId xmlns:p14="http://schemas.microsoft.com/office/powerpoint/2010/main" val="8735603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Sliding Window – Example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575237" y="1556712"/>
            <a:ext cx="106662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Example Setup::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Window size = 4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Sender wants to send frames numbered 0–7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Initial sender window: 0, 1, 2, 3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i="1" dirty="0"/>
              <a:t>Receiver can accept frames in order and send ACKs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Transmission Flow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Step 1:Sender sends frames 0, 1, 2, 3→ No ACKs yet; window is full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Step 2:Receiver receives frames and sends ACK 0, ACK 1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Step 3:Sender receives ACK 0→ Window slides: now can send frame 4→ Sender window: 1, 2, 3, 4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Step 4:ACK 1 arrives→ Window slides again: frame 5 now allowed→ Sender window: 2, 3, 4, 5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… and so on</a:t>
            </a:r>
          </a:p>
        </p:txBody>
      </p:sp>
    </p:spTree>
    <p:extLst>
      <p:ext uri="{BB962C8B-B14F-4D97-AF65-F5344CB8AC3E}">
        <p14:creationId xmlns:p14="http://schemas.microsoft.com/office/powerpoint/2010/main" val="39838226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Media Access Control (MAC)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748959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MAC?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Media Access Control is the sublayer of the Data Link Layer responsible for regulating access to a shared communication medium.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Ensures that multiple devices can communicate over the same channel without interference or data collision.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MAC in the OSI Model: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Data Link Layer is divided into: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400" dirty="0"/>
              <a:t>Logical Link Control (LLC): Handles error checking and frame synchronization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878013" algn="l"/>
              </a:tabLst>
            </a:pPr>
            <a:r>
              <a:rPr lang="en-US" sz="2400" dirty="0"/>
              <a:t>Media Access Control (MAC): Manages access to the medium and hardware addressing</a:t>
            </a:r>
          </a:p>
        </p:txBody>
      </p:sp>
    </p:spTree>
    <p:extLst>
      <p:ext uri="{BB962C8B-B14F-4D97-AF65-F5344CB8AC3E}">
        <p14:creationId xmlns:p14="http://schemas.microsoft.com/office/powerpoint/2010/main" val="581847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MAC Addressing – Format and Function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What Is a MAC Address?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A unique hardware address assigned to each Network Interface Card (NIC)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Also known as a physical address or hardware address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Used to identify devices on the same local network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000" u="sng" dirty="0"/>
              <a:t>Format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48 bits (6 bytes) long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Written in hexadecimal: 00:1A:2B:3C:4D:5E or 00-1A-2B-3C-4D-5E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First 24 bits: Organizationally Unique Identifier (OUI) assigned to manufacturer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Last 24 bits: Device-specific identifier (NIC serial number)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000" u="sng" dirty="0"/>
              <a:t>Example </a:t>
            </a:r>
            <a:r>
              <a:rPr lang="en-US" sz="2000" dirty="0"/>
              <a:t>:</a:t>
            </a:r>
          </a:p>
          <a:p>
            <a:r>
              <a:rPr lang="en-US" sz="2000" i="1" dirty="0"/>
              <a:t>MAC Address: 00:14:22:01:23:45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/>
              <a:t>  00:14:22 → Assigned to Dell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/>
              <a:t>  01:23:45 → Unique device ID</a:t>
            </a:r>
          </a:p>
        </p:txBody>
      </p:sp>
    </p:spTree>
    <p:extLst>
      <p:ext uri="{BB962C8B-B14F-4D97-AF65-F5344CB8AC3E}">
        <p14:creationId xmlns:p14="http://schemas.microsoft.com/office/powerpoint/2010/main" val="2795277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MAC vs IP: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86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49FD64-2B76-4D1D-91B7-DBAC274EE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41354"/>
              </p:ext>
            </p:extLst>
          </p:nvPr>
        </p:nvGraphicFramePr>
        <p:xfrm>
          <a:off x="687532" y="2070662"/>
          <a:ext cx="10816935" cy="22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645">
                  <a:extLst>
                    <a:ext uri="{9D8B030D-6E8A-4147-A177-3AD203B41FA5}">
                      <a16:colId xmlns:a16="http://schemas.microsoft.com/office/drawing/2014/main" val="837583450"/>
                    </a:ext>
                  </a:extLst>
                </a:gridCol>
                <a:gridCol w="3605645">
                  <a:extLst>
                    <a:ext uri="{9D8B030D-6E8A-4147-A177-3AD203B41FA5}">
                      <a16:colId xmlns:a16="http://schemas.microsoft.com/office/drawing/2014/main" val="3313297320"/>
                    </a:ext>
                  </a:extLst>
                </a:gridCol>
                <a:gridCol w="3605645">
                  <a:extLst>
                    <a:ext uri="{9D8B030D-6E8A-4147-A177-3AD203B41FA5}">
                      <a16:colId xmlns:a16="http://schemas.microsoft.com/office/drawing/2014/main" val="1237316824"/>
                    </a:ext>
                  </a:extLst>
                </a:gridCol>
              </a:tblGrid>
              <a:tr h="445724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MAC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IP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152943"/>
                  </a:ext>
                </a:extLst>
              </a:tr>
              <a:tr h="445724">
                <a:tc>
                  <a:txBody>
                    <a:bodyPr/>
                    <a:lstStyle/>
                    <a:p>
                      <a:r>
                        <a:rPr lang="en-IN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Link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Network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290815"/>
                  </a:ext>
                </a:extLst>
              </a:tr>
              <a:tr h="445724">
                <a:tc>
                  <a:txBody>
                    <a:bodyPr/>
                    <a:lstStyle/>
                    <a:p>
                      <a:r>
                        <a:rPr lang="en-IN"/>
                        <a:t>Permanence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Usually 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Can change (dynamic)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784425"/>
                  </a:ext>
                </a:extLst>
              </a:tr>
              <a:tr h="445724">
                <a:tc>
                  <a:txBody>
                    <a:bodyPr/>
                    <a:lstStyle/>
                    <a:p>
                      <a:r>
                        <a:rPr lang="en-IN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Local (LAN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Global (WAN/LAN)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334124"/>
                  </a:ext>
                </a:extLst>
              </a:tr>
              <a:tr h="445724">
                <a:tc>
                  <a:txBody>
                    <a:bodyPr/>
                    <a:lstStyle/>
                    <a:p>
                      <a:r>
                        <a:rPr lang="en-IN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Hexadecimal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Dotted decimal (IPv4)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2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722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Contention-Based MAC – Introduction to CSMA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Contention-Based Access?: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method where multiple devices share the same communication channel and compete (contend) for access.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No centralized control — devices must listen and coordinate access themselves.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 Key Principle: Carrier Sense Multiple Access (CSMA)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Carrier Sense: Device listens to the medium before transmitting.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Multiple Access: Many devices use the same medium.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Goal: Minimize collisions by sensing before sending.</a:t>
            </a:r>
          </a:p>
        </p:txBody>
      </p:sp>
    </p:spTree>
    <p:extLst>
      <p:ext uri="{BB962C8B-B14F-4D97-AF65-F5344CB8AC3E}">
        <p14:creationId xmlns:p14="http://schemas.microsoft.com/office/powerpoint/2010/main" val="23487506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Introduction to CSMA</a:t>
            </a:r>
            <a:r>
              <a:rPr lang="en-US" dirty="0"/>
              <a:t>(b)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721569"/>
            <a:ext cx="106662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Variants of CSMA::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CSMA/CD (Collision Detection) – Used in wired Ethernet (legacy)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CSMA/CA (Collision Avoidance) – Used in wireless LANs (Wi-Fi)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400" u="sng" dirty="0"/>
              <a:t>Basic CSMA Process: 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Device checks if channel is idle (Carrier Sense)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If idle → transmit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If busy → wait, then retry after random backoff</a:t>
            </a:r>
          </a:p>
          <a:p>
            <a:r>
              <a:rPr lang="en-US" sz="2400" dirty="0"/>
              <a:t>Advantages: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 Efficient in light network traffic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 Decentralized, simple to implement</a:t>
            </a:r>
          </a:p>
          <a:p>
            <a:r>
              <a:rPr lang="en-US" sz="2400" dirty="0"/>
              <a:t>Disadvantages: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 Risk of collision in high traffic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 Performance degrades as number of devices increases</a:t>
            </a:r>
          </a:p>
        </p:txBody>
      </p:sp>
    </p:spTree>
    <p:extLst>
      <p:ext uri="{BB962C8B-B14F-4D97-AF65-F5344CB8AC3E}">
        <p14:creationId xmlns:p14="http://schemas.microsoft.com/office/powerpoint/2010/main" val="40142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Learning Objective(s)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i="1" u="sng" dirty="0"/>
              <a:t>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roles and functions of the Physical and Data Link layers in the OSI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Types of transmission media (wired and wireless)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Switching techniques: circuit, packet, and message switching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How framing is performed at the Data Link Layer</a:t>
            </a:r>
          </a:p>
          <a:p>
            <a:r>
              <a:rPr lang="en-IN" sz="1600" i="1" u="sng"/>
              <a:t>Analyse</a:t>
            </a:r>
            <a:r>
              <a:rPr lang="en-IN" sz="1600" i="1" u="sng" dirty="0"/>
              <a:t>:</a:t>
            </a:r>
            <a:endParaRPr lang="en-IN" sz="1600" i="1" u="sng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Error detection techniques: parity, checksum, CRC, and Hamming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Flow control and MAC (Medium Access Control)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How data travels through layers using encapsulation and decapsulation</a:t>
            </a:r>
          </a:p>
          <a:p>
            <a:r>
              <a:rPr lang="en-IN" sz="1600" i="1" u="sng" dirty="0"/>
              <a:t>Apply: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 command-line tools (e.g., ping, </a:t>
            </a:r>
            <a:r>
              <a:rPr lang="en-IN" sz="1600" dirty="0" err="1"/>
              <a:t>tracert</a:t>
            </a:r>
            <a:r>
              <a:rPr lang="en-IN" sz="1600" dirty="0"/>
              <a:t>, netstat, </a:t>
            </a:r>
            <a:r>
              <a:rPr lang="en-IN" sz="1600"/>
              <a:t>get-mac</a:t>
            </a:r>
            <a:r>
              <a:rPr lang="en-IN" sz="1600" dirty="0"/>
              <a:t>) to </a:t>
            </a:r>
            <a:r>
              <a:rPr lang="en-IN" sz="1600"/>
              <a:t>analyse </a:t>
            </a:r>
            <a:r>
              <a:rPr lang="en-IN" sz="1600" dirty="0"/>
              <a:t>Layer 1/2 </a:t>
            </a:r>
            <a:r>
              <a:rPr lang="en-IN" sz="1600"/>
              <a:t>behaviour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Identify appropriate transmission mediums for network 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Evaluate switching types based on use case</a:t>
            </a:r>
          </a:p>
          <a:p>
            <a:r>
              <a:rPr lang="en-IN" sz="1600" i="1" u="sng" dirty="0"/>
              <a:t>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CLI demos, matching tables, calculations, protocol simulations, case studies, MCQs</a:t>
            </a:r>
          </a:p>
        </p:txBody>
      </p:sp>
    </p:spTree>
    <p:extLst>
      <p:ext uri="{BB962C8B-B14F-4D97-AF65-F5344CB8AC3E}">
        <p14:creationId xmlns:p14="http://schemas.microsoft.com/office/powerpoint/2010/main" val="2736664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CSMA/CD – Collision Detection in Wired Networks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What Is CSMA/CD?: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Carrier Sense Multiple Access with Collision Detection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method used in wired Ethernet (especially 10BASE-T and 100BASE-T) to detect and recover from collisions when two devices transmit simultaneously.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How It Works: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Carrier Sense:→ Device listens to the channel before sending.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Transmit:→ If the channel is idle, transmission begins.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Collision Detection:→ While transmitting, the device listens for voltage changes (collision).→ If detected → transmission stops immediately.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Backoff:→ Both devices wait a random amount of time (exponential backoff).→ After delay, devices retry transmission.</a:t>
            </a:r>
          </a:p>
        </p:txBody>
      </p:sp>
    </p:spTree>
    <p:extLst>
      <p:ext uri="{BB962C8B-B14F-4D97-AF65-F5344CB8AC3E}">
        <p14:creationId xmlns:p14="http://schemas.microsoft.com/office/powerpoint/2010/main" val="98009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CSMA/CA – Collision Avoidance in Wireless Networks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1816398"/>
            <a:ext cx="106662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u="sng" dirty="0"/>
              <a:t>What Is CSMA/CA?: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Carrier Sense Multiple Access with Collision Avoidance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Used in wireless LANs (Wi-Fi) to minimize the chance of collisions before they happen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000" u="sng" dirty="0"/>
              <a:t>Why Collision Avoidance?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Unlike wired Ethernet, wireless devices cannot always detect collisions (hidden node problem)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So, instead of detecting collisions, Wi-Fi tries to avoid them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IN" sz="2000" u="sng" dirty="0"/>
              <a:t>How CSMA/CA Works</a:t>
            </a:r>
            <a:r>
              <a:rPr lang="en-US" sz="2000" u="sng" dirty="0"/>
              <a:t>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Carrier Sense:→ Device listens to the wireless channel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If idle:→ Waits a random backoff time (Contention Window)→ Sends a frame if channel remains idle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Optional RTS/CTS (Request to Send / Clear to Send):Helps reserve the channel before actual data </a:t>
            </a:r>
            <a:r>
              <a:rPr lang="en-US" sz="2000" dirty="0" err="1"/>
              <a:t>transmissionMinimizes</a:t>
            </a:r>
            <a:r>
              <a:rPr lang="en-US" sz="2000" dirty="0"/>
              <a:t> collision risk from hidden nodes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000" dirty="0"/>
              <a:t>ACK:→ Receiver sends an acknowledgment if the frame is received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9877477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pt-BR" b="1" dirty="0"/>
              <a:t>CSMA/CD vs CSMA/CA – Comparison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583638-5ED0-C487-815A-1A66385F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96505"/>
              </p:ext>
            </p:extLst>
          </p:nvPr>
        </p:nvGraphicFramePr>
        <p:xfrm>
          <a:off x="759115" y="1721569"/>
          <a:ext cx="10994733" cy="44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911">
                  <a:extLst>
                    <a:ext uri="{9D8B030D-6E8A-4147-A177-3AD203B41FA5}">
                      <a16:colId xmlns:a16="http://schemas.microsoft.com/office/drawing/2014/main" val="3105092259"/>
                    </a:ext>
                  </a:extLst>
                </a:gridCol>
                <a:gridCol w="3664911">
                  <a:extLst>
                    <a:ext uri="{9D8B030D-6E8A-4147-A177-3AD203B41FA5}">
                      <a16:colId xmlns:a16="http://schemas.microsoft.com/office/drawing/2014/main" val="489478331"/>
                    </a:ext>
                  </a:extLst>
                </a:gridCol>
                <a:gridCol w="3664911">
                  <a:extLst>
                    <a:ext uri="{9D8B030D-6E8A-4147-A177-3AD203B41FA5}">
                      <a16:colId xmlns:a16="http://schemas.microsoft.com/office/drawing/2014/main" val="3384413916"/>
                    </a:ext>
                  </a:extLst>
                </a:gridCol>
              </a:tblGrid>
              <a:tr h="478775">
                <a:tc>
                  <a:txBody>
                    <a:bodyPr/>
                    <a:lstStyle/>
                    <a:p>
                      <a:r>
                        <a:rPr lang="en-IN" sz="16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CSMA/CD (Collision Detection)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CSMA/CA (Collision Avoidance)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758144"/>
                  </a:ext>
                </a:extLst>
              </a:tr>
              <a:tr h="501659">
                <a:tc>
                  <a:txBody>
                    <a:bodyPr/>
                    <a:lstStyle/>
                    <a:p>
                      <a:r>
                        <a:rPr lang="en-IN" sz="1600"/>
                        <a:t>Used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Wired Ethernet (legacy)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Wireless LAN (Wi-Fi – IEEE 802.11)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08713"/>
                  </a:ext>
                </a:extLst>
              </a:tr>
              <a:tr h="501659">
                <a:tc>
                  <a:txBody>
                    <a:bodyPr/>
                    <a:lstStyle/>
                    <a:p>
                      <a:r>
                        <a:rPr lang="en-IN" sz="1600" dirty="0"/>
                        <a:t>Collision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Detects collision and stops 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Avoids collision before transmission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72805"/>
                  </a:ext>
                </a:extLst>
              </a:tr>
              <a:tr h="501659">
                <a:tc>
                  <a:txBody>
                    <a:bodyPr/>
                    <a:lstStyle/>
                    <a:p>
                      <a:r>
                        <a:rPr lang="en-IN" sz="1600" dirty="0"/>
                        <a:t>Sensing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Listens and transmits simultaneously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Listens before transmitting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23498"/>
                  </a:ext>
                </a:extLst>
              </a:tr>
              <a:tr h="501659">
                <a:tc>
                  <a:txBody>
                    <a:bodyPr/>
                    <a:lstStyle/>
                    <a:p>
                      <a:r>
                        <a:rPr lang="en-IN" sz="1600"/>
                        <a:t>ACK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 (frames assumed successful)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Yes (ACK required to confirm reception)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023136"/>
                  </a:ext>
                </a:extLst>
              </a:tr>
              <a:tr h="523728">
                <a:tc>
                  <a:txBody>
                    <a:bodyPr/>
                    <a:lstStyle/>
                    <a:p>
                      <a:r>
                        <a:rPr lang="en-IN" sz="1600"/>
                        <a:t>RTS/CTS Mechanism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Not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Optional (helps avoid hidden node issue)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676672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IN" sz="1600"/>
                        <a:t>Efficiency in High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Lower due to frequent collisions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Higher due to collision avoidance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693786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IN" sz="1600"/>
                        <a:t>Physical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Coaxial cables, shared wires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Wireless radio waves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989393"/>
                  </a:ext>
                </a:extLst>
              </a:tr>
              <a:tr h="501659">
                <a:tc>
                  <a:txBody>
                    <a:bodyPr/>
                    <a:lstStyle/>
                    <a:p>
                      <a:r>
                        <a:rPr lang="en-IN" sz="1600"/>
                        <a:t>Modern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Rare (replaced by full-duplex switches)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Widely used in Wi-Fi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4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126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Controlled Access Methods – Polling &amp; Token Passing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Controlled Access?: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Devices transmit only when permitted, avoiding collisions entirely.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Common in environments requiring order, predictability, or centralized control.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Polling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central controller sequentially asks each device if it has data to send.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Efficient when few devices are active.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Token Passing: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token (special frame) circulates in the network.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Only the device holding the token may transmit.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After transmission, the token is passed to the next node.</a:t>
            </a:r>
          </a:p>
        </p:txBody>
      </p:sp>
    </p:spTree>
    <p:extLst>
      <p:ext uri="{BB962C8B-B14F-4D97-AF65-F5344CB8AC3E}">
        <p14:creationId xmlns:p14="http://schemas.microsoft.com/office/powerpoint/2010/main" val="42576429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IN" b="1" dirty="0"/>
              <a:t>MAC Protocols – Comparison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F19351-7EBE-624B-3304-5F105F83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12628"/>
              </p:ext>
            </p:extLst>
          </p:nvPr>
        </p:nvGraphicFramePr>
        <p:xfrm>
          <a:off x="838200" y="1984702"/>
          <a:ext cx="10515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147373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05364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02899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59338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1403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CSMA/CD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CSMA</a:t>
                      </a:r>
                      <a:r>
                        <a:rPr lang="en-IN" dirty="0"/>
                        <a:t>/CA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Token Passing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04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Access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Controlled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Controlled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08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Medium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Wired (Ethernet legacy)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Wireless (Wi-Fi)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Wired (Industrial)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Ring/Bus Topologies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19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Collision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Detects after transmit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Avoids before transmit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 collisions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 collisions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64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Fairness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 (controller decides)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 (token rotation)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41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Efficiency (load)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Degrades with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Degrades with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Efficient if low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Efficient but token delay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4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 (RTS/CTS, 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 (controller needed)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(token </a:t>
                      </a:r>
                      <a:r>
                        <a:rPr lang="en-IN" dirty="0" err="1"/>
                        <a:t>mgmt</a:t>
                      </a:r>
                      <a:r>
                        <a:rPr lang="en-IN" dirty="0"/>
                        <a:t> needed)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43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8392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 Address Filtering &amp; Table Management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MAC Address Filtering::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Restricts network access based on MAC address.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Common in Wi-Fi routers and enterprise switches.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MAC Table Example: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E40084-8372-EF18-6F26-75C94C55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17454"/>
              </p:ext>
            </p:extLst>
          </p:nvPr>
        </p:nvGraphicFramePr>
        <p:xfrm>
          <a:off x="1037389" y="39711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3395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281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MAC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87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00:11:22:AA:BB:01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4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00:11:22:AA:BB:02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5292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/>
          <a:lstStyle/>
          <a:p>
            <a:r>
              <a:rPr lang="en-US" b="1" dirty="0"/>
              <a:t>MAC Address Conflicts – Causes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a MAC Conflict?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Occurs when two devices on the same LAN have the same MAC address.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Leads to unpredictable behavior — data may go to the wrong device or be dropped.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Common Causes: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MAC spoofing (malicious or accidental)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Cloning (e.g., two virtual machines with same MAC)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Misconfigured devices (e.g., reused NIC images in VM deployments)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Faulty firmware or duplicate factory assignments</a:t>
            </a:r>
          </a:p>
        </p:txBody>
      </p:sp>
    </p:spTree>
    <p:extLst>
      <p:ext uri="{BB962C8B-B14F-4D97-AF65-F5344CB8AC3E}">
        <p14:creationId xmlns:p14="http://schemas.microsoft.com/office/powerpoint/2010/main" val="5316521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 Address Conflicts – Detection &amp; Resolution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 Detection &amp; Resolution::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 </a:t>
            </a:r>
            <a:r>
              <a:rPr lang="en-US" sz="2400" dirty="0" err="1"/>
              <a:t>arp</a:t>
            </a:r>
            <a:r>
              <a:rPr lang="en-US" sz="2400" dirty="0"/>
              <a:t> -a (Windows) or </a:t>
            </a:r>
            <a:r>
              <a:rPr lang="en-US" sz="2400" dirty="0" err="1"/>
              <a:t>ip</a:t>
            </a:r>
            <a:r>
              <a:rPr lang="en-US" sz="2400" dirty="0"/>
              <a:t> neigh (Linux) to check IP–MAC bindings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 switch CLI (show mac address-table) to identify MAC collisions across ports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Change MAC address on one of the conflicting devices (if spoofed)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Check DHCP server logs for duplicate MACs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Symptoms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Intermittent connectivity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ARP table inconsistencies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Packets looping, dropped, or misrouted</a:t>
            </a:r>
          </a:p>
        </p:txBody>
      </p:sp>
    </p:spTree>
    <p:extLst>
      <p:ext uri="{BB962C8B-B14F-4D97-AF65-F5344CB8AC3E}">
        <p14:creationId xmlns:p14="http://schemas.microsoft.com/office/powerpoint/2010/main" val="4165825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 Tools – Inspecting MAC and Layer 2 Information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/>
              <a:t>Windows:</a:t>
            </a:r>
            <a:endParaRPr lang="en-US" sz="2400" u="sng" dirty="0"/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ipconfig /all → Shows MAC address (Physical Address)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 err="1"/>
              <a:t>arp</a:t>
            </a:r>
            <a:r>
              <a:rPr lang="en-US" sz="2400" dirty="0"/>
              <a:t> -a → Lists IP-to-MAC mappings (ARP cache)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 err="1"/>
              <a:t>getmac</a:t>
            </a:r>
            <a:r>
              <a:rPr lang="en-US" sz="2400" dirty="0"/>
              <a:t> → Lists MAC addresses of local interfaces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Example (Windows):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ipconfig /all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→ Ethernet adapter: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 Physical Address . . . . . . . . : 00-11-22-AA-BB-CC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 err="1"/>
              <a:t>arp</a:t>
            </a:r>
            <a:r>
              <a:rPr lang="en-US" sz="2400" dirty="0"/>
              <a:t> –a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→ Internet Address Physical Address Type</a:t>
            </a:r>
          </a:p>
          <a:p>
            <a:pPr lvl="1">
              <a:tabLst>
                <a:tab pos="1878013" algn="l"/>
              </a:tabLst>
            </a:pPr>
            <a:r>
              <a:rPr lang="en-US" sz="2400" dirty="0"/>
              <a:t> 192.168.1.1 00-11-22-AA-BB-CC dynamic</a:t>
            </a:r>
          </a:p>
        </p:txBody>
      </p:sp>
    </p:spTree>
    <p:extLst>
      <p:ext uri="{BB962C8B-B14F-4D97-AF65-F5344CB8AC3E}">
        <p14:creationId xmlns:p14="http://schemas.microsoft.com/office/powerpoint/2010/main" val="29015014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4A2-7BB8-1CD5-7E5E-1D05B7B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96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Wireshark Overview – Capturing MAC-Layer Frames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77101-F433-4B95-72C8-D12D6B7B9273}"/>
              </a:ext>
            </a:extLst>
          </p:cNvPr>
          <p:cNvSpPr/>
          <p:nvPr/>
        </p:nvSpPr>
        <p:spPr>
          <a:xfrm>
            <a:off x="8395854" y="6550428"/>
            <a:ext cx="3796145" cy="307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04824-974A-6D87-8352-6CCE6A9D2644}"/>
              </a:ext>
            </a:extLst>
          </p:cNvPr>
          <p:cNvSpPr txBox="1"/>
          <p:nvPr/>
        </p:nvSpPr>
        <p:spPr>
          <a:xfrm>
            <a:off x="8395854" y="6519547"/>
            <a:ext cx="33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Shashi Bhushan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A64B-860E-C315-AD66-8DEF83A96B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9" y="219913"/>
            <a:ext cx="1177289" cy="1141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92E092-42DB-317E-1D7A-A37DF7A6002D}"/>
              </a:ext>
            </a:extLst>
          </p:cNvPr>
          <p:cNvSpPr/>
          <p:nvPr/>
        </p:nvSpPr>
        <p:spPr>
          <a:xfrm>
            <a:off x="188769" y="6217603"/>
            <a:ext cx="498763" cy="46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5CBFE-6BEA-5B46-4FA6-BE254EC84FF9}"/>
              </a:ext>
            </a:extLst>
          </p:cNvPr>
          <p:cNvSpPr txBox="1"/>
          <p:nvPr/>
        </p:nvSpPr>
        <p:spPr>
          <a:xfrm>
            <a:off x="687532" y="2078181"/>
            <a:ext cx="10666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sng" dirty="0"/>
              <a:t>What Is Wireshark?: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 free, open-source network protocol analyzer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Captures and displays network traffic in real time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Useful for inspecting Layer 2 (Data Link) headers including MAC addresses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1878013" algn="l"/>
              </a:tabLst>
            </a:pPr>
            <a:r>
              <a:rPr lang="en-US" sz="2400" u="sng" dirty="0"/>
              <a:t>What You Can Observe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Ethernet frame structure (Destination MAC, Source MAC, Type, Payload)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ARP, STP, and MAC broadcast traffic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Duplicate MAC addresses or spoofing attempts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1878013" algn="l"/>
              </a:tabLst>
            </a:pPr>
            <a:r>
              <a:rPr lang="en-US" sz="2400" dirty="0"/>
              <a:t>CSMA/CD retransmissions or dropped frames (in legacy or emulated setups)</a:t>
            </a:r>
          </a:p>
        </p:txBody>
      </p:sp>
    </p:spTree>
    <p:extLst>
      <p:ext uri="{BB962C8B-B14F-4D97-AF65-F5344CB8AC3E}">
        <p14:creationId xmlns:p14="http://schemas.microsoft.com/office/powerpoint/2010/main" val="98919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871</TotalTime>
  <Words>8023</Words>
  <Application>Microsoft Office PowerPoint</Application>
  <PresentationFormat>Widescreen</PresentationFormat>
  <Paragraphs>1487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3" baseType="lpstr">
      <vt:lpstr>Arial</vt:lpstr>
      <vt:lpstr>Arial Narrow</vt:lpstr>
      <vt:lpstr>Calibri</vt:lpstr>
      <vt:lpstr>Calibri Light</vt:lpstr>
      <vt:lpstr>Courier New</vt:lpstr>
      <vt:lpstr>Lucida Calligraphy</vt:lpstr>
      <vt:lpstr>Wingdings</vt:lpstr>
      <vt:lpstr>Retrospect</vt:lpstr>
      <vt:lpstr>Lecture 2: Physical and Data Link Layer (Computer Network)</vt:lpstr>
      <vt:lpstr>The OSI Model: Foundation of Network Communication</vt:lpstr>
      <vt:lpstr>7 – Layers of ‘OSI Model’</vt:lpstr>
      <vt:lpstr>Responsibilities of Physical Layer</vt:lpstr>
      <vt:lpstr>Responsibilities of Data Link Layer</vt:lpstr>
      <vt:lpstr>Responsibilities of Physical Layer and Data Link Layer [Both]</vt:lpstr>
      <vt:lpstr>How Layer 1 and Layer 2 Work Together(a)</vt:lpstr>
      <vt:lpstr>How Layer 1 and Layer 2 Work Together(b)</vt:lpstr>
      <vt:lpstr>Learning Objective(s)</vt:lpstr>
      <vt:lpstr>Transmission Media – Introduction</vt:lpstr>
      <vt:lpstr>Transmission Media – Categories(a)</vt:lpstr>
      <vt:lpstr>Transmission Media – Categories(b)</vt:lpstr>
      <vt:lpstr>Twisted Pair Cable(a)</vt:lpstr>
      <vt:lpstr>Twisted Pair Cable(b)</vt:lpstr>
      <vt:lpstr>Coaxial Cable(a)</vt:lpstr>
      <vt:lpstr>Coaxial Cable(b)</vt:lpstr>
      <vt:lpstr>Fiber Optic Cable(a)</vt:lpstr>
      <vt:lpstr>Fiber Optic Cable(b)</vt:lpstr>
      <vt:lpstr>Fiber Optic Cable(c)</vt:lpstr>
      <vt:lpstr>Comparison of Transmission Media(s)</vt:lpstr>
      <vt:lpstr>Cost, Attenuation &amp; Performance Factors</vt:lpstr>
      <vt:lpstr>Wireless Transmission Media – Overview</vt:lpstr>
      <vt:lpstr>Wireless Transmission Media – Types</vt:lpstr>
      <vt:lpstr>Wireless Transmission Media - Use cases</vt:lpstr>
      <vt:lpstr>Radio Waves(a)</vt:lpstr>
      <vt:lpstr>Radio Waves(b)</vt:lpstr>
      <vt:lpstr>Radio Waves(c)</vt:lpstr>
      <vt:lpstr>Microwaves(a)</vt:lpstr>
      <vt:lpstr>Microwaves(b)</vt:lpstr>
      <vt:lpstr>Microwaves(c)</vt:lpstr>
      <vt:lpstr>Infrared Transmission(a)</vt:lpstr>
      <vt:lpstr>Infrared Transmission(b)</vt:lpstr>
      <vt:lpstr>Infrared Transmission(c)</vt:lpstr>
      <vt:lpstr>Modern Wireless Technologies(a)</vt:lpstr>
      <vt:lpstr>Modern Wireless Technologies(b)</vt:lpstr>
      <vt:lpstr>Wireless Media – Security, Range &amp; Performance</vt:lpstr>
      <vt:lpstr>CLI Activity – get-mac</vt:lpstr>
      <vt:lpstr>CLI Activity – netstat -e, Tracert</vt:lpstr>
      <vt:lpstr>Switching Techniques(a)</vt:lpstr>
      <vt:lpstr>Switching Techniques(b)</vt:lpstr>
      <vt:lpstr>Circuit Switching(a)</vt:lpstr>
      <vt:lpstr>Circuit Switching(b)</vt:lpstr>
      <vt:lpstr>Circuit Switching(c)</vt:lpstr>
      <vt:lpstr>Packet Switching(a)</vt:lpstr>
      <vt:lpstr>Packet Switching(b)</vt:lpstr>
      <vt:lpstr>Packet Switching(c)</vt:lpstr>
      <vt:lpstr>Message Switching(a)</vt:lpstr>
      <vt:lpstr>Message Switching(b)</vt:lpstr>
      <vt:lpstr>Message Switching(c)</vt:lpstr>
      <vt:lpstr>Comparison of Switching Techniques</vt:lpstr>
      <vt:lpstr>CLI Example – Switching Behavior with ping and tracert</vt:lpstr>
      <vt:lpstr>Transition to the Data Link Layer</vt:lpstr>
      <vt:lpstr>Framing(a)</vt:lpstr>
      <vt:lpstr>Structure of a Frame</vt:lpstr>
      <vt:lpstr>Fixed vs Variable Length Framing(a)</vt:lpstr>
      <vt:lpstr>Fixed vs Variable Length Framing(b)</vt:lpstr>
      <vt:lpstr>Character-Oriented Framing(a)</vt:lpstr>
      <vt:lpstr>Character-Oriented Framing(b)</vt:lpstr>
      <vt:lpstr>Byte Stuffing – Escaping Control Characters</vt:lpstr>
      <vt:lpstr>Bit-Oriented Framing(a)</vt:lpstr>
      <vt:lpstr>Bit-Oriented Framing(b)</vt:lpstr>
      <vt:lpstr>Bit Stuffing – Preventing Flag Confusion in Bit-Oriented Framing</vt:lpstr>
      <vt:lpstr>Header-Based Framing – Count Field Method</vt:lpstr>
      <vt:lpstr>Error Detection(a)</vt:lpstr>
      <vt:lpstr>Error Detection(b)</vt:lpstr>
      <vt:lpstr>Parity Bit</vt:lpstr>
      <vt:lpstr>Parity Bit – Simple and Two-Dimensional</vt:lpstr>
      <vt:lpstr>Checksum Method – Concept and Example</vt:lpstr>
      <vt:lpstr>Cyclic Redundancy Check (CRC) – Concept</vt:lpstr>
      <vt:lpstr>Cyclic Redundancy Check (CRC)</vt:lpstr>
      <vt:lpstr>CRC Calculation – Step-by-Step Example</vt:lpstr>
      <vt:lpstr>Comparison of Error Detection Methods</vt:lpstr>
      <vt:lpstr>Hamming Code – Error Correction Concept</vt:lpstr>
      <vt:lpstr>Calculating Redundant Bits for Hamming Code</vt:lpstr>
      <vt:lpstr>Hamming Code – Encoding Example</vt:lpstr>
      <vt:lpstr>Hamming Code – Decoding and Error Correction</vt:lpstr>
      <vt:lpstr>Burst Error Handling Overview</vt:lpstr>
      <vt:lpstr>Handling Burst Errors</vt:lpstr>
      <vt:lpstr>Error Detection vs Error Correction</vt:lpstr>
      <vt:lpstr>Introduction to Flow Control</vt:lpstr>
      <vt:lpstr>Flow Control(b)</vt:lpstr>
      <vt:lpstr>Stop-and-Wait Flow Control</vt:lpstr>
      <vt:lpstr>Sliding Window Protocol – Introduction</vt:lpstr>
      <vt:lpstr>Sliding Window – Example</vt:lpstr>
      <vt:lpstr>Media Access Control (MAC)</vt:lpstr>
      <vt:lpstr>MAC Addressing – Format and Function</vt:lpstr>
      <vt:lpstr>MAC vs IP:</vt:lpstr>
      <vt:lpstr>Contention-Based MAC – Introduction to CSMA</vt:lpstr>
      <vt:lpstr>Introduction to CSMA(b)</vt:lpstr>
      <vt:lpstr>CSMA/CD – Collision Detection in Wired Networks</vt:lpstr>
      <vt:lpstr>CSMA/CA – Collision Avoidance in Wireless Networks</vt:lpstr>
      <vt:lpstr>CSMA/CD vs CSMA/CA – Comparison</vt:lpstr>
      <vt:lpstr>Controlled Access Methods – Polling &amp; Token Passing</vt:lpstr>
      <vt:lpstr>MAC Protocols – Comparison Table</vt:lpstr>
      <vt:lpstr>MAC Address Filtering &amp; Table Management</vt:lpstr>
      <vt:lpstr>MAC Address Conflicts – Causes</vt:lpstr>
      <vt:lpstr>MAC Address Conflicts – Detection &amp; Resolution</vt:lpstr>
      <vt:lpstr>CLI Tools – Inspecting MAC and Layer 2 Information</vt:lpstr>
      <vt:lpstr>Wireshark Overview – Capturing MAC-Layer Frames</vt:lpstr>
      <vt:lpstr>Wireshark Overview – Capturing MAC-Layer Frames</vt:lpstr>
      <vt:lpstr>Wired vs Wireless MAC Behavior – Ethernet vs Wi-Fi</vt:lpstr>
      <vt:lpstr>Physical Layer vs Data Link Layer </vt:lpstr>
      <vt:lpstr>Frame Formats – Ethernet vs Wireless (802.11)</vt:lpstr>
      <vt:lpstr>Frame Formats – Ethernet vs Wireless (802.11)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Physical and Data Link Layer (Computer Network)</dc:title>
  <dc:creator>abhiraj krishna babu</dc:creator>
  <cp:lastModifiedBy>hp</cp:lastModifiedBy>
  <cp:revision>6</cp:revision>
  <dcterms:created xsi:type="dcterms:W3CDTF">2025-05-24T16:22:30Z</dcterms:created>
  <dcterms:modified xsi:type="dcterms:W3CDTF">2025-05-26T11:25:08Z</dcterms:modified>
</cp:coreProperties>
</file>