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303" r:id="rId11"/>
    <p:sldId id="265" r:id="rId12"/>
    <p:sldId id="267" r:id="rId13"/>
    <p:sldId id="266" r:id="rId14"/>
    <p:sldId id="30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A158E0-4ABF-4625-8FB1-160236F821F6}">
  <a:tblStyle styleId="{72A158E0-4ABF-4625-8FB1-160236F82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5967" autoAdjust="0"/>
  </p:normalViewPr>
  <p:slideViewPr>
    <p:cSldViewPr snapToGrid="0">
      <p:cViewPr varScale="1">
        <p:scale>
          <a:sx n="57" d="100"/>
          <a:sy n="57" d="100"/>
        </p:scale>
        <p:origin x="8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18764ECE-1424-5DFE-9A30-CC717A65D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99560726_0_59:notes">
            <a:extLst>
              <a:ext uri="{FF2B5EF4-FFF2-40B4-BE49-F238E27FC236}">
                <a16:creationId xmlns:a16="http://schemas.microsoft.com/office/drawing/2014/main" id="{043DFA6A-7972-585E-9828-AEB41AADFC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5d99560726_0_59:notes">
            <a:extLst>
              <a:ext uri="{FF2B5EF4-FFF2-40B4-BE49-F238E27FC236}">
                <a16:creationId xmlns:a16="http://schemas.microsoft.com/office/drawing/2014/main" id="{15DD25F4-74D1-B3E8-78EE-8115654423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176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d99560726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5d9956072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d9ce7e4f1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d9ce7e4f1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d745d7e5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5d745d7e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d995607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35d995607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d63c3c2c5_1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5d63c3c2c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d99560726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5d995607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d99560726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5d9956072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d99560726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5d9956072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99560726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5d9956072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d99560726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5d9956072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591522" y="2518060"/>
            <a:ext cx="912118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000" b="1" dirty="0"/>
              <a:t>Binary Search On Answer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F84696FB-9575-7FDE-3BC5-864B5A5C8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>
            <a:extLst>
              <a:ext uri="{FF2B5EF4-FFF2-40B4-BE49-F238E27FC236}">
                <a16:creationId xmlns:a16="http://schemas.microsoft.com/office/drawing/2014/main" id="{61FFD049-DC70-24BD-4353-24FC566F5164}"/>
              </a:ext>
            </a:extLst>
          </p:cNvPr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Visualization</a:t>
            </a:r>
          </a:p>
        </p:txBody>
      </p:sp>
      <p:sp>
        <p:nvSpPr>
          <p:cNvPr id="137" name="Google Shape;137;p21">
            <a:extLst>
              <a:ext uri="{FF2B5EF4-FFF2-40B4-BE49-F238E27FC236}">
                <a16:creationId xmlns:a16="http://schemas.microsoft.com/office/drawing/2014/main" id="{D54EFA8C-A685-0805-41FD-6C6D8DB94286}"/>
              </a:ext>
            </a:extLst>
          </p:cNvPr>
          <p:cNvSpPr txBox="1"/>
          <p:nvPr/>
        </p:nvSpPr>
        <p:spPr>
          <a:xfrm>
            <a:off x="723750" y="1385212"/>
            <a:ext cx="10997400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Feasibility Curve: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  <a:p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Find </a:t>
            </a:r>
            <a:r>
              <a:rPr lang="en-IN" sz="3200" b="1" dirty="0"/>
              <a:t>first True</a:t>
            </a:r>
            <a:r>
              <a:rPr lang="en-IN" sz="3200" dirty="0"/>
              <a:t>: the minimal feasible solution.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52C5C-B9B9-4A9A-2C28-E4B85E64D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63" y="2610245"/>
            <a:ext cx="732574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Similar Problems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822F3B-9FF2-77BB-DA52-53070DAC6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92364"/>
              </p:ext>
            </p:extLst>
          </p:nvPr>
        </p:nvGraphicFramePr>
        <p:xfrm>
          <a:off x="814039" y="1416204"/>
          <a:ext cx="10470996" cy="4215162"/>
        </p:xfrm>
        <a:graphic>
          <a:graphicData uri="http://schemas.openxmlformats.org/drawingml/2006/table">
            <a:tbl>
              <a:tblPr/>
              <a:tblGrid>
                <a:gridCol w="5235498">
                  <a:extLst>
                    <a:ext uri="{9D8B030D-6E8A-4147-A177-3AD203B41FA5}">
                      <a16:colId xmlns:a16="http://schemas.microsoft.com/office/drawing/2014/main" val="2482010826"/>
                    </a:ext>
                  </a:extLst>
                </a:gridCol>
                <a:gridCol w="5235498">
                  <a:extLst>
                    <a:ext uri="{9D8B030D-6E8A-4147-A177-3AD203B41FA5}">
                      <a16:colId xmlns:a16="http://schemas.microsoft.com/office/drawing/2014/main" val="2632295042"/>
                    </a:ext>
                  </a:extLst>
                </a:gridCol>
              </a:tblGrid>
              <a:tr h="702527">
                <a:tc>
                  <a:txBody>
                    <a:bodyPr/>
                    <a:lstStyle/>
                    <a:p>
                      <a:r>
                        <a:rPr lang="en-IN" sz="2000" b="1" dirty="0"/>
                        <a:t>Problem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Goal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22955"/>
                  </a:ext>
                </a:extLst>
              </a:tr>
              <a:tr h="702527">
                <a:tc>
                  <a:txBody>
                    <a:bodyPr/>
                    <a:lstStyle/>
                    <a:p>
                      <a:r>
                        <a:rPr lang="en-IN" sz="2000" dirty="0"/>
                        <a:t>Aggressive Cows (GFG)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Maximize minimum distance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305132"/>
                  </a:ext>
                </a:extLst>
              </a:tr>
              <a:tr h="702527">
                <a:tc>
                  <a:txBody>
                    <a:bodyPr/>
                    <a:lstStyle/>
                    <a:p>
                      <a:r>
                        <a:rPr lang="en-IN" sz="2000"/>
                        <a:t>Koko Eating Bananas (Leetcode 875)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Minimize eating speed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266534"/>
                  </a:ext>
                </a:extLst>
              </a:tr>
              <a:tr h="702527">
                <a:tc>
                  <a:txBody>
                    <a:bodyPr/>
                    <a:lstStyle/>
                    <a:p>
                      <a:r>
                        <a:rPr lang="en-US" sz="2000"/>
                        <a:t>Capacity to Ship Packages (Leetcode)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Minimize max weight per 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001924"/>
                  </a:ext>
                </a:extLst>
              </a:tr>
              <a:tr h="702527">
                <a:tc>
                  <a:txBody>
                    <a:bodyPr/>
                    <a:lstStyle/>
                    <a:p>
                      <a:r>
                        <a:rPr lang="en-IN" sz="2000"/>
                        <a:t>Painter Partition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Minimize max units/time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549168"/>
                  </a:ext>
                </a:extLst>
              </a:tr>
              <a:tr h="702527">
                <a:tc>
                  <a:txBody>
                    <a:bodyPr/>
                    <a:lstStyle/>
                    <a:p>
                      <a:r>
                        <a:rPr lang="en-IN" sz="2000"/>
                        <a:t>Split Array Largest Sum (Leetcode 410)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Minimize largest subarray sum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194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Common Pitfalls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DD79C-D5C4-3850-7F26-131501273819}"/>
              </a:ext>
            </a:extLst>
          </p:cNvPr>
          <p:cNvSpPr txBox="1"/>
          <p:nvPr/>
        </p:nvSpPr>
        <p:spPr>
          <a:xfrm>
            <a:off x="1382751" y="1170878"/>
            <a:ext cx="908824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Do not start with low = 0. Start with max(</a:t>
            </a:r>
            <a:r>
              <a:rPr lang="en-US" sz="3200" dirty="0" err="1"/>
              <a:t>arr</a:t>
            </a:r>
            <a:r>
              <a:rPr lang="en-US" sz="32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Handle edge cases where students &gt; books.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Ensure integer mid calculation in other languages.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2BA38-545E-0756-30E6-AE0A41910771}"/>
              </a:ext>
            </a:extLst>
          </p:cNvPr>
          <p:cNvSpPr txBox="1"/>
          <p:nvPr/>
        </p:nvSpPr>
        <p:spPr>
          <a:xfrm>
            <a:off x="1483112" y="1594624"/>
            <a:ext cx="943393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Binary Search on Answer is ideal for optimization problems.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Feasibility function is key.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Efficient, clean, and powerful for interviews and contests.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/>
        </p:nvSpPr>
        <p:spPr>
          <a:xfrm>
            <a:off x="3320875" y="2356575"/>
            <a:ext cx="70713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85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873899" y="1268075"/>
            <a:ext cx="10532533" cy="458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Introduction to Binary Search on Answer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Traditional Binary Search vs Answer-based Binary Search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Problem Example: Minimum Maximum Pages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Range Setup for Binary Search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Feasibility Function – Design &amp; Code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Main Binary Search Logic – Code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Time and Space Complexity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Feasibility Curve Visualization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Similar Pattern-Based Problems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Common Pitfalls &amp; Edge Cases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Top Practice Problems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Conclusion &amp; Best Practices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Introduction</a:t>
            </a:r>
          </a:p>
        </p:txBody>
      </p:sp>
      <p:sp>
        <p:nvSpPr>
          <p:cNvPr id="100" name="Google Shape;100;p15"/>
          <p:cNvSpPr txBox="1"/>
          <p:nvPr/>
        </p:nvSpPr>
        <p:spPr>
          <a:xfrm>
            <a:off x="838082" y="1671452"/>
            <a:ext cx="11015666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Definition</a:t>
            </a:r>
            <a:r>
              <a:rPr lang="en-US" sz="2800" dirty="0"/>
              <a:t>: Binary Search on Answer is a technique where we apply binary search on the range of possible answers rather than a sorted array.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When to Use</a:t>
            </a:r>
            <a:r>
              <a:rPr lang="en-U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answer lies within a </a:t>
            </a:r>
            <a:r>
              <a:rPr lang="en-US" sz="2800" b="1" dirty="0"/>
              <a:t>numeric range</a:t>
            </a:r>
            <a:r>
              <a:rPr lang="en-US" sz="2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check the </a:t>
            </a:r>
            <a:r>
              <a:rPr lang="en-US" sz="2800" b="1" dirty="0"/>
              <a:t>feasibility</a:t>
            </a:r>
            <a:r>
              <a:rPr lang="en-US" sz="2800" dirty="0"/>
              <a:t> of a proposed answer.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feasibility function is </a:t>
            </a:r>
            <a:r>
              <a:rPr lang="en-US" sz="2800" b="1" dirty="0"/>
              <a:t>monotonic</a:t>
            </a:r>
            <a:r>
              <a:rPr lang="en-US" sz="2800" dirty="0"/>
              <a:t> (if x is feasible, all greater than x are feasible or vice versa).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Comparison Table</a:t>
            </a:r>
          </a:p>
        </p:txBody>
      </p:sp>
      <p:sp>
        <p:nvSpPr>
          <p:cNvPr id="4" name="Google Shape;94;p14">
            <a:extLst>
              <a:ext uri="{FF2B5EF4-FFF2-40B4-BE49-F238E27FC236}">
                <a16:creationId xmlns:a16="http://schemas.microsoft.com/office/drawing/2014/main" id="{7B540493-B273-8FC4-7B86-3A0A1FAE1293}"/>
              </a:ext>
            </a:extLst>
          </p:cNvPr>
          <p:cNvSpPr txBox="1"/>
          <p:nvPr/>
        </p:nvSpPr>
        <p:spPr>
          <a:xfrm>
            <a:off x="793579" y="1555422"/>
            <a:ext cx="10452597" cy="393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F0945C-87AB-CB43-EBB7-0DE567234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82530"/>
              </p:ext>
            </p:extLst>
          </p:nvPr>
        </p:nvGraphicFramePr>
        <p:xfrm>
          <a:off x="901202" y="1650380"/>
          <a:ext cx="10651461" cy="3930975"/>
        </p:xfrm>
        <a:graphic>
          <a:graphicData uri="http://schemas.openxmlformats.org/drawingml/2006/table">
            <a:tbl>
              <a:tblPr/>
              <a:tblGrid>
                <a:gridCol w="3550487">
                  <a:extLst>
                    <a:ext uri="{9D8B030D-6E8A-4147-A177-3AD203B41FA5}">
                      <a16:colId xmlns:a16="http://schemas.microsoft.com/office/drawing/2014/main" val="1560264156"/>
                    </a:ext>
                  </a:extLst>
                </a:gridCol>
                <a:gridCol w="3550487">
                  <a:extLst>
                    <a:ext uri="{9D8B030D-6E8A-4147-A177-3AD203B41FA5}">
                      <a16:colId xmlns:a16="http://schemas.microsoft.com/office/drawing/2014/main" val="1286966073"/>
                    </a:ext>
                  </a:extLst>
                </a:gridCol>
                <a:gridCol w="3550487">
                  <a:extLst>
                    <a:ext uri="{9D8B030D-6E8A-4147-A177-3AD203B41FA5}">
                      <a16:colId xmlns:a16="http://schemas.microsoft.com/office/drawing/2014/main" val="370868195"/>
                    </a:ext>
                  </a:extLst>
                </a:gridCol>
              </a:tblGrid>
              <a:tr h="786195">
                <a:tc>
                  <a:txBody>
                    <a:bodyPr/>
                    <a:lstStyle/>
                    <a:p>
                      <a:r>
                        <a:rPr lang="en-IN" sz="2000" b="1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Traditional Binary 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Binary Search on Answer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27422"/>
                  </a:ext>
                </a:extLst>
              </a:tr>
              <a:tr h="786195">
                <a:tc>
                  <a:txBody>
                    <a:bodyPr/>
                    <a:lstStyle/>
                    <a:p>
                      <a:r>
                        <a:rPr lang="en-IN" sz="2000" dirty="0"/>
                        <a:t>Used 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Sorted arrays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Answer range ([low, high])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417072"/>
                  </a:ext>
                </a:extLst>
              </a:tr>
              <a:tr h="786195">
                <a:tc>
                  <a:txBody>
                    <a:bodyPr/>
                    <a:lstStyle/>
                    <a:p>
                      <a:r>
                        <a:rPr lang="en-IN" sz="2000"/>
                        <a:t>Goal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Find element/position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Find optimal feasible answer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486424"/>
                  </a:ext>
                </a:extLst>
              </a:tr>
              <a:tr h="786195">
                <a:tc>
                  <a:txBody>
                    <a:bodyPr/>
                    <a:lstStyle/>
                    <a:p>
                      <a:r>
                        <a:rPr lang="en-IN" sz="2000"/>
                        <a:t>Requires sorted data?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476029"/>
                  </a:ext>
                </a:extLst>
              </a:tr>
              <a:tr h="786195">
                <a:tc>
                  <a:txBody>
                    <a:bodyPr/>
                    <a:lstStyle/>
                    <a:p>
                      <a:r>
                        <a:rPr lang="en-IN" sz="200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Find x in arr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Minimize max pages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9921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732220" y="130722"/>
            <a:ext cx="10207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3200" b="1" dirty="0"/>
              <a:t>Problem Example – Minimum Maximum Pages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D6B78-A910-5011-FB6D-A8A7F01615CA}"/>
              </a:ext>
            </a:extLst>
          </p:cNvPr>
          <p:cNvSpPr txBox="1"/>
          <p:nvPr/>
        </p:nvSpPr>
        <p:spPr>
          <a:xfrm>
            <a:off x="1048214" y="1416205"/>
            <a:ext cx="104821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Given</a:t>
            </a:r>
            <a:r>
              <a:rPr lang="en-US" sz="3200" dirty="0"/>
              <a:t>: N books with pages, M students.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Goal</a:t>
            </a:r>
            <a:r>
              <a:rPr lang="en-US" sz="3200" dirty="0"/>
              <a:t>: Assign books (contiguously) such that the </a:t>
            </a:r>
            <a:r>
              <a:rPr lang="en-US" sz="3200" b="1" dirty="0"/>
              <a:t>maximum pages assigned to any student is minimized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Input</a:t>
            </a:r>
            <a:r>
              <a:rPr lang="en-US" sz="3200" dirty="0"/>
              <a:t>: pages = [10, 20, 30, 40], M = 2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Output</a:t>
            </a:r>
            <a:r>
              <a:rPr lang="en-US" sz="3200" dirty="0"/>
              <a:t>: 60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Binary Search Range Setup</a:t>
            </a:r>
          </a:p>
        </p:txBody>
      </p:sp>
      <p:sp>
        <p:nvSpPr>
          <p:cNvPr id="2" name="Google Shape;125;p19">
            <a:extLst>
              <a:ext uri="{FF2B5EF4-FFF2-40B4-BE49-F238E27FC236}">
                <a16:creationId xmlns:a16="http://schemas.microsoft.com/office/drawing/2014/main" id="{0C1D0EA8-92DF-B86F-85CB-4193F00A8639}"/>
              </a:ext>
            </a:extLst>
          </p:cNvPr>
          <p:cNvSpPr txBox="1"/>
          <p:nvPr/>
        </p:nvSpPr>
        <p:spPr>
          <a:xfrm>
            <a:off x="682440" y="1366495"/>
            <a:ext cx="10827119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Low</a:t>
            </a:r>
            <a:r>
              <a:rPr lang="en-US" sz="3200" dirty="0"/>
              <a:t> = max(pages) = 40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High</a:t>
            </a:r>
            <a:r>
              <a:rPr lang="en-US" sz="3200" dirty="0"/>
              <a:t> = sum(pages) = 100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Binary search will be applied on this range to find the minimum valid max-pages.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Feasibility Function</a:t>
            </a:r>
          </a:p>
        </p:txBody>
      </p:sp>
      <p:sp>
        <p:nvSpPr>
          <p:cNvPr id="125" name="Google Shape;125;p19"/>
          <p:cNvSpPr txBox="1"/>
          <p:nvPr/>
        </p:nvSpPr>
        <p:spPr>
          <a:xfrm>
            <a:off x="860353" y="5339538"/>
            <a:ext cx="1107936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True</a:t>
            </a:r>
            <a:r>
              <a:rPr lang="en-US" sz="2800" dirty="0"/>
              <a:t>: valid distribution possible within </a:t>
            </a:r>
            <a:r>
              <a:rPr lang="en-US" sz="2800" dirty="0" err="1"/>
              <a:t>maxPages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False</a:t>
            </a:r>
            <a:r>
              <a:rPr lang="en-US" sz="2800" dirty="0"/>
              <a:t>: exceeds allowed students.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B027E-80E0-9751-13CA-ED6E68A7F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28" y="1041428"/>
            <a:ext cx="8249801" cy="40391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732220" y="130722"/>
            <a:ext cx="102075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4400" b="1" dirty="0"/>
              <a:t>Main Binary Search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31D85-D205-8727-ADA8-BAA977DDA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220" y="1287535"/>
            <a:ext cx="8287907" cy="45059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1732220" y="130722"/>
            <a:ext cx="102075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5400" b="1" dirty="0"/>
              <a:t>Time Complexity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ECDB8-7D79-EF70-1088-2B217DF52D64}"/>
              </a:ext>
            </a:extLst>
          </p:cNvPr>
          <p:cNvSpPr txBox="1"/>
          <p:nvPr/>
        </p:nvSpPr>
        <p:spPr>
          <a:xfrm>
            <a:off x="1286172" y="1572323"/>
            <a:ext cx="1029994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Binary Search Steps</a:t>
            </a:r>
            <a:r>
              <a:rPr lang="en-US" sz="3200" dirty="0"/>
              <a:t>: log(high - low)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Feasibility per step</a:t>
            </a:r>
            <a:r>
              <a:rPr lang="en-US" sz="3200" dirty="0"/>
              <a:t>: O(N)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Total</a:t>
            </a:r>
            <a:r>
              <a:rPr lang="en-US" sz="3200" dirty="0"/>
              <a:t>: O(N * log(sum - max))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Space</a:t>
            </a:r>
            <a:r>
              <a:rPr lang="en-US" sz="3200" dirty="0"/>
              <a:t>: O(1)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452</Words>
  <Application>Microsoft Office PowerPoint</Application>
  <PresentationFormat>Widescreen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Aman Pachouri</dc:creator>
  <cp:lastModifiedBy>Aman Pachouri</cp:lastModifiedBy>
  <cp:revision>51</cp:revision>
  <dcterms:modified xsi:type="dcterms:W3CDTF">2025-05-29T11:50:11Z</dcterms:modified>
</cp:coreProperties>
</file>