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304" r:id="rId10"/>
    <p:sldId id="305" r:id="rId11"/>
    <p:sldId id="306" r:id="rId12"/>
    <p:sldId id="307" r:id="rId13"/>
    <p:sldId id="308" r:id="rId14"/>
    <p:sldId id="310" r:id="rId15"/>
    <p:sldId id="309" r:id="rId16"/>
    <p:sldId id="303" r:id="rId17"/>
    <p:sldId id="311" r:id="rId18"/>
    <p:sldId id="302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A158E0-4ABF-4625-8FB1-160236F821F6}">
  <a:tblStyle styleId="{72A158E0-4ABF-4625-8FB1-160236F821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67" autoAdjust="0"/>
  </p:normalViewPr>
  <p:slideViewPr>
    <p:cSldViewPr snapToGrid="0">
      <p:cViewPr varScale="1">
        <p:scale>
          <a:sx n="73" d="100"/>
          <a:sy n="73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2B53465-A094-84FE-2EA9-CF3F2823E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C9476509-1F14-8CFA-B808-E983A6E50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5E2A4DE1-2189-0897-F257-A6BC6E15B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9310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26B43FA2-0EDE-F4A2-2565-6A47475EC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79D89D91-AA4E-4CD2-405E-63D963669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DF77F8FD-81E3-324E-C048-9FB4386603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26908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EA51C75D-ECCD-CB79-6997-D8F6F0BD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EEECAF96-9748-0762-130B-E672B057FE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1EDE953D-F6AB-2BE8-31F8-623370690E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54629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8B28020D-16FA-4005-A782-5322CD5B3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B31D9D26-26CA-7A6D-26B8-07DC19CB9F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9FD1C178-1D88-0923-73DE-2D2F086E4F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9884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98A486B3-5C55-DD62-80E5-B714E422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09D16DC1-13DF-1DF4-B2DC-94C05C7A7D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FC1B1A63-5DF6-A367-9B0D-89B7287739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8493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BF4612FC-FD04-83E6-42DE-CF49DC30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53C2C913-7873-7652-3770-80DBE7DE5B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77E0D989-9ACA-185B-CEC5-41E79286B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758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18764ECE-1424-5DFE-9A30-CC717A65D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043DFA6A-7972-585E-9828-AEB41AADF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15DD25F4-74D1-B3E8-78EE-811565442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2176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1642E3C6-32C7-FD05-3799-1F57B2995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7A2AA453-E4B5-BC66-9C44-F896DBA7B9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366093F5-09F9-9FD6-CB21-651E86B6A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93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d745d7e5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5d745d7e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d99560726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5d995607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63c3c2c5_1_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5d63c3c2c5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99560726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5d9956072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d99560726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5d99560726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99560726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5d9956072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>
          <a:extLst>
            <a:ext uri="{FF2B5EF4-FFF2-40B4-BE49-F238E27FC236}">
              <a16:creationId xmlns:a16="http://schemas.microsoft.com/office/drawing/2014/main" id="{37DFE454-62B6-FB48-4D21-E2B67AE0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d99560726_0_59:notes">
            <a:extLst>
              <a:ext uri="{FF2B5EF4-FFF2-40B4-BE49-F238E27FC236}">
                <a16:creationId xmlns:a16="http://schemas.microsoft.com/office/drawing/2014/main" id="{FA52F414-ADF3-7012-5D46-0EADC28F24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5d99560726_0_59:notes">
            <a:extLst>
              <a:ext uri="{FF2B5EF4-FFF2-40B4-BE49-F238E27FC236}">
                <a16:creationId xmlns:a16="http://schemas.microsoft.com/office/drawing/2014/main" id="{ED22C055-9251-6FCD-B359-CB2D9E12E9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2385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574977" y="1264596"/>
            <a:ext cx="10897443" cy="278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Manacher's Algorithm and Z-Algorithm</a:t>
            </a:r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Pattern Matching Techniques in Strings</a:t>
            </a:r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 : </a:t>
            </a:r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</a:rPr>
              <a:t>Mr.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Aman Pachouri</a:t>
            </a:r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</a:rPr>
              <a:t>Teaching Associate</a:t>
            </a:r>
          </a:p>
          <a:p>
            <a:pPr marL="0" marR="0" lvl="0" indent="0" algn="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GLA Mathura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7C9F2EE8-8B66-8DA7-CB5F-EC5D026B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29B6D146-8FB1-8DF2-D928-9374A420BE9C}"/>
              </a:ext>
            </a:extLst>
          </p:cNvPr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Time and Space Complexity:</a:t>
            </a:r>
            <a:endParaRPr lang="en-IN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9291D601-7B19-509A-C617-57E6E582F79E}"/>
              </a:ext>
            </a:extLst>
          </p:cNvPr>
          <p:cNvSpPr txBox="1"/>
          <p:nvPr/>
        </p:nvSpPr>
        <p:spPr>
          <a:xfrm>
            <a:off x="597299" y="1374702"/>
            <a:ext cx="11016631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O(n)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Space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O(n) for transformed string and P array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of Manacher: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Longest palindromic substring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 total number of palindromic substrings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Symmetry-based string analysis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273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B28FB0CF-13B6-D14C-D66F-1867F50B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936D2123-1B3C-067E-2FC6-0DAA4E1376FE}"/>
              </a:ext>
            </a:extLst>
          </p:cNvPr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Introduction to Z-Algorithm</a:t>
            </a:r>
            <a:endParaRPr lang="en-IN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EF57671B-9A91-7CFD-02D2-5B2D84BA453C}"/>
              </a:ext>
            </a:extLst>
          </p:cNvPr>
          <p:cNvSpPr txBox="1"/>
          <p:nvPr/>
        </p:nvSpPr>
        <p:spPr>
          <a:xfrm>
            <a:off x="556152" y="1179563"/>
            <a:ext cx="11257475" cy="5678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for pattern matching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Computes </a:t>
            </a: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Z-array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longest substring starting at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is also a prefix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Input: "aabxaabxca"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Z-array: [0, 1, 0, 0, 3, 1, 0, 0, 1, 0]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Cases: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 Matching: Concatenate pattern + '$' + text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Pattern: "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Text: "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abcabcabc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Concatenated: "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abc$abcabcabc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 where Z[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== 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pattern.length</a:t>
            </a:r>
            <a:endParaRPr lang="en-US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US"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80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199298A8-26F0-C18E-275E-2225078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6B8CFCC2-0C32-0B04-D778-824075C5F20D}"/>
              </a:ext>
            </a:extLst>
          </p:cNvPr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Introduction to Z-Algorithm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260EAC-6106-F46D-0D43-4F4D3A25E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8593067"/>
              </p:ext>
            </p:extLst>
          </p:nvPr>
        </p:nvGraphicFramePr>
        <p:xfrm>
          <a:off x="1327807" y="1224163"/>
          <a:ext cx="9981324" cy="4829796"/>
        </p:xfrm>
        <a:graphic>
          <a:graphicData uri="http://schemas.openxmlformats.org/drawingml/2006/table">
            <a:tbl>
              <a:tblPr firstRow="1" bandRow="1">
                <a:tableStyleId>{72A158E0-4ABF-4625-8FB1-160236F821F6}</a:tableStyleId>
              </a:tblPr>
              <a:tblGrid>
                <a:gridCol w="3327108">
                  <a:extLst>
                    <a:ext uri="{9D8B030D-6E8A-4147-A177-3AD203B41FA5}">
                      <a16:colId xmlns:a16="http://schemas.microsoft.com/office/drawing/2014/main" val="1796773383"/>
                    </a:ext>
                  </a:extLst>
                </a:gridCol>
                <a:gridCol w="3327108">
                  <a:extLst>
                    <a:ext uri="{9D8B030D-6E8A-4147-A177-3AD203B41FA5}">
                      <a16:colId xmlns:a16="http://schemas.microsoft.com/office/drawing/2014/main" val="3505775053"/>
                    </a:ext>
                  </a:extLst>
                </a:gridCol>
                <a:gridCol w="3327108">
                  <a:extLst>
                    <a:ext uri="{9D8B030D-6E8A-4147-A177-3AD203B41FA5}">
                      <a16:colId xmlns:a16="http://schemas.microsoft.com/office/drawing/2014/main" val="3874985394"/>
                    </a:ext>
                  </a:extLst>
                </a:gridCol>
              </a:tblGrid>
              <a:tr h="44799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Step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Action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Explanation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567916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1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Initialize a Z-array of size n with all 0s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Z[0] is always 0, as we don’t compare the full string with itself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5198958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2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Maintain a window [L, R] that matches the 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This is the current </a:t>
                      </a:r>
                      <a:r>
                        <a:rPr lang="en-US" sz="1600" b="1"/>
                        <a:t>Z-box</a:t>
                      </a:r>
                      <a:r>
                        <a:rPr lang="en-US" sz="1600"/>
                        <a:t> where substring = prefix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516429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3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Iterate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 from 1 to n-1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Start from index 1 to end of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834289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4</a:t>
                      </a:r>
                      <a:endParaRPr lang="en-IN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If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 &gt; R, start a fresh match from </a:t>
                      </a:r>
                      <a:r>
                        <a:rPr lang="en-US" sz="1600" dirty="0" err="1"/>
                        <a:t>i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Compare s[0...k] with s[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...</a:t>
                      </a:r>
                      <a:r>
                        <a:rPr lang="en-US" sz="1600" dirty="0" err="1"/>
                        <a:t>i+k</a:t>
                      </a:r>
                      <a:r>
                        <a:rPr lang="en-US" sz="1600" dirty="0"/>
                        <a:t>], expand while matching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305294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5</a:t>
                      </a:r>
                      <a:endParaRPr lang="en-I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If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 &lt;= R, use previously computed Z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/>
                        <a:t>Let k = i - L. If Z[k] &lt; R - i + 1, use Z[i] = Z[k]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964969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6</a:t>
                      </a:r>
                      <a:endParaRPr lang="en-I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If Z[k] ≥ R -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 + 1, extend match manually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Expand beyond R from </a:t>
                      </a:r>
                      <a:r>
                        <a:rPr lang="en-US" sz="1600" dirty="0" err="1"/>
                        <a:t>i</a:t>
                      </a:r>
                      <a:r>
                        <a:rPr lang="en-US" sz="1600" dirty="0"/>
                        <a:t>, then update L and R accordingly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269100"/>
                  </a:ext>
                </a:extLst>
              </a:tr>
              <a:tr h="625971">
                <a:tc>
                  <a:txBody>
                    <a:bodyPr/>
                    <a:lstStyle/>
                    <a:p>
                      <a:pPr algn="ctr"/>
                      <a:r>
                        <a:rPr lang="en-IN" sz="1600" b="1"/>
                        <a:t>7</a:t>
                      </a:r>
                      <a:endParaRPr lang="en-IN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Repeat until end of string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Entire Z-array will be filled with optimal prefix lengths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24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240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6217DC7F-CD67-8550-2FA3-75E6C2E3D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BD730DBE-FFD8-2109-D93B-C17C8DA87123}"/>
              </a:ext>
            </a:extLst>
          </p:cNvPr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Example:</a:t>
            </a:r>
            <a:endParaRPr lang="en-IN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4FCF7F44-B07A-5AE5-EFA0-38D106C7096F}"/>
              </a:ext>
            </a:extLst>
          </p:cNvPr>
          <p:cNvSpPr txBox="1"/>
          <p:nvPr/>
        </p:nvSpPr>
        <p:spPr>
          <a:xfrm>
            <a:off x="682245" y="1473853"/>
            <a:ext cx="1125747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"aabxaabxca“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Z-array: [0, 1, 0, 0, 3, 1, 0, 0, 1, 0]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Z[1] = 1 (a)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Z[4] = 3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Others found by using the Z-box window logic</a:t>
            </a:r>
          </a:p>
        </p:txBody>
      </p:sp>
    </p:spTree>
    <p:extLst>
      <p:ext uri="{BB962C8B-B14F-4D97-AF65-F5344CB8AC3E}">
        <p14:creationId xmlns:p14="http://schemas.microsoft.com/office/powerpoint/2010/main" val="101963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77EF99AC-AB8D-EE7A-75AA-C9C033CD5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41C02E80-F689-7C18-0522-218AD67105AF}"/>
              </a:ext>
            </a:extLst>
          </p:cNvPr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Example:</a:t>
            </a:r>
            <a:endParaRPr lang="en-IN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4B32A3BE-4B60-F754-EB3F-437CAE1444A1}"/>
              </a:ext>
            </a:extLst>
          </p:cNvPr>
          <p:cNvSpPr txBox="1"/>
          <p:nvPr/>
        </p:nvSpPr>
        <p:spPr>
          <a:xfrm>
            <a:off x="682245" y="1473853"/>
            <a:ext cx="1125747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"aabxaabxca“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Z-array: [0, 1, 0, 0, 3, 1, 0, 0, 1, 0]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Z[1] = 1 (a)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Z[4] = 3 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Others found by using the Z-box window logic</a:t>
            </a:r>
          </a:p>
        </p:txBody>
      </p:sp>
    </p:spTree>
    <p:extLst>
      <p:ext uri="{BB962C8B-B14F-4D97-AF65-F5344CB8AC3E}">
        <p14:creationId xmlns:p14="http://schemas.microsoft.com/office/powerpoint/2010/main" val="93437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7F70428D-6D7A-E31F-FAB0-C4DB255D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5EE0CF48-9C13-DBCF-DEA2-A15C1DC99DC4}"/>
              </a:ext>
            </a:extLst>
          </p:cNvPr>
          <p:cNvSpPr txBox="1"/>
          <p:nvPr/>
        </p:nvSpPr>
        <p:spPr>
          <a:xfrm>
            <a:off x="1732220" y="130722"/>
            <a:ext cx="10207500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200" dirty="0"/>
              <a:t>Comparison: Manacher’s Algorithm vs Z-Algorithm</a:t>
            </a:r>
            <a:endParaRPr lang="en-IN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82CF5F-F839-49A9-C382-680BC4CB3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0765"/>
              </p:ext>
            </p:extLst>
          </p:nvPr>
        </p:nvGraphicFramePr>
        <p:xfrm>
          <a:off x="1345324" y="1240222"/>
          <a:ext cx="9690537" cy="4803225"/>
        </p:xfrm>
        <a:graphic>
          <a:graphicData uri="http://schemas.openxmlformats.org/drawingml/2006/table">
            <a:tbl>
              <a:tblPr firstRow="1" bandRow="1">
                <a:tableStyleId>{72A158E0-4ABF-4625-8FB1-160236F821F6}</a:tableStyleId>
              </a:tblPr>
              <a:tblGrid>
                <a:gridCol w="3230179">
                  <a:extLst>
                    <a:ext uri="{9D8B030D-6E8A-4147-A177-3AD203B41FA5}">
                      <a16:colId xmlns:a16="http://schemas.microsoft.com/office/drawing/2014/main" val="130334214"/>
                    </a:ext>
                  </a:extLst>
                </a:gridCol>
                <a:gridCol w="3230179">
                  <a:extLst>
                    <a:ext uri="{9D8B030D-6E8A-4147-A177-3AD203B41FA5}">
                      <a16:colId xmlns:a16="http://schemas.microsoft.com/office/drawing/2014/main" val="4018826337"/>
                    </a:ext>
                  </a:extLst>
                </a:gridCol>
                <a:gridCol w="3230179">
                  <a:extLst>
                    <a:ext uri="{9D8B030D-6E8A-4147-A177-3AD203B41FA5}">
                      <a16:colId xmlns:a16="http://schemas.microsoft.com/office/drawing/2014/main" val="1508182664"/>
                    </a:ext>
                  </a:extLst>
                </a:gridCol>
              </a:tblGrid>
              <a:tr h="96064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Feature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Manacher’s Algorithm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/>
                        <a:t>Z-Algorithm</a:t>
                      </a:r>
                      <a:endParaRPr lang="en-IN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433544"/>
                  </a:ext>
                </a:extLst>
              </a:tr>
              <a:tr h="960645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Use Case</a:t>
                      </a:r>
                      <a:endParaRPr lang="en-IN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Longest Palindrome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Pattern Matching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867327"/>
                  </a:ext>
                </a:extLst>
              </a:tr>
              <a:tr h="960645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Time Complexity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086924"/>
                  </a:ext>
                </a:extLst>
              </a:tr>
              <a:tr h="960645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Preprocessing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Insert special characters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Concatenate pattern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224727"/>
                  </a:ext>
                </a:extLst>
              </a:tr>
              <a:tr h="960645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Complexity Level</a:t>
                      </a:r>
                      <a:endParaRPr lang="en-IN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Medium-High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53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07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84696FB-9575-7FDE-3BC5-864B5A5C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61FFD049-DC70-24BD-4353-24FC566F5164}"/>
              </a:ext>
            </a:extLst>
          </p:cNvPr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Which?</a:t>
            </a:r>
            <a:endParaRPr lang="en-US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D54EFA8C-A685-0805-41FD-6C6D8DB94286}"/>
              </a:ext>
            </a:extLst>
          </p:cNvPr>
          <p:cNvSpPr txBox="1"/>
          <p:nvPr/>
        </p:nvSpPr>
        <p:spPr>
          <a:xfrm>
            <a:off x="744771" y="1574398"/>
            <a:ext cx="109974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Manacher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Longest palindromic substrings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Z-Algorithm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Pattern searching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linear-time, space-efficient</a:t>
            </a:r>
          </a:p>
        </p:txBody>
      </p:sp>
    </p:spTree>
    <p:extLst>
      <p:ext uri="{BB962C8B-B14F-4D97-AF65-F5344CB8AC3E}">
        <p14:creationId xmlns:p14="http://schemas.microsoft.com/office/powerpoint/2010/main" val="3137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FF181822-D510-45DE-B831-3F9DD9DD1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13F3ECA4-33C7-AAB9-71EF-ED5EF7411728}"/>
              </a:ext>
            </a:extLst>
          </p:cNvPr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Practice Problems:</a:t>
            </a:r>
            <a:endParaRPr lang="en-US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08EC1CBA-646C-523C-BAE9-9B03158B1103}"/>
              </a:ext>
            </a:extLst>
          </p:cNvPr>
          <p:cNvSpPr txBox="1"/>
          <p:nvPr/>
        </p:nvSpPr>
        <p:spPr>
          <a:xfrm>
            <a:off x="744771" y="1574398"/>
            <a:ext cx="109974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Leetcode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5, 647 (Manacher)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Leetcode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28 (Z-algorithm alternative)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GFG String Matching, Z-Function problems</a:t>
            </a:r>
          </a:p>
        </p:txBody>
      </p:sp>
    </p:spTree>
    <p:extLst>
      <p:ext uri="{BB962C8B-B14F-4D97-AF65-F5344CB8AC3E}">
        <p14:creationId xmlns:p14="http://schemas.microsoft.com/office/powerpoint/2010/main" val="1443493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9"/>
          <p:cNvSpPr txBox="1"/>
          <p:nvPr/>
        </p:nvSpPr>
        <p:spPr>
          <a:xfrm>
            <a:off x="3320875" y="2356575"/>
            <a:ext cx="70713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5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5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4" name="Google Shape;94;p14"/>
          <p:cNvSpPr txBox="1"/>
          <p:nvPr/>
        </p:nvSpPr>
        <p:spPr>
          <a:xfrm>
            <a:off x="814259" y="1257564"/>
            <a:ext cx="10563481" cy="479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Manacher's Algorithm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Problem Definition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Core Idea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Algorithm Walkthrough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Code &amp; Example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Z-Algorithm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Problem Definition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How It Works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Applications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Code &amp; Example</a:t>
            </a:r>
          </a:p>
          <a:p>
            <a:pPr marL="457200" lvl="0" indent="-38100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❏"/>
            </a:pPr>
            <a:r>
              <a:rPr lang="en-US" sz="2400" dirty="0">
                <a:solidFill>
                  <a:schemeClr val="dk1"/>
                </a:solidFill>
              </a:rPr>
              <a:t> Comparison and Summary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/>
        </p:nvSpPr>
        <p:spPr>
          <a:xfrm>
            <a:off x="1732220" y="162253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Recap of Palindromes</a:t>
            </a:r>
            <a:endParaRPr dirty="0"/>
          </a:p>
        </p:txBody>
      </p:sp>
      <p:sp>
        <p:nvSpPr>
          <p:cNvPr id="100" name="Google Shape;100;p15"/>
          <p:cNvSpPr txBox="1"/>
          <p:nvPr/>
        </p:nvSpPr>
        <p:spPr>
          <a:xfrm>
            <a:off x="548149" y="1883325"/>
            <a:ext cx="10929148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Palindromes read the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forwards and backwards</a:t>
            </a:r>
          </a:p>
          <a:p>
            <a:pPr marL="457200" marR="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 "madam", "abba"</a:t>
            </a:r>
          </a:p>
          <a:p>
            <a:pPr marL="457200" marR="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oto Sans Symbols"/>
              <a:buChar char="❏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in pattern detection, compression, and bioinformatics.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Introduction to Manacher's Algorithm</a:t>
            </a:r>
            <a:endParaRPr dirty="0"/>
          </a:p>
        </p:txBody>
      </p:sp>
      <p:sp>
        <p:nvSpPr>
          <p:cNvPr id="4" name="Google Shape;94;p14">
            <a:extLst>
              <a:ext uri="{FF2B5EF4-FFF2-40B4-BE49-F238E27FC236}">
                <a16:creationId xmlns:a16="http://schemas.microsoft.com/office/drawing/2014/main" id="{7B540493-B273-8FC4-7B86-3A0A1FAE1293}"/>
              </a:ext>
            </a:extLst>
          </p:cNvPr>
          <p:cNvSpPr txBox="1"/>
          <p:nvPr/>
        </p:nvSpPr>
        <p:spPr>
          <a:xfrm>
            <a:off x="1179810" y="1639614"/>
            <a:ext cx="9832380" cy="301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Problem: Find the longest palindromic substring in linear time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Input: "abacdfgdcaba"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Output: "aba"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Motivation for Manacher’s Algorithm:</a:t>
            </a:r>
            <a:endParaRPr dirty="0"/>
          </a:p>
        </p:txBody>
      </p:sp>
      <p:sp>
        <p:nvSpPr>
          <p:cNvPr id="6" name="Google Shape;94;p14">
            <a:extLst>
              <a:ext uri="{FF2B5EF4-FFF2-40B4-BE49-F238E27FC236}">
                <a16:creationId xmlns:a16="http://schemas.microsoft.com/office/drawing/2014/main" id="{95F31BB4-C123-44CE-FDFB-C1AD9F121955}"/>
              </a:ext>
            </a:extLst>
          </p:cNvPr>
          <p:cNvSpPr txBox="1"/>
          <p:nvPr/>
        </p:nvSpPr>
        <p:spPr>
          <a:xfrm>
            <a:off x="1179810" y="1639614"/>
            <a:ext cx="9832380" cy="3016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Expand Around Center: </a:t>
            </a:r>
            <a:r>
              <a:rPr lang="en-US" sz="2400" b="1" dirty="0">
                <a:solidFill>
                  <a:schemeClr val="dk1"/>
                </a:solidFill>
              </a:rPr>
              <a:t>O(n²)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</a:rPr>
              <a:t>Need O(n) solution for competitive programming</a:t>
            </a: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dk1"/>
                </a:solidFill>
              </a:rPr>
              <a:t>Manacher</a:t>
            </a:r>
            <a:r>
              <a:rPr lang="en-US" sz="2400" dirty="0">
                <a:solidFill>
                  <a:schemeClr val="dk1"/>
                </a:solidFill>
              </a:rPr>
              <a:t> achieves this via clever preprocessing and symmetry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dirty="0"/>
              <a:t>Core Idea of Manacher's Algorithm:</a:t>
            </a:r>
            <a:endParaRPr dirty="0"/>
          </a:p>
        </p:txBody>
      </p:sp>
      <p:sp>
        <p:nvSpPr>
          <p:cNvPr id="2" name="Google Shape;125;p19">
            <a:extLst>
              <a:ext uri="{FF2B5EF4-FFF2-40B4-BE49-F238E27FC236}">
                <a16:creationId xmlns:a16="http://schemas.microsoft.com/office/drawing/2014/main" id="{0C1D0EA8-92DF-B86F-85CB-4193F00A8639}"/>
              </a:ext>
            </a:extLst>
          </p:cNvPr>
          <p:cNvSpPr txBox="1"/>
          <p:nvPr/>
        </p:nvSpPr>
        <p:spPr>
          <a:xfrm>
            <a:off x="808929" y="1674714"/>
            <a:ext cx="10868429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special characters to handle even/odd palindromes uniformly</a:t>
            </a:r>
          </a:p>
          <a:p>
            <a:pPr marL="457200" marR="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"abba" -&gt; "#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a#b#b#a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#"</a:t>
            </a:r>
          </a:p>
          <a:p>
            <a:pPr marL="457200" marR="0" lvl="0" indent="-3492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radius of palindromes around each character.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Transformed String and P-array:</a:t>
            </a:r>
            <a:endParaRPr dirty="0"/>
          </a:p>
        </p:txBody>
      </p:sp>
      <p:sp>
        <p:nvSpPr>
          <p:cNvPr id="125" name="Google Shape;125;p19"/>
          <p:cNvSpPr txBox="1"/>
          <p:nvPr/>
        </p:nvSpPr>
        <p:spPr>
          <a:xfrm>
            <a:off x="723749" y="1566192"/>
            <a:ext cx="11079367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 string helps simplify even-length palindromes</a:t>
            </a:r>
          </a:p>
          <a:p>
            <a:pPr marL="457200" marR="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P[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]: max radius of palindrome centered at 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92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For "#</a:t>
            </a:r>
            <a:r>
              <a:rPr lang="en-US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a#b#a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#", P = [0, 1, 0, 3, 0, 1, 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/>
        </p:nvSpPr>
        <p:spPr>
          <a:xfrm>
            <a:off x="1732220" y="130722"/>
            <a:ext cx="1020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Manacher’s Algorithm - Step-by-step</a:t>
            </a:r>
            <a:endParaRPr dirty="0"/>
          </a:p>
        </p:txBody>
      </p:sp>
      <p:sp>
        <p:nvSpPr>
          <p:cNvPr id="137" name="Google Shape;137;p21"/>
          <p:cNvSpPr txBox="1"/>
          <p:nvPr/>
        </p:nvSpPr>
        <p:spPr>
          <a:xfrm>
            <a:off x="597300" y="1448274"/>
            <a:ext cx="10997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 the string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center and right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position i:</a:t>
            </a:r>
          </a:p>
          <a:p>
            <a:pPr marL="95250" lvl="8" algn="just">
              <a:lnSpc>
                <a:spcPct val="150000"/>
              </a:lnSpc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Use symmetry to get a starting point</a:t>
            </a:r>
          </a:p>
          <a:p>
            <a:pPr marL="95250" lvl="8" algn="just">
              <a:lnSpc>
                <a:spcPct val="150000"/>
              </a:lnSpc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Try to expand palindrome around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250" lvl="8" algn="just">
              <a:lnSpc>
                <a:spcPct val="150000"/>
              </a:lnSpc>
              <a:buClr>
                <a:schemeClr val="dk1"/>
              </a:buClr>
              <a:buSzPts val="21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Update center and right if needed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>
          <a:extLst>
            <a:ext uri="{FF2B5EF4-FFF2-40B4-BE49-F238E27FC236}">
              <a16:creationId xmlns:a16="http://schemas.microsoft.com/office/drawing/2014/main" id="{4606D8FF-3E5D-E50A-66F7-9F8F92B0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>
            <a:extLst>
              <a:ext uri="{FF2B5EF4-FFF2-40B4-BE49-F238E27FC236}">
                <a16:creationId xmlns:a16="http://schemas.microsoft.com/office/drawing/2014/main" id="{F29001F6-C8A8-BC08-9C5D-1862A76C996A}"/>
              </a:ext>
            </a:extLst>
          </p:cNvPr>
          <p:cNvSpPr txBox="1"/>
          <p:nvPr/>
        </p:nvSpPr>
        <p:spPr>
          <a:xfrm>
            <a:off x="1732220" y="130722"/>
            <a:ext cx="102075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dirty="0"/>
              <a:t>Example:</a:t>
            </a:r>
            <a:endParaRPr lang="en-IN" dirty="0"/>
          </a:p>
        </p:txBody>
      </p:sp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3AFAF03C-7AFA-E010-E5C3-26F73A48BD77}"/>
              </a:ext>
            </a:extLst>
          </p:cNvPr>
          <p:cNvSpPr txBox="1"/>
          <p:nvPr/>
        </p:nvSpPr>
        <p:spPr>
          <a:xfrm>
            <a:off x="597299" y="1374702"/>
            <a:ext cx="11016631" cy="507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Transformed: "#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a#b#a#c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#"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Walk through P[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array values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Longest palindrome length = max(P), centered at index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457200" marR="0" lvl="0" indent="-3619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 Result from Manacher: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index of maximum P[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index to original string bounds</a:t>
            </a:r>
          </a:p>
          <a:p>
            <a:pPr marL="457200" indent="-361950" algn="just">
              <a:lnSpc>
                <a:spcPct val="150000"/>
              </a:lnSpc>
              <a:buClr>
                <a:schemeClr val="dk1"/>
              </a:buClr>
              <a:buSzPts val="21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the substring from original string</a:t>
            </a:r>
          </a:p>
          <a:p>
            <a:pPr marL="9525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954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839</Words>
  <Application>Microsoft Office PowerPoint</Application>
  <PresentationFormat>Widescreen</PresentationFormat>
  <Paragraphs>137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Noto Sans Symbols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Abhinay Gupta</cp:lastModifiedBy>
  <cp:revision>72</cp:revision>
  <dcterms:modified xsi:type="dcterms:W3CDTF">2025-05-29T12:00:22Z</dcterms:modified>
</cp:coreProperties>
</file>