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147472878" r:id="rId2"/>
    <p:sldId id="2147472927" r:id="rId3"/>
    <p:sldId id="2147472928" r:id="rId4"/>
    <p:sldId id="2147472929" r:id="rId5"/>
    <p:sldId id="2147472930" r:id="rId6"/>
    <p:sldId id="2147472931" r:id="rId7"/>
    <p:sldId id="2147472932" r:id="rId8"/>
    <p:sldId id="2147472934" r:id="rId9"/>
    <p:sldId id="2147472936" r:id="rId10"/>
    <p:sldId id="214747293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070D1-BC8C-4ADF-A6E5-82999A30550F}" v="2" dt="2025-05-07T09:54:15.825"/>
  </p1510:revLst>
</p1510:revInfo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9" autoAdjust="0"/>
    <p:restoredTop sz="94624" autoAdjust="0"/>
  </p:normalViewPr>
  <p:slideViewPr>
    <p:cSldViewPr snapToGrid="0">
      <p:cViewPr varScale="1">
        <p:scale>
          <a:sx n="65" d="100"/>
          <a:sy n="65" d="100"/>
        </p:scale>
        <p:origin x="-816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56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deep Deb" userId="f7fbc3b4ed630359" providerId="LiveId" clId="{5C1070D1-BC8C-4ADF-A6E5-82999A30550F}"/>
    <pc:docChg chg="modSld">
      <pc:chgData name="Rajdeep Deb" userId="f7fbc3b4ed630359" providerId="LiveId" clId="{5C1070D1-BC8C-4ADF-A6E5-82999A30550F}" dt="2025-05-07T09:54:23.481" v="4" actId="1076"/>
      <pc:docMkLst>
        <pc:docMk/>
      </pc:docMkLst>
      <pc:sldChg chg="addSp delSp modSp mod">
        <pc:chgData name="Rajdeep Deb" userId="f7fbc3b4ed630359" providerId="LiveId" clId="{5C1070D1-BC8C-4ADF-A6E5-82999A30550F}" dt="2025-05-07T09:54:23.481" v="4" actId="1076"/>
        <pc:sldMkLst>
          <pc:docMk/>
          <pc:sldMk cId="3283147858" sldId="2147472880"/>
        </pc:sldMkLst>
        <pc:grpChg chg="del">
          <ac:chgData name="Rajdeep Deb" userId="f7fbc3b4ed630359" providerId="LiveId" clId="{5C1070D1-BC8C-4ADF-A6E5-82999A30550F}" dt="2025-05-07T09:54:15.825" v="3" actId="478"/>
          <ac:grpSpMkLst>
            <pc:docMk/>
            <pc:sldMk cId="3283147858" sldId="2147472880"/>
            <ac:grpSpMk id="16" creationId="{6AFD1EE2-A07A-C90C-6D6B-90EE5012809B}"/>
          </ac:grpSpMkLst>
        </pc:grpChg>
        <pc:picChg chg="add mod ord">
          <ac:chgData name="Rajdeep Deb" userId="f7fbc3b4ed630359" providerId="LiveId" clId="{5C1070D1-BC8C-4ADF-A6E5-82999A30550F}" dt="2025-05-07T09:54:23.481" v="4" actId="1076"/>
          <ac:picMkLst>
            <pc:docMk/>
            <pc:sldMk cId="3283147858" sldId="2147472880"/>
            <ac:picMk id="2" creationId="{10749180-87F9-7B9F-1A81-F80D804FEE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0990D-BEE7-428F-BEA7-CD132BB126CB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3E916-9206-4359-A5EC-4DC511DE93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819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81B442-9600-58A6-083C-FEAF89FA3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3367D5-41DC-FF60-847F-17B75FF6C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03BB34-556E-0966-6F92-343A2AC2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2DDED5-CD05-6E65-1985-D622F59D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8FDCA-3B05-FA1B-062B-D23F7C93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507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617D8-E625-A649-4103-CB6BE3C2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3A0F85F-006C-0F23-3CF0-D408E8DEF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D156EB-1553-6534-93E7-6C12019D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10FE81-665C-0E1F-8D03-825ECDD7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CC882C-61C6-DF94-5DFA-DB18C567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920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72C739E-F6FA-8D18-8930-B4FA8BD00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DAE97F-0C61-37D7-EF29-9962B3C5C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347168-4B40-C3D8-6697-8CF6A2A0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90AE27-A8C0-8242-EAE3-A0AE6D10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F7364D-0A4F-C89E-73CD-43D9452D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2840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1E716F-7201-0CB5-B8AB-EFDCA83F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BF5C2C-AD2D-3C26-9B54-DDA497A81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F8E6A1-12C1-7C20-9B2B-65639F0D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EE0D12-0E22-0FB7-1391-492751A5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2111FD-D7C0-F51C-9805-08AEB4C7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583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03BE3-659C-CD66-BCA4-9E0A8AEF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ECCA4C-AFBF-AB79-CDC0-9D7CD3360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020718-294B-4182-26D4-6EF5DC26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A1E70B-566B-5FFC-CF93-C50D0693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A91533-A6F2-7B20-6B2A-51208DA2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6838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6920CA-CA81-5391-DBDC-37D39E90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45DF10-60AA-6CBD-D262-0286E3CF5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E78AE9-E06C-B75C-4C7A-CAF21E825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E6C3E8-63CF-0ADA-76DC-0ADB1C1A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92FC2-7DFD-7FBA-DD89-B2236764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4998A7-8965-2228-1304-FF77A6A7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483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8F94D3-791D-C891-471C-79EB71D6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AB38BE-7CEB-05E7-809D-AB1714823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4EE680-0624-BF11-7E4E-C78412D02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042697-CE99-B4AF-24CF-BDB1CE42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6091B4-0D12-EC55-7F77-3C8359AE7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7012F8D-6B04-FCBF-10DF-33FA531E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D77E168-5B1B-3EC2-3498-1CE3F60E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1753F28-FAE5-8422-A041-BCB86185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6833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D6749-CC26-6235-01AC-44881211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916E708-0854-F520-80EC-2941A4F1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04F4D-0A54-103E-12BE-C420D71D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D56405-5921-2191-F877-D4F95A11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039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3A82B95-8AE6-1067-D102-C7C843E3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EB5CA8-122D-50B8-9376-77C3FB8F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A49215-2E39-61B5-66AF-4A7C18F3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429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CB6169-B55A-F156-7A53-712C909D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9210D9-5ED6-258C-9F23-7119F60D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FDAC52-984A-7958-BB57-C528177E4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6D48AD-271A-E5B9-9733-EA2DFBAC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F049782-4D31-F8F3-D2A6-89627CAA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82C30F-9999-DC12-5922-D9C3CD43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0391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903B51-1F8D-1A06-067E-A3A0C7F0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8290E75-A00D-547F-C47B-9E582F427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D1BBA9-859E-55CA-7EFB-8AA65EFF3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FEFC35F-AD5E-6693-80D4-8D6C2C3B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3897E06-BF9A-A5E9-3CF6-734A8560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3CAE4C-9D46-7D8B-8A82-F05776F1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707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2776DAD-1FC4-CCB8-53E6-A84C007F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13D253-F1F9-89E3-E3D7-4575EEBC9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C8AFA3-748A-E9EE-E51E-D8E82AEF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B17BA2-5D7C-F3B5-E4E0-B575D1F31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36C372-1016-6DEC-B705-388795BE9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266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search-in-rotated-sorted-array-ii/" TargetMode="External"/><Relationship Id="rId2" Type="http://schemas.openxmlformats.org/officeDocument/2006/relationships/hyperlink" Target="https://leetcode.com/problems/search-in-rotated-sorted-arra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search-an-element-in-a-sorted-and-pivoted-arra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80A2213-9191-FA18-A9D2-8F712EE7D87D}"/>
              </a:ext>
            </a:extLst>
          </p:cNvPr>
          <p:cNvSpPr txBox="1"/>
          <p:nvPr/>
        </p:nvSpPr>
        <p:spPr>
          <a:xfrm>
            <a:off x="574978" y="1085486"/>
            <a:ext cx="10798514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25000"/>
              </a:lnSpc>
              <a:buNone/>
            </a:pPr>
            <a:r>
              <a:rPr lang="en-US" sz="6000" b="0" i="0" u="none" strike="noStrike" dirty="0" smtClean="0">
                <a:solidFill>
                  <a:srgbClr val="262626"/>
                </a:solidFill>
                <a:effectLst/>
                <a:latin typeface="Bahnschrift SemiBold SemiConden" panose="020B0502040204020203" pitchFamily="34" charset="0"/>
              </a:rPr>
              <a:t>Lecture-7</a:t>
            </a:r>
            <a:endParaRPr lang="en-US" sz="2000" b="0" dirty="0">
              <a:effectLst/>
              <a:latin typeface="Bahnschrift SemiBold SemiConden" panose="020B0502040204020203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3200" b="1" dirty="0" smtClean="0">
                <a:latin typeface="Bahnschrift SemiBold SemiConden" panose="020B0502040204020203" pitchFamily="34" charset="0"/>
              </a:rPr>
              <a:t>Binary Search Series</a:t>
            </a:r>
            <a:endParaRPr lang="en-US" sz="3200" b="1" dirty="0">
              <a:latin typeface="Bahnschrift SemiBold SemiConden" panose="020B0502040204020203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2000" dirty="0">
                <a:latin typeface="Bahnschrift SemiBold SemiConden" panose="020B0502040204020203" pitchFamily="34" charset="0"/>
              </a:rPr>
              <a:t>Core Topics: </a:t>
            </a:r>
          </a:p>
          <a:p>
            <a:r>
              <a:rPr lang="en-US" b="1" dirty="0" smtClean="0"/>
              <a:t>	Search in Rotated Sorted Array</a:t>
            </a:r>
          </a:p>
          <a:p>
            <a:r>
              <a:rPr lang="en-US" b="1" dirty="0" smtClean="0"/>
              <a:t>	</a:t>
            </a:r>
            <a:r>
              <a:rPr lang="en-US" sz="1600" b="1" i="1" dirty="0" smtClean="0"/>
              <a:t>	</a:t>
            </a:r>
            <a:r>
              <a:rPr lang="en-US" sz="1600" i="1" dirty="0" smtClean="0"/>
              <a:t>A Key Application of Binary Search in Arrays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425094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128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00733" y="2064774"/>
          <a:ext cx="7654414" cy="305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207"/>
                <a:gridCol w="3827207"/>
              </a:tblGrid>
              <a:tr h="610583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</a:p>
                  </a:txBody>
                  <a:tcPr anchor="ctr"/>
                </a:tc>
              </a:tr>
              <a:tr h="610583">
                <a:tc>
                  <a:txBody>
                    <a:bodyPr/>
                    <a:lstStyle/>
                    <a:p>
                      <a:r>
                        <a:rPr lang="en-US"/>
                        <a:t>Time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O(log n)</a:t>
                      </a:r>
                    </a:p>
                  </a:txBody>
                  <a:tcPr anchor="ctr"/>
                </a:tc>
              </a:tr>
              <a:tr h="610583">
                <a:tc>
                  <a:txBody>
                    <a:bodyPr/>
                    <a:lstStyle/>
                    <a:p>
                      <a:r>
                        <a:rPr lang="en-US"/>
                        <a:t>Space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O(1)</a:t>
                      </a:r>
                    </a:p>
                  </a:txBody>
                  <a:tcPr anchor="ctr"/>
                </a:tc>
              </a:tr>
              <a:tr h="610583">
                <a:tc>
                  <a:txBody>
                    <a:bodyPr/>
                    <a:lstStyle/>
                    <a:p>
                      <a:r>
                        <a:rPr lang="en-US"/>
                        <a:t>Based 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Binary Search</a:t>
                      </a:r>
                    </a:p>
                  </a:txBody>
                  <a:tcPr anchor="ctr"/>
                </a:tc>
              </a:tr>
              <a:tr h="610583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Sorted Half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a Rotated Sorted Array?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array initially sorted in ascending order and rotated at a pivot.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Sorted: [0, 1, 2, 4, 5, 6, 7]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Rotated: [4, 5, 6, 7, 0, 1, 2]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9161206" cy="4805363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integer array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(sorted and rotated), and an integer target, return the index if the target is found. If not, return -1.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Constraint: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O(log n)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time complexity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364" y="20289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Concept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364" y="1297862"/>
            <a:ext cx="9161223" cy="471687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Despite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rotation, one half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always sorted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this property to apply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modified binary search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ensures log-time complexity.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Programming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180" y="1179872"/>
            <a:ext cx="8217309" cy="48348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Calculate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mid = (low + high)/2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Determine which half is sorted.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Decide direction using sorted half.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Repeat until found or search space is empty.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Time: O(log n)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Space: O(1)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656" y="20289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Code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656" y="1283114"/>
            <a:ext cx="5754329" cy="430652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target) { 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low = 0, high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nums.length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- 1;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while (low &lt;= high) {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mid = (low + high) / 2;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if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[mid] == target) return mid;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if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[low] &lt;=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[mid]) {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if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[low] &lt;= target &amp;&amp; target &lt;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[mid]) high = mid - 1;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else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low = mid + 1;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87488" y="1435514"/>
            <a:ext cx="5181600" cy="4306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else {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if 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nums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[mid] &lt; target &amp;&amp; target &lt;=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nums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[high])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low = mid + 1;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else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high = mid - 1;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return -1;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868" y="29138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Walkthrough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797" y="1353678"/>
            <a:ext cx="8465573" cy="435133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[4,5,6,7,0,1,2], target = 0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Mid = 3 →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[3] = 7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Right half is sorted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Target in right half → Narrow search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Mid = 5 →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[5] = 1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Mid = 4 → target found at index 4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600" y="21764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Edge Cases &amp;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676" y="1427418"/>
            <a:ext cx="8158316" cy="435133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Edge Cases &amp; Variants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 rotation: [1, 2, 3, 4]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Pivot at index 0 (same as sorted)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duplicates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LeetCode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81)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356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Related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156" y="1427418"/>
            <a:ext cx="9456174" cy="4351338"/>
          </a:xfrm>
        </p:spPr>
        <p:txBody>
          <a:bodyPr>
            <a:normAutofit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LeetCode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 33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LeetCode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 81 (with duplicates)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GFG Pivoted Search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316</Words>
  <Application>Microsoft Office PowerPoint</Application>
  <PresentationFormat>Custom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Problem Statement</vt:lpstr>
      <vt:lpstr>Key Concept</vt:lpstr>
      <vt:lpstr>Programming Approach</vt:lpstr>
      <vt:lpstr>Java Code Implementation</vt:lpstr>
      <vt:lpstr>Example Walkthrough</vt:lpstr>
      <vt:lpstr>Edge Cases &amp; Variants</vt:lpstr>
      <vt:lpstr>Related Problems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Rajdeep Deb</dc:creator>
  <cp:lastModifiedBy>HP</cp:lastModifiedBy>
  <cp:revision>18</cp:revision>
  <dcterms:created xsi:type="dcterms:W3CDTF">2025-05-07T07:26:15Z</dcterms:created>
  <dcterms:modified xsi:type="dcterms:W3CDTF">2025-05-28T06:47:02Z</dcterms:modified>
</cp:coreProperties>
</file>